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9"/>
  </p:notesMasterIdLst>
  <p:sldIdLst>
    <p:sldId id="256" r:id="rId3"/>
    <p:sldId id="258" r:id="rId4"/>
    <p:sldId id="259" r:id="rId5"/>
    <p:sldId id="260" r:id="rId6"/>
    <p:sldId id="262" r:id="rId7"/>
    <p:sldId id="261" r:id="rId8"/>
  </p:sldIdLst>
  <p:sldSz cx="9144000" cy="6858000" type="screen4x3"/>
  <p:notesSz cx="7008813" cy="9294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-197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notesMaster" Target="notesMasters/notesMaster1.xml"/><Relationship Id="rId10" Type="http://schemas.openxmlformats.org/officeDocument/2006/relationships/printerSettings" Target="printerSettings/printerSettings1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1"/>
          <p:cNvSpPr/>
          <p:nvPr/>
        </p:nvSpPr>
        <p:spPr>
          <a:xfrm>
            <a:off x="0" y="0"/>
            <a:ext cx="7009200" cy="9295200"/>
          </a:xfrm>
          <a:prstGeom prst="rect">
            <a:avLst/>
          </a:prstGeom>
          <a:solidFill>
            <a:srgbClr val="FFFFFF"/>
          </a:solidFill>
          <a:ln w="9360">
            <a:noFill/>
          </a:ln>
        </p:spPr>
      </p:sp>
      <p:sp>
        <p:nvSpPr>
          <p:cNvPr id="86" name="CustomShape 2"/>
          <p:cNvSpPr/>
          <p:nvPr/>
        </p:nvSpPr>
        <p:spPr>
          <a:xfrm>
            <a:off x="0" y="0"/>
            <a:ext cx="7008840" cy="9294840"/>
          </a:xfrm>
          <a:prstGeom prst="roundRect">
            <a:avLst>
              <a:gd name="adj" fmla="val 4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87" name="CustomShape 3"/>
          <p:cNvSpPr/>
          <p:nvPr/>
        </p:nvSpPr>
        <p:spPr>
          <a:xfrm>
            <a:off x="0" y="0"/>
            <a:ext cx="7008840" cy="9294840"/>
          </a:xfrm>
          <a:prstGeom prst="roundRect">
            <a:avLst>
              <a:gd name="adj" fmla="val 4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88" name="CustomShape 4"/>
          <p:cNvSpPr/>
          <p:nvPr/>
        </p:nvSpPr>
        <p:spPr>
          <a:xfrm>
            <a:off x="0" y="0"/>
            <a:ext cx="7008840" cy="9294840"/>
          </a:xfrm>
          <a:prstGeom prst="roundRect">
            <a:avLst>
              <a:gd name="adj" fmla="val 4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89" name="CustomShape 5"/>
          <p:cNvSpPr/>
          <p:nvPr/>
        </p:nvSpPr>
        <p:spPr>
          <a:xfrm>
            <a:off x="0" y="0"/>
            <a:ext cx="7008840" cy="9294840"/>
          </a:xfrm>
          <a:prstGeom prst="roundRect">
            <a:avLst>
              <a:gd name="adj" fmla="val 4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90" name="CustomShape 6"/>
          <p:cNvSpPr/>
          <p:nvPr/>
        </p:nvSpPr>
        <p:spPr>
          <a:xfrm>
            <a:off x="0" y="0"/>
            <a:ext cx="7008840" cy="9294840"/>
          </a:xfrm>
          <a:prstGeom prst="roundRect">
            <a:avLst>
              <a:gd name="adj" fmla="val 4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91" name="PlaceHolder 7"/>
          <p:cNvSpPr>
            <a:spLocks noGrp="1"/>
          </p:cNvSpPr>
          <p:nvPr>
            <p:ph type="body"/>
          </p:nvPr>
        </p:nvSpPr>
        <p:spPr>
          <a:xfrm>
            <a:off x="701280" y="4414680"/>
            <a:ext cx="5599080" cy="41756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1200">
                <a:latin typeface="Times New Roman"/>
              </a:rPr>
              <a:t>Click to edit the notes format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5560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CustomShape 1"/>
          <p:cNvSpPr/>
          <p:nvPr/>
        </p:nvSpPr>
        <p:spPr>
          <a:xfrm>
            <a:off x="1181160" y="706320"/>
            <a:ext cx="4641840" cy="347976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</p:sp>
      <p:sp>
        <p:nvSpPr>
          <p:cNvPr id="180" name="PlaceHolder 2"/>
          <p:cNvSpPr>
            <a:spLocks noGrp="1"/>
          </p:cNvSpPr>
          <p:nvPr>
            <p:ph type="body"/>
          </p:nvPr>
        </p:nvSpPr>
        <p:spPr>
          <a:xfrm>
            <a:off x="701280" y="4414680"/>
            <a:ext cx="5599080" cy="41756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CustomShape 1"/>
          <p:cNvSpPr/>
          <p:nvPr/>
        </p:nvSpPr>
        <p:spPr>
          <a:xfrm>
            <a:off x="1181160" y="706320"/>
            <a:ext cx="4646520" cy="34848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</p:sp>
      <p:sp>
        <p:nvSpPr>
          <p:cNvPr id="184" name="PlaceHolder 2"/>
          <p:cNvSpPr>
            <a:spLocks noGrp="1"/>
          </p:cNvSpPr>
          <p:nvPr>
            <p:ph type="body"/>
          </p:nvPr>
        </p:nvSpPr>
        <p:spPr>
          <a:xfrm>
            <a:off x="701280" y="4414680"/>
            <a:ext cx="5599080" cy="41756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CustomShape 1"/>
          <p:cNvSpPr/>
          <p:nvPr/>
        </p:nvSpPr>
        <p:spPr>
          <a:xfrm>
            <a:off x="1181160" y="706320"/>
            <a:ext cx="4646520" cy="34848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</p:sp>
      <p:sp>
        <p:nvSpPr>
          <p:cNvPr id="186" name="PlaceHolder 2"/>
          <p:cNvSpPr>
            <a:spLocks noGrp="1"/>
          </p:cNvSpPr>
          <p:nvPr>
            <p:ph type="body"/>
          </p:nvPr>
        </p:nvSpPr>
        <p:spPr>
          <a:xfrm>
            <a:off x="701280" y="4414680"/>
            <a:ext cx="5599080" cy="41756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CustomShape 1"/>
          <p:cNvSpPr/>
          <p:nvPr/>
        </p:nvSpPr>
        <p:spPr>
          <a:xfrm>
            <a:off x="1181160" y="706320"/>
            <a:ext cx="4646520" cy="34848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</p:sp>
      <p:sp>
        <p:nvSpPr>
          <p:cNvPr id="188" name="PlaceHolder 2"/>
          <p:cNvSpPr>
            <a:spLocks noGrp="1"/>
          </p:cNvSpPr>
          <p:nvPr>
            <p:ph type="body"/>
          </p:nvPr>
        </p:nvSpPr>
        <p:spPr>
          <a:xfrm>
            <a:off x="701280" y="4414680"/>
            <a:ext cx="5599080" cy="41756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CustomShape 1"/>
          <p:cNvSpPr/>
          <p:nvPr/>
        </p:nvSpPr>
        <p:spPr>
          <a:xfrm>
            <a:off x="1181160" y="706320"/>
            <a:ext cx="4646520" cy="34848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</p:sp>
      <p:sp>
        <p:nvSpPr>
          <p:cNvPr id="184" name="PlaceHolder 2"/>
          <p:cNvSpPr>
            <a:spLocks noGrp="1"/>
          </p:cNvSpPr>
          <p:nvPr>
            <p:ph type="body"/>
          </p:nvPr>
        </p:nvSpPr>
        <p:spPr>
          <a:xfrm>
            <a:off x="701280" y="4414680"/>
            <a:ext cx="5599080" cy="41756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CustomShape 1"/>
          <p:cNvSpPr/>
          <p:nvPr/>
        </p:nvSpPr>
        <p:spPr>
          <a:xfrm>
            <a:off x="1181160" y="706320"/>
            <a:ext cx="4646520" cy="34848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</p:sp>
      <p:sp>
        <p:nvSpPr>
          <p:cNvPr id="184" name="PlaceHolder 2"/>
          <p:cNvSpPr>
            <a:spLocks noGrp="1"/>
          </p:cNvSpPr>
          <p:nvPr>
            <p:ph type="body"/>
          </p:nvPr>
        </p:nvSpPr>
        <p:spPr>
          <a:xfrm>
            <a:off x="701280" y="4414680"/>
            <a:ext cx="5599080" cy="41756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33520" y="1294920"/>
            <a:ext cx="8145360" cy="1280880"/>
          </a:xfrm>
          <a:prstGeom prst="rect">
            <a:avLst/>
          </a:prstGeom>
        </p:spPr>
        <p:txBody>
          <a:bodyPr lIns="0" tIns="228600" rIns="0" bIns="228600"/>
          <a:lstStyle/>
          <a:p>
            <a:pPr algn="r"/>
            <a:endParaRPr/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7764480" cy="195912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/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685800" y="4126680"/>
            <a:ext cx="7764480" cy="195912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533520" y="1294920"/>
            <a:ext cx="8145360" cy="1280880"/>
          </a:xfrm>
          <a:prstGeom prst="rect">
            <a:avLst/>
          </a:prstGeom>
        </p:spPr>
        <p:txBody>
          <a:bodyPr lIns="0" tIns="228600" rIns="0" bIns="228600"/>
          <a:lstStyle/>
          <a:p>
            <a:pPr algn="r"/>
            <a:endParaRPr/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789000" cy="195912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/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4664520" y="1981080"/>
            <a:ext cx="3789000" cy="195912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/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4664520" y="4126680"/>
            <a:ext cx="3789000" cy="195912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/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685800" y="4126680"/>
            <a:ext cx="3789000" cy="195912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33520" y="1294920"/>
            <a:ext cx="8145360" cy="1280880"/>
          </a:xfrm>
          <a:prstGeom prst="rect">
            <a:avLst/>
          </a:prstGeom>
        </p:spPr>
        <p:txBody>
          <a:bodyPr lIns="0" tIns="228600" rIns="0" bIns="228600"/>
          <a:lstStyle/>
          <a:p>
            <a:pPr algn="r"/>
            <a:endParaRPr/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7764480" cy="410724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/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685800" y="1981080"/>
            <a:ext cx="7764480" cy="410724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/>
          </a:p>
        </p:txBody>
      </p:sp>
      <p:pic>
        <p:nvPicPr>
          <p:cNvPr id="41" name="Picture 40"/>
          <p:cNvPicPr/>
          <p:nvPr/>
        </p:nvPicPr>
        <p:blipFill>
          <a:blip r:embed="rId2"/>
          <a:stretch>
            <a:fillRect/>
          </a:stretch>
        </p:blipFill>
        <p:spPr>
          <a:xfrm>
            <a:off x="1994040" y="1980720"/>
            <a:ext cx="5147640" cy="4107240"/>
          </a:xfrm>
          <a:prstGeom prst="rect">
            <a:avLst/>
          </a:prstGeom>
          <a:ln>
            <a:noFill/>
          </a:ln>
        </p:spPr>
      </p:pic>
      <p:pic>
        <p:nvPicPr>
          <p:cNvPr id="42" name="Picture 41"/>
          <p:cNvPicPr/>
          <p:nvPr/>
        </p:nvPicPr>
        <p:blipFill>
          <a:blip r:embed="rId2"/>
          <a:stretch>
            <a:fillRect/>
          </a:stretch>
        </p:blipFill>
        <p:spPr>
          <a:xfrm>
            <a:off x="1994040" y="1980720"/>
            <a:ext cx="5147640" cy="41072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533520" y="1294920"/>
            <a:ext cx="8145360" cy="1280880"/>
          </a:xfrm>
          <a:prstGeom prst="rect">
            <a:avLst/>
          </a:prstGeom>
        </p:spPr>
        <p:txBody>
          <a:bodyPr lIns="0" tIns="228600" rIns="0" bIns="228600"/>
          <a:lstStyle/>
          <a:p>
            <a:pPr algn="r"/>
            <a:endParaRPr/>
          </a:p>
        </p:txBody>
      </p:sp>
      <p:sp>
        <p:nvSpPr>
          <p:cNvPr id="52" name="PlaceHolder 2"/>
          <p:cNvSpPr>
            <a:spLocks noGrp="1"/>
          </p:cNvSpPr>
          <p:nvPr>
            <p:ph type="subTitle"/>
          </p:nvPr>
        </p:nvSpPr>
        <p:spPr>
          <a:xfrm>
            <a:off x="685800" y="1981080"/>
            <a:ext cx="7764480" cy="4107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33520" y="1294920"/>
            <a:ext cx="8145360" cy="1280880"/>
          </a:xfrm>
          <a:prstGeom prst="rect">
            <a:avLst/>
          </a:prstGeom>
        </p:spPr>
        <p:txBody>
          <a:bodyPr lIns="0" tIns="228600" rIns="0" bIns="228600"/>
          <a:lstStyle/>
          <a:p>
            <a:pPr algn="r"/>
            <a:endParaRPr/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7764480" cy="410724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533520" y="1294920"/>
            <a:ext cx="8145360" cy="1280880"/>
          </a:xfrm>
          <a:prstGeom prst="rect">
            <a:avLst/>
          </a:prstGeom>
        </p:spPr>
        <p:txBody>
          <a:bodyPr lIns="0" tIns="228600" rIns="0" bIns="228600"/>
          <a:lstStyle/>
          <a:p>
            <a:pPr algn="r"/>
            <a:endParaRPr/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789000" cy="410724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/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64520" y="1981080"/>
            <a:ext cx="3789000" cy="410724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533520" y="1294920"/>
            <a:ext cx="8145360" cy="1280880"/>
          </a:xfrm>
          <a:prstGeom prst="rect">
            <a:avLst/>
          </a:prstGeom>
        </p:spPr>
        <p:txBody>
          <a:bodyPr lIns="0" tIns="228600" rIns="0" bIns="228600"/>
          <a:lstStyle/>
          <a:p>
            <a:pPr algn="r"/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subTitle"/>
          </p:nvPr>
        </p:nvSpPr>
        <p:spPr>
          <a:xfrm>
            <a:off x="533520" y="1294920"/>
            <a:ext cx="8145360" cy="3818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533520" y="1294920"/>
            <a:ext cx="8145360" cy="1280880"/>
          </a:xfrm>
          <a:prstGeom prst="rect">
            <a:avLst/>
          </a:prstGeom>
        </p:spPr>
        <p:txBody>
          <a:bodyPr lIns="0" tIns="228600" rIns="0" bIns="228600"/>
          <a:lstStyle/>
          <a:p>
            <a:pPr algn="r"/>
            <a:endParaRPr/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789000" cy="195912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/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685800" y="4126680"/>
            <a:ext cx="3789000" cy="195912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/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4664520" y="1981080"/>
            <a:ext cx="3789000" cy="410724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33520" y="1294920"/>
            <a:ext cx="8145360" cy="1280880"/>
          </a:xfrm>
          <a:prstGeom prst="rect">
            <a:avLst/>
          </a:prstGeom>
        </p:spPr>
        <p:txBody>
          <a:bodyPr lIns="0" tIns="228600" rIns="0" bIns="228600"/>
          <a:lstStyle/>
          <a:p>
            <a:pPr algn="r"/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685800" y="1981080"/>
            <a:ext cx="7764480" cy="4107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33520" y="1294920"/>
            <a:ext cx="8145360" cy="1280880"/>
          </a:xfrm>
          <a:prstGeom prst="rect">
            <a:avLst/>
          </a:prstGeom>
        </p:spPr>
        <p:txBody>
          <a:bodyPr lIns="0" tIns="228600" rIns="0" bIns="228600"/>
          <a:lstStyle/>
          <a:p>
            <a:pPr algn="r"/>
            <a:endParaRPr/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789000" cy="410724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/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64520" y="1981080"/>
            <a:ext cx="3789000" cy="195912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/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664520" y="4126680"/>
            <a:ext cx="3789000" cy="195912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533520" y="1294920"/>
            <a:ext cx="8145360" cy="1280880"/>
          </a:xfrm>
          <a:prstGeom prst="rect">
            <a:avLst/>
          </a:prstGeom>
        </p:spPr>
        <p:txBody>
          <a:bodyPr lIns="0" tIns="228600" rIns="0" bIns="228600"/>
          <a:lstStyle/>
          <a:p>
            <a:pPr algn="r"/>
            <a:endParaRPr/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789000" cy="195912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/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664520" y="1981080"/>
            <a:ext cx="3789000" cy="195912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/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685800" y="4126680"/>
            <a:ext cx="7764480" cy="195912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533520" y="1294920"/>
            <a:ext cx="8145360" cy="1280880"/>
          </a:xfrm>
          <a:prstGeom prst="rect">
            <a:avLst/>
          </a:prstGeom>
        </p:spPr>
        <p:txBody>
          <a:bodyPr lIns="0" tIns="228600" rIns="0" bIns="228600"/>
          <a:lstStyle/>
          <a:p>
            <a:pPr algn="r"/>
            <a:endParaRPr/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7764480" cy="195912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/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685800" y="4126680"/>
            <a:ext cx="7764480" cy="195912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533520" y="1294920"/>
            <a:ext cx="8145360" cy="1280880"/>
          </a:xfrm>
          <a:prstGeom prst="rect">
            <a:avLst/>
          </a:prstGeom>
        </p:spPr>
        <p:txBody>
          <a:bodyPr lIns="0" tIns="228600" rIns="0" bIns="228600"/>
          <a:lstStyle/>
          <a:p>
            <a:pPr algn="r"/>
            <a:endParaRPr/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789000" cy="195912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/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664520" y="1981080"/>
            <a:ext cx="3789000" cy="195912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/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4664520" y="4126680"/>
            <a:ext cx="3789000" cy="195912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/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685800" y="4126680"/>
            <a:ext cx="3789000" cy="195912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533520" y="1294920"/>
            <a:ext cx="8145360" cy="1280880"/>
          </a:xfrm>
          <a:prstGeom prst="rect">
            <a:avLst/>
          </a:prstGeom>
        </p:spPr>
        <p:txBody>
          <a:bodyPr lIns="0" tIns="228600" rIns="0" bIns="228600"/>
          <a:lstStyle/>
          <a:p>
            <a:pPr algn="r"/>
            <a:endParaRPr/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7764480" cy="410724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/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685800" y="1981080"/>
            <a:ext cx="7764480" cy="410724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/>
          </a:p>
        </p:txBody>
      </p:sp>
      <p:pic>
        <p:nvPicPr>
          <p:cNvPr id="83" name="Picture 82"/>
          <p:cNvPicPr/>
          <p:nvPr/>
        </p:nvPicPr>
        <p:blipFill>
          <a:blip r:embed="rId2"/>
          <a:stretch>
            <a:fillRect/>
          </a:stretch>
        </p:blipFill>
        <p:spPr>
          <a:xfrm>
            <a:off x="1994040" y="1980720"/>
            <a:ext cx="5147640" cy="4107240"/>
          </a:xfrm>
          <a:prstGeom prst="rect">
            <a:avLst/>
          </a:prstGeom>
          <a:ln>
            <a:noFill/>
          </a:ln>
        </p:spPr>
      </p:pic>
      <p:pic>
        <p:nvPicPr>
          <p:cNvPr id="84" name="Picture 83"/>
          <p:cNvPicPr/>
          <p:nvPr/>
        </p:nvPicPr>
        <p:blipFill>
          <a:blip r:embed="rId2"/>
          <a:stretch>
            <a:fillRect/>
          </a:stretch>
        </p:blipFill>
        <p:spPr>
          <a:xfrm>
            <a:off x="1994040" y="1980720"/>
            <a:ext cx="5147640" cy="41072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33520" y="1294920"/>
            <a:ext cx="8145360" cy="1280880"/>
          </a:xfrm>
          <a:prstGeom prst="rect">
            <a:avLst/>
          </a:prstGeom>
        </p:spPr>
        <p:txBody>
          <a:bodyPr lIns="0" tIns="228600" rIns="0" bIns="228600"/>
          <a:lstStyle/>
          <a:p>
            <a:pPr algn="r"/>
            <a:endParaRPr/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7764480" cy="410724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33520" y="1294920"/>
            <a:ext cx="8145360" cy="1280880"/>
          </a:xfrm>
          <a:prstGeom prst="rect">
            <a:avLst/>
          </a:prstGeom>
        </p:spPr>
        <p:txBody>
          <a:bodyPr lIns="0" tIns="228600" rIns="0" bIns="228600"/>
          <a:lstStyle/>
          <a:p>
            <a:pPr algn="r"/>
            <a:endParaRPr/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789000" cy="410724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/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4664520" y="1981080"/>
            <a:ext cx="3789000" cy="410724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533520" y="1294920"/>
            <a:ext cx="8145360" cy="1280880"/>
          </a:xfrm>
          <a:prstGeom prst="rect">
            <a:avLst/>
          </a:prstGeom>
        </p:spPr>
        <p:txBody>
          <a:bodyPr lIns="0" tIns="228600" rIns="0" bIns="228600"/>
          <a:lstStyle/>
          <a:p>
            <a:pPr algn="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533520" y="1294920"/>
            <a:ext cx="8145360" cy="3818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33520" y="1294920"/>
            <a:ext cx="8145360" cy="1280880"/>
          </a:xfrm>
          <a:prstGeom prst="rect">
            <a:avLst/>
          </a:prstGeom>
        </p:spPr>
        <p:txBody>
          <a:bodyPr lIns="0" tIns="228600" rIns="0" bIns="228600"/>
          <a:lstStyle/>
          <a:p>
            <a:pPr algn="r"/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789000" cy="195912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85800" y="4126680"/>
            <a:ext cx="3789000" cy="195912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64520" y="1981080"/>
            <a:ext cx="3789000" cy="410724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33520" y="1294920"/>
            <a:ext cx="8145360" cy="1280880"/>
          </a:xfrm>
          <a:prstGeom prst="rect">
            <a:avLst/>
          </a:prstGeom>
        </p:spPr>
        <p:txBody>
          <a:bodyPr lIns="0" tIns="228600" rIns="0" bIns="228600"/>
          <a:lstStyle/>
          <a:p>
            <a:pPr algn="r"/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789000" cy="410724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64520" y="1981080"/>
            <a:ext cx="3789000" cy="195912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664520" y="4126680"/>
            <a:ext cx="3789000" cy="195912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33520" y="1294920"/>
            <a:ext cx="8145360" cy="1280880"/>
          </a:xfrm>
          <a:prstGeom prst="rect">
            <a:avLst/>
          </a:prstGeom>
        </p:spPr>
        <p:txBody>
          <a:bodyPr lIns="0" tIns="228600" rIns="0" bIns="228600"/>
          <a:lstStyle/>
          <a:p>
            <a:pPr algn="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3789000" cy="195912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64520" y="1981080"/>
            <a:ext cx="3789000" cy="195912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/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85800" y="4126680"/>
            <a:ext cx="7764480" cy="1959120"/>
          </a:xfrm>
          <a:prstGeom prst="rect">
            <a:avLst/>
          </a:prstGeom>
        </p:spPr>
        <p:txBody>
          <a:bodyPr lIns="92160" tIns="46080" rIns="92160" bIns="4608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4.xml"/><Relationship Id="rId13" Type="http://schemas.openxmlformats.org/officeDocument/2006/relationships/theme" Target="../theme/theme2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dt"/>
          </p:nvPr>
        </p:nvSpPr>
        <p:spPr>
          <a:xfrm>
            <a:off x="380880" y="6244200"/>
            <a:ext cx="1897200" cy="458280"/>
          </a:xfrm>
          <a:prstGeom prst="rect">
            <a:avLst/>
          </a:prstGeom>
        </p:spPr>
        <p:txBody>
          <a:bodyPr lIns="92160" tIns="46080" rIns="92160" bIns="46080" anchor="ctr"/>
          <a:lstStyle/>
          <a:p>
            <a:r>
              <a:rPr lang="en-US" sz="2400">
                <a:latin typeface="Times New Roman"/>
              </a:rPr>
              <a:t>&lt;date/time&gt;</a:t>
            </a:r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ftr"/>
          </p:nvPr>
        </p:nvSpPr>
        <p:spPr>
          <a:xfrm>
            <a:off x="3124080" y="6244200"/>
            <a:ext cx="2887920" cy="458280"/>
          </a:xfrm>
          <a:prstGeom prst="rect">
            <a:avLst/>
          </a:prstGeom>
        </p:spPr>
        <p:txBody>
          <a:bodyPr lIns="92160" tIns="46080" rIns="92160" bIns="46080" anchor="ctr"/>
          <a:lstStyle/>
          <a:p>
            <a:r>
              <a:rPr lang="en-US" sz="2400">
                <a:latin typeface="Times New Roman"/>
              </a:rPr>
              <a:t>&lt;footer&gt;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sldNum"/>
          </p:nvPr>
        </p:nvSpPr>
        <p:spPr>
          <a:xfrm>
            <a:off x="6858000" y="6167880"/>
            <a:ext cx="1897200" cy="458280"/>
          </a:xfrm>
          <a:prstGeom prst="rect">
            <a:avLst/>
          </a:prstGeom>
        </p:spPr>
        <p:txBody>
          <a:bodyPr lIns="92160" tIns="46080" rIns="92160" bIns="46080" anchor="ctr"/>
          <a:lstStyle/>
          <a:p>
            <a:fld id="{D6E8D0FC-753B-450B-B09E-50940A3F850C}" type="slidenum">
              <a:rPr lang="en-US" sz="2400">
                <a:latin typeface="Times New Roman"/>
              </a:rPr>
              <a:t>‹#›</a:t>
            </a:fld>
            <a:endParaRPr/>
          </a:p>
        </p:txBody>
      </p:sp>
      <p:sp>
        <p:nvSpPr>
          <p:cNvPr id="3" name="CustomShape 4"/>
          <p:cNvSpPr/>
          <p:nvPr/>
        </p:nvSpPr>
        <p:spPr>
          <a:xfrm>
            <a:off x="0" y="1123920"/>
            <a:ext cx="9132840" cy="74520"/>
          </a:xfrm>
          <a:prstGeom prst="rect">
            <a:avLst/>
          </a:prstGeom>
          <a:gradFill>
            <a:gsLst>
              <a:gs pos="0">
                <a:srgbClr val="005F5F"/>
              </a:gs>
              <a:gs pos="50000">
                <a:srgbClr val="00C0C0"/>
              </a:gs>
              <a:gs pos="100000">
                <a:srgbClr val="005F5F"/>
              </a:gs>
            </a:gsLst>
            <a:lin ang="10800000"/>
          </a:gradFill>
          <a:ln>
            <a:noFill/>
          </a:ln>
        </p:spPr>
      </p:sp>
      <p:sp>
        <p:nvSpPr>
          <p:cNvPr id="4" name="CustomShape 5"/>
          <p:cNvSpPr/>
          <p:nvPr/>
        </p:nvSpPr>
        <p:spPr>
          <a:xfrm>
            <a:off x="0" y="1238400"/>
            <a:ext cx="9132840" cy="37800"/>
          </a:xfrm>
          <a:prstGeom prst="rect">
            <a:avLst/>
          </a:prstGeom>
          <a:gradFill>
            <a:gsLst>
              <a:gs pos="0">
                <a:srgbClr val="B100B1"/>
              </a:gs>
              <a:gs pos="50000">
                <a:srgbClr val="FF00FF"/>
              </a:gs>
              <a:gs pos="100000">
                <a:srgbClr val="B100B1"/>
              </a:gs>
            </a:gsLst>
            <a:lin ang="10800000"/>
          </a:gradFill>
          <a:ln>
            <a:noFill/>
          </a:ln>
        </p:spPr>
      </p:sp>
      <p:sp>
        <p:nvSpPr>
          <p:cNvPr id="5" name="PlaceHolder 6"/>
          <p:cNvSpPr>
            <a:spLocks noGrp="1"/>
          </p:cNvSpPr>
          <p:nvPr>
            <p:ph type="title"/>
          </p:nvPr>
        </p:nvSpPr>
        <p:spPr>
          <a:xfrm>
            <a:off x="533520" y="1294920"/>
            <a:ext cx="8145360" cy="823320"/>
          </a:xfrm>
          <a:prstGeom prst="rect">
            <a:avLst/>
          </a:prstGeom>
        </p:spPr>
        <p:txBody>
          <a:bodyPr lIns="0" tIns="228600" rIns="0" bIns="228600"/>
          <a:lstStyle/>
          <a:p>
            <a:pPr algn="r"/>
            <a:r>
              <a:rPr lang="en-US" sz="2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6" name="PlaceHolder 7"/>
          <p:cNvSpPr>
            <a:spLocks noGrp="1"/>
          </p:cNvSpPr>
          <p:nvPr>
            <p:ph type="body"/>
          </p:nvPr>
        </p:nvSpPr>
        <p:spPr>
          <a:xfrm>
            <a:off x="685800" y="1981080"/>
            <a:ext cx="7764480" cy="4107240"/>
          </a:xfrm>
          <a:prstGeom prst="rect">
            <a:avLst/>
          </a:prstGeom>
        </p:spPr>
        <p:txBody>
          <a:bodyPr lIns="92160" tIns="46080" rIns="92160" bIns="46080"/>
          <a:lstStyle/>
          <a:p>
            <a:pPr>
              <a:buSzPct val="75000"/>
              <a:buFont typeface="Monotype Sorts" charset="2"/>
              <a:buChar char=""/>
            </a:pPr>
            <a:r>
              <a:rPr lang="en-US" sz="2000">
                <a:latin typeface="Times New Roman"/>
              </a:rPr>
              <a:t>Click to edit the outline text format</a:t>
            </a:r>
            <a:endParaRPr/>
          </a:p>
          <a:p>
            <a:pPr lvl="1">
              <a:buSzPct val="75000"/>
              <a:buFont typeface="Wingdings" charset="2"/>
              <a:buChar char=""/>
            </a:pPr>
            <a:r>
              <a:rPr lang="en-US" b="1">
                <a:latin typeface="Times New Roman"/>
              </a:rPr>
              <a:t>Second Outline Level</a:t>
            </a:r>
            <a:endParaRPr/>
          </a:p>
          <a:p>
            <a:pPr lvl="2">
              <a:buFont typeface="Times New Roman"/>
              <a:buChar char="–"/>
            </a:pPr>
            <a:r>
              <a:rPr lang="en-US" sz="1600" b="1">
                <a:latin typeface="Times New Roman"/>
              </a:rPr>
              <a:t>Third Outline Level</a:t>
            </a:r>
            <a:endParaRPr/>
          </a:p>
          <a:p>
            <a:pPr lvl="3">
              <a:buSzPct val="65000"/>
              <a:buFont typeface="Monotype Sorts" charset="2"/>
              <a:buChar char=""/>
            </a:pPr>
            <a:r>
              <a:rPr lang="en-US" sz="1400" b="1">
                <a:latin typeface="Times New Roman"/>
              </a:rPr>
              <a:t>Fourth Outline Level</a:t>
            </a:r>
            <a:endParaRPr/>
          </a:p>
          <a:p>
            <a:pPr lvl="4">
              <a:buFont typeface="Times New Roman"/>
              <a:buChar char="»"/>
            </a:pPr>
            <a:r>
              <a:rPr lang="en-US" sz="1200">
                <a:latin typeface="Times New Roman"/>
              </a:rPr>
              <a:t>Fifth Outline Level</a:t>
            </a:r>
            <a:endParaRPr/>
          </a:p>
          <a:p>
            <a:pPr lvl="5">
              <a:buFont typeface="Times New Roman"/>
              <a:buChar char="»"/>
            </a:pPr>
            <a:r>
              <a:rPr lang="en-US" sz="1200">
                <a:latin typeface="Times New Roman"/>
              </a:rPr>
              <a:t>Sixth Outline Level</a:t>
            </a:r>
            <a:endParaRPr/>
          </a:p>
          <a:p>
            <a:pPr lvl="6">
              <a:buFont typeface="Times New Roman"/>
              <a:buChar char="»"/>
            </a:pPr>
            <a:r>
              <a:rPr lang="en-US" sz="1200">
                <a:latin typeface="Times New Roman"/>
              </a:rPr>
              <a:t>Seventh Outline Level</a:t>
            </a:r>
            <a:endParaRPr/>
          </a:p>
        </p:txBody>
      </p:sp>
      <p:sp>
        <p:nvSpPr>
          <p:cNvPr id="7" name="CustomShape 8"/>
          <p:cNvSpPr/>
          <p:nvPr/>
        </p:nvSpPr>
        <p:spPr>
          <a:xfrm>
            <a:off x="609480" y="228600"/>
            <a:ext cx="8077320" cy="762120"/>
          </a:xfrm>
          <a:prstGeom prst="rect">
            <a:avLst/>
          </a:prstGeom>
          <a:noFill/>
          <a:ln>
            <a:noFill/>
          </a:ln>
        </p:spPr>
        <p:txBody>
          <a:bodyPr lIns="0" tIns="228600" rIns="0" bIns="228600"/>
          <a:lstStyle/>
          <a:p>
            <a:pPr algn="r">
              <a:lnSpc>
                <a:spcPct val="100000"/>
              </a:lnSpc>
            </a:pPr>
            <a:r>
              <a:rPr lang="en-US" sz="3200" b="1">
                <a:solidFill>
                  <a:srgbClr val="006B61"/>
                </a:solidFill>
                <a:latin typeface="Book Antiqua"/>
              </a:rPr>
              <a:t> </a:t>
            </a:r>
            <a:endParaRPr/>
          </a:p>
        </p:txBody>
      </p:sp>
      <p:pic>
        <p:nvPicPr>
          <p:cNvPr id="8" name="Picture 7"/>
          <p:cNvPicPr/>
          <p:nvPr/>
        </p:nvPicPr>
        <p:blipFill>
          <a:blip r:embed="rId14"/>
          <a:stretch>
            <a:fillRect/>
          </a:stretch>
        </p:blipFill>
        <p:spPr>
          <a:xfrm>
            <a:off x="304920" y="304920"/>
            <a:ext cx="1590480" cy="682560"/>
          </a:xfrm>
          <a:prstGeom prst="rect">
            <a:avLst/>
          </a:prstGeom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dt"/>
          </p:nvPr>
        </p:nvSpPr>
        <p:spPr>
          <a:xfrm>
            <a:off x="685800" y="6215040"/>
            <a:ext cx="1897200" cy="520920"/>
          </a:xfrm>
          <a:prstGeom prst="rect">
            <a:avLst/>
          </a:prstGeom>
        </p:spPr>
        <p:txBody>
          <a:bodyPr lIns="92160" tIns="46080" rIns="92160" bIns="46080" anchor="ctr"/>
          <a:lstStyle/>
          <a:p>
            <a:r>
              <a:rPr lang="en-US" sz="1400">
                <a:latin typeface="Times New Roman"/>
              </a:rPr>
              <a:t>&lt;date/time&gt; Simone Peruzzi</a:t>
            </a:r>
            <a:endParaRPr/>
          </a:p>
        </p:txBody>
      </p:sp>
      <p:sp>
        <p:nvSpPr>
          <p:cNvPr id="44" name="PlaceHolder 2"/>
          <p:cNvSpPr>
            <a:spLocks noGrp="1"/>
          </p:cNvSpPr>
          <p:nvPr>
            <p:ph type="ftr"/>
          </p:nvPr>
        </p:nvSpPr>
        <p:spPr>
          <a:xfrm>
            <a:off x="3124080" y="6248520"/>
            <a:ext cx="2887920" cy="449640"/>
          </a:xfrm>
          <a:prstGeom prst="rect">
            <a:avLst/>
          </a:prstGeom>
        </p:spPr>
        <p:txBody>
          <a:bodyPr lIns="92160" tIns="46080" rIns="92160" bIns="46080" anchor="ctr"/>
          <a:lstStyle/>
          <a:p>
            <a:pPr algn="ctr"/>
            <a:r>
              <a:rPr lang="en-US" sz="1400">
                <a:latin typeface="Times New Roman"/>
              </a:rPr>
              <a:t>&lt;footer&gt;</a:t>
            </a:r>
            <a:endParaRPr/>
          </a:p>
        </p:txBody>
      </p:sp>
      <p:sp>
        <p:nvSpPr>
          <p:cNvPr id="45" name="CustomShape 3"/>
          <p:cNvSpPr/>
          <p:nvPr/>
        </p:nvSpPr>
        <p:spPr>
          <a:xfrm>
            <a:off x="0" y="1123920"/>
            <a:ext cx="9132840" cy="74520"/>
          </a:xfrm>
          <a:prstGeom prst="rect">
            <a:avLst/>
          </a:prstGeom>
          <a:gradFill>
            <a:gsLst>
              <a:gs pos="0">
                <a:srgbClr val="005F5F"/>
              </a:gs>
              <a:gs pos="50000">
                <a:srgbClr val="00C0C0"/>
              </a:gs>
              <a:gs pos="100000">
                <a:srgbClr val="005F5F"/>
              </a:gs>
            </a:gsLst>
            <a:lin ang="10800000"/>
          </a:gradFill>
          <a:ln>
            <a:noFill/>
          </a:ln>
        </p:spPr>
      </p:sp>
      <p:sp>
        <p:nvSpPr>
          <p:cNvPr id="46" name="CustomShape 4"/>
          <p:cNvSpPr/>
          <p:nvPr/>
        </p:nvSpPr>
        <p:spPr>
          <a:xfrm>
            <a:off x="0" y="1238400"/>
            <a:ext cx="9132840" cy="37800"/>
          </a:xfrm>
          <a:prstGeom prst="rect">
            <a:avLst/>
          </a:prstGeom>
          <a:gradFill>
            <a:gsLst>
              <a:gs pos="0">
                <a:srgbClr val="B100B1"/>
              </a:gs>
              <a:gs pos="50000">
                <a:srgbClr val="FF00FF"/>
              </a:gs>
              <a:gs pos="100000">
                <a:srgbClr val="B100B1"/>
              </a:gs>
            </a:gsLst>
            <a:lin ang="10800000"/>
          </a:gradFill>
          <a:ln>
            <a:noFill/>
          </a:ln>
        </p:spPr>
      </p:sp>
      <p:sp>
        <p:nvSpPr>
          <p:cNvPr id="47" name="PlaceHolder 5"/>
          <p:cNvSpPr>
            <a:spLocks noGrp="1"/>
          </p:cNvSpPr>
          <p:nvPr>
            <p:ph type="title"/>
          </p:nvPr>
        </p:nvSpPr>
        <p:spPr>
          <a:xfrm>
            <a:off x="1370160" y="151920"/>
            <a:ext cx="7764480" cy="1135440"/>
          </a:xfrm>
          <a:prstGeom prst="rect">
            <a:avLst/>
          </a:prstGeom>
        </p:spPr>
        <p:txBody>
          <a:bodyPr lIns="0" tIns="228600" rIns="0" bIns="228600"/>
          <a:lstStyle/>
          <a:p>
            <a:pPr algn="r"/>
            <a:r>
              <a:rPr lang="en-US" sz="2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48" name="CustomShape 6"/>
          <p:cNvSpPr/>
          <p:nvPr/>
        </p:nvSpPr>
        <p:spPr>
          <a:xfrm>
            <a:off x="6477120" y="6324840"/>
            <a:ext cx="2500200" cy="305640"/>
          </a:xfrm>
          <a:prstGeom prst="rect">
            <a:avLst/>
          </a:prstGeom>
          <a:noFill/>
          <a:ln>
            <a:noFill/>
          </a:ln>
        </p:spPr>
        <p:txBody>
          <a:bodyPr lIns="92160" tIns="46080" rIns="92160" bIns="46080" anchor="ctr"/>
          <a:lstStyle/>
          <a:p>
            <a:pPr algn="r">
              <a:lnSpc>
                <a:spcPct val="100000"/>
              </a:lnSpc>
            </a:pPr>
            <a:r>
              <a:rPr lang="en-US" sz="1400">
                <a:latin typeface="Arial"/>
              </a:rPr>
              <a:t>Cascina 10 March 2004</a:t>
            </a:r>
            <a:endParaRPr/>
          </a:p>
        </p:txBody>
      </p:sp>
      <p:pic>
        <p:nvPicPr>
          <p:cNvPr id="49" name="Picture 48"/>
          <p:cNvPicPr/>
          <p:nvPr/>
        </p:nvPicPr>
        <p:blipFill>
          <a:blip r:embed="rId14"/>
          <a:stretch>
            <a:fillRect/>
          </a:stretch>
        </p:blipFill>
        <p:spPr>
          <a:xfrm>
            <a:off x="304920" y="228600"/>
            <a:ext cx="1590480" cy="682560"/>
          </a:xfrm>
          <a:prstGeom prst="rect">
            <a:avLst/>
          </a:prstGeom>
          <a:ln>
            <a:noFill/>
          </a:ln>
        </p:spPr>
      </p:pic>
      <p:sp>
        <p:nvSpPr>
          <p:cNvPr id="50" name="PlaceHolder 7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75000"/>
              <a:buFont typeface="Monotype Sorts" charset="2"/>
              <a:buChar char=""/>
            </a:pPr>
            <a:r>
              <a:rPr lang="en-US" sz="2000">
                <a:latin typeface="Times New Roman"/>
              </a:rPr>
              <a:t>Click to edit the outline text format</a:t>
            </a:r>
            <a:endParaRPr/>
          </a:p>
          <a:p>
            <a:pPr lvl="1">
              <a:buSzPct val="75000"/>
              <a:buFont typeface="Wingdings" charset="2"/>
              <a:buChar char=""/>
            </a:pPr>
            <a:r>
              <a:rPr lang="en-US" b="1">
                <a:latin typeface="Times New Roman"/>
              </a:rPr>
              <a:t>Second Outline Level</a:t>
            </a:r>
            <a:endParaRPr/>
          </a:p>
          <a:p>
            <a:pPr lvl="2">
              <a:buFont typeface="Times New Roman"/>
              <a:buChar char="–"/>
            </a:pPr>
            <a:r>
              <a:rPr lang="en-US" sz="1600" b="1">
                <a:latin typeface="Times New Roman"/>
              </a:rPr>
              <a:t>Third Outline Level</a:t>
            </a:r>
            <a:endParaRPr/>
          </a:p>
          <a:p>
            <a:pPr lvl="3">
              <a:buSzPct val="65000"/>
              <a:buFont typeface="Monotype Sorts" charset="2"/>
              <a:buChar char=""/>
            </a:pPr>
            <a:r>
              <a:rPr lang="en-US" sz="1400" b="1">
                <a:latin typeface="Times New Roman"/>
              </a:rPr>
              <a:t>Fourth Outline Level</a:t>
            </a:r>
            <a:endParaRPr/>
          </a:p>
          <a:p>
            <a:pPr lvl="4">
              <a:buFont typeface="Times New Roman"/>
              <a:buChar char="»"/>
            </a:pPr>
            <a:r>
              <a:rPr lang="en-US" sz="1200">
                <a:latin typeface="Times New Roman"/>
              </a:rPr>
              <a:t>Fifth Outline Level</a:t>
            </a:r>
            <a:endParaRPr/>
          </a:p>
          <a:p>
            <a:pPr lvl="5">
              <a:buFont typeface="Times New Roman"/>
              <a:buChar char="»"/>
            </a:pPr>
            <a:r>
              <a:rPr lang="en-US" sz="1200">
                <a:latin typeface="Times New Roman"/>
              </a:rPr>
              <a:t>Sixth Outline Level</a:t>
            </a:r>
            <a:endParaRPr/>
          </a:p>
          <a:p>
            <a:pPr lvl="6">
              <a:buFont typeface="Times New Roman"/>
              <a:buChar char="»"/>
            </a:pPr>
            <a:r>
              <a:rPr lang="en-US" sz="1200">
                <a:latin typeface="Times New Roman"/>
              </a:rPr>
              <a:t>Seventh Outline Level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1.png"/><Relationship Id="rId12" Type="http://schemas.openxmlformats.org/officeDocument/2006/relationships/image" Target="../media/image22.png"/><Relationship Id="rId13" Type="http://schemas.openxmlformats.org/officeDocument/2006/relationships/image" Target="../media/image13.png"/><Relationship Id="rId14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7" Type="http://schemas.openxmlformats.org/officeDocument/2006/relationships/image" Target="../media/image3.png"/><Relationship Id="rId8" Type="http://schemas.openxmlformats.org/officeDocument/2006/relationships/image" Target="../media/image19.png"/><Relationship Id="rId9" Type="http://schemas.openxmlformats.org/officeDocument/2006/relationships/image" Target="../media/image5.png"/><Relationship Id="rId10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Shape 1"/>
          <p:cNvSpPr txBox="1"/>
          <p:nvPr/>
        </p:nvSpPr>
        <p:spPr>
          <a:xfrm>
            <a:off x="685440" y="2025720"/>
            <a:ext cx="7767720" cy="4021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4400" dirty="0">
                <a:latin typeface="Times New Roman"/>
              </a:rPr>
              <a:t>The </a:t>
            </a:r>
            <a:r>
              <a:rPr lang="en-US" sz="4400" dirty="0" smtClean="0">
                <a:latin typeface="Times New Roman"/>
              </a:rPr>
              <a:t>bulk </a:t>
            </a:r>
            <a:r>
              <a:rPr lang="en-US" sz="4400" dirty="0" err="1" smtClean="0">
                <a:latin typeface="Times New Roman"/>
              </a:rPr>
              <a:t>dataTransfer</a:t>
            </a:r>
            <a:r>
              <a:rPr lang="en-US" sz="4400" dirty="0" smtClean="0">
                <a:latin typeface="Times New Roman"/>
              </a:rPr>
              <a:t> </a:t>
            </a:r>
            <a:r>
              <a:rPr lang="en-US" sz="4400" dirty="0">
                <a:latin typeface="Times New Roman"/>
              </a:rPr>
              <a:t>procedures</a:t>
            </a:r>
            <a:endParaRPr dirty="0"/>
          </a:p>
          <a:p>
            <a:pPr algn="ctr"/>
            <a:r>
              <a:rPr lang="en-US" sz="3200" dirty="0" smtClean="0">
                <a:latin typeface="Times New Roman"/>
              </a:rPr>
              <a:t>(</a:t>
            </a:r>
            <a:r>
              <a:rPr lang="en-US" sz="3200" dirty="0" err="1" smtClean="0">
                <a:latin typeface="Times New Roman"/>
              </a:rPr>
              <a:t>Cascina</a:t>
            </a:r>
            <a:r>
              <a:rPr lang="en-US" sz="3200" dirty="0" smtClean="0">
                <a:latin typeface="Times New Roman"/>
              </a:rPr>
              <a:t>, Oct 2015)</a:t>
            </a:r>
            <a:endParaRPr dirty="0"/>
          </a:p>
          <a:p>
            <a:pPr algn="ctr"/>
            <a:endParaRPr dirty="0"/>
          </a:p>
          <a:p>
            <a:pPr algn="ctr"/>
            <a:endParaRPr dirty="0"/>
          </a:p>
          <a:p>
            <a:pPr algn="ctr"/>
            <a:r>
              <a:rPr lang="en-US" sz="2400" dirty="0" smtClean="0">
                <a:latin typeface="Times New Roman"/>
              </a:rPr>
              <a:t>L. Salconi, A. </a:t>
            </a:r>
            <a:r>
              <a:rPr lang="en-US" sz="2400" dirty="0" err="1" smtClean="0">
                <a:latin typeface="Times New Roman"/>
              </a:rPr>
              <a:t>Bozzi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CustomShape 1"/>
          <p:cNvSpPr/>
          <p:nvPr/>
        </p:nvSpPr>
        <p:spPr>
          <a:xfrm>
            <a:off x="5989320" y="365760"/>
            <a:ext cx="2971800" cy="548640"/>
          </a:xfrm>
          <a:prstGeom prst="rect">
            <a:avLst/>
          </a:prstGeom>
          <a:noFill/>
          <a:ln>
            <a:noFill/>
          </a:ln>
        </p:spPr>
        <p:txBody>
          <a:bodyPr lIns="0" tIns="228600" rIns="0" bIns="228600"/>
          <a:lstStyle/>
          <a:p>
            <a:pPr algn="r">
              <a:lnSpc>
                <a:spcPct val="100000"/>
              </a:lnSpc>
            </a:pPr>
            <a:r>
              <a:rPr lang="en-US" sz="2400">
                <a:latin typeface="Arial"/>
              </a:rPr>
              <a:t>Technical specs</a:t>
            </a:r>
            <a:endParaRPr/>
          </a:p>
        </p:txBody>
      </p:sp>
      <p:sp>
        <p:nvSpPr>
          <p:cNvPr id="119" name="CustomShape 2"/>
          <p:cNvSpPr/>
          <p:nvPr/>
        </p:nvSpPr>
        <p:spPr>
          <a:xfrm>
            <a:off x="457200" y="1600200"/>
            <a:ext cx="8229600" cy="4813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>
              <a:buSzPct val="75000"/>
            </a:pPr>
            <a:r>
              <a:rPr lang="en-US" sz="2400" dirty="0" smtClean="0">
                <a:latin typeface="Times New Roman"/>
              </a:rPr>
              <a:t>A </a:t>
            </a:r>
            <a:r>
              <a:rPr lang="en-US" sz="2400" dirty="0">
                <a:latin typeface="Times New Roman"/>
              </a:rPr>
              <a:t>modular program (written in Python) that manages the file replica to the remote repositories (the </a:t>
            </a:r>
            <a:r>
              <a:rPr lang="en-US" sz="2400" i="1" dirty="0" err="1">
                <a:latin typeface="Times New Roman"/>
              </a:rPr>
              <a:t>datasender.py</a:t>
            </a:r>
            <a:r>
              <a:rPr lang="en-US" sz="2400" dirty="0">
                <a:latin typeface="Times New Roman"/>
              </a:rPr>
              <a:t> module)</a:t>
            </a:r>
            <a:r>
              <a:rPr lang="en-US" sz="2400" dirty="0" smtClean="0">
                <a:latin typeface="Times New Roman"/>
              </a:rPr>
              <a:t>:</a:t>
            </a:r>
          </a:p>
          <a:p>
            <a:pPr>
              <a:buSzPct val="75000"/>
            </a:pPr>
            <a:endParaRPr dirty="0"/>
          </a:p>
          <a:p>
            <a:pPr lvl="1">
              <a:lnSpc>
                <a:spcPct val="100000"/>
              </a:lnSpc>
              <a:buSzPct val="75000"/>
              <a:buFont typeface="Wingdings" charset="2"/>
              <a:buChar char=""/>
            </a:pP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DejaVu Sans"/>
              </a:rPr>
              <a:t> class based architecture, 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DejaVu Sans"/>
              </a:rPr>
              <a:t>modular and expandable for future requirements;</a:t>
            </a:r>
            <a:endParaRPr sz="2000" dirty="0"/>
          </a:p>
          <a:p>
            <a:pPr lvl="1">
              <a:lnSpc>
                <a:spcPct val="100000"/>
              </a:lnSpc>
              <a:buSzPct val="75000"/>
              <a:buFont typeface="Wingdings" charset="2"/>
              <a:buChar char=""/>
            </a:pP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DejaVu Sans"/>
              </a:rPr>
              <a:t> database 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DejaVu Sans"/>
              </a:rPr>
              <a:t>with MySQL interface (with full stats for each file);</a:t>
            </a:r>
            <a:endParaRPr sz="2000" dirty="0"/>
          </a:p>
          <a:p>
            <a:pPr lvl="1">
              <a:lnSpc>
                <a:spcPct val="100000"/>
              </a:lnSpc>
              <a:buSzPct val="75000"/>
              <a:buFont typeface="Wingdings" charset="2"/>
              <a:buChar char=""/>
            </a:pP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DejaVu Sans"/>
              </a:rPr>
              <a:t> logging 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DejaVu Sans"/>
              </a:rPr>
              <a:t>system with support support for file,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DejaVu Sans"/>
              </a:rPr>
              <a:t>smtp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DejaVu Sans"/>
              </a:rPr>
              <a:t>, http;</a:t>
            </a:r>
            <a:endParaRPr sz="2000" dirty="0"/>
          </a:p>
          <a:p>
            <a:pPr lvl="1">
              <a:lnSpc>
                <a:spcPct val="100000"/>
              </a:lnSpc>
              <a:buSzPct val="75000"/>
              <a:buFont typeface="Wingdings" charset="2"/>
              <a:buChar char=""/>
            </a:pP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DejaVu Sans"/>
              </a:rPr>
              <a:t> new 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DejaVu Sans"/>
              </a:rPr>
              <a:t>command line interface with feedback support;</a:t>
            </a:r>
            <a:endParaRPr sz="2000" dirty="0"/>
          </a:p>
          <a:p>
            <a:pPr lvl="1">
              <a:lnSpc>
                <a:spcPct val="100000"/>
              </a:lnSpc>
              <a:buSzPct val="75000"/>
              <a:buFont typeface="Wingdings" charset="2"/>
              <a:buChar char=""/>
            </a:pP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DejaVu Sans"/>
              </a:rPr>
              <a:t> thread 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DejaVu Sans"/>
              </a:rPr>
              <a:t>based;</a:t>
            </a:r>
            <a:endParaRPr sz="2000" dirty="0"/>
          </a:p>
          <a:p>
            <a:pPr lvl="1">
              <a:lnSpc>
                <a:spcPct val="100000"/>
              </a:lnSpc>
              <a:buSzPct val="75000"/>
              <a:buFont typeface="Wingdings" charset="2"/>
              <a:buChar char=""/>
            </a:pP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DejaVu Sans"/>
              </a:rPr>
              <a:t> run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DejaVu Sans"/>
              </a:rPr>
              <a:t>-time parameter controls (bandwidth limits, destination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DejaVu Sans"/>
              </a:rPr>
              <a:t>dirs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DejaVu Sans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DejaVu Sans"/>
              </a:rPr>
              <a:t>ecc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DejaVu Sans"/>
              </a:rPr>
              <a:t>..)‏;</a:t>
            </a:r>
            <a:endParaRPr sz="2000" dirty="0"/>
          </a:p>
          <a:p>
            <a:pPr lvl="1">
              <a:lnSpc>
                <a:spcPct val="100000"/>
              </a:lnSpc>
              <a:buSzPct val="75000"/>
              <a:buFont typeface="Wingdings" charset="2"/>
              <a:buChar char=""/>
            </a:pP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DejaVu Sans"/>
              </a:rPr>
              <a:t> support 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DejaVu Sans"/>
              </a:rPr>
              <a:t>for both data sender engines (</a:t>
            </a:r>
            <a:r>
              <a:rPr lang="en-US" sz="2000" b="1" i="1" dirty="0">
                <a:solidFill>
                  <a:srgbClr val="000000"/>
                </a:solidFill>
                <a:latin typeface="Times New Roman"/>
                <a:ea typeface="DejaVu Sans"/>
              </a:rPr>
              <a:t>GRID </a:t>
            </a:r>
            <a:r>
              <a:rPr lang="en-US" sz="2000" b="1" i="1" dirty="0" err="1">
                <a:solidFill>
                  <a:srgbClr val="000000"/>
                </a:solidFill>
                <a:latin typeface="Times New Roman"/>
                <a:ea typeface="DejaVu Sans"/>
              </a:rPr>
              <a:t>lcg</a:t>
            </a:r>
            <a:r>
              <a:rPr lang="en-US" sz="2000" b="1" i="1" dirty="0">
                <a:solidFill>
                  <a:srgbClr val="000000"/>
                </a:solidFill>
                <a:latin typeface="Times New Roman"/>
                <a:ea typeface="DejaVu Sans"/>
              </a:rPr>
              <a:t> tools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DejaVu Sans"/>
              </a:rPr>
              <a:t> and </a:t>
            </a:r>
            <a:r>
              <a:rPr lang="en-US" sz="2000" b="1" i="1" dirty="0" err="1">
                <a:solidFill>
                  <a:srgbClr val="000000"/>
                </a:solidFill>
                <a:latin typeface="Times New Roman"/>
                <a:ea typeface="DejaVu Sans"/>
              </a:rPr>
              <a:t>iRODS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DejaVu Sans"/>
              </a:rPr>
              <a:t>) via a wrapper classes with standard methods (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DejaVu Sans"/>
              </a:rPr>
              <a:t>sendFile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DejaVu Sans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DejaVu Sans"/>
              </a:rPr>
              <a:t>checkFile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DejaVu Sans"/>
              </a:rPr>
              <a:t>)‏;</a:t>
            </a:r>
            <a:endParaRPr sz="2000" dirty="0"/>
          </a:p>
          <a:p>
            <a:pPr lvl="1">
              <a:lnSpc>
                <a:spcPct val="100000"/>
              </a:lnSpc>
              <a:buSzPct val="75000"/>
              <a:buFont typeface="Wingdings" charset="2"/>
              <a:buChar char=""/>
            </a:pP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DejaVu Sans"/>
              </a:rPr>
              <a:t> support 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DejaVu Sans"/>
              </a:rPr>
              <a:t>for standard .</a:t>
            </a:r>
            <a:r>
              <a:rPr lang="en-US" sz="2000" dirty="0" err="1">
                <a:solidFill>
                  <a:srgbClr val="000000"/>
                </a:solidFill>
                <a:latin typeface="Times New Roman"/>
                <a:ea typeface="DejaVu Sans"/>
              </a:rPr>
              <a:t>ini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DejaVu Sans"/>
              </a:rPr>
              <a:t> sections oriented configuration files</a:t>
            </a: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DejaVu Sans"/>
              </a:rPr>
              <a:t>;</a:t>
            </a:r>
            <a:endParaRPr sz="2000" dirty="0"/>
          </a:p>
          <a:p>
            <a:pPr lvl="1">
              <a:lnSpc>
                <a:spcPct val="100000"/>
              </a:lnSpc>
              <a:buSzPct val="75000"/>
              <a:buFont typeface="Wingdings" charset="2"/>
              <a:buChar char=""/>
            </a:pP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DejaVu Sans"/>
              </a:rPr>
              <a:t> management 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DejaVu Sans"/>
              </a:rPr>
              <a:t>for </a:t>
            </a: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DejaVu Sans"/>
              </a:rPr>
              <a:t>2 main data 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DejaVu Sans"/>
              </a:rPr>
              <a:t>flows (</a:t>
            </a:r>
            <a:r>
              <a:rPr lang="en-US" sz="2000" dirty="0" err="1" smtClean="0">
                <a:solidFill>
                  <a:srgbClr val="000000"/>
                </a:solidFill>
                <a:latin typeface="Times New Roman"/>
                <a:ea typeface="DejaVu Sans"/>
              </a:rPr>
              <a:t>rawdata</a:t>
            </a: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DejaVu Sans"/>
              </a:rPr>
              <a:t> and RDS) 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DejaVu Sans"/>
              </a:rPr>
              <a:t>for each remote repository</a:t>
            </a: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DejaVu Sans"/>
              </a:rPr>
              <a:t>;</a:t>
            </a:r>
          </a:p>
          <a:p>
            <a:pPr lvl="1">
              <a:lnSpc>
                <a:spcPct val="100000"/>
              </a:lnSpc>
              <a:buSzPct val="75000"/>
              <a:buFont typeface="Wingdings" charset="2"/>
              <a:buChar char=""/>
            </a:pP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DejaVu Sans"/>
              </a:rPr>
              <a:t> socket interface with the DAQ data production flow; </a:t>
            </a:r>
            <a:endParaRPr sz="2000" dirty="0"/>
          </a:p>
          <a:p>
            <a:pPr lvl="1" algn="ctr">
              <a:lnSpc>
                <a:spcPct val="100000"/>
              </a:lnSpc>
            </a:pP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CustomShape 1"/>
          <p:cNvSpPr/>
          <p:nvPr/>
        </p:nvSpPr>
        <p:spPr>
          <a:xfrm>
            <a:off x="2926080" y="380880"/>
            <a:ext cx="5989320" cy="533520"/>
          </a:xfrm>
          <a:prstGeom prst="rect">
            <a:avLst/>
          </a:prstGeom>
          <a:noFill/>
          <a:ln>
            <a:noFill/>
          </a:ln>
        </p:spPr>
        <p:txBody>
          <a:bodyPr lIns="0" tIns="228600" rIns="0" bIns="228600"/>
          <a:lstStyle/>
          <a:p>
            <a:pPr algn="r">
              <a:lnSpc>
                <a:spcPct val="100000"/>
              </a:lnSpc>
            </a:pPr>
            <a:r>
              <a:rPr lang="en-US" sz="2400">
                <a:latin typeface="Arial"/>
              </a:rPr>
              <a:t>Operational schema</a:t>
            </a:r>
            <a:endParaRPr/>
          </a:p>
        </p:txBody>
      </p:sp>
      <p:pic>
        <p:nvPicPr>
          <p:cNvPr id="121" name="Picture 120"/>
          <p:cNvPicPr/>
          <p:nvPr/>
        </p:nvPicPr>
        <p:blipFill>
          <a:blip r:embed="rId3"/>
          <a:stretch>
            <a:fillRect/>
          </a:stretch>
        </p:blipFill>
        <p:spPr>
          <a:xfrm>
            <a:off x="3741840" y="2801880"/>
            <a:ext cx="609480" cy="609480"/>
          </a:xfrm>
          <a:prstGeom prst="rect">
            <a:avLst/>
          </a:prstGeom>
          <a:ln>
            <a:noFill/>
          </a:ln>
        </p:spPr>
      </p:pic>
      <p:pic>
        <p:nvPicPr>
          <p:cNvPr id="122" name="Picture 121"/>
          <p:cNvPicPr/>
          <p:nvPr/>
        </p:nvPicPr>
        <p:blipFill>
          <a:blip r:embed="rId4"/>
          <a:stretch>
            <a:fillRect/>
          </a:stretch>
        </p:blipFill>
        <p:spPr>
          <a:xfrm>
            <a:off x="3727440" y="3392640"/>
            <a:ext cx="609480" cy="609480"/>
          </a:xfrm>
          <a:prstGeom prst="rect">
            <a:avLst/>
          </a:prstGeom>
          <a:ln>
            <a:noFill/>
          </a:ln>
        </p:spPr>
      </p:pic>
      <p:pic>
        <p:nvPicPr>
          <p:cNvPr id="123" name="Picture 122"/>
          <p:cNvPicPr/>
          <p:nvPr/>
        </p:nvPicPr>
        <p:blipFill>
          <a:blip r:embed="rId5"/>
          <a:stretch>
            <a:fillRect/>
          </a:stretch>
        </p:blipFill>
        <p:spPr>
          <a:xfrm>
            <a:off x="3078000" y="3941640"/>
            <a:ext cx="609840" cy="609840"/>
          </a:xfrm>
          <a:prstGeom prst="rect">
            <a:avLst/>
          </a:prstGeom>
          <a:ln>
            <a:noFill/>
          </a:ln>
        </p:spPr>
      </p:pic>
      <p:pic>
        <p:nvPicPr>
          <p:cNvPr id="124" name="Picture 123"/>
          <p:cNvPicPr/>
          <p:nvPr/>
        </p:nvPicPr>
        <p:blipFill>
          <a:blip r:embed="rId5"/>
          <a:stretch>
            <a:fillRect/>
          </a:stretch>
        </p:blipFill>
        <p:spPr>
          <a:xfrm>
            <a:off x="3762360" y="3954600"/>
            <a:ext cx="609480" cy="609480"/>
          </a:xfrm>
          <a:prstGeom prst="rect">
            <a:avLst/>
          </a:prstGeom>
          <a:ln>
            <a:noFill/>
          </a:ln>
        </p:spPr>
      </p:pic>
      <p:pic>
        <p:nvPicPr>
          <p:cNvPr id="125" name="Picture 124"/>
          <p:cNvPicPr/>
          <p:nvPr/>
        </p:nvPicPr>
        <p:blipFill>
          <a:blip r:embed="rId5"/>
          <a:stretch>
            <a:fillRect/>
          </a:stretch>
        </p:blipFill>
        <p:spPr>
          <a:xfrm>
            <a:off x="4419720" y="3962520"/>
            <a:ext cx="609480" cy="609480"/>
          </a:xfrm>
          <a:prstGeom prst="rect">
            <a:avLst/>
          </a:prstGeom>
          <a:ln>
            <a:noFill/>
          </a:ln>
        </p:spPr>
      </p:pic>
      <p:sp>
        <p:nvSpPr>
          <p:cNvPr id="126" name="CustomShape 2"/>
          <p:cNvSpPr/>
          <p:nvPr/>
        </p:nvSpPr>
        <p:spPr>
          <a:xfrm>
            <a:off x="2633760" y="4800600"/>
            <a:ext cx="2624040" cy="45576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r>
              <a:rPr lang="en-US" sz="2400">
                <a:latin typeface="Times New Roman"/>
              </a:rPr>
              <a:t>thread socket server</a:t>
            </a:r>
            <a:endParaRPr/>
          </a:p>
        </p:txBody>
      </p:sp>
      <p:pic>
        <p:nvPicPr>
          <p:cNvPr id="127" name="Picture 126"/>
          <p:cNvPicPr/>
          <p:nvPr/>
        </p:nvPicPr>
        <p:blipFill>
          <a:blip r:embed="rId6"/>
          <a:stretch>
            <a:fillRect/>
          </a:stretch>
        </p:blipFill>
        <p:spPr>
          <a:xfrm>
            <a:off x="5562720" y="1600200"/>
            <a:ext cx="609480" cy="609480"/>
          </a:xfrm>
          <a:prstGeom prst="rect">
            <a:avLst/>
          </a:prstGeom>
          <a:ln>
            <a:noFill/>
          </a:ln>
        </p:spPr>
      </p:pic>
      <p:pic>
        <p:nvPicPr>
          <p:cNvPr id="128" name="Picture 127"/>
          <p:cNvPicPr/>
          <p:nvPr/>
        </p:nvPicPr>
        <p:blipFill>
          <a:blip r:embed="rId7"/>
          <a:stretch>
            <a:fillRect/>
          </a:stretch>
        </p:blipFill>
        <p:spPr>
          <a:xfrm>
            <a:off x="6248520" y="1600200"/>
            <a:ext cx="609480" cy="609480"/>
          </a:xfrm>
          <a:prstGeom prst="rect">
            <a:avLst/>
          </a:prstGeom>
          <a:ln>
            <a:noFill/>
          </a:ln>
        </p:spPr>
      </p:pic>
      <p:pic>
        <p:nvPicPr>
          <p:cNvPr id="129" name="Picture 128"/>
          <p:cNvPicPr/>
          <p:nvPr/>
        </p:nvPicPr>
        <p:blipFill>
          <a:blip r:embed="rId8"/>
          <a:stretch>
            <a:fillRect/>
          </a:stretch>
        </p:blipFill>
        <p:spPr>
          <a:xfrm>
            <a:off x="5562720" y="2286000"/>
            <a:ext cx="609480" cy="609480"/>
          </a:xfrm>
          <a:prstGeom prst="rect">
            <a:avLst/>
          </a:prstGeom>
          <a:ln>
            <a:noFill/>
          </a:ln>
        </p:spPr>
      </p:pic>
      <p:pic>
        <p:nvPicPr>
          <p:cNvPr id="130" name="Picture 129"/>
          <p:cNvPicPr/>
          <p:nvPr/>
        </p:nvPicPr>
        <p:blipFill>
          <a:blip r:embed="rId9"/>
          <a:stretch>
            <a:fillRect/>
          </a:stretch>
        </p:blipFill>
        <p:spPr>
          <a:xfrm>
            <a:off x="6248520" y="2286000"/>
            <a:ext cx="609480" cy="609480"/>
          </a:xfrm>
          <a:prstGeom prst="rect">
            <a:avLst/>
          </a:prstGeom>
          <a:ln>
            <a:noFill/>
          </a:ln>
        </p:spPr>
      </p:pic>
      <p:pic>
        <p:nvPicPr>
          <p:cNvPr id="131" name="Picture 130"/>
          <p:cNvPicPr/>
          <p:nvPr/>
        </p:nvPicPr>
        <p:blipFill>
          <a:blip r:embed="rId10"/>
          <a:stretch>
            <a:fillRect/>
          </a:stretch>
        </p:blipFill>
        <p:spPr>
          <a:xfrm>
            <a:off x="990720" y="4572000"/>
            <a:ext cx="609480" cy="609480"/>
          </a:xfrm>
          <a:prstGeom prst="rect">
            <a:avLst/>
          </a:prstGeom>
          <a:ln>
            <a:noFill/>
          </a:ln>
        </p:spPr>
      </p:pic>
      <p:pic>
        <p:nvPicPr>
          <p:cNvPr id="132" name="Picture 131"/>
          <p:cNvPicPr/>
          <p:nvPr/>
        </p:nvPicPr>
        <p:blipFill>
          <a:blip r:embed="rId11"/>
          <a:stretch>
            <a:fillRect/>
          </a:stretch>
        </p:blipFill>
        <p:spPr>
          <a:xfrm>
            <a:off x="304920" y="4572000"/>
            <a:ext cx="609480" cy="609480"/>
          </a:xfrm>
          <a:prstGeom prst="rect">
            <a:avLst/>
          </a:prstGeom>
          <a:ln>
            <a:noFill/>
          </a:ln>
        </p:spPr>
      </p:pic>
      <p:sp>
        <p:nvSpPr>
          <p:cNvPr id="133" name="CustomShape 3"/>
          <p:cNvSpPr/>
          <p:nvPr/>
        </p:nvSpPr>
        <p:spPr>
          <a:xfrm>
            <a:off x="160200" y="5257800"/>
            <a:ext cx="1897200" cy="82224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r>
              <a:rPr lang="en-US" sz="2400">
                <a:latin typeface="Times New Roman"/>
              </a:rPr>
              <a:t>MySQL</a:t>
            </a:r>
            <a:endParaRPr/>
          </a:p>
          <a:p>
            <a:r>
              <a:rPr lang="en-US" sz="2400">
                <a:latin typeface="Times New Roman"/>
              </a:rPr>
              <a:t>(db + queries)‏</a:t>
            </a:r>
            <a:endParaRPr/>
          </a:p>
        </p:txBody>
      </p:sp>
      <p:sp>
        <p:nvSpPr>
          <p:cNvPr id="134" name="CustomShape 4"/>
          <p:cNvSpPr/>
          <p:nvPr/>
        </p:nvSpPr>
        <p:spPr>
          <a:xfrm>
            <a:off x="826920" y="1371600"/>
            <a:ext cx="1687680" cy="118728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r>
              <a:rPr lang="en-US" sz="2400">
                <a:latin typeface="Times New Roman"/>
              </a:rPr>
              <a:t>new files</a:t>
            </a:r>
            <a:endParaRPr/>
          </a:p>
          <a:p>
            <a:r>
              <a:rPr lang="en-US" sz="2400">
                <a:latin typeface="Times New Roman"/>
              </a:rPr>
              <a:t>(from DAQ </a:t>
            </a:r>
            <a:endParaRPr/>
          </a:p>
          <a:p>
            <a:r>
              <a:rPr lang="en-US" sz="2400">
                <a:latin typeface="Times New Roman"/>
              </a:rPr>
              <a:t>or archive)‏</a:t>
            </a:r>
            <a:endParaRPr/>
          </a:p>
        </p:txBody>
      </p:sp>
      <p:pic>
        <p:nvPicPr>
          <p:cNvPr id="135" name="Picture 134"/>
          <p:cNvPicPr/>
          <p:nvPr/>
        </p:nvPicPr>
        <p:blipFill>
          <a:blip r:embed="rId12"/>
          <a:stretch>
            <a:fillRect/>
          </a:stretch>
        </p:blipFill>
        <p:spPr>
          <a:xfrm>
            <a:off x="2590920" y="1600200"/>
            <a:ext cx="609480" cy="609480"/>
          </a:xfrm>
          <a:prstGeom prst="rect">
            <a:avLst/>
          </a:prstGeom>
          <a:ln>
            <a:noFill/>
          </a:ln>
        </p:spPr>
      </p:pic>
      <p:pic>
        <p:nvPicPr>
          <p:cNvPr id="136" name="Picture 135"/>
          <p:cNvPicPr/>
          <p:nvPr/>
        </p:nvPicPr>
        <p:blipFill>
          <a:blip r:embed="rId13"/>
          <a:stretch>
            <a:fillRect/>
          </a:stretch>
        </p:blipFill>
        <p:spPr>
          <a:xfrm>
            <a:off x="6437160" y="4800600"/>
            <a:ext cx="609840" cy="609480"/>
          </a:xfrm>
          <a:prstGeom prst="rect">
            <a:avLst/>
          </a:prstGeom>
          <a:ln>
            <a:noFill/>
          </a:ln>
        </p:spPr>
      </p:pic>
      <p:pic>
        <p:nvPicPr>
          <p:cNvPr id="137" name="Picture 136"/>
          <p:cNvPicPr/>
          <p:nvPr/>
        </p:nvPicPr>
        <p:blipFill>
          <a:blip r:embed="rId13"/>
          <a:stretch>
            <a:fillRect/>
          </a:stretch>
        </p:blipFill>
        <p:spPr>
          <a:xfrm>
            <a:off x="6477120" y="5562720"/>
            <a:ext cx="609480" cy="609480"/>
          </a:xfrm>
          <a:prstGeom prst="rect">
            <a:avLst/>
          </a:prstGeom>
          <a:ln>
            <a:noFill/>
          </a:ln>
        </p:spPr>
      </p:pic>
      <p:cxnSp>
        <p:nvCxnSpPr>
          <p:cNvPr id="138" name="Line 5"/>
          <p:cNvCxnSpPr>
            <a:stCxn id="135" idx="2"/>
          </p:cNvCxnSpPr>
          <p:nvPr/>
        </p:nvCxnSpPr>
        <p:spPr>
          <a:xfrm>
            <a:off x="2895480" y="2209680"/>
            <a:ext cx="1158480" cy="592560"/>
          </a:xfrm>
          <a:prstGeom prst="bentConnector3">
            <a:avLst/>
          </a:prstGeom>
          <a:ln w="9360">
            <a:solidFill>
              <a:srgbClr val="000000"/>
            </a:solidFill>
            <a:round/>
            <a:tailEnd type="triangle" w="med" len="med"/>
          </a:ln>
        </p:spPr>
      </p:cxnSp>
      <p:cxnSp>
        <p:nvCxnSpPr>
          <p:cNvPr id="139" name="Line 6"/>
          <p:cNvCxnSpPr>
            <a:endCxn id="131" idx="3"/>
          </p:cNvCxnSpPr>
          <p:nvPr/>
        </p:nvCxnSpPr>
        <p:spPr>
          <a:xfrm flipH="1">
            <a:off x="1600200" y="4285800"/>
            <a:ext cx="1444680" cy="591120"/>
          </a:xfrm>
          <a:prstGeom prst="bentConnector3">
            <a:avLst/>
          </a:prstGeom>
          <a:ln w="936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</p:cxnSp>
      <p:cxnSp>
        <p:nvCxnSpPr>
          <p:cNvPr id="140" name="Line 7"/>
          <p:cNvCxnSpPr>
            <a:stCxn id="137" idx="1"/>
          </p:cNvCxnSpPr>
          <p:nvPr/>
        </p:nvCxnSpPr>
        <p:spPr>
          <a:xfrm flipH="1" flipV="1">
            <a:off x="5079240" y="4314600"/>
            <a:ext cx="1398240" cy="1553040"/>
          </a:xfrm>
          <a:prstGeom prst="bentConnector3">
            <a:avLst/>
          </a:prstGeom>
          <a:ln w="9360">
            <a:solidFill>
              <a:srgbClr val="000000"/>
            </a:solidFill>
            <a:round/>
            <a:headEnd type="triangle" w="med" len="med"/>
          </a:ln>
        </p:spPr>
      </p:cxnSp>
      <p:cxnSp>
        <p:nvCxnSpPr>
          <p:cNvPr id="141" name="Line 8"/>
          <p:cNvCxnSpPr>
            <a:stCxn id="136" idx="1"/>
          </p:cNvCxnSpPr>
          <p:nvPr/>
        </p:nvCxnSpPr>
        <p:spPr>
          <a:xfrm flipH="1" flipV="1">
            <a:off x="5094000" y="4126680"/>
            <a:ext cx="1343520" cy="978840"/>
          </a:xfrm>
          <a:prstGeom prst="bentConnector3">
            <a:avLst/>
          </a:prstGeom>
          <a:ln w="9360">
            <a:solidFill>
              <a:srgbClr val="000000"/>
            </a:solidFill>
            <a:round/>
            <a:headEnd type="triangle" w="med" len="med"/>
          </a:ln>
        </p:spPr>
      </p:cxnSp>
      <p:cxnSp>
        <p:nvCxnSpPr>
          <p:cNvPr id="142" name="Line 9"/>
          <p:cNvCxnSpPr/>
          <p:nvPr/>
        </p:nvCxnSpPr>
        <p:spPr>
          <a:xfrm flipH="1">
            <a:off x="4588920" y="2247840"/>
            <a:ext cx="974160" cy="1463040"/>
          </a:xfrm>
          <a:prstGeom prst="bentConnector3">
            <a:avLst/>
          </a:prstGeom>
          <a:ln w="9360">
            <a:solidFill>
              <a:srgbClr val="000000"/>
            </a:solidFill>
            <a:round/>
            <a:headEnd type="triangle" w="med" len="med"/>
          </a:ln>
        </p:spPr>
      </p:cxnSp>
      <p:sp>
        <p:nvSpPr>
          <p:cNvPr id="143" name="CustomShape 10"/>
          <p:cNvSpPr/>
          <p:nvPr/>
        </p:nvSpPr>
        <p:spPr>
          <a:xfrm>
            <a:off x="5343480" y="2973240"/>
            <a:ext cx="1971720" cy="45576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r>
              <a:rPr lang="en-US" sz="2400">
                <a:latin typeface="Times New Roman"/>
              </a:rPr>
              <a:t>multimode log</a:t>
            </a:r>
            <a:endParaRPr/>
          </a:p>
        </p:txBody>
      </p:sp>
      <p:sp>
        <p:nvSpPr>
          <p:cNvPr id="144" name="CustomShape 11"/>
          <p:cNvSpPr/>
          <p:nvPr/>
        </p:nvSpPr>
        <p:spPr>
          <a:xfrm>
            <a:off x="7183440" y="4664160"/>
            <a:ext cx="1731960" cy="82224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r>
              <a:rPr lang="en-US" sz="2400" dirty="0" smtClean="0">
                <a:latin typeface="Times New Roman"/>
              </a:rPr>
              <a:t>LCG tools</a:t>
            </a:r>
            <a:endParaRPr dirty="0"/>
          </a:p>
          <a:p>
            <a:r>
              <a:rPr lang="en-US" sz="2400" dirty="0">
                <a:latin typeface="Times New Roman"/>
              </a:rPr>
              <a:t>(to Bologna)‏</a:t>
            </a:r>
            <a:endParaRPr dirty="0"/>
          </a:p>
        </p:txBody>
      </p:sp>
      <p:sp>
        <p:nvSpPr>
          <p:cNvPr id="145" name="CustomShape 12"/>
          <p:cNvSpPr/>
          <p:nvPr/>
        </p:nvSpPr>
        <p:spPr>
          <a:xfrm>
            <a:off x="7183440" y="5492880"/>
            <a:ext cx="1341360" cy="82224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r>
              <a:rPr lang="en-US" sz="2400">
                <a:latin typeface="Times New Roman"/>
              </a:rPr>
              <a:t>iRODS</a:t>
            </a:r>
            <a:endParaRPr/>
          </a:p>
          <a:p>
            <a:r>
              <a:rPr lang="en-US" sz="2400">
                <a:latin typeface="Times New Roman"/>
              </a:rPr>
              <a:t>(to Lyon)‏</a:t>
            </a:r>
            <a:endParaRPr/>
          </a:p>
        </p:txBody>
      </p:sp>
      <p:pic>
        <p:nvPicPr>
          <p:cNvPr id="146" name="Picture 145"/>
          <p:cNvPicPr/>
          <p:nvPr/>
        </p:nvPicPr>
        <p:blipFill>
          <a:blip r:embed="rId14"/>
          <a:stretch>
            <a:fillRect/>
          </a:stretch>
        </p:blipFill>
        <p:spPr>
          <a:xfrm>
            <a:off x="1828800" y="3048120"/>
            <a:ext cx="609480" cy="609480"/>
          </a:xfrm>
          <a:prstGeom prst="rect">
            <a:avLst/>
          </a:prstGeom>
          <a:ln>
            <a:noFill/>
          </a:ln>
        </p:spPr>
      </p:pic>
      <p:sp>
        <p:nvSpPr>
          <p:cNvPr id="147" name="CustomShape 13"/>
          <p:cNvSpPr/>
          <p:nvPr/>
        </p:nvSpPr>
        <p:spPr>
          <a:xfrm>
            <a:off x="228600" y="2971800"/>
            <a:ext cx="1546200" cy="82224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r>
              <a:rPr lang="en-US" sz="2400">
                <a:latin typeface="Times New Roman"/>
              </a:rPr>
              <a:t>operator</a:t>
            </a:r>
            <a:endParaRPr/>
          </a:p>
          <a:p>
            <a:r>
              <a:rPr lang="en-US" sz="2400">
                <a:latin typeface="Times New Roman"/>
              </a:rPr>
              <a:t>(from CLI)‏</a:t>
            </a:r>
            <a:endParaRPr/>
          </a:p>
        </p:txBody>
      </p:sp>
      <p:cxnSp>
        <p:nvCxnSpPr>
          <p:cNvPr id="148" name="Line 14"/>
          <p:cNvCxnSpPr>
            <a:stCxn id="146" idx="3"/>
          </p:cNvCxnSpPr>
          <p:nvPr/>
        </p:nvCxnSpPr>
        <p:spPr>
          <a:xfrm flipV="1">
            <a:off x="2438280" y="3087360"/>
            <a:ext cx="1257840" cy="265680"/>
          </a:xfrm>
          <a:prstGeom prst="bentConnector3">
            <a:avLst/>
          </a:prstGeom>
          <a:ln w="9360">
            <a:solidFill>
              <a:srgbClr val="000000"/>
            </a:solidFill>
            <a:round/>
            <a:tailEnd type="triangle" w="med" len="med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CustomShape 1"/>
          <p:cNvSpPr/>
          <p:nvPr/>
        </p:nvSpPr>
        <p:spPr>
          <a:xfrm>
            <a:off x="2286000" y="380880"/>
            <a:ext cx="6400800" cy="533520"/>
          </a:xfrm>
          <a:prstGeom prst="rect">
            <a:avLst/>
          </a:prstGeom>
          <a:noFill/>
          <a:ln>
            <a:noFill/>
          </a:ln>
        </p:spPr>
        <p:txBody>
          <a:bodyPr lIns="0" tIns="228600" rIns="0" bIns="228600"/>
          <a:lstStyle/>
          <a:p>
            <a:pPr algn="r">
              <a:lnSpc>
                <a:spcPct val="100000"/>
              </a:lnSpc>
            </a:pPr>
            <a:r>
              <a:rPr lang="en-US" sz="2400" dirty="0">
                <a:latin typeface="Arial"/>
              </a:rPr>
              <a:t>The </a:t>
            </a:r>
            <a:r>
              <a:rPr lang="en-US" sz="2400" dirty="0" smtClean="0">
                <a:latin typeface="Arial"/>
              </a:rPr>
              <a:t>“fake” </a:t>
            </a:r>
            <a:r>
              <a:rPr lang="en-US" sz="2400" dirty="0" err="1" smtClean="0">
                <a:latin typeface="Arial"/>
              </a:rPr>
              <a:t>ffl</a:t>
            </a:r>
            <a:r>
              <a:rPr lang="en-US" sz="2400" dirty="0" smtClean="0">
                <a:latin typeface="Arial"/>
              </a:rPr>
              <a:t> </a:t>
            </a:r>
            <a:r>
              <a:rPr lang="en-US" sz="2400" dirty="0">
                <a:latin typeface="Arial"/>
              </a:rPr>
              <a:t>generation</a:t>
            </a:r>
            <a:endParaRPr dirty="0"/>
          </a:p>
        </p:txBody>
      </p:sp>
      <p:pic>
        <p:nvPicPr>
          <p:cNvPr id="150" name="Picture 149"/>
          <p:cNvPicPr/>
          <p:nvPr/>
        </p:nvPicPr>
        <p:blipFill>
          <a:blip r:embed="rId3"/>
          <a:stretch>
            <a:fillRect/>
          </a:stretch>
        </p:blipFill>
        <p:spPr>
          <a:xfrm>
            <a:off x="6400800" y="4572000"/>
            <a:ext cx="1371600" cy="1371600"/>
          </a:xfrm>
          <a:prstGeom prst="rect">
            <a:avLst/>
          </a:prstGeom>
          <a:ln>
            <a:noFill/>
          </a:ln>
        </p:spPr>
      </p:pic>
      <p:pic>
        <p:nvPicPr>
          <p:cNvPr id="151" name="Picture 150"/>
          <p:cNvPicPr/>
          <p:nvPr/>
        </p:nvPicPr>
        <p:blipFill>
          <a:blip r:embed="rId4"/>
          <a:stretch>
            <a:fillRect/>
          </a:stretch>
        </p:blipFill>
        <p:spPr>
          <a:xfrm>
            <a:off x="4800600" y="1852560"/>
            <a:ext cx="1828800" cy="1828800"/>
          </a:xfrm>
          <a:prstGeom prst="rect">
            <a:avLst/>
          </a:prstGeom>
          <a:ln>
            <a:noFill/>
          </a:ln>
        </p:spPr>
      </p:pic>
      <p:pic>
        <p:nvPicPr>
          <p:cNvPr id="152" name="Picture 151"/>
          <p:cNvPicPr/>
          <p:nvPr/>
        </p:nvPicPr>
        <p:blipFill>
          <a:blip r:embed="rId4"/>
          <a:stretch>
            <a:fillRect/>
          </a:stretch>
        </p:blipFill>
        <p:spPr>
          <a:xfrm>
            <a:off x="7086600" y="1852560"/>
            <a:ext cx="1828800" cy="1828800"/>
          </a:xfrm>
          <a:prstGeom prst="rect">
            <a:avLst/>
          </a:prstGeom>
          <a:ln>
            <a:noFill/>
          </a:ln>
        </p:spPr>
      </p:pic>
      <p:sp>
        <p:nvSpPr>
          <p:cNvPr id="153" name="CustomShape 2"/>
          <p:cNvSpPr/>
          <p:nvPr/>
        </p:nvSpPr>
        <p:spPr>
          <a:xfrm>
            <a:off x="5576760" y="1600200"/>
            <a:ext cx="824040" cy="45576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r>
              <a:rPr lang="en-US" sz="2400">
                <a:latin typeface="Times New Roman"/>
              </a:rPr>
              <a:t>Lyon</a:t>
            </a:r>
            <a:endParaRPr/>
          </a:p>
        </p:txBody>
      </p:sp>
      <p:sp>
        <p:nvSpPr>
          <p:cNvPr id="154" name="CustomShape 3"/>
          <p:cNvSpPr/>
          <p:nvPr/>
        </p:nvSpPr>
        <p:spPr>
          <a:xfrm>
            <a:off x="7543800" y="1601640"/>
            <a:ext cx="1214280" cy="45576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r>
              <a:rPr lang="en-US" sz="2400">
                <a:latin typeface="Times New Roman"/>
              </a:rPr>
              <a:t>Bologna</a:t>
            </a:r>
            <a:endParaRPr/>
          </a:p>
        </p:txBody>
      </p:sp>
      <p:sp>
        <p:nvSpPr>
          <p:cNvPr id="155" name="CustomShape 4"/>
          <p:cNvSpPr/>
          <p:nvPr/>
        </p:nvSpPr>
        <p:spPr>
          <a:xfrm>
            <a:off x="5715000" y="6172200"/>
            <a:ext cx="2597040" cy="45576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r>
              <a:rPr lang="en-US" sz="2400">
                <a:latin typeface="Times New Roman"/>
              </a:rPr>
              <a:t>datagw.virgo.infn.it</a:t>
            </a:r>
            <a:endParaRPr/>
          </a:p>
        </p:txBody>
      </p:sp>
      <p:pic>
        <p:nvPicPr>
          <p:cNvPr id="156" name="Picture 155"/>
          <p:cNvPicPr/>
          <p:nvPr/>
        </p:nvPicPr>
        <p:blipFill>
          <a:blip r:embed="rId5"/>
          <a:stretch>
            <a:fillRect/>
          </a:stretch>
        </p:blipFill>
        <p:spPr>
          <a:xfrm>
            <a:off x="384120" y="2044800"/>
            <a:ext cx="1216080" cy="1216080"/>
          </a:xfrm>
          <a:prstGeom prst="rect">
            <a:avLst/>
          </a:prstGeom>
          <a:ln>
            <a:noFill/>
          </a:ln>
        </p:spPr>
      </p:pic>
      <p:sp>
        <p:nvSpPr>
          <p:cNvPr id="157" name="CustomShape 5"/>
          <p:cNvSpPr/>
          <p:nvPr/>
        </p:nvSpPr>
        <p:spPr>
          <a:xfrm>
            <a:off x="228600" y="1371600"/>
            <a:ext cx="1378080" cy="82224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r>
              <a:rPr lang="en-US" sz="2400">
                <a:latin typeface="Times New Roman"/>
              </a:rPr>
              <a:t>local files</a:t>
            </a:r>
            <a:endParaRPr/>
          </a:p>
          <a:p>
            <a:r>
              <a:rPr lang="en-US" sz="2400">
                <a:latin typeface="Times New Roman"/>
              </a:rPr>
              <a:t>on disk</a:t>
            </a:r>
            <a:endParaRPr/>
          </a:p>
        </p:txBody>
      </p:sp>
      <p:sp>
        <p:nvSpPr>
          <p:cNvPr id="158" name="CustomShape 6"/>
          <p:cNvSpPr/>
          <p:nvPr/>
        </p:nvSpPr>
        <p:spPr>
          <a:xfrm>
            <a:off x="2286000" y="1830240"/>
            <a:ext cx="1744560" cy="45576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r>
              <a:rPr lang="en-US" sz="2400">
                <a:latin typeface="Times New Roman"/>
              </a:rPr>
              <a:t>local ffl files</a:t>
            </a:r>
            <a:endParaRPr/>
          </a:p>
        </p:txBody>
      </p:sp>
      <p:pic>
        <p:nvPicPr>
          <p:cNvPr id="159" name="Picture 158"/>
          <p:cNvPicPr/>
          <p:nvPr/>
        </p:nvPicPr>
        <p:blipFill>
          <a:blip r:embed="rId6"/>
          <a:stretch>
            <a:fillRect/>
          </a:stretch>
        </p:blipFill>
        <p:spPr>
          <a:xfrm>
            <a:off x="2286000" y="3886200"/>
            <a:ext cx="1141560" cy="1071720"/>
          </a:xfrm>
          <a:prstGeom prst="rect">
            <a:avLst/>
          </a:prstGeom>
          <a:ln>
            <a:noFill/>
          </a:ln>
        </p:spPr>
      </p:pic>
      <p:sp>
        <p:nvSpPr>
          <p:cNvPr id="160" name="CustomShape 7"/>
          <p:cNvSpPr/>
          <p:nvPr/>
        </p:nvSpPr>
        <p:spPr>
          <a:xfrm>
            <a:off x="3200400" y="3657600"/>
            <a:ext cx="1743120" cy="118728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r>
              <a:rPr lang="en-US" sz="2400">
                <a:latin typeface="Times New Roman"/>
              </a:rPr>
              <a:t>dataSender</a:t>
            </a:r>
            <a:endParaRPr/>
          </a:p>
          <a:p>
            <a:r>
              <a:rPr lang="en-US" sz="2400">
                <a:latin typeface="Times New Roman"/>
              </a:rPr>
              <a:t>informations</a:t>
            </a:r>
            <a:endParaRPr/>
          </a:p>
          <a:p>
            <a:r>
              <a:rPr lang="en-US" sz="2400">
                <a:latin typeface="Times New Roman"/>
              </a:rPr>
              <a:t>(log + ini)‏</a:t>
            </a:r>
            <a:endParaRPr/>
          </a:p>
        </p:txBody>
      </p:sp>
      <p:cxnSp>
        <p:nvCxnSpPr>
          <p:cNvPr id="161" name="Line 8"/>
          <p:cNvCxnSpPr>
            <a:stCxn id="156" idx="2"/>
          </p:cNvCxnSpPr>
          <p:nvPr/>
        </p:nvCxnSpPr>
        <p:spPr>
          <a:xfrm>
            <a:off x="992160" y="3260880"/>
            <a:ext cx="149400" cy="1738440"/>
          </a:xfrm>
          <a:prstGeom prst="straightConnector1">
            <a:avLst/>
          </a:prstGeom>
          <a:ln w="18360">
            <a:solidFill>
              <a:srgbClr val="000000"/>
            </a:solidFill>
            <a:round/>
          </a:ln>
        </p:spPr>
      </p:cxnSp>
      <p:cxnSp>
        <p:nvCxnSpPr>
          <p:cNvPr id="162" name="Line 9"/>
          <p:cNvCxnSpPr/>
          <p:nvPr/>
        </p:nvCxnSpPr>
        <p:spPr>
          <a:xfrm flipH="1">
            <a:off x="1141200" y="3150720"/>
            <a:ext cx="1649880" cy="1848600"/>
          </a:xfrm>
          <a:prstGeom prst="straightConnector1">
            <a:avLst/>
          </a:prstGeom>
          <a:ln w="18360">
            <a:solidFill>
              <a:srgbClr val="000000"/>
            </a:solidFill>
            <a:round/>
          </a:ln>
        </p:spPr>
      </p:cxnSp>
      <p:cxnSp>
        <p:nvCxnSpPr>
          <p:cNvPr id="163" name="Line 10"/>
          <p:cNvCxnSpPr>
            <a:stCxn id="159" idx="1"/>
          </p:cNvCxnSpPr>
          <p:nvPr/>
        </p:nvCxnSpPr>
        <p:spPr>
          <a:xfrm flipH="1">
            <a:off x="1141200" y="4421880"/>
            <a:ext cx="1145160" cy="577440"/>
          </a:xfrm>
          <a:prstGeom prst="straightConnector1">
            <a:avLst/>
          </a:prstGeom>
          <a:ln w="9360">
            <a:solidFill>
              <a:srgbClr val="000000"/>
            </a:solidFill>
            <a:round/>
          </a:ln>
        </p:spPr>
      </p:cxnSp>
      <p:pic>
        <p:nvPicPr>
          <p:cNvPr id="164" name="Picture 163"/>
          <p:cNvPicPr/>
          <p:nvPr/>
        </p:nvPicPr>
        <p:blipFill>
          <a:blip r:embed="rId7"/>
          <a:stretch>
            <a:fillRect/>
          </a:stretch>
        </p:blipFill>
        <p:spPr>
          <a:xfrm>
            <a:off x="2730600" y="2422440"/>
            <a:ext cx="609480" cy="609840"/>
          </a:xfrm>
          <a:prstGeom prst="rect">
            <a:avLst/>
          </a:prstGeom>
          <a:ln>
            <a:noFill/>
          </a:ln>
        </p:spPr>
      </p:pic>
      <p:pic>
        <p:nvPicPr>
          <p:cNvPr id="165" name="Picture 164"/>
          <p:cNvPicPr/>
          <p:nvPr/>
        </p:nvPicPr>
        <p:blipFill>
          <a:blip r:embed="rId8"/>
          <a:stretch>
            <a:fillRect/>
          </a:stretch>
        </p:blipFill>
        <p:spPr>
          <a:xfrm>
            <a:off x="241200" y="4992840"/>
            <a:ext cx="609840" cy="609480"/>
          </a:xfrm>
          <a:prstGeom prst="rect">
            <a:avLst/>
          </a:prstGeom>
          <a:ln>
            <a:noFill/>
          </a:ln>
        </p:spPr>
      </p:pic>
      <p:pic>
        <p:nvPicPr>
          <p:cNvPr id="166" name="Picture 165"/>
          <p:cNvPicPr/>
          <p:nvPr/>
        </p:nvPicPr>
        <p:blipFill>
          <a:blip r:embed="rId9"/>
          <a:stretch>
            <a:fillRect/>
          </a:stretch>
        </p:blipFill>
        <p:spPr>
          <a:xfrm>
            <a:off x="3576600" y="5634000"/>
            <a:ext cx="609480" cy="609480"/>
          </a:xfrm>
          <a:prstGeom prst="rect">
            <a:avLst/>
          </a:prstGeom>
          <a:ln>
            <a:noFill/>
          </a:ln>
        </p:spPr>
      </p:pic>
      <p:pic>
        <p:nvPicPr>
          <p:cNvPr id="167" name="Picture 166"/>
          <p:cNvPicPr/>
          <p:nvPr/>
        </p:nvPicPr>
        <p:blipFill>
          <a:blip r:embed="rId10"/>
          <a:stretch>
            <a:fillRect/>
          </a:stretch>
        </p:blipFill>
        <p:spPr>
          <a:xfrm>
            <a:off x="836640" y="4998960"/>
            <a:ext cx="609480" cy="609840"/>
          </a:xfrm>
          <a:prstGeom prst="rect">
            <a:avLst/>
          </a:prstGeom>
          <a:ln>
            <a:noFill/>
          </a:ln>
        </p:spPr>
      </p:pic>
      <p:pic>
        <p:nvPicPr>
          <p:cNvPr id="168" name="Picture 167"/>
          <p:cNvPicPr/>
          <p:nvPr/>
        </p:nvPicPr>
        <p:blipFill>
          <a:blip r:embed="rId11"/>
          <a:stretch>
            <a:fillRect/>
          </a:stretch>
        </p:blipFill>
        <p:spPr>
          <a:xfrm>
            <a:off x="1486080" y="4984920"/>
            <a:ext cx="609480" cy="609480"/>
          </a:xfrm>
          <a:prstGeom prst="rect">
            <a:avLst/>
          </a:prstGeom>
          <a:ln>
            <a:noFill/>
          </a:ln>
        </p:spPr>
      </p:pic>
      <p:sp>
        <p:nvSpPr>
          <p:cNvPr id="169" name="CustomShape 11"/>
          <p:cNvSpPr/>
          <p:nvPr/>
        </p:nvSpPr>
        <p:spPr>
          <a:xfrm>
            <a:off x="2730600" y="5121360"/>
            <a:ext cx="1612800" cy="82224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r>
              <a:rPr lang="en-US" sz="2400">
                <a:latin typeface="Times New Roman"/>
              </a:rPr>
              <a:t>new remote</a:t>
            </a:r>
            <a:endParaRPr/>
          </a:p>
          <a:p>
            <a:r>
              <a:rPr lang="en-US" sz="2400">
                <a:latin typeface="Times New Roman"/>
              </a:rPr>
              <a:t>ffl file</a:t>
            </a:r>
            <a:endParaRPr/>
          </a:p>
        </p:txBody>
      </p:sp>
      <p:cxnSp>
        <p:nvCxnSpPr>
          <p:cNvPr id="170" name="Line 12"/>
          <p:cNvCxnSpPr>
            <a:stCxn id="167" idx="2"/>
            <a:endCxn id="166" idx="1"/>
          </p:cNvCxnSpPr>
          <p:nvPr/>
        </p:nvCxnSpPr>
        <p:spPr>
          <a:xfrm>
            <a:off x="1141200" y="5608800"/>
            <a:ext cx="2435760" cy="330120"/>
          </a:xfrm>
          <a:prstGeom prst="bentConnector3">
            <a:avLst/>
          </a:prstGeom>
          <a:ln w="9360">
            <a:solidFill>
              <a:srgbClr val="000000"/>
            </a:solidFill>
            <a:round/>
          </a:ln>
        </p:spPr>
      </p:cxnSp>
      <p:cxnSp>
        <p:nvCxnSpPr>
          <p:cNvPr id="171" name="Line 13"/>
          <p:cNvCxnSpPr>
            <a:stCxn id="166" idx="3"/>
            <a:endCxn id="150" idx="1"/>
          </p:cNvCxnSpPr>
          <p:nvPr/>
        </p:nvCxnSpPr>
        <p:spPr>
          <a:xfrm flipV="1">
            <a:off x="4186080" y="5257800"/>
            <a:ext cx="2215080" cy="681120"/>
          </a:xfrm>
          <a:prstGeom prst="bentConnector3">
            <a:avLst/>
          </a:prstGeom>
          <a:ln w="9360">
            <a:solidFill>
              <a:srgbClr val="000000"/>
            </a:solidFill>
            <a:round/>
          </a:ln>
        </p:spPr>
      </p:cxnSp>
      <p:pic>
        <p:nvPicPr>
          <p:cNvPr id="172" name="Picture 171"/>
          <p:cNvPicPr/>
          <p:nvPr/>
        </p:nvPicPr>
        <p:blipFill>
          <a:blip r:embed="rId12"/>
          <a:stretch>
            <a:fillRect/>
          </a:stretch>
        </p:blipFill>
        <p:spPr>
          <a:xfrm>
            <a:off x="244440" y="3692520"/>
            <a:ext cx="609480" cy="609480"/>
          </a:xfrm>
          <a:prstGeom prst="rect">
            <a:avLst/>
          </a:prstGeom>
          <a:ln>
            <a:noFill/>
          </a:ln>
        </p:spPr>
      </p:pic>
      <p:pic>
        <p:nvPicPr>
          <p:cNvPr id="173" name="Picture 172"/>
          <p:cNvPicPr/>
          <p:nvPr/>
        </p:nvPicPr>
        <p:blipFill>
          <a:blip r:embed="rId13"/>
          <a:stretch>
            <a:fillRect/>
          </a:stretch>
        </p:blipFill>
        <p:spPr>
          <a:xfrm>
            <a:off x="1946160" y="5951520"/>
            <a:ext cx="609840" cy="609480"/>
          </a:xfrm>
          <a:prstGeom prst="rect">
            <a:avLst/>
          </a:prstGeom>
          <a:ln>
            <a:noFill/>
          </a:ln>
        </p:spPr>
      </p:pic>
      <p:pic>
        <p:nvPicPr>
          <p:cNvPr id="174" name="Picture 173"/>
          <p:cNvPicPr/>
          <p:nvPr/>
        </p:nvPicPr>
        <p:blipFill>
          <a:blip r:embed="rId13"/>
          <a:stretch>
            <a:fillRect/>
          </a:stretch>
        </p:blipFill>
        <p:spPr>
          <a:xfrm>
            <a:off x="5334120" y="5334120"/>
            <a:ext cx="609480" cy="609480"/>
          </a:xfrm>
          <a:prstGeom prst="rect">
            <a:avLst/>
          </a:prstGeom>
          <a:ln>
            <a:noFill/>
          </a:ln>
        </p:spPr>
      </p:pic>
      <p:pic>
        <p:nvPicPr>
          <p:cNvPr id="175" name="Picture 174"/>
          <p:cNvPicPr/>
          <p:nvPr/>
        </p:nvPicPr>
        <p:blipFill>
          <a:blip r:embed="rId14"/>
          <a:stretch>
            <a:fillRect/>
          </a:stretch>
        </p:blipFill>
        <p:spPr>
          <a:xfrm>
            <a:off x="6593040" y="3657600"/>
            <a:ext cx="609480" cy="609480"/>
          </a:xfrm>
          <a:prstGeom prst="rect">
            <a:avLst/>
          </a:prstGeom>
          <a:ln>
            <a:noFill/>
          </a:ln>
        </p:spPr>
      </p:pic>
      <p:sp>
        <p:nvSpPr>
          <p:cNvPr id="176" name="CustomShape 14"/>
          <p:cNvSpPr/>
          <p:nvPr/>
        </p:nvSpPr>
        <p:spPr>
          <a:xfrm>
            <a:off x="228600" y="5807160"/>
            <a:ext cx="1292400" cy="82224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r>
              <a:rPr lang="en-US" sz="2400">
                <a:latin typeface="Times New Roman"/>
              </a:rPr>
              <a:t>FrDump</a:t>
            </a:r>
            <a:endParaRPr/>
          </a:p>
          <a:p>
            <a:r>
              <a:rPr lang="en-US" sz="2400">
                <a:latin typeface="Times New Roman"/>
              </a:rPr>
              <a:t>and tools</a:t>
            </a:r>
            <a:endParaRPr/>
          </a:p>
        </p:txBody>
      </p:sp>
      <p:pic>
        <p:nvPicPr>
          <p:cNvPr id="177" name="Picture 176"/>
          <p:cNvPicPr/>
          <p:nvPr/>
        </p:nvPicPr>
        <p:blipFill>
          <a:blip r:embed="rId9"/>
          <a:stretch>
            <a:fillRect/>
          </a:stretch>
        </p:blipFill>
        <p:spPr>
          <a:xfrm>
            <a:off x="5791320" y="3657600"/>
            <a:ext cx="609480" cy="609480"/>
          </a:xfrm>
          <a:prstGeom prst="rect">
            <a:avLst/>
          </a:prstGeom>
          <a:ln>
            <a:noFill/>
          </a:ln>
        </p:spPr>
      </p:pic>
      <p:pic>
        <p:nvPicPr>
          <p:cNvPr id="178" name="Picture 177"/>
          <p:cNvPicPr/>
          <p:nvPr/>
        </p:nvPicPr>
        <p:blipFill>
          <a:blip r:embed="rId9"/>
          <a:stretch>
            <a:fillRect/>
          </a:stretch>
        </p:blipFill>
        <p:spPr>
          <a:xfrm>
            <a:off x="7391520" y="3657600"/>
            <a:ext cx="609480" cy="609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CustomShape 1"/>
          <p:cNvSpPr/>
          <p:nvPr/>
        </p:nvSpPr>
        <p:spPr>
          <a:xfrm>
            <a:off x="5079774" y="365760"/>
            <a:ext cx="3881346" cy="548640"/>
          </a:xfrm>
          <a:prstGeom prst="rect">
            <a:avLst/>
          </a:prstGeom>
          <a:noFill/>
          <a:ln>
            <a:noFill/>
          </a:ln>
        </p:spPr>
        <p:txBody>
          <a:bodyPr lIns="0" tIns="228600" rIns="0" bIns="228600"/>
          <a:lstStyle/>
          <a:p>
            <a:pPr algn="r">
              <a:lnSpc>
                <a:spcPct val="100000"/>
              </a:lnSpc>
            </a:pPr>
            <a:r>
              <a:rPr lang="en-US" sz="2400" dirty="0" smtClean="0">
                <a:latin typeface="Arial"/>
              </a:rPr>
              <a:t>Achieved performance</a:t>
            </a:r>
            <a:endParaRPr dirty="0"/>
          </a:p>
        </p:txBody>
      </p:sp>
      <p:sp>
        <p:nvSpPr>
          <p:cNvPr id="119" name="CustomShape 2"/>
          <p:cNvSpPr/>
          <p:nvPr/>
        </p:nvSpPr>
        <p:spPr>
          <a:xfrm>
            <a:off x="457200" y="1600200"/>
            <a:ext cx="8229600" cy="4813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>
              <a:buSzPct val="75000"/>
            </a:pPr>
            <a:r>
              <a:rPr lang="en-US" sz="2400" dirty="0" smtClean="0">
                <a:latin typeface="Times New Roman"/>
              </a:rPr>
              <a:t>Last spring we test deeply both engines (</a:t>
            </a:r>
            <a:r>
              <a:rPr lang="en-US" sz="2400" dirty="0" err="1" smtClean="0">
                <a:latin typeface="Times New Roman"/>
              </a:rPr>
              <a:t>iRODS</a:t>
            </a:r>
            <a:r>
              <a:rPr lang="en-US" sz="2400" dirty="0" smtClean="0">
                <a:latin typeface="Times New Roman"/>
              </a:rPr>
              <a:t> and LCG tools) with all parameter combination and with a bucket of </a:t>
            </a:r>
            <a:r>
              <a:rPr lang="en-US" sz="2400" dirty="0" err="1" smtClean="0">
                <a:latin typeface="Times New Roman"/>
              </a:rPr>
              <a:t>rawdata</a:t>
            </a:r>
            <a:r>
              <a:rPr lang="en-US" sz="2400" dirty="0" smtClean="0">
                <a:latin typeface="Times New Roman"/>
              </a:rPr>
              <a:t> files from the current production, we found the typical speed rate is:</a:t>
            </a:r>
            <a:endParaRPr lang="en-US" sz="2400" dirty="0" smtClean="0">
              <a:latin typeface="Times New Roman"/>
            </a:endParaRPr>
          </a:p>
          <a:p>
            <a:pPr>
              <a:buSzPct val="75000"/>
            </a:pPr>
            <a:endParaRPr dirty="0"/>
          </a:p>
          <a:p>
            <a:pPr lvl="1">
              <a:lnSpc>
                <a:spcPct val="100000"/>
              </a:lnSpc>
              <a:buSzPct val="75000"/>
              <a:buFont typeface="Wingdings" charset="2"/>
              <a:buChar char=""/>
            </a:pPr>
            <a:r>
              <a:rPr lang="en-US" sz="2000" i="1" dirty="0" smtClean="0">
                <a:latin typeface="Times New Roman"/>
                <a:cs typeface="Times New Roman"/>
              </a:rPr>
              <a:t> to Lyon:					42 </a:t>
            </a:r>
            <a:r>
              <a:rPr lang="en-US" sz="2000" i="1" dirty="0" err="1" smtClean="0">
                <a:latin typeface="Times New Roman"/>
                <a:cs typeface="Times New Roman"/>
              </a:rPr>
              <a:t>MBytes</a:t>
            </a:r>
            <a:r>
              <a:rPr lang="en-US" sz="2000" i="1" dirty="0" smtClean="0">
                <a:latin typeface="Times New Roman"/>
                <a:cs typeface="Times New Roman"/>
              </a:rPr>
              <a:t>/sec</a:t>
            </a:r>
          </a:p>
          <a:p>
            <a:pPr lvl="1">
              <a:lnSpc>
                <a:spcPct val="100000"/>
              </a:lnSpc>
              <a:buSzPct val="75000"/>
            </a:pPr>
            <a:endParaRPr lang="en-US" sz="2000" dirty="0">
              <a:solidFill>
                <a:srgbClr val="000000"/>
              </a:solidFill>
              <a:latin typeface="Times New Roman"/>
              <a:ea typeface="DejaVu Sans"/>
            </a:endParaRPr>
          </a:p>
          <a:p>
            <a:pPr lvl="1">
              <a:lnSpc>
                <a:spcPct val="100000"/>
              </a:lnSpc>
              <a:buSzPct val="75000"/>
              <a:buFont typeface="Wingdings" charset="2"/>
              <a:buChar char=""/>
            </a:pP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000" i="1" dirty="0" smtClean="0">
                <a:solidFill>
                  <a:srgbClr val="000000"/>
                </a:solidFill>
                <a:latin typeface="Times New Roman"/>
                <a:ea typeface="DejaVu Sans"/>
              </a:rPr>
              <a:t>to Bologna:				65 </a:t>
            </a:r>
            <a:r>
              <a:rPr lang="en-US" sz="2000" i="1" dirty="0" err="1" smtClean="0">
                <a:solidFill>
                  <a:srgbClr val="000000"/>
                </a:solidFill>
                <a:latin typeface="Times New Roman"/>
                <a:ea typeface="DejaVu Sans"/>
              </a:rPr>
              <a:t>MBytes</a:t>
            </a:r>
            <a:r>
              <a:rPr lang="en-US" sz="2000" i="1" dirty="0" smtClean="0">
                <a:solidFill>
                  <a:srgbClr val="000000"/>
                </a:solidFill>
                <a:latin typeface="Times New Roman"/>
                <a:ea typeface="DejaVu Sans"/>
              </a:rPr>
              <a:t>/sec</a:t>
            </a:r>
          </a:p>
          <a:p>
            <a:pPr lvl="1">
              <a:lnSpc>
                <a:spcPct val="100000"/>
              </a:lnSpc>
              <a:buSzPct val="75000"/>
              <a:buFont typeface="Wingdings" charset="2"/>
              <a:buChar char=""/>
            </a:pPr>
            <a:endParaRPr lang="en-US" sz="2000" i="1" dirty="0">
              <a:solidFill>
                <a:srgbClr val="000000"/>
              </a:solidFill>
              <a:latin typeface="Times New Roman"/>
              <a:ea typeface="DejaVu Sans"/>
            </a:endParaRPr>
          </a:p>
          <a:p>
            <a:pPr lvl="1">
              <a:lnSpc>
                <a:spcPct val="100000"/>
              </a:lnSpc>
              <a:buSzPct val="75000"/>
            </a:pPr>
            <a:endParaRPr lang="en-US" sz="2000" i="1" dirty="0" smtClean="0">
              <a:solidFill>
                <a:srgbClr val="000000"/>
              </a:solidFill>
              <a:latin typeface="Times New Roman"/>
              <a:ea typeface="DejaVu Sans"/>
            </a:endParaRPr>
          </a:p>
          <a:p>
            <a:pPr lvl="1">
              <a:lnSpc>
                <a:spcPct val="100000"/>
              </a:lnSpc>
              <a:buSzPct val="75000"/>
            </a:pPr>
            <a:r>
              <a:rPr lang="en-US" sz="2000" i="1" dirty="0" smtClean="0">
                <a:solidFill>
                  <a:srgbClr val="000000"/>
                </a:solidFill>
                <a:latin typeface="Times New Roman"/>
                <a:ea typeface="DejaVu Sans"/>
              </a:rPr>
              <a:t>(we sent 959 </a:t>
            </a:r>
            <a:r>
              <a:rPr lang="en-US" sz="2000" i="1" dirty="0" err="1" smtClean="0">
                <a:solidFill>
                  <a:srgbClr val="000000"/>
                </a:solidFill>
                <a:latin typeface="Times New Roman"/>
                <a:ea typeface="DejaVu Sans"/>
              </a:rPr>
              <a:t>rawdata</a:t>
            </a:r>
            <a:r>
              <a:rPr lang="en-US" sz="2000" i="1" dirty="0" smtClean="0">
                <a:solidFill>
                  <a:srgbClr val="000000"/>
                </a:solidFill>
                <a:latin typeface="Times New Roman"/>
                <a:ea typeface="DejaVu Sans"/>
              </a:rPr>
              <a:t> files of about 1.25 </a:t>
            </a:r>
            <a:r>
              <a:rPr lang="en-US" sz="2000" i="1" dirty="0" err="1" smtClean="0">
                <a:solidFill>
                  <a:srgbClr val="000000"/>
                </a:solidFill>
                <a:latin typeface="Times New Roman"/>
                <a:ea typeface="DejaVu Sans"/>
              </a:rPr>
              <a:t>GByte</a:t>
            </a:r>
            <a:r>
              <a:rPr lang="en-US" sz="2000" i="1" dirty="0" smtClean="0">
                <a:solidFill>
                  <a:srgbClr val="000000"/>
                </a:solidFill>
                <a:latin typeface="Times New Roman"/>
                <a:ea typeface="DejaVu Sans"/>
              </a:rPr>
              <a:t> size each one, no errors were unmanaged by the software)</a:t>
            </a:r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1014004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CustomShape 1"/>
          <p:cNvSpPr/>
          <p:nvPr/>
        </p:nvSpPr>
        <p:spPr>
          <a:xfrm>
            <a:off x="5079774" y="365760"/>
            <a:ext cx="3881346" cy="548640"/>
          </a:xfrm>
          <a:prstGeom prst="rect">
            <a:avLst/>
          </a:prstGeom>
          <a:noFill/>
          <a:ln>
            <a:noFill/>
          </a:ln>
        </p:spPr>
        <p:txBody>
          <a:bodyPr lIns="0" tIns="228600" rIns="0" bIns="228600"/>
          <a:lstStyle/>
          <a:p>
            <a:pPr algn="r">
              <a:lnSpc>
                <a:spcPct val="100000"/>
              </a:lnSpc>
            </a:pPr>
            <a:r>
              <a:rPr lang="en-US" sz="2400" dirty="0" smtClean="0">
                <a:latin typeface="Arial"/>
              </a:rPr>
              <a:t>Tips, tricks and desiderata</a:t>
            </a:r>
            <a:endParaRPr dirty="0"/>
          </a:p>
        </p:txBody>
      </p:sp>
      <p:sp>
        <p:nvSpPr>
          <p:cNvPr id="119" name="CustomShape 2"/>
          <p:cNvSpPr/>
          <p:nvPr/>
        </p:nvSpPr>
        <p:spPr>
          <a:xfrm>
            <a:off x="227939" y="1416370"/>
            <a:ext cx="8733181" cy="52096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>
              <a:buSzPct val="75000"/>
            </a:pPr>
            <a:r>
              <a:rPr lang="en-US" sz="2400" dirty="0" smtClean="0">
                <a:latin typeface="Times New Roman"/>
              </a:rPr>
              <a:t>Some tips, tricks and desiderata to improve the software:</a:t>
            </a:r>
          </a:p>
          <a:p>
            <a:pPr>
              <a:buSzPct val="75000"/>
            </a:pPr>
            <a:endParaRPr dirty="0"/>
          </a:p>
          <a:p>
            <a:pPr lvl="1">
              <a:lnSpc>
                <a:spcPct val="100000"/>
              </a:lnSpc>
              <a:buSzPct val="75000"/>
              <a:buFont typeface="Wingdings" charset="2"/>
              <a:buChar char=""/>
            </a:pPr>
            <a:r>
              <a:rPr lang="en-US" sz="2000" i="1" dirty="0" smtClean="0">
                <a:latin typeface="Times New Roman"/>
                <a:cs typeface="Times New Roman"/>
              </a:rPr>
              <a:t> a permanent daemon module installed at CC’s: </a:t>
            </a:r>
            <a:r>
              <a:rPr lang="en-US" sz="2000" dirty="0" smtClean="0">
                <a:latin typeface="Times New Roman"/>
                <a:cs typeface="Times New Roman"/>
              </a:rPr>
              <a:t>no more fake </a:t>
            </a:r>
            <a:r>
              <a:rPr lang="en-US" sz="2000" dirty="0" err="1" smtClean="0">
                <a:latin typeface="Times New Roman"/>
                <a:cs typeface="Times New Roman"/>
              </a:rPr>
              <a:t>ffl</a:t>
            </a:r>
            <a:r>
              <a:rPr lang="en-US" sz="2000" dirty="0" smtClean="0">
                <a:latin typeface="Times New Roman"/>
                <a:cs typeface="Times New Roman"/>
              </a:rPr>
              <a:t>, better control on file’s true final location, use of a true md5 or adler32 checksum code, </a:t>
            </a:r>
            <a:r>
              <a:rPr lang="en-US" sz="2000" dirty="0" err="1" smtClean="0">
                <a:latin typeface="Times New Roman"/>
                <a:cs typeface="Times New Roman"/>
              </a:rPr>
              <a:t>ffl</a:t>
            </a:r>
            <a:r>
              <a:rPr lang="en-US" sz="2000" dirty="0" smtClean="0">
                <a:latin typeface="Times New Roman"/>
                <a:cs typeface="Times New Roman"/>
              </a:rPr>
              <a:t> can be produced “on the fly” after a request;</a:t>
            </a:r>
          </a:p>
          <a:p>
            <a:pPr lvl="1">
              <a:lnSpc>
                <a:spcPct val="100000"/>
              </a:lnSpc>
              <a:buSzPct val="75000"/>
            </a:pPr>
            <a:endParaRPr sz="2000" dirty="0"/>
          </a:p>
          <a:p>
            <a:pPr lvl="1">
              <a:lnSpc>
                <a:spcPct val="100000"/>
              </a:lnSpc>
              <a:buSzPct val="75000"/>
              <a:buFont typeface="Wingdings" charset="2"/>
              <a:buChar char=""/>
            </a:pPr>
            <a:r>
              <a:rPr lang="en-US" sz="2000" i="1" dirty="0" smtClean="0">
                <a:solidFill>
                  <a:srgbClr val="000000"/>
                </a:solidFill>
                <a:latin typeface="Times New Roman"/>
                <a:ea typeface="DejaVu Sans"/>
              </a:rPr>
              <a:t> a recursive parser:</a:t>
            </a: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DejaVu Sans"/>
              </a:rPr>
              <a:t> the current architecture </a:t>
            </a: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DejaVu Sans"/>
              </a:rPr>
              <a:t>do not performs well on big subdirectory layout (like LIGO’s) and do not support recursive replication, this issue is closely related to the used engines;</a:t>
            </a:r>
          </a:p>
          <a:p>
            <a:pPr lvl="1">
              <a:lnSpc>
                <a:spcPct val="100000"/>
              </a:lnSpc>
              <a:buSzPct val="75000"/>
              <a:buFont typeface="Wingdings" charset="2"/>
              <a:buChar char=""/>
            </a:pPr>
            <a:endParaRPr lang="en-US" sz="2000" dirty="0">
              <a:solidFill>
                <a:srgbClr val="000000"/>
              </a:solidFill>
              <a:latin typeface="Times New Roman"/>
              <a:ea typeface="DejaVu Sans"/>
            </a:endParaRPr>
          </a:p>
          <a:p>
            <a:pPr lvl="1">
              <a:lnSpc>
                <a:spcPct val="100000"/>
              </a:lnSpc>
              <a:buSzPct val="75000"/>
              <a:buFont typeface="Wingdings" charset="2"/>
              <a:buChar char=""/>
            </a:pP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r>
              <a:rPr lang="en-US" sz="2000" i="1" dirty="0" smtClean="0">
                <a:solidFill>
                  <a:srgbClr val="000000"/>
                </a:solidFill>
                <a:latin typeface="Times New Roman"/>
                <a:ea typeface="DejaVu Sans"/>
              </a:rPr>
              <a:t>a local disk bucket at remote CC’s:</a:t>
            </a: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DejaVu Sans"/>
              </a:rPr>
              <a:t> this will avoid the coupling with the local engines</a:t>
            </a:r>
            <a:r>
              <a:rPr lang="en-US" sz="2000" dirty="0">
                <a:solidFill>
                  <a:srgbClr val="000000"/>
                </a:solidFill>
                <a:latin typeface="Times New Roman"/>
                <a:ea typeface="DejaVu Sans"/>
              </a:rPr>
              <a:t>.</a:t>
            </a: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DejaVu Sans"/>
              </a:rPr>
              <a:t> Any engine can be used for the transfer and, after the </a:t>
            </a:r>
            <a:r>
              <a:rPr lang="en-US" sz="2000" dirty="0" err="1" smtClean="0">
                <a:solidFill>
                  <a:srgbClr val="000000"/>
                </a:solidFill>
                <a:latin typeface="Times New Roman"/>
                <a:ea typeface="DejaVu Sans"/>
              </a:rPr>
              <a:t>succesfully</a:t>
            </a:r>
            <a:r>
              <a:rPr lang="en-US" sz="2000" dirty="0" smtClean="0">
                <a:solidFill>
                  <a:srgbClr val="000000"/>
                </a:solidFill>
                <a:latin typeface="Times New Roman"/>
                <a:ea typeface="DejaVu Sans"/>
              </a:rPr>
              <a:t> replica, the file can be moved and registered locally to final destination.</a:t>
            </a:r>
          </a:p>
          <a:p>
            <a:pPr lvl="1">
              <a:lnSpc>
                <a:spcPct val="100000"/>
              </a:lnSpc>
              <a:buSzPct val="75000"/>
              <a:buFont typeface="Wingdings" charset="2"/>
              <a:buChar char=""/>
            </a:pPr>
            <a:endParaRPr lang="en-US" sz="2000" dirty="0">
              <a:solidFill>
                <a:srgbClr val="000000"/>
              </a:solidFill>
              <a:latin typeface="Times New Roman"/>
              <a:ea typeface="DejaVu Sans"/>
            </a:endParaRPr>
          </a:p>
          <a:p>
            <a:pPr lvl="1">
              <a:lnSpc>
                <a:spcPct val="100000"/>
              </a:lnSpc>
              <a:buSzPct val="75000"/>
              <a:buFont typeface="Wingdings" charset="2"/>
              <a:buChar char=""/>
            </a:pPr>
            <a:r>
              <a:rPr lang="en-US" sz="2000" dirty="0" smtClean="0"/>
              <a:t> </a:t>
            </a:r>
            <a:r>
              <a:rPr lang="en-US" sz="2000" i="1" dirty="0" smtClean="0">
                <a:latin typeface="Times New Roman"/>
                <a:cs typeface="Times New Roman"/>
              </a:rPr>
              <a:t>a longer proxy certificate expire time:</a:t>
            </a:r>
            <a:r>
              <a:rPr lang="en-US" sz="2000" dirty="0" smtClean="0">
                <a:latin typeface="Times New Roman"/>
                <a:cs typeface="Times New Roman"/>
              </a:rPr>
              <a:t> this will help with LCG tools and daily authentication;</a:t>
            </a:r>
            <a:endParaRPr sz="20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609658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449</Words>
  <Application>Microsoft Macintosh PowerPoint</Application>
  <PresentationFormat>On-screen Show (4:3)</PresentationFormat>
  <Paragraphs>65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Livio Salconi</cp:lastModifiedBy>
  <cp:revision>20</cp:revision>
  <dcterms:modified xsi:type="dcterms:W3CDTF">2015-10-12T12:47:39Z</dcterms:modified>
</cp:coreProperties>
</file>