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9"/>
  </p:notesMasterIdLst>
  <p:handoutMasterIdLst>
    <p:handoutMasterId r:id="rId10"/>
  </p:handoutMasterIdLst>
  <p:sldIdLst>
    <p:sldId id="394" r:id="rId2"/>
    <p:sldId id="1468" r:id="rId3"/>
    <p:sldId id="1488" r:id="rId4"/>
    <p:sldId id="1490" r:id="rId5"/>
    <p:sldId id="1486" r:id="rId6"/>
    <p:sldId id="1492" r:id="rId7"/>
    <p:sldId id="1487" r:id="rId8"/>
  </p:sldIdLst>
  <p:sldSz cx="12192000" cy="6858000"/>
  <p:notesSz cx="7099300" cy="102346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A000"/>
    <a:srgbClr val="FFAA00"/>
    <a:srgbClr val="FF66CC"/>
    <a:srgbClr val="CAD8FE"/>
    <a:srgbClr val="FFC9CF"/>
    <a:srgbClr val="FEF6E6"/>
    <a:srgbClr val="FDE8BD"/>
    <a:srgbClr val="CA7F04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3979" autoAdjust="0"/>
  </p:normalViewPr>
  <p:slideViewPr>
    <p:cSldViewPr snapToGrid="0">
      <p:cViewPr varScale="1">
        <p:scale>
          <a:sx n="69" d="100"/>
          <a:sy n="69" d="100"/>
        </p:scale>
        <p:origin x="65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883"/>
    </p:cViewPr>
  </p:sorterViewPr>
  <p:notesViewPr>
    <p:cSldViewPr snapToGrid="0">
      <p:cViewPr varScale="1">
        <p:scale>
          <a:sx n="63" d="100"/>
          <a:sy n="63" d="100"/>
        </p:scale>
        <p:origin x="-2922" y="-102"/>
      </p:cViewPr>
      <p:guideLst>
        <p:guide orient="horz" pos="3222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64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8600" y="0"/>
            <a:ext cx="3043238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3913"/>
            <a:ext cx="3046413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38600" y="9713913"/>
            <a:ext cx="3043238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fld id="{A6461454-041A-4602-A673-7F12D6DCF443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05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6763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6"/>
            <a:ext cx="5203825" cy="46069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l" defTabSz="939648"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3438"/>
            <a:ext cx="3076575" cy="511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3919" tIns="46958" rIns="93919" bIns="46958" numCol="1" anchor="b" anchorCtr="0" compatLnSpc="1">
            <a:prstTxWarp prst="textNoShape">
              <a:avLst/>
            </a:prstTxWarp>
          </a:bodyPr>
          <a:lstStyle>
            <a:lvl1pPr algn="r" defTabSz="939648">
              <a:defRPr sz="1300">
                <a:latin typeface="Times New Roman" pitchFamily="18" charset="0"/>
              </a:defRPr>
            </a:lvl1pPr>
          </a:lstStyle>
          <a:p>
            <a:fld id="{741F9F67-E606-4518-84A1-D178E62D50EA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95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399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529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72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417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703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921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6763"/>
            <a:ext cx="6823075" cy="3838575"/>
          </a:xfrm>
          <a:ln/>
        </p:spPr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08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7E3B2-C190-4376-92D5-A128456156DE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Virgo News; collaboration meeting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EA370C-994A-4F4F-AC43-9A142D7F760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2460A6-44F3-4C05-B646-4C66C179280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32E7F-09B2-4EBA-8869-DE0961D1D82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55BEC-CAFD-45BB-9E25-E3C906652EC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1DF27-FA8F-480B-92CC-C56557DCBB7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C2BD1-D098-48CA-953D-EF8E7114DCD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8BE37-A3D3-4951-8415-83F2EE0B64F4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EA72E-4271-4982-8B26-8EF3615A7870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B7E74-E957-4E43-8B75-16BACAB9E62F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686800" y="227020"/>
            <a:ext cx="2590800" cy="58689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27020"/>
            <a:ext cx="7569200" cy="58689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29324-8F20-42D3-A41E-A2EFFFE874F2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9451" y="227013"/>
            <a:ext cx="7418916" cy="6096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914400" y="63150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15075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150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FA426B8-E622-4BAD-A3BC-06065D6C7B58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4127" y="6315075"/>
            <a:ext cx="30141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r>
              <a:rPr lang="fr-FR" altLang="ja-JP" smtClean="0"/>
              <a:t>AdV+ Optical tuning meeting, September 27, 2022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1507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r>
              <a:rPr lang="en-US"/>
              <a:t>Virgo News; collaboration meeting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1507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hlink"/>
                </a:solidFill>
                <a:latin typeface="+mn-lt"/>
              </a:defRPr>
            </a:lvl1pPr>
          </a:lstStyle>
          <a:p>
            <a:fld id="{B221E3BD-3CD6-4FBC-B49E-0C391D71ED02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49451" y="227013"/>
            <a:ext cx="7418916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907622" y="6484938"/>
            <a:ext cx="3767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973238" y="3189288"/>
            <a:ext cx="47201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973235" y="3108325"/>
            <a:ext cx="698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14822" y="962025"/>
            <a:ext cx="12177183" cy="381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14822" y="6276975"/>
            <a:ext cx="12177183" cy="25400"/>
          </a:xfrm>
          <a:prstGeom prst="rect">
            <a:avLst/>
          </a:prstGeom>
          <a:solidFill>
            <a:srgbClr val="CC0099"/>
          </a:solidFill>
          <a:ln w="9525">
            <a:solidFill>
              <a:srgbClr val="3333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 sz="240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75496" y="144201"/>
            <a:ext cx="1652588" cy="690563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275099" y="516465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chemeClr val="tx1">
                    <a:lumMod val="50000"/>
                  </a:schemeClr>
                </a:solidFill>
              </a:rPr>
              <a:t>+</a:t>
            </a:r>
            <a:endParaRPr lang="en-US" sz="1600" b="1" i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l"/>
        <a:defRPr sz="2400">
          <a:solidFill>
            <a:schemeClr val="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Monotype Sorts" pitchFamily="2" charset="2"/>
        <a:buChar char="u"/>
        <a:defRPr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»"/>
        <a:defRPr sz="16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Char char="–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2B7E-2B9D-4315-B57D-4A5F30D605A2}" type="slidenum">
              <a:rPr lang="en-US"/>
              <a:pPr/>
              <a:t>1</a:t>
            </a:fld>
            <a:endParaRPr lang="en-US"/>
          </a:p>
        </p:txBody>
      </p:sp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2035" y="2639388"/>
            <a:ext cx="10557164" cy="760413"/>
          </a:xfrm>
        </p:spPr>
        <p:txBody>
          <a:bodyPr/>
          <a:lstStyle/>
          <a:p>
            <a:r>
              <a:rPr lang="en-US" sz="4400" dirty="0" smtClean="0"/>
              <a:t>SRC alignment, 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High Order Modes</a:t>
            </a:r>
            <a:r>
              <a:rPr lang="en-US" sz="4400" dirty="0" smtClean="0"/>
              <a:t> and Contrast </a:t>
            </a:r>
            <a:r>
              <a:rPr lang="en-US" sz="4400" dirty="0" smtClean="0"/>
              <a:t>D</a:t>
            </a:r>
            <a:r>
              <a:rPr lang="en-US" sz="4400" dirty="0" smtClean="0"/>
              <a:t>efect:</a:t>
            </a:r>
            <a:br>
              <a:rPr lang="en-US" sz="4400" dirty="0" smtClean="0"/>
            </a:br>
            <a:r>
              <a:rPr lang="en-US" sz="4400" dirty="0" smtClean="0"/>
              <a:t>“The dark side of the fringe”</a:t>
            </a:r>
            <a:endParaRPr lang="en-US" sz="3200" dirty="0"/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373" y="3777324"/>
            <a:ext cx="8726488" cy="1080114"/>
          </a:xfrm>
        </p:spPr>
        <p:txBody>
          <a:bodyPr/>
          <a:lstStyle/>
          <a:p>
            <a:pPr algn="ctr">
              <a:buNone/>
            </a:pPr>
            <a:r>
              <a:rPr lang="it-IT" sz="1800" dirty="0">
                <a:solidFill>
                  <a:schemeClr val="tx2"/>
                </a:solidFill>
              </a:rPr>
              <a:t>Raffaele Flaminio</a:t>
            </a: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it-IT" sz="1800" dirty="0">
                <a:solidFill>
                  <a:schemeClr val="tx2"/>
                </a:solidFill>
              </a:rPr>
              <a:t>CNRS/LAPP </a:t>
            </a:r>
            <a:r>
              <a:rPr lang="it-IT" sz="1800" dirty="0" smtClean="0">
                <a:solidFill>
                  <a:schemeClr val="tx2"/>
                </a:solidFill>
              </a:rPr>
              <a:t>Annecy</a:t>
            </a: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  <a:p>
            <a:pPr algn="ctr">
              <a:buNone/>
            </a:pPr>
            <a:endParaRPr lang="it-IT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2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Contrast defect vs </a:t>
            </a:r>
            <a:r>
              <a:rPr lang="en-US" sz="4400" dirty="0" smtClean="0"/>
              <a:t>SRC </a:t>
            </a:r>
            <a:r>
              <a:rPr lang="en-US" sz="4400" dirty="0" smtClean="0"/>
              <a:t>alignment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" y="1053396"/>
            <a:ext cx="6243782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Signal recycling cavity tuning</a:t>
            </a:r>
          </a:p>
          <a:p>
            <a:pPr lvl="1"/>
            <a:r>
              <a:rPr lang="en-US" dirty="0" smtClean="0"/>
              <a:t>Resonant sideband extraction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HOM resonance conditions</a:t>
            </a:r>
          </a:p>
          <a:p>
            <a:pPr lvl="1"/>
            <a:r>
              <a:rPr lang="en-US" dirty="0" smtClean="0"/>
              <a:t>HOM not resonant in FP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          same for all modes (SRC cavity degeneracy)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HOM are close to resonance in SRC cavity</a:t>
            </a:r>
          </a:p>
          <a:p>
            <a:r>
              <a:rPr lang="en-US" dirty="0" smtClean="0">
                <a:sym typeface="Symbol" panose="05050102010706020507" pitchFamily="18" charset="2"/>
              </a:rPr>
              <a:t>SR mirror </a:t>
            </a:r>
            <a:r>
              <a:rPr lang="en-US" dirty="0" smtClean="0">
                <a:sym typeface="Symbol" panose="05050102010706020507" pitchFamily="18" charset="2"/>
              </a:rPr>
              <a:t>aligned when power on the dark fringe is maximum 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053396"/>
            <a:ext cx="5753873" cy="5054356"/>
          </a:xfrm>
          <a:prstGeom prst="rect">
            <a:avLst/>
          </a:prstGeom>
        </p:spPr>
      </p:pic>
      <p:sp>
        <p:nvSpPr>
          <p:cNvPr id="2" name="Flèche courbée vers le bas 1"/>
          <p:cNvSpPr/>
          <p:nvPr/>
        </p:nvSpPr>
        <p:spPr bwMode="auto">
          <a:xfrm>
            <a:off x="8589818" y="3260437"/>
            <a:ext cx="424873" cy="35944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9" name="Flèche courbée vers le bas 8"/>
          <p:cNvSpPr/>
          <p:nvPr/>
        </p:nvSpPr>
        <p:spPr bwMode="auto">
          <a:xfrm rot="10800000">
            <a:off x="8552680" y="3693178"/>
            <a:ext cx="420255" cy="1081455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906900" y="1944253"/>
                <a:ext cx="33123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𝑆𝑅𝐶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=(2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+1)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900" y="1944253"/>
                <a:ext cx="3312381" cy="369332"/>
              </a:xfrm>
              <a:prstGeom prst="rect">
                <a:avLst/>
              </a:prstGeom>
              <a:blipFill>
                <a:blip r:embed="rId4"/>
                <a:stretch>
                  <a:fillRect l="-2947" b="-360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836803" y="4379980"/>
                <a:ext cx="25687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𝑆𝑅𝐶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803" y="4379980"/>
                <a:ext cx="2568780" cy="369332"/>
              </a:xfrm>
              <a:prstGeom prst="rect">
                <a:avLst/>
              </a:prstGeom>
              <a:blipFill>
                <a:blip r:embed="rId5"/>
                <a:stretch>
                  <a:fillRect l="-3555" b="-28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900143" y="3349741"/>
                <a:ext cx="20835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p>
                      </m:sSub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43" y="3349741"/>
                <a:ext cx="2083584" cy="369332"/>
              </a:xfrm>
              <a:prstGeom prst="rect">
                <a:avLst/>
              </a:prstGeom>
              <a:blipFill>
                <a:blip r:embed="rId6"/>
                <a:stretch>
                  <a:fillRect l="-4985" b="-278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861521" y="3803631"/>
                <a:ext cx="72237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𝑆𝑅𝐶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521" y="3803631"/>
                <a:ext cx="722377" cy="369332"/>
              </a:xfrm>
              <a:prstGeom prst="rect">
                <a:avLst/>
              </a:prstGeom>
              <a:blipFill>
                <a:blip r:embed="rId7"/>
                <a:stretch>
                  <a:fillRect l="-14286" b="-278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129870" y="3118909"/>
                <a:ext cx="6077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870" y="3118909"/>
                <a:ext cx="607730" cy="461665"/>
              </a:xfrm>
              <a:prstGeom prst="rect">
                <a:avLst/>
              </a:prstGeom>
              <a:blipFill>
                <a:blip r:embed="rId8"/>
                <a:stretch>
                  <a:fillRect l="-3030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898297" y="4149148"/>
                <a:ext cx="9070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𝑆𝑅𝐶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8297" y="4149148"/>
                <a:ext cx="907043" cy="461665"/>
              </a:xfrm>
              <a:prstGeom prst="rect">
                <a:avLst/>
              </a:prstGeom>
              <a:blipFill>
                <a:blip r:embed="rId9"/>
                <a:stretch>
                  <a:fillRect l="-2027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079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20" grpId="0" uiExpand="1" build="p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3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SRC pole </a:t>
            </a:r>
            <a:r>
              <a:rPr lang="en-US" sz="4400" dirty="0" smtClean="0"/>
              <a:t>vs </a:t>
            </a:r>
            <a:r>
              <a:rPr lang="en-US" sz="4400" dirty="0" smtClean="0"/>
              <a:t>SRC alignment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Better SRC alignment</a:t>
            </a:r>
          </a:p>
          <a:p>
            <a:pPr marL="0" indent="0" algn="ctr">
              <a:buNone/>
            </a:pPr>
            <a:r>
              <a:rPr lang="en-US" dirty="0" smtClean="0">
                <a:sym typeface="Wingdings" panose="05000000000000000000" pitchFamily="2" charset="2"/>
              </a:rPr>
              <a:t>                              </a:t>
            </a:r>
            <a:endParaRPr lang="en-US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dirty="0" smtClean="0"/>
              <a:t>	Higher SRC pole                               More </a:t>
            </a:r>
            <a:r>
              <a:rPr lang="en-US" dirty="0"/>
              <a:t>power </a:t>
            </a:r>
            <a:r>
              <a:rPr lang="en-US" dirty="0" smtClean="0"/>
              <a:t>on dark fringe</a:t>
            </a:r>
            <a:br>
              <a:rPr lang="en-US" dirty="0" smtClean="0"/>
            </a:br>
            <a:r>
              <a:rPr lang="en-US" dirty="0" smtClean="0"/>
              <a:t>	(DCP)                                                </a:t>
            </a:r>
            <a:r>
              <a:rPr lang="en-US" dirty="0" smtClean="0"/>
              <a:t>(SDB2_B1p_DC)</a:t>
            </a:r>
            <a:endParaRPr lang="en-US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l="9088" t="28924" r="5543" b="18211"/>
          <a:stretch/>
        </p:blipFill>
        <p:spPr>
          <a:xfrm>
            <a:off x="1604745" y="3314762"/>
            <a:ext cx="8402855" cy="292701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0613352" y="5724427"/>
            <a:ext cx="97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P. </a:t>
            </a:r>
            <a:r>
              <a:rPr lang="en-US" sz="1800" dirty="0" err="1" smtClean="0"/>
              <a:t>Ruggi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4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Dark fringe</a:t>
            </a:r>
            <a:r>
              <a:rPr lang="en-US" sz="4400" dirty="0" smtClean="0"/>
              <a:t> </a:t>
            </a:r>
            <a:r>
              <a:rPr lang="en-US" sz="4400" dirty="0" smtClean="0"/>
              <a:t>vs </a:t>
            </a:r>
            <a:r>
              <a:rPr lang="en-US" sz="4400" dirty="0" smtClean="0"/>
              <a:t>SRC alignment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053396"/>
            <a:ext cx="12191999" cy="51883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Better SRC alignment</a:t>
            </a:r>
          </a:p>
          <a:p>
            <a:pPr marL="0" indent="0" algn="ctr">
              <a:buNone/>
            </a:pPr>
            <a:r>
              <a:rPr lang="en-US" dirty="0" smtClean="0">
                <a:sym typeface="Wingdings" panose="05000000000000000000" pitchFamily="2" charset="2"/>
              </a:rPr>
              <a:t>                              </a:t>
            </a:r>
            <a:endParaRPr lang="en-US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US" dirty="0" smtClean="0"/>
              <a:t>	Higher SRC pole                               More </a:t>
            </a:r>
            <a:r>
              <a:rPr lang="en-US" dirty="0"/>
              <a:t>power </a:t>
            </a:r>
            <a:r>
              <a:rPr lang="en-US" dirty="0" smtClean="0"/>
              <a:t>on dark fringe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>
                <a:sym typeface="Wingdings" panose="05000000000000000000" pitchFamily="2" charset="2"/>
              </a:rPr>
              <a:t>                              </a:t>
            </a:r>
            <a:r>
              <a:rPr lang="en-US" dirty="0" smtClean="0">
                <a:sym typeface="Wingdings" panose="05000000000000000000" pitchFamily="2" charset="2"/>
              </a:rPr>
              <a:t>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More fluctuations of power on dark fringe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3298" t="13859" r="2228" b="16433"/>
          <a:stretch/>
        </p:blipFill>
        <p:spPr>
          <a:xfrm>
            <a:off x="1842649" y="3241964"/>
            <a:ext cx="8505918" cy="35303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5412510" y="5800435"/>
            <a:ext cx="1385453" cy="66501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402881" y="4608944"/>
            <a:ext cx="1385453" cy="679461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1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5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Summary &amp; Open questions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" y="1053396"/>
            <a:ext cx="12191998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SRC alignment </a:t>
            </a:r>
            <a:r>
              <a:rPr lang="en-US" dirty="0" smtClean="0">
                <a:sym typeface="Symbol" panose="05050102010706020507" pitchFamily="18" charset="2"/>
              </a:rPr>
              <a:t> Higher cavity pole 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Understood (obvious, resonant sideband extraction)</a:t>
            </a:r>
          </a:p>
          <a:p>
            <a:pPr lvl="1"/>
            <a:endParaRPr lang="en-US" dirty="0">
              <a:sym typeface="Symbol" panose="05050102010706020507" pitchFamily="18" charset="2"/>
            </a:endParaRPr>
          </a:p>
          <a:p>
            <a:r>
              <a:rPr lang="en-US" dirty="0" smtClean="0">
                <a:sym typeface="Symbol" panose="05050102010706020507" pitchFamily="18" charset="2"/>
              </a:rPr>
              <a:t>SRC alignment 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</a:t>
            </a:r>
            <a:r>
              <a:rPr lang="en-US" dirty="0" smtClean="0">
                <a:sym typeface="Symbol" panose="05050102010706020507" pitchFamily="18" charset="2"/>
              </a:rPr>
              <a:t> Large power on dark fringe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Understood</a:t>
            </a:r>
            <a:r>
              <a:rPr lang="en-US" dirty="0" smtClean="0"/>
              <a:t> (less obvious, resonant HOM extraction)</a:t>
            </a:r>
          </a:p>
          <a:p>
            <a:pPr lvl="1"/>
            <a:endParaRPr lang="en-US" dirty="0"/>
          </a:p>
          <a:p>
            <a:r>
              <a:rPr lang="en-US" dirty="0"/>
              <a:t>SRC alignment  </a:t>
            </a:r>
            <a:r>
              <a:rPr lang="en-US" dirty="0" smtClean="0">
                <a:sym typeface="Symbol" panose="05050102010706020507" pitchFamily="18" charset="2"/>
              </a:rPr>
              <a:t> Larger power fluctuations on dark fringe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Why?</a:t>
            </a:r>
          </a:p>
          <a:p>
            <a:pPr lvl="2"/>
            <a:r>
              <a:rPr lang="en-US" dirty="0" smtClean="0">
                <a:sym typeface="Symbol" panose="05050102010706020507" pitchFamily="18" charset="2"/>
              </a:rPr>
              <a:t>Stronger dependencies on locking &amp; alignment accuracy?</a:t>
            </a:r>
          </a:p>
          <a:p>
            <a:pPr lvl="3"/>
            <a:r>
              <a:rPr lang="en-US" dirty="0">
                <a:sym typeface="Symbol" panose="05050102010706020507" pitchFamily="18" charset="2"/>
              </a:rPr>
              <a:t>Related to optical spring?</a:t>
            </a:r>
          </a:p>
          <a:p>
            <a:pPr lvl="3"/>
            <a:r>
              <a:rPr lang="en-US" dirty="0" smtClean="0">
                <a:sym typeface="Symbol" panose="05050102010706020507" pitchFamily="18" charset="2"/>
              </a:rPr>
              <a:t>Need to increase loops gain? If yes, which one?</a:t>
            </a:r>
          </a:p>
          <a:p>
            <a:pPr lvl="2"/>
            <a:r>
              <a:rPr lang="en-US" dirty="0" smtClean="0">
                <a:sym typeface="Symbol" panose="05050102010706020507" pitchFamily="18" charset="2"/>
              </a:rPr>
              <a:t>Spurious beam? Right at the place of maximum cavity pole??</a:t>
            </a:r>
          </a:p>
          <a:p>
            <a:pPr lvl="1"/>
            <a:endParaRPr lang="en-US" dirty="0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527" y="3207336"/>
            <a:ext cx="3454400" cy="303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1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6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Procedure for SR </a:t>
            </a:r>
            <a:r>
              <a:rPr lang="en-US" sz="4400" dirty="0" smtClean="0"/>
              <a:t>cavity tuning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" y="1053396"/>
            <a:ext cx="6545286" cy="518837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Pre-</a:t>
            </a:r>
            <a:r>
              <a:rPr lang="en-US" dirty="0" smtClean="0"/>
              <a:t>alignment (as usual)</a:t>
            </a:r>
          </a:p>
          <a:p>
            <a:pPr lvl="1"/>
            <a:endParaRPr lang="en-US" dirty="0"/>
          </a:p>
          <a:p>
            <a:r>
              <a:rPr lang="en-US" dirty="0" err="1" smtClean="0"/>
              <a:t>Goto</a:t>
            </a:r>
            <a:r>
              <a:rPr lang="en-US" dirty="0" smtClean="0"/>
              <a:t> CARM 0</a:t>
            </a:r>
          </a:p>
          <a:p>
            <a:pPr lvl="1"/>
            <a:endParaRPr lang="en-US" dirty="0"/>
          </a:p>
          <a:p>
            <a:r>
              <a:rPr lang="en-US" dirty="0" smtClean="0"/>
              <a:t>Keep</a:t>
            </a:r>
            <a:r>
              <a:rPr lang="en-US" dirty="0" smtClean="0"/>
              <a:t> all AA loops closed (DIFF+, COMM+, PR, IB, BS) with no offset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Adjust </a:t>
            </a:r>
            <a:r>
              <a:rPr lang="en-US" dirty="0" smtClean="0"/>
              <a:t>SRM alignment to maximize ITF bandwidth</a:t>
            </a:r>
          </a:p>
          <a:p>
            <a:pPr lvl="1"/>
            <a:r>
              <a:rPr lang="en-US" dirty="0" smtClean="0"/>
              <a:t>Don’t look at dark fringe</a:t>
            </a:r>
          </a:p>
          <a:p>
            <a:pPr lvl="1"/>
            <a:endParaRPr lang="en-US" dirty="0"/>
          </a:p>
          <a:p>
            <a:r>
              <a:rPr lang="en-US" dirty="0" smtClean="0"/>
              <a:t>Adjust SRC cavity length to minimize optical spring and </a:t>
            </a:r>
            <a:r>
              <a:rPr lang="en-US" dirty="0" smtClean="0"/>
              <a:t>maximize ITF bandwidth</a:t>
            </a:r>
            <a:endParaRPr lang="en-US" dirty="0" smtClean="0"/>
          </a:p>
          <a:p>
            <a:pPr lvl="1"/>
            <a:r>
              <a:rPr lang="en-US" dirty="0" smtClean="0"/>
              <a:t>Tune SRCL offset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053396"/>
            <a:ext cx="5753873" cy="5054356"/>
          </a:xfrm>
          <a:prstGeom prst="rect">
            <a:avLst/>
          </a:prstGeom>
        </p:spPr>
      </p:pic>
      <p:sp>
        <p:nvSpPr>
          <p:cNvPr id="2" name="Flèche courbée vers le bas 1"/>
          <p:cNvSpPr/>
          <p:nvPr/>
        </p:nvSpPr>
        <p:spPr bwMode="auto">
          <a:xfrm>
            <a:off x="8589818" y="3260437"/>
            <a:ext cx="424873" cy="35944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9" name="Flèche courbée vers le bas 8"/>
          <p:cNvSpPr/>
          <p:nvPr/>
        </p:nvSpPr>
        <p:spPr bwMode="auto">
          <a:xfrm rot="10800000">
            <a:off x="8552680" y="3693178"/>
            <a:ext cx="420255" cy="1081455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129870" y="3118909"/>
                <a:ext cx="60773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870" y="3118909"/>
                <a:ext cx="607730" cy="461665"/>
              </a:xfrm>
              <a:prstGeom prst="rect">
                <a:avLst/>
              </a:prstGeom>
              <a:blipFill>
                <a:blip r:embed="rId4"/>
                <a:stretch>
                  <a:fillRect l="-3030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898297" y="4149148"/>
                <a:ext cx="9070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𝑆𝑅𝐶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8297" y="4149148"/>
                <a:ext cx="907043" cy="461665"/>
              </a:xfrm>
              <a:prstGeom prst="rect">
                <a:avLst/>
              </a:prstGeom>
              <a:blipFill>
                <a:blip r:embed="rId5"/>
                <a:stretch>
                  <a:fillRect l="-2027"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272644" y="4149147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🙈</a:t>
            </a:r>
          </a:p>
        </p:txBody>
      </p:sp>
    </p:spTree>
    <p:extLst>
      <p:ext uri="{BB962C8B-B14F-4D97-AF65-F5344CB8AC3E}">
        <p14:creationId xmlns:p14="http://schemas.microsoft.com/office/powerpoint/2010/main" val="36226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altLang="ja-JP" smtClean="0"/>
              <a:t>AdV+ Optical tuning meeting, September 27,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1F071-3826-4336-B2EC-1732CD9A0875}" type="slidenum">
              <a:rPr lang="fr-FR"/>
              <a:pPr/>
              <a:t>7</a:t>
            </a:fld>
            <a:endParaRPr lang="fr-FR"/>
          </a:p>
        </p:txBody>
      </p:sp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14764" y="226253"/>
            <a:ext cx="10677235" cy="609600"/>
          </a:xfrm>
        </p:spPr>
        <p:txBody>
          <a:bodyPr/>
          <a:lstStyle/>
          <a:p>
            <a:r>
              <a:rPr lang="en-US" sz="4400" dirty="0" smtClean="0"/>
              <a:t>Interferometer automatic alignment</a:t>
            </a:r>
            <a:endParaRPr lang="en-US" sz="4400" dirty="0"/>
          </a:p>
        </p:txBody>
      </p:sp>
      <p:sp>
        <p:nvSpPr>
          <p:cNvPr id="5724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" y="1053396"/>
            <a:ext cx="6651056" cy="5188378"/>
          </a:xfrm>
        </p:spPr>
        <p:txBody>
          <a:bodyPr>
            <a:normAutofit/>
          </a:bodyPr>
          <a:lstStyle/>
          <a:p>
            <a:r>
              <a:rPr lang="en-US" dirty="0" smtClean="0"/>
              <a:t>Need to run all the 6 interferometric degrees of freedom of automatic alignment</a:t>
            </a:r>
          </a:p>
          <a:p>
            <a:pPr lvl="1"/>
            <a:r>
              <a:rPr lang="en-US" dirty="0" smtClean="0"/>
              <a:t>COMM+ (Common Hard Mode</a:t>
            </a:r>
            <a:r>
              <a:rPr lang="en-US" dirty="0" smtClean="0"/>
              <a:t>) </a:t>
            </a:r>
            <a:r>
              <a:rPr lang="en-US" dirty="0">
                <a:sym typeface="Wingdings" panose="05000000000000000000" pitchFamily="2" charset="2"/>
              </a:rPr>
              <a:t></a:t>
            </a:r>
            <a:endParaRPr lang="en-US" dirty="0" smtClean="0"/>
          </a:p>
          <a:p>
            <a:pPr lvl="1"/>
            <a:r>
              <a:rPr lang="en-US" dirty="0" smtClean="0"/>
              <a:t>PR   </a:t>
            </a:r>
            <a:r>
              <a:rPr lang="en-US" dirty="0" smtClean="0">
                <a:sym typeface="Wingdings" panose="05000000000000000000" pitchFamily="2" charset="2"/>
              </a:rPr>
              <a:t></a:t>
            </a:r>
            <a:endParaRPr lang="en-US" dirty="0" smtClean="0"/>
          </a:p>
          <a:p>
            <a:pPr lvl="1"/>
            <a:r>
              <a:rPr lang="en-US" dirty="0" smtClean="0"/>
              <a:t>Input beam </a:t>
            </a:r>
            <a:r>
              <a:rPr lang="en-US" dirty="0">
                <a:sym typeface="Wingdings" panose="05000000000000000000" pitchFamily="2" charset="2"/>
              </a:rPr>
              <a:t></a:t>
            </a:r>
            <a:endParaRPr lang="en-US" dirty="0" smtClean="0"/>
          </a:p>
          <a:p>
            <a:pPr lvl="1"/>
            <a:r>
              <a:rPr lang="en-US" dirty="0" smtClean="0"/>
              <a:t>DIFF+ (Differential Hard Mode) </a:t>
            </a:r>
            <a:r>
              <a:rPr lang="en-US" dirty="0">
                <a:sym typeface="Wingdings" panose="05000000000000000000" pitchFamily="2" charset="2"/>
              </a:rPr>
              <a:t></a:t>
            </a:r>
            <a:endParaRPr lang="en-US" dirty="0" smtClean="0"/>
          </a:p>
          <a:p>
            <a:pPr lvl="1"/>
            <a:r>
              <a:rPr lang="en-US" dirty="0" smtClean="0"/>
              <a:t>BS </a:t>
            </a:r>
            <a:r>
              <a:rPr lang="en-US" dirty="0">
                <a:sym typeface="Wingdings" panose="05000000000000000000" pitchFamily="2" charset="2"/>
              </a:rPr>
              <a:t></a:t>
            </a:r>
            <a:endParaRPr lang="en-US" dirty="0" smtClean="0"/>
          </a:p>
          <a:p>
            <a:pPr lvl="1"/>
            <a:r>
              <a:rPr lang="en-US" dirty="0" smtClean="0"/>
              <a:t>SR</a:t>
            </a:r>
          </a:p>
          <a:p>
            <a:pPr lvl="1"/>
            <a:endParaRPr lang="en-US" dirty="0"/>
          </a:p>
          <a:p>
            <a:r>
              <a:rPr lang="en-US" dirty="0" smtClean="0"/>
              <a:t>See LIGO scheme</a:t>
            </a:r>
          </a:p>
          <a:p>
            <a:pPr lvl="1"/>
            <a:r>
              <a:rPr lang="en-US" dirty="0" smtClean="0"/>
              <a:t>Pointing degrees of freedom not included here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l="35983" t="15638" r="23438" b="7637"/>
          <a:stretch/>
        </p:blipFill>
        <p:spPr>
          <a:xfrm>
            <a:off x="6114473" y="1053396"/>
            <a:ext cx="5446420" cy="57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9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rgoNews">
  <a:themeElements>
    <a:clrScheme name="">
      <a:dk1>
        <a:srgbClr val="114FFB"/>
      </a:dk1>
      <a:lt1>
        <a:srgbClr val="FFFFFF"/>
      </a:lt1>
      <a:dk2>
        <a:srgbClr val="000000"/>
      </a:dk2>
      <a:lt2>
        <a:srgbClr val="CECECE"/>
      </a:lt2>
      <a:accent1>
        <a:srgbClr val="D49FFF"/>
      </a:accent1>
      <a:accent2>
        <a:srgbClr val="618FFD"/>
      </a:accent2>
      <a:accent3>
        <a:srgbClr val="FFFFFF"/>
      </a:accent3>
      <a:accent4>
        <a:srgbClr val="0D42D6"/>
      </a:accent4>
      <a:accent5>
        <a:srgbClr val="E6CDFF"/>
      </a:accent5>
      <a:accent6>
        <a:srgbClr val="5781E5"/>
      </a:accent6>
      <a:hlink>
        <a:srgbClr val="009688"/>
      </a:hlink>
      <a:folHlink>
        <a:srgbClr val="DADADA"/>
      </a:folHlink>
    </a:clrScheme>
    <a:fontScheme name="VirgoNew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VirgoNew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rgoNew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rgoNew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Office\Modèles\Modèles de présentation\ANGLES.POT</Template>
  <TotalTime>240940</TotalTime>
  <Words>481</Words>
  <Application>Microsoft Office PowerPoint</Application>
  <PresentationFormat>Grand écran</PresentationFormat>
  <Paragraphs>94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Cambria Math</vt:lpstr>
      <vt:lpstr>Helvetica</vt:lpstr>
      <vt:lpstr>Monotype Sorts</vt:lpstr>
      <vt:lpstr>Symbol</vt:lpstr>
      <vt:lpstr>Times New Roman</vt:lpstr>
      <vt:lpstr>Trebuchet MS</vt:lpstr>
      <vt:lpstr>Wingdings</vt:lpstr>
      <vt:lpstr>VirgoNews</vt:lpstr>
      <vt:lpstr>SRC alignment,   High Order Modes and Contrast Defect: “The dark side of the fringe”</vt:lpstr>
      <vt:lpstr>Contrast defect vs SRC alignment</vt:lpstr>
      <vt:lpstr>SRC pole vs SRC alignment</vt:lpstr>
      <vt:lpstr>Dark fringe vs SRC alignment</vt:lpstr>
      <vt:lpstr>Summary &amp; Open questions</vt:lpstr>
      <vt:lpstr>Procedure for SR cavity tuning</vt:lpstr>
      <vt:lpstr>Interferometer automatic alignment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Raffaele Flaminio</dc:creator>
  <cp:lastModifiedBy>AdV+</cp:lastModifiedBy>
  <cp:revision>3244</cp:revision>
  <cp:lastPrinted>2014-03-18T21:54:40Z</cp:lastPrinted>
  <dcterms:created xsi:type="dcterms:W3CDTF">1999-10-14T15:47:11Z</dcterms:created>
  <dcterms:modified xsi:type="dcterms:W3CDTF">2022-09-27T13:44:07Z</dcterms:modified>
</cp:coreProperties>
</file>