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394" r:id="rId2"/>
    <p:sldId id="1538" r:id="rId3"/>
    <p:sldId id="1533" r:id="rId4"/>
    <p:sldId id="1539" r:id="rId5"/>
    <p:sldId id="1540" r:id="rId6"/>
    <p:sldId id="1530" r:id="rId7"/>
    <p:sldId id="1541" r:id="rId8"/>
  </p:sldIdLst>
  <p:sldSz cx="12192000" cy="6858000"/>
  <p:notesSz cx="7099300" cy="102346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A000"/>
    <a:srgbClr val="FFAA00"/>
    <a:srgbClr val="FF66CC"/>
    <a:srgbClr val="CAD8FE"/>
    <a:srgbClr val="FFC9CF"/>
    <a:srgbClr val="FEF6E6"/>
    <a:srgbClr val="FDE8BD"/>
    <a:srgbClr val="CA7F0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79" autoAdjust="0"/>
  </p:normalViewPr>
  <p:slideViewPr>
    <p:cSldViewPr snapToGrid="0">
      <p:cViewPr varScale="1">
        <p:scale>
          <a:sx n="65" d="100"/>
          <a:sy n="65" d="100"/>
        </p:scale>
        <p:origin x="72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63" d="100"/>
          <a:sy n="63" d="100"/>
        </p:scale>
        <p:origin x="-2922" y="-102"/>
      </p:cViewPr>
      <p:guideLst>
        <p:guide orient="horz" pos="3222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3238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3913"/>
            <a:ext cx="30464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13913"/>
            <a:ext cx="3043238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fld id="{A6461454-041A-4602-A673-7F12D6DCF443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05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6"/>
            <a:ext cx="5203825" cy="4606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fld id="{741F9F67-E606-4518-84A1-D178E62D50EA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95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399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26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640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498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592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873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246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7E3B2-C190-4376-92D5-A128456156D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A370C-994A-4F4F-AC43-9A142D7F760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460A6-44F3-4C05-B646-4C66C179280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32E7F-09B2-4EBA-8869-DE0961D1D82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55BEC-CAFD-45BB-9E25-E3C906652EC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1DF27-FA8F-480B-92CC-C56557DCBB7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C2BD1-D098-48CA-953D-EF8E7114DCD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8BE37-A3D3-4951-8415-83F2EE0B64F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EA72E-4271-4982-8B26-8EF3615A7870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B7E74-E957-4E43-8B75-16BACAB9E62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686800" y="227020"/>
            <a:ext cx="2590800" cy="58689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27020"/>
            <a:ext cx="7569200" cy="58689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29324-8F20-42D3-A41E-A2EFFFE874F2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9451" y="227013"/>
            <a:ext cx="7418916" cy="6096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914400" y="63150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LVKEM Town-Hall, December 15th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15075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150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FA426B8-E622-4BAD-A3BC-06065D6C7B5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4127" y="6315075"/>
            <a:ext cx="30141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r>
              <a:rPr lang="fr-FR" altLang="ja-JP" smtClean="0"/>
              <a:t>LVKEM Town-Hall, December 15th 2022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1507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r>
              <a:rPr lang="en-US" smtClean="0"/>
              <a:t>R. Flaminio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1507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fld id="{B221E3BD-3CD6-4FBC-B49E-0C391D71ED0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49451" y="227013"/>
            <a:ext cx="741891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907622" y="6484938"/>
            <a:ext cx="3767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973238" y="3189288"/>
            <a:ext cx="4720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973235" y="3108325"/>
            <a:ext cx="69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14822" y="962025"/>
            <a:ext cx="12177183" cy="381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14822" y="6276975"/>
            <a:ext cx="12177183" cy="254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75496" y="144201"/>
            <a:ext cx="1652588" cy="690563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275099" y="516465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tx1">
                    <a:lumMod val="50000"/>
                  </a:schemeClr>
                </a:solidFill>
              </a:rPr>
              <a:t>+</a:t>
            </a:r>
            <a:endParaRPr lang="en-US" sz="1600" b="1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l"/>
        <a:defRPr sz="24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Monotype Sorts" pitchFamily="2" charset="2"/>
        <a:buChar char="u"/>
        <a:defRPr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»"/>
        <a:defRPr sz="16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Char char="–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LVKEM Town-Hall, December 15th 2022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15075"/>
            <a:ext cx="2540000" cy="457200"/>
          </a:xfrm>
        </p:spPr>
        <p:txBody>
          <a:bodyPr/>
          <a:lstStyle/>
          <a:p>
            <a:fld id="{FF3A2B7E-2B9D-4315-B57D-4A5F30D605A2}" type="slidenum">
              <a:rPr lang="en-US"/>
              <a:pPr/>
              <a:t>1</a:t>
            </a:fld>
            <a:endParaRPr lang="en-US"/>
          </a:p>
        </p:txBody>
      </p:sp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84904" y="2144856"/>
            <a:ext cx="10323870" cy="760413"/>
          </a:xfrm>
        </p:spPr>
        <p:txBody>
          <a:bodyPr/>
          <a:lstStyle/>
          <a:p>
            <a:r>
              <a:rPr lang="en-US" sz="4400" dirty="0" smtClean="0"/>
              <a:t>Virgo update</a:t>
            </a:r>
            <a:endParaRPr lang="en-US" sz="3200" dirty="0"/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1384" y="3210424"/>
            <a:ext cx="8726488" cy="1080114"/>
          </a:xfrm>
        </p:spPr>
        <p:txBody>
          <a:bodyPr/>
          <a:lstStyle/>
          <a:p>
            <a:pPr algn="ctr">
              <a:buNone/>
            </a:pPr>
            <a:r>
              <a:rPr lang="it-IT" sz="1800" dirty="0">
                <a:solidFill>
                  <a:schemeClr val="tx2"/>
                </a:solidFill>
              </a:rPr>
              <a:t>Raffaele </a:t>
            </a:r>
            <a:r>
              <a:rPr lang="it-IT" sz="1800" dirty="0" smtClean="0">
                <a:solidFill>
                  <a:schemeClr val="tx2"/>
                </a:solidFill>
              </a:rPr>
              <a:t>Flaminio</a:t>
            </a: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it-IT" sz="18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it-IT" sz="1800" dirty="0" smtClean="0">
                <a:solidFill>
                  <a:schemeClr val="tx2"/>
                </a:solidFill>
              </a:rPr>
              <a:t>CNRS/LAPP</a:t>
            </a: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it-IT" sz="1800" dirty="0">
                <a:solidFill>
                  <a:schemeClr val="tx2"/>
                </a:solidFill>
              </a:rPr>
              <a:t>f</a:t>
            </a:r>
            <a:r>
              <a:rPr lang="it-IT" sz="1800" dirty="0" smtClean="0">
                <a:solidFill>
                  <a:schemeClr val="tx2"/>
                </a:solidFill>
              </a:rPr>
              <a:t>or the Virgo Collaboration</a:t>
            </a:r>
            <a:endParaRPr lang="it-IT" sz="18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2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8345" y="226253"/>
            <a:ext cx="9569097" cy="609600"/>
          </a:xfrm>
        </p:spPr>
        <p:txBody>
          <a:bodyPr/>
          <a:lstStyle/>
          <a:p>
            <a:r>
              <a:rPr lang="en-US" sz="4400" dirty="0" smtClean="0"/>
              <a:t>Advanced Virgo+: content &amp; schedule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63335"/>
            <a:ext cx="12191999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Two </a:t>
            </a:r>
            <a:r>
              <a:rPr lang="en-US" dirty="0"/>
              <a:t>phases project</a:t>
            </a:r>
          </a:p>
          <a:p>
            <a:pPr lvl="1"/>
            <a:r>
              <a:rPr lang="en-US" dirty="0" smtClean="0"/>
              <a:t>Phase </a:t>
            </a:r>
            <a:r>
              <a:rPr lang="en-US" dirty="0"/>
              <a:t>I </a:t>
            </a:r>
            <a:r>
              <a:rPr lang="en-US" dirty="0" smtClean="0"/>
              <a:t>(before O4 run/2023-24)</a:t>
            </a:r>
            <a:endParaRPr lang="en-US" dirty="0"/>
          </a:p>
          <a:p>
            <a:pPr lvl="2"/>
            <a:r>
              <a:rPr lang="en-US" dirty="0"/>
              <a:t>Mainly an upgrade to reduce quantum </a:t>
            </a:r>
            <a:r>
              <a:rPr lang="en-US" dirty="0" smtClean="0"/>
              <a:t>noise: no mirrors change</a:t>
            </a:r>
          </a:p>
          <a:p>
            <a:pPr lvl="2"/>
            <a:r>
              <a:rPr lang="en-US" dirty="0" smtClean="0"/>
              <a:t>Reduction of technical noises</a:t>
            </a:r>
            <a:endParaRPr lang="en-US" dirty="0"/>
          </a:p>
          <a:p>
            <a:pPr lvl="2"/>
            <a:r>
              <a:rPr lang="en-US" dirty="0"/>
              <a:t>Preparation of Phase II</a:t>
            </a:r>
          </a:p>
          <a:p>
            <a:pPr lvl="1"/>
            <a:r>
              <a:rPr lang="en-US" dirty="0" smtClean="0"/>
              <a:t>Phase </a:t>
            </a:r>
            <a:r>
              <a:rPr lang="en-US" dirty="0"/>
              <a:t>II </a:t>
            </a:r>
            <a:r>
              <a:rPr lang="en-US" dirty="0" smtClean="0"/>
              <a:t>(before O5 run/2026-27)</a:t>
            </a:r>
            <a:endParaRPr lang="en-US" dirty="0"/>
          </a:p>
          <a:p>
            <a:pPr lvl="2"/>
            <a:r>
              <a:rPr lang="en-US" dirty="0"/>
              <a:t>More invasive </a:t>
            </a:r>
            <a:r>
              <a:rPr lang="en-US" dirty="0" smtClean="0"/>
              <a:t>upgrade to reduce thermal noise: mirrors change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9" y="3476659"/>
            <a:ext cx="11992609" cy="300329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4" name="Connecteur droit 3"/>
          <p:cNvCxnSpPr/>
          <p:nvPr/>
        </p:nvCxnSpPr>
        <p:spPr bwMode="auto">
          <a:xfrm flipH="1">
            <a:off x="6036107" y="3769360"/>
            <a:ext cx="19253" cy="27061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8" name="Connecteur droit avec flèche 7"/>
          <p:cNvCxnSpPr/>
          <p:nvPr/>
        </p:nvCxnSpPr>
        <p:spPr bwMode="auto">
          <a:xfrm>
            <a:off x="2219498" y="4370647"/>
            <a:ext cx="0" cy="5818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1683135" y="5015900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Approval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of Phase I</a:t>
            </a: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3696958" y="5561663"/>
            <a:ext cx="0" cy="5818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1" name="ZoneTexte 10"/>
          <p:cNvSpPr txBox="1"/>
          <p:nvPr/>
        </p:nvSpPr>
        <p:spPr>
          <a:xfrm>
            <a:off x="3131741" y="6206916"/>
            <a:ext cx="1130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Approval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of Phase II</a:t>
            </a:r>
          </a:p>
        </p:txBody>
      </p:sp>
    </p:spTree>
    <p:extLst>
      <p:ext uri="{BB962C8B-B14F-4D97-AF65-F5344CB8AC3E}">
        <p14:creationId xmlns:p14="http://schemas.microsoft.com/office/powerpoint/2010/main" val="8555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3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8345" y="226253"/>
            <a:ext cx="9569097" cy="609600"/>
          </a:xfrm>
        </p:spPr>
        <p:txBody>
          <a:bodyPr/>
          <a:lstStyle/>
          <a:p>
            <a:r>
              <a:rPr lang="en-US" sz="4400" dirty="0" smtClean="0"/>
              <a:t>Advanced Virgo+ design sensitivity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Phase I: reduce quantum noise, hit against thermal noise. BNS range: 100 </a:t>
            </a:r>
            <a:r>
              <a:rPr lang="en-US" dirty="0" err="1" smtClean="0"/>
              <a:t>Mpc’s</a:t>
            </a:r>
            <a:endParaRPr lang="en-US" dirty="0" smtClean="0"/>
          </a:p>
          <a:p>
            <a:r>
              <a:rPr lang="en-US" dirty="0" smtClean="0"/>
              <a:t>Phase II: lower the thermal noise wall. BNS range: 200 </a:t>
            </a:r>
            <a:r>
              <a:rPr lang="en-US" dirty="0" err="1" smtClean="0"/>
              <a:t>Mpc’s</a:t>
            </a:r>
            <a:r>
              <a:rPr lang="en-US" dirty="0" smtClean="0"/>
              <a:t> or more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047" y="1975999"/>
            <a:ext cx="8649904" cy="430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4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0600" y="216314"/>
            <a:ext cx="9569097" cy="609600"/>
          </a:xfrm>
        </p:spPr>
        <p:txBody>
          <a:bodyPr/>
          <a:lstStyle/>
          <a:p>
            <a:r>
              <a:rPr lang="en-US" sz="4400" dirty="0" smtClean="0"/>
              <a:t>Advanced Virgo+ Phase I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Configuration during O3</a:t>
            </a:r>
            <a:endParaRPr lang="en-US" dirty="0" smtClean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770803" y="1103087"/>
            <a:ext cx="8904515" cy="511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l"/>
              <a:defRPr sz="2400">
                <a:solidFill>
                  <a:schemeClr val="hlink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Char char="u"/>
              <a:defRPr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»"/>
              <a:defRPr sz="16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Char char="–"/>
              <a:defRPr sz="16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kern="0" smtClean="0"/>
          </a:p>
          <a:p>
            <a:pPr lvl="1"/>
            <a:endParaRPr lang="en-US" sz="1800" kern="0" smtClean="0"/>
          </a:p>
          <a:p>
            <a:pPr lvl="1"/>
            <a:endParaRPr lang="en-US" sz="1800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dirty="0" smtClean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655" y="1123375"/>
            <a:ext cx="5753873" cy="5054356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5475074" y="4783397"/>
            <a:ext cx="1091381" cy="270387"/>
            <a:chOff x="3785418" y="4783394"/>
            <a:chExt cx="1091381" cy="270387"/>
          </a:xfrm>
        </p:grpSpPr>
        <p:sp>
          <p:nvSpPr>
            <p:cNvPr id="10" name="Rectangle 9"/>
            <p:cNvSpPr/>
            <p:nvPr/>
          </p:nvSpPr>
          <p:spPr bwMode="auto">
            <a:xfrm>
              <a:off x="4434348" y="4788310"/>
              <a:ext cx="442451" cy="2654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785418" y="4783394"/>
              <a:ext cx="614517" cy="270387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2" name="Rectangle 11"/>
          <p:cNvSpPr/>
          <p:nvPr/>
        </p:nvSpPr>
        <p:spPr bwMode="auto">
          <a:xfrm>
            <a:off x="6566456" y="4395019"/>
            <a:ext cx="1750143" cy="166165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81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5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0600" y="216314"/>
            <a:ext cx="9569097" cy="609600"/>
          </a:xfrm>
        </p:spPr>
        <p:txBody>
          <a:bodyPr/>
          <a:lstStyle/>
          <a:p>
            <a:r>
              <a:rPr lang="en-US" sz="4400" dirty="0" smtClean="0"/>
              <a:t>Advanced Virgo+ Phase I</a:t>
            </a:r>
            <a:endParaRPr lang="en-US" sz="4400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770803" y="1103087"/>
            <a:ext cx="8904515" cy="511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l"/>
              <a:defRPr sz="2400">
                <a:solidFill>
                  <a:schemeClr val="hlink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Char char="u"/>
              <a:defRPr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»"/>
              <a:defRPr sz="16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Char char="–"/>
              <a:defRPr sz="16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kern="0" smtClean="0"/>
          </a:p>
          <a:p>
            <a:pPr lvl="1"/>
            <a:endParaRPr lang="en-US" sz="1800" kern="0" smtClean="0"/>
          </a:p>
          <a:p>
            <a:pPr lvl="1"/>
            <a:endParaRPr lang="en-US" sz="1800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smtClean="0"/>
          </a:p>
          <a:p>
            <a:endParaRPr lang="en-US" kern="0" dirty="0" smtClean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655" y="1123375"/>
            <a:ext cx="5753873" cy="5054356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1299877" y="3640718"/>
            <a:ext cx="2710191" cy="769481"/>
            <a:chOff x="-389777" y="3640721"/>
            <a:chExt cx="2710190" cy="769482"/>
          </a:xfrm>
        </p:grpSpPr>
        <p:sp>
          <p:nvSpPr>
            <p:cNvPr id="14" name="Ellipse 13"/>
            <p:cNvSpPr/>
            <p:nvPr/>
          </p:nvSpPr>
          <p:spPr bwMode="auto">
            <a:xfrm>
              <a:off x="1590895" y="3640721"/>
              <a:ext cx="729518" cy="665808"/>
            </a:xfrm>
            <a:prstGeom prst="ellips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-389777" y="4102426"/>
              <a:ext cx="15295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Laser </a:t>
              </a:r>
              <a:r>
                <a:rPr lang="en-GB" sz="1400" dirty="0" smtClean="0"/>
                <a:t>Upgrade </a:t>
              </a:r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</p:txBody>
        </p:sp>
        <p:cxnSp>
          <p:nvCxnSpPr>
            <p:cNvPr id="16" name="Connecteur droit avec flèche 15"/>
            <p:cNvCxnSpPr>
              <a:stCxn id="15" idx="0"/>
            </p:cNvCxnSpPr>
            <p:nvPr/>
          </p:nvCxnSpPr>
          <p:spPr bwMode="auto">
            <a:xfrm flipV="1">
              <a:off x="375016" y="4003042"/>
              <a:ext cx="1197369" cy="9938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17" name="Groupe 16"/>
          <p:cNvGrpSpPr/>
          <p:nvPr/>
        </p:nvGrpSpPr>
        <p:grpSpPr>
          <a:xfrm>
            <a:off x="1752126" y="1112452"/>
            <a:ext cx="2882412" cy="1484127"/>
            <a:chOff x="62472" y="1112451"/>
            <a:chExt cx="2882411" cy="1484126"/>
          </a:xfrm>
        </p:grpSpPr>
        <p:sp>
          <p:nvSpPr>
            <p:cNvPr id="18" name="Ellipse 17"/>
            <p:cNvSpPr/>
            <p:nvPr/>
          </p:nvSpPr>
          <p:spPr bwMode="auto">
            <a:xfrm>
              <a:off x="2215365" y="1930769"/>
              <a:ext cx="729518" cy="665808"/>
            </a:xfrm>
            <a:prstGeom prst="ellips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2472" y="1112451"/>
              <a:ext cx="1981632" cy="800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New IMC </a:t>
              </a:r>
              <a:r>
                <a:rPr lang="en-GB" sz="1400" dirty="0" smtClean="0"/>
                <a:t>payload </a:t>
              </a:r>
              <a:r>
                <a:rPr lang="en-GB" sz="1800" b="1" dirty="0" smtClean="0">
                  <a:sym typeface="Wingdings" panose="05000000000000000000" pitchFamily="2" charset="2"/>
                </a:rPr>
                <a:t></a:t>
              </a:r>
              <a:endParaRPr lang="en-GB" sz="1400" b="1" dirty="0"/>
            </a:p>
            <a:p>
              <a:r>
                <a:rPr lang="en-GB" sz="1400" dirty="0"/>
                <a:t>+</a:t>
              </a:r>
            </a:p>
            <a:p>
              <a:r>
                <a:rPr lang="en-GB" sz="1400" dirty="0"/>
                <a:t>Instrumented </a:t>
              </a:r>
              <a:r>
                <a:rPr lang="en-GB" sz="1400" dirty="0" smtClean="0"/>
                <a:t>baffle </a:t>
              </a:r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</p:txBody>
        </p:sp>
        <p:cxnSp>
          <p:nvCxnSpPr>
            <p:cNvPr id="20" name="Connecteur droit avec flèche 19"/>
            <p:cNvCxnSpPr>
              <a:stCxn id="19" idx="2"/>
            </p:cNvCxnSpPr>
            <p:nvPr/>
          </p:nvCxnSpPr>
          <p:spPr bwMode="auto">
            <a:xfrm>
              <a:off x="1053289" y="1912669"/>
              <a:ext cx="1162076" cy="27992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21" name="Groupe 20"/>
          <p:cNvGrpSpPr/>
          <p:nvPr/>
        </p:nvGrpSpPr>
        <p:grpSpPr>
          <a:xfrm>
            <a:off x="4380669" y="4489230"/>
            <a:ext cx="2205856" cy="620139"/>
            <a:chOff x="2691015" y="4489229"/>
            <a:chExt cx="2205856" cy="620138"/>
          </a:xfrm>
        </p:grpSpPr>
        <p:sp>
          <p:nvSpPr>
            <p:cNvPr id="22" name="Ellipse 21"/>
            <p:cNvSpPr/>
            <p:nvPr/>
          </p:nvSpPr>
          <p:spPr bwMode="auto">
            <a:xfrm>
              <a:off x="3932901" y="4753896"/>
              <a:ext cx="963970" cy="355471"/>
            </a:xfrm>
            <a:prstGeom prst="ellips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691015" y="4489229"/>
              <a:ext cx="11336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SR </a:t>
              </a:r>
              <a:r>
                <a:rPr lang="en-GB" sz="1400" dirty="0" smtClean="0"/>
                <a:t>mirror </a:t>
              </a:r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</p:txBody>
        </p:sp>
        <p:cxnSp>
          <p:nvCxnSpPr>
            <p:cNvPr id="24" name="Connecteur droit avec flèche 23"/>
            <p:cNvCxnSpPr/>
            <p:nvPr/>
          </p:nvCxnSpPr>
          <p:spPr bwMode="auto">
            <a:xfrm>
              <a:off x="3617032" y="4727276"/>
              <a:ext cx="264719" cy="1306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25" name="ZoneTexte 24"/>
          <p:cNvSpPr txBox="1"/>
          <p:nvPr/>
        </p:nvSpPr>
        <p:spPr>
          <a:xfrm>
            <a:off x="1258567" y="2712890"/>
            <a:ext cx="2091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HVAC noise </a:t>
            </a:r>
            <a:r>
              <a:rPr lang="en-GB" sz="1400" dirty="0" smtClean="0"/>
              <a:t>reduction </a:t>
            </a:r>
            <a:r>
              <a:rPr lang="en-GB" sz="1400" b="1" dirty="0">
                <a:sym typeface="Wingdings" panose="05000000000000000000" pitchFamily="2" charset="2"/>
              </a:rPr>
              <a:t></a:t>
            </a:r>
            <a:endParaRPr lang="en-GB" sz="1400" dirty="0"/>
          </a:p>
        </p:txBody>
      </p:sp>
      <p:grpSp>
        <p:nvGrpSpPr>
          <p:cNvPr id="26" name="Groupe 25"/>
          <p:cNvGrpSpPr/>
          <p:nvPr/>
        </p:nvGrpSpPr>
        <p:grpSpPr>
          <a:xfrm>
            <a:off x="8093387" y="4641024"/>
            <a:ext cx="1716476" cy="954107"/>
            <a:chOff x="6669203" y="4641025"/>
            <a:chExt cx="1716475" cy="954107"/>
          </a:xfrm>
        </p:grpSpPr>
        <p:sp>
          <p:nvSpPr>
            <p:cNvPr id="27" name="ZoneTexte 26"/>
            <p:cNvSpPr txBox="1"/>
            <p:nvPr/>
          </p:nvSpPr>
          <p:spPr>
            <a:xfrm>
              <a:off x="7125398" y="4641025"/>
              <a:ext cx="126028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Frequency</a:t>
              </a:r>
            </a:p>
            <a:p>
              <a:r>
                <a:rPr lang="en-GB" sz="1400" dirty="0" smtClean="0"/>
                <a:t>Dependent</a:t>
              </a:r>
              <a:endParaRPr lang="en-GB" sz="1400" dirty="0"/>
            </a:p>
            <a:p>
              <a:r>
                <a:rPr lang="en-GB" sz="1400" dirty="0" smtClean="0"/>
                <a:t>Squeezing</a:t>
              </a:r>
            </a:p>
            <a:p>
              <a:r>
                <a:rPr lang="en-GB" sz="1400" dirty="0" smtClean="0"/>
                <a:t>(QNR system)</a:t>
              </a:r>
            </a:p>
          </p:txBody>
        </p:sp>
        <p:cxnSp>
          <p:nvCxnSpPr>
            <p:cNvPr id="28" name="Connecteur droit avec flèche 27"/>
            <p:cNvCxnSpPr/>
            <p:nvPr/>
          </p:nvCxnSpPr>
          <p:spPr bwMode="auto">
            <a:xfrm flipH="1">
              <a:off x="6669203" y="5010357"/>
              <a:ext cx="53992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29" name="Groupe 28"/>
          <p:cNvGrpSpPr/>
          <p:nvPr/>
        </p:nvGrpSpPr>
        <p:grpSpPr>
          <a:xfrm>
            <a:off x="1919906" y="5500870"/>
            <a:ext cx="4810672" cy="738664"/>
            <a:chOff x="230251" y="5500872"/>
            <a:chExt cx="4810671" cy="738664"/>
          </a:xfrm>
        </p:grpSpPr>
        <p:sp>
          <p:nvSpPr>
            <p:cNvPr id="30" name="Ellipse 29"/>
            <p:cNvSpPr/>
            <p:nvPr/>
          </p:nvSpPr>
          <p:spPr bwMode="auto">
            <a:xfrm>
              <a:off x="3392073" y="5563798"/>
              <a:ext cx="1648849" cy="665808"/>
            </a:xfrm>
            <a:prstGeom prst="ellips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30251" y="5500872"/>
              <a:ext cx="248337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New </a:t>
              </a:r>
              <a:r>
                <a:rPr lang="en-GB" sz="1400" dirty="0" smtClean="0"/>
                <a:t>Output Mode Cleaner </a:t>
              </a:r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  <a:p>
              <a:r>
                <a:rPr lang="en-GB" sz="1400" dirty="0"/>
                <a:t>Scattered light </a:t>
              </a:r>
              <a:r>
                <a:rPr lang="en-GB" sz="1400" dirty="0" smtClean="0"/>
                <a:t>mitigation </a:t>
              </a:r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  <a:p>
              <a:r>
                <a:rPr lang="en-GB" sz="1400" dirty="0"/>
                <a:t>New photodiode electronics</a:t>
              </a:r>
            </a:p>
          </p:txBody>
        </p:sp>
        <p:cxnSp>
          <p:nvCxnSpPr>
            <p:cNvPr id="32" name="Connecteur droit avec flèche 31"/>
            <p:cNvCxnSpPr/>
            <p:nvPr/>
          </p:nvCxnSpPr>
          <p:spPr bwMode="auto">
            <a:xfrm>
              <a:off x="2635609" y="5869858"/>
              <a:ext cx="707304" cy="142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33" name="ZoneTexte 32"/>
          <p:cNvSpPr txBox="1"/>
          <p:nvPr/>
        </p:nvSpPr>
        <p:spPr>
          <a:xfrm>
            <a:off x="8328528" y="1123378"/>
            <a:ext cx="2755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Newtonian Noise cancellation </a:t>
            </a:r>
            <a:r>
              <a:rPr lang="en-GB" sz="1400" b="1" dirty="0">
                <a:sym typeface="Wingdings" panose="05000000000000000000" pitchFamily="2" charset="2"/>
              </a:rPr>
              <a:t></a:t>
            </a:r>
            <a:endParaRPr lang="en-GB" sz="1400" dirty="0"/>
          </a:p>
        </p:txBody>
      </p:sp>
      <p:grpSp>
        <p:nvGrpSpPr>
          <p:cNvPr id="37" name="Groupe 36"/>
          <p:cNvGrpSpPr/>
          <p:nvPr/>
        </p:nvGrpSpPr>
        <p:grpSpPr>
          <a:xfrm>
            <a:off x="6471127" y="2598935"/>
            <a:ext cx="2101000" cy="1094028"/>
            <a:chOff x="4781470" y="2598935"/>
            <a:chExt cx="2100999" cy="1094028"/>
          </a:xfrm>
        </p:grpSpPr>
        <p:sp>
          <p:nvSpPr>
            <p:cNvPr id="38" name="ZoneTexte 37"/>
            <p:cNvSpPr txBox="1"/>
            <p:nvPr/>
          </p:nvSpPr>
          <p:spPr>
            <a:xfrm>
              <a:off x="5314412" y="2598935"/>
              <a:ext cx="156805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Air pressure </a:t>
              </a:r>
              <a:br>
                <a:rPr lang="en-GB" sz="1400" dirty="0"/>
              </a:br>
              <a:r>
                <a:rPr lang="en-GB" sz="1400" dirty="0"/>
                <a:t>reduction in </a:t>
              </a:r>
              <a:r>
                <a:rPr lang="en-GB" sz="1400" dirty="0" smtClean="0"/>
                <a:t>CITF</a:t>
              </a:r>
            </a:p>
            <a:p>
              <a:r>
                <a:rPr lang="en-GB" sz="1400" b="1" dirty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</p:txBody>
        </p:sp>
        <p:cxnSp>
          <p:nvCxnSpPr>
            <p:cNvPr id="39" name="Connecteur droit avec flèche 38"/>
            <p:cNvCxnSpPr/>
            <p:nvPr/>
          </p:nvCxnSpPr>
          <p:spPr bwMode="auto">
            <a:xfrm flipH="1">
              <a:off x="4781470" y="3115982"/>
              <a:ext cx="532942" cy="5769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40" name="Groupe 39"/>
          <p:cNvGrpSpPr/>
          <p:nvPr/>
        </p:nvGrpSpPr>
        <p:grpSpPr>
          <a:xfrm>
            <a:off x="6471124" y="1337795"/>
            <a:ext cx="2690682" cy="2105960"/>
            <a:chOff x="4781470" y="1337795"/>
            <a:chExt cx="2690682" cy="2105960"/>
          </a:xfrm>
        </p:grpSpPr>
        <p:sp>
          <p:nvSpPr>
            <p:cNvPr id="41" name="ZoneTexte 40"/>
            <p:cNvSpPr txBox="1"/>
            <p:nvPr/>
          </p:nvSpPr>
          <p:spPr>
            <a:xfrm>
              <a:off x="5875241" y="1695796"/>
              <a:ext cx="1596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Auxiliary </a:t>
              </a:r>
              <a:r>
                <a:rPr lang="en-GB" sz="1400" dirty="0" smtClean="0"/>
                <a:t>lasers </a:t>
              </a:r>
              <a:r>
                <a:rPr lang="en-GB" sz="1400" b="1" dirty="0" smtClean="0">
                  <a:sym typeface="Wingdings" panose="05000000000000000000" pitchFamily="2" charset="2"/>
                </a:rPr>
                <a:t></a:t>
              </a:r>
              <a:endParaRPr lang="en-GB" sz="1400" dirty="0"/>
            </a:p>
          </p:txBody>
        </p:sp>
        <p:cxnSp>
          <p:nvCxnSpPr>
            <p:cNvPr id="42" name="Connecteur droit avec flèche 41"/>
            <p:cNvCxnSpPr/>
            <p:nvPr/>
          </p:nvCxnSpPr>
          <p:spPr bwMode="auto">
            <a:xfrm flipH="1" flipV="1">
              <a:off x="4781470" y="1337795"/>
              <a:ext cx="1191550" cy="33926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3" name="Connecteur droit avec flèche 42"/>
            <p:cNvCxnSpPr/>
            <p:nvPr/>
          </p:nvCxnSpPr>
          <p:spPr bwMode="auto">
            <a:xfrm>
              <a:off x="6789913" y="2138224"/>
              <a:ext cx="536345" cy="130553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36" name="ZoneTexte 35"/>
          <p:cNvSpPr txBox="1"/>
          <p:nvPr/>
        </p:nvSpPr>
        <p:spPr>
          <a:xfrm>
            <a:off x="9751138" y="4931633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ym typeface="Wingdings" panose="05000000000000000000" pitchFamily="2" charset="2"/>
              </a:rPr>
              <a:t>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4181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6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931" y="226253"/>
            <a:ext cx="9569097" cy="609600"/>
          </a:xfrm>
        </p:spPr>
        <p:txBody>
          <a:bodyPr/>
          <a:lstStyle/>
          <a:p>
            <a:r>
              <a:rPr lang="en-US" sz="4400" dirty="0" smtClean="0"/>
              <a:t>Reminder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Installation completed in the first semester of 2021</a:t>
            </a:r>
          </a:p>
          <a:p>
            <a:endParaRPr lang="en-US" dirty="0" smtClean="0"/>
          </a:p>
          <a:p>
            <a:r>
              <a:rPr lang="en-US" dirty="0" smtClean="0"/>
              <a:t>First 2-hours operation of signal recycled interferometer in November 2021</a:t>
            </a:r>
          </a:p>
          <a:p>
            <a:pPr lvl="1"/>
            <a:r>
              <a:rPr lang="en-US" dirty="0" smtClean="0"/>
              <a:t>33W input power</a:t>
            </a:r>
          </a:p>
          <a:p>
            <a:endParaRPr lang="en-US" dirty="0"/>
          </a:p>
          <a:p>
            <a:r>
              <a:rPr lang="en-US" dirty="0"/>
              <a:t>Frequency dependent squeezed vacuum source operated for long </a:t>
            </a:r>
            <a:r>
              <a:rPr lang="en-US" dirty="0" smtClean="0"/>
              <a:t>periods in the first semester of this year</a:t>
            </a:r>
          </a:p>
          <a:p>
            <a:pPr lvl="1"/>
            <a:r>
              <a:rPr lang="en-US" dirty="0" smtClean="0"/>
              <a:t>Frequency dependent squeezing observed down to 25 Hz</a:t>
            </a:r>
          </a:p>
          <a:p>
            <a:endParaRPr lang="en-US" dirty="0" smtClean="0"/>
          </a:p>
          <a:p>
            <a:r>
              <a:rPr lang="en-US" dirty="0" smtClean="0"/>
              <a:t>Main issues until this fall:</a:t>
            </a:r>
          </a:p>
          <a:p>
            <a:pPr lvl="1"/>
            <a:r>
              <a:rPr lang="en-US" dirty="0" smtClean="0"/>
              <a:t>Reproducibility of interferometer operation</a:t>
            </a:r>
            <a:endParaRPr lang="en-US" dirty="0" smtClean="0"/>
          </a:p>
          <a:p>
            <a:pPr lvl="1"/>
            <a:r>
              <a:rPr lang="en-US" dirty="0"/>
              <a:t>I</a:t>
            </a:r>
            <a:r>
              <a:rPr lang="en-US" dirty="0" smtClean="0"/>
              <a:t>nterferometer frequency response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LVKEM Town-Hall, December 15th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7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931" y="226253"/>
            <a:ext cx="9569097" cy="609600"/>
          </a:xfrm>
        </p:spPr>
        <p:txBody>
          <a:bodyPr/>
          <a:lstStyle/>
          <a:p>
            <a:r>
              <a:rPr lang="en-US" sz="4400" dirty="0" smtClean="0"/>
              <a:t>Last news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The good news</a:t>
            </a:r>
          </a:p>
          <a:p>
            <a:pPr lvl="1"/>
            <a:r>
              <a:rPr lang="en-US" dirty="0" smtClean="0"/>
              <a:t>Reproducible operation with signal recycling cavity achieved</a:t>
            </a:r>
          </a:p>
          <a:p>
            <a:pPr lvl="2"/>
            <a:r>
              <a:rPr lang="en-US" dirty="0" smtClean="0"/>
              <a:t>Interferometer has the expected larger bandwidth provided by signal recycling</a:t>
            </a:r>
          </a:p>
          <a:p>
            <a:pPr lvl="1"/>
            <a:r>
              <a:rPr lang="en-US" dirty="0" smtClean="0"/>
              <a:t>Able to operate the interferometer over long periods</a:t>
            </a:r>
            <a:endParaRPr lang="en-US" dirty="0" smtClean="0"/>
          </a:p>
          <a:p>
            <a:pPr lvl="2"/>
            <a:r>
              <a:rPr lang="en-US" dirty="0" smtClean="0"/>
              <a:t>Routinely run at night</a:t>
            </a:r>
          </a:p>
          <a:p>
            <a:pPr lvl="2"/>
            <a:r>
              <a:rPr lang="en-US" dirty="0" smtClean="0"/>
              <a:t>Two-days engineering run done early November</a:t>
            </a:r>
          </a:p>
          <a:p>
            <a:pPr lvl="1"/>
            <a:r>
              <a:rPr lang="en-US" dirty="0" smtClean="0"/>
              <a:t>First sensitivity curves measured</a:t>
            </a:r>
          </a:p>
          <a:p>
            <a:pPr lvl="2"/>
            <a:r>
              <a:rPr lang="en-US" dirty="0" smtClean="0"/>
              <a:t>Noise hunting just started</a:t>
            </a:r>
          </a:p>
          <a:p>
            <a:pPr lvl="2"/>
            <a:endParaRPr lang="en-US" dirty="0"/>
          </a:p>
          <a:p>
            <a:r>
              <a:rPr lang="en-US" dirty="0" smtClean="0"/>
              <a:t>The less good news</a:t>
            </a:r>
          </a:p>
          <a:p>
            <a:pPr lvl="1"/>
            <a:r>
              <a:rPr lang="en-US" dirty="0" smtClean="0"/>
              <a:t>One suspension fiber break mid-November</a:t>
            </a:r>
          </a:p>
          <a:p>
            <a:pPr lvl="2"/>
            <a:r>
              <a:rPr lang="en-US" dirty="0" smtClean="0"/>
              <a:t>Happened during a venting (understood)</a:t>
            </a:r>
          </a:p>
          <a:p>
            <a:pPr lvl="2"/>
            <a:r>
              <a:rPr lang="en-US" dirty="0" smtClean="0"/>
              <a:t>Repair already done</a:t>
            </a:r>
          </a:p>
          <a:p>
            <a:pPr lvl="1"/>
            <a:r>
              <a:rPr lang="en-US" dirty="0" smtClean="0"/>
              <a:t>Now working to recover the interferometer</a:t>
            </a:r>
          </a:p>
          <a:p>
            <a:pPr lvl="2"/>
            <a:r>
              <a:rPr lang="en-US" dirty="0" smtClean="0"/>
              <a:t>Trying to keep the delay below one month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7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rgoNews">
  <a:themeElements>
    <a:clrScheme name="">
      <a:dk1>
        <a:srgbClr val="114FFB"/>
      </a:dk1>
      <a:lt1>
        <a:srgbClr val="FFFFFF"/>
      </a:lt1>
      <a:dk2>
        <a:srgbClr val="000000"/>
      </a:dk2>
      <a:lt2>
        <a:srgbClr val="CECECE"/>
      </a:lt2>
      <a:accent1>
        <a:srgbClr val="D49FFF"/>
      </a:accent1>
      <a:accent2>
        <a:srgbClr val="618FFD"/>
      </a:accent2>
      <a:accent3>
        <a:srgbClr val="FFFFFF"/>
      </a:accent3>
      <a:accent4>
        <a:srgbClr val="0D42D6"/>
      </a:accent4>
      <a:accent5>
        <a:srgbClr val="E6CDFF"/>
      </a:accent5>
      <a:accent6>
        <a:srgbClr val="5781E5"/>
      </a:accent6>
      <a:hlink>
        <a:srgbClr val="009688"/>
      </a:hlink>
      <a:folHlink>
        <a:srgbClr val="DADADA"/>
      </a:folHlink>
    </a:clrScheme>
    <a:fontScheme name="VirgoNew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VirgoNew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rgoNew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présentation\ANGLES.POT</Template>
  <TotalTime>232287</TotalTime>
  <Words>361</Words>
  <Application>Microsoft Office PowerPoint</Application>
  <PresentationFormat>Grand écran</PresentationFormat>
  <Paragraphs>102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Helvetica</vt:lpstr>
      <vt:lpstr>Monotype Sorts</vt:lpstr>
      <vt:lpstr>Times New Roman</vt:lpstr>
      <vt:lpstr>Trebuchet MS</vt:lpstr>
      <vt:lpstr>Wingdings</vt:lpstr>
      <vt:lpstr>VirgoNews</vt:lpstr>
      <vt:lpstr>Virgo update</vt:lpstr>
      <vt:lpstr>Advanced Virgo+: content &amp; schedule</vt:lpstr>
      <vt:lpstr>Advanced Virgo+ design sensitivity</vt:lpstr>
      <vt:lpstr>Advanced Virgo+ Phase I</vt:lpstr>
      <vt:lpstr>Advanced Virgo+ Phase I</vt:lpstr>
      <vt:lpstr>Reminder</vt:lpstr>
      <vt:lpstr>Last news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Raffaele Flaminio</dc:creator>
  <cp:lastModifiedBy>AdV+</cp:lastModifiedBy>
  <cp:revision>3296</cp:revision>
  <cp:lastPrinted>2014-03-18T21:54:40Z</cp:lastPrinted>
  <dcterms:created xsi:type="dcterms:W3CDTF">1999-10-14T15:47:11Z</dcterms:created>
  <dcterms:modified xsi:type="dcterms:W3CDTF">2022-12-15T14:46:06Z</dcterms:modified>
</cp:coreProperties>
</file>