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14"/>
  </p:notesMasterIdLst>
  <p:handoutMasterIdLst>
    <p:handoutMasterId r:id="rId15"/>
  </p:handoutMasterIdLst>
  <p:sldIdLst>
    <p:sldId id="322" r:id="rId2"/>
    <p:sldId id="482" r:id="rId3"/>
    <p:sldId id="711" r:id="rId4"/>
    <p:sldId id="700" r:id="rId5"/>
    <p:sldId id="716" r:id="rId6"/>
    <p:sldId id="712" r:id="rId7"/>
    <p:sldId id="715" r:id="rId8"/>
    <p:sldId id="706" r:id="rId9"/>
    <p:sldId id="713" r:id="rId10"/>
    <p:sldId id="714" r:id="rId11"/>
    <p:sldId id="717" r:id="rId12"/>
    <p:sldId id="709" r:id="rId13"/>
  </p:sldIdLst>
  <p:sldSz cx="9144000" cy="6858000" type="screen4x3"/>
  <p:notesSz cx="6781800" cy="99187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FF0000"/>
    <a:srgbClr val="FF9933"/>
    <a:srgbClr val="00CCFF"/>
    <a:srgbClr val="FFFFCC"/>
    <a:srgbClr val="006600"/>
    <a:srgbClr val="FFFF00"/>
    <a:srgbClr val="99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88" autoAdjust="0"/>
    <p:restoredTop sz="89883" autoAdjust="0"/>
  </p:normalViewPr>
  <p:slideViewPr>
    <p:cSldViewPr>
      <p:cViewPr varScale="1">
        <p:scale>
          <a:sx n="81" d="100"/>
          <a:sy n="81" d="100"/>
        </p:scale>
        <p:origin x="-76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-2322" y="-96"/>
      </p:cViewPr>
      <p:guideLst>
        <p:guide orient="horz" pos="3124"/>
        <p:guide pos="21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6" rIns="91411" bIns="4570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3338" y="0"/>
            <a:ext cx="29384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6" rIns="91411" bIns="4570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340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6" rIns="91411" bIns="4570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3338" y="9423400"/>
            <a:ext cx="29384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6" rIns="91411" bIns="4570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42CCD72-8658-4D0B-841C-951DB2F6FD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6" rIns="91411" bIns="4570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3338" y="0"/>
            <a:ext cx="29384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6" rIns="91411" bIns="4570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1225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1700"/>
            <a:ext cx="4972050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6" rIns="91411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3400"/>
            <a:ext cx="2938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6" rIns="91411" bIns="4570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3338" y="9423400"/>
            <a:ext cx="293846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6" rIns="91411" bIns="4570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DE8C429-4F5C-4B9B-877C-9E5CBE6463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915A3A-12A2-4279-B992-8384D964BE04}" type="slidenum">
              <a:rPr lang="en-GB" smtClean="0"/>
              <a:pPr/>
              <a:t>1</a:t>
            </a:fld>
            <a:endParaRPr lang="en-GB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Formal</a:t>
            </a:r>
            <a:r>
              <a:rPr lang="en-US" baseline="0" dirty="0" smtClean="0"/>
              <a:t> collaboration between institutes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8C429-4F5C-4B9B-877C-9E5CBE6463B2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8C429-4F5C-4B9B-877C-9E5CBE6463B2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8C429-4F5C-4B9B-877C-9E5CBE6463B2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8C429-4F5C-4B9B-877C-9E5CBE6463B2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8C429-4F5C-4B9B-877C-9E5CBE6463B2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8C429-4F5C-4B9B-877C-9E5CBE6463B2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8C429-4F5C-4B9B-877C-9E5CBE6463B2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8C429-4F5C-4B9B-877C-9E5CBE6463B2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08050"/>
            <a:ext cx="3924300" cy="5195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450" y="908050"/>
            <a:ext cx="3924300" cy="5195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3038" y="0"/>
            <a:ext cx="2017712" cy="6103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0"/>
            <a:ext cx="5902325" cy="6103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7991475" cy="476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750" y="908050"/>
            <a:ext cx="3924300" cy="5195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6450" y="908050"/>
            <a:ext cx="3924300" cy="5195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7991475" cy="476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750" y="908050"/>
            <a:ext cx="8001000" cy="2520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750" y="3581400"/>
            <a:ext cx="8001000" cy="25225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7991475" cy="476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08050"/>
            <a:ext cx="8001000" cy="2520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750" y="3581400"/>
            <a:ext cx="8001000" cy="25225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7991475" cy="476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08050"/>
            <a:ext cx="3924300" cy="5195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6450" y="908050"/>
            <a:ext cx="3924300" cy="5195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468313" y="0"/>
            <a:ext cx="79914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765175"/>
            <a:ext cx="8001000" cy="519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499717" name="Line 5"/>
          <p:cNvSpPr>
            <a:spLocks noChangeShapeType="1"/>
          </p:cNvSpPr>
          <p:nvPr/>
        </p:nvSpPr>
        <p:spPr bwMode="auto">
          <a:xfrm>
            <a:off x="0" y="476250"/>
            <a:ext cx="9144000" cy="0"/>
          </a:xfrm>
          <a:prstGeom prst="line">
            <a:avLst/>
          </a:prstGeom>
          <a:noFill/>
          <a:ln w="15875">
            <a:solidFill>
              <a:srgbClr val="96969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99719" name="Text Box 7"/>
          <p:cNvSpPr txBox="1">
            <a:spLocks noChangeArrowheads="1"/>
          </p:cNvSpPr>
          <p:nvPr/>
        </p:nvSpPr>
        <p:spPr bwMode="auto">
          <a:xfrm>
            <a:off x="5868144" y="6093296"/>
            <a:ext cx="2114798" cy="634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900" dirty="0" smtClean="0">
                <a:latin typeface="Verdana" pitchFamily="34" charset="0"/>
              </a:rPr>
              <a:t/>
            </a:r>
            <a:br>
              <a:rPr lang="en-GB" sz="900" dirty="0" smtClean="0">
                <a:latin typeface="Verdana" pitchFamily="34" charset="0"/>
              </a:rPr>
            </a:br>
            <a:r>
              <a:rPr lang="en-GB" sz="1050" dirty="0" smtClean="0">
                <a:latin typeface="Verdana" pitchFamily="34" charset="0"/>
              </a:rPr>
              <a:t>Friday April 27, 2012, </a:t>
            </a:r>
            <a:endParaRPr lang="en-GB" sz="1050" dirty="0">
              <a:latin typeface="Verdana" pitchFamily="34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GB" sz="1050" dirty="0" smtClean="0">
                <a:latin typeface="Verdana" pitchFamily="34" charset="0"/>
              </a:rPr>
              <a:t>Cascina</a:t>
            </a:r>
            <a:r>
              <a:rPr lang="en-GB" sz="1050" dirty="0">
                <a:latin typeface="Verdana" pitchFamily="34" charset="0"/>
              </a:rPr>
              <a:t>, Pisa</a:t>
            </a:r>
          </a:p>
        </p:txBody>
      </p:sp>
      <p:sp>
        <p:nvSpPr>
          <p:cNvPr id="499720" name="Text Box 8"/>
          <p:cNvSpPr txBox="1">
            <a:spLocks noChangeArrowheads="1"/>
          </p:cNvSpPr>
          <p:nvPr/>
        </p:nvSpPr>
        <p:spPr bwMode="auto">
          <a:xfrm>
            <a:off x="7812360" y="6381328"/>
            <a:ext cx="11814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200" dirty="0" smtClean="0">
                <a:latin typeface="Garamond" pitchFamily="18" charset="0"/>
              </a:rPr>
              <a:t>Page </a:t>
            </a:r>
            <a:r>
              <a:rPr lang="en-GB" sz="1200" baseline="0" dirty="0" smtClean="0">
                <a:latin typeface="Garamond" pitchFamily="18" charset="0"/>
              </a:rPr>
              <a:t> </a:t>
            </a:r>
            <a:fld id="{BA606124-2AD0-4BBB-861A-44AD6A97E7C4}" type="slidenum">
              <a:rPr lang="en-GB" sz="1200" smtClean="0">
                <a:latin typeface="Garamond" pitchFamily="18" charset="0"/>
              </a:rPr>
              <a:pPr>
                <a:spcBef>
                  <a:spcPct val="50000"/>
                </a:spcBef>
                <a:defRPr/>
              </a:pPr>
              <a:t>‹#›</a:t>
            </a:fld>
            <a:r>
              <a:rPr lang="en-GB" sz="1200" dirty="0" smtClean="0">
                <a:latin typeface="Garamond" pitchFamily="18" charset="0"/>
              </a:rPr>
              <a:t> of</a:t>
            </a:r>
            <a:r>
              <a:rPr lang="en-GB" sz="1200" baseline="0" dirty="0" smtClean="0">
                <a:latin typeface="Garamond" pitchFamily="18" charset="0"/>
              </a:rPr>
              <a:t> </a:t>
            </a:r>
            <a:r>
              <a:rPr lang="en-GB" sz="1200" baseline="0" dirty="0" smtClean="0">
                <a:latin typeface="Garamond" pitchFamily="18" charset="0"/>
              </a:rPr>
              <a:t>12</a:t>
            </a:r>
            <a:r>
              <a:rPr lang="en-GB" sz="1400" dirty="0" smtClean="0">
                <a:latin typeface="Garamond" pitchFamily="18" charset="0"/>
              </a:rPr>
              <a:t> </a:t>
            </a:r>
            <a:endParaRPr lang="en-GB" sz="1400" dirty="0">
              <a:latin typeface="Garamond" pitchFamily="18" charset="0"/>
            </a:endParaRPr>
          </a:p>
        </p:txBody>
      </p:sp>
      <p:sp>
        <p:nvSpPr>
          <p:cNvPr id="499721" name="Text Box 9"/>
          <p:cNvSpPr txBox="1">
            <a:spLocks noChangeArrowheads="1"/>
          </p:cNvSpPr>
          <p:nvPr userDrawn="1"/>
        </p:nvSpPr>
        <p:spPr bwMode="auto">
          <a:xfrm rot="16200000">
            <a:off x="1372394" y="-29369"/>
            <a:ext cx="458788" cy="365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/>
          </a:p>
        </p:txBody>
      </p:sp>
      <p:pic>
        <p:nvPicPr>
          <p:cNvPr id="12" name="Picture 6" descr="PowerPoint_Graphic"/>
          <p:cNvPicPr>
            <a:picLocks noChangeAspect="1" noChangeArrowheads="1"/>
          </p:cNvPicPr>
          <p:nvPr userDrawn="1"/>
        </p:nvPicPr>
        <p:blipFill>
          <a:blip r:embed="rId17" cstate="print"/>
          <a:stretch>
            <a:fillRect/>
          </a:stretch>
        </p:blipFill>
        <p:spPr bwMode="auto">
          <a:xfrm>
            <a:off x="539552" y="6255605"/>
            <a:ext cx="1944216" cy="451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p:transition/>
  <p:timing>
    <p:tnLst>
      <p:par>
        <p:cTn id="1" dur="indefinite" restart="never" nodeType="tmRoot"/>
      </p:par>
    </p:tnLst>
  </p:timing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tango-controls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://www.tango-controls.org/" TargetMode="External"/><Relationship Id="rId3" Type="http://schemas.openxmlformats.org/officeDocument/2006/relationships/image" Target="../media/image3.gif"/><Relationship Id="rId7" Type="http://schemas.openxmlformats.org/officeDocument/2006/relationships/image" Target="../media/image6.png"/><Relationship Id="rId12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hyperlink" Target="http://www.maxlab.lu.se/index.html" TargetMode="External"/><Relationship Id="rId5" Type="http://schemas.openxmlformats.org/officeDocument/2006/relationships/hyperlink" Target="http://www.frm2.tum.de/en/index.html" TargetMode="External"/><Relationship Id="rId10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1371600" y="3886200"/>
            <a:ext cx="6400800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</a:pPr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7171" name="Rectangle 6"/>
          <p:cNvSpPr>
            <a:spLocks noGrp="1" noChangeAspect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Cryotrap</a:t>
            </a:r>
            <a:r>
              <a:rPr lang="en-GB" dirty="0" smtClean="0"/>
              <a:t> Control using Tango Control System</a:t>
            </a:r>
          </a:p>
        </p:txBody>
      </p:sp>
      <p:sp>
        <p:nvSpPr>
          <p:cNvPr id="7172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Martin Mohan</a:t>
            </a:r>
          </a:p>
          <a:p>
            <a:r>
              <a:rPr lang="en-US" dirty="0" smtClean="0"/>
              <a:t>Software Engineer</a:t>
            </a:r>
          </a:p>
          <a:p>
            <a:r>
              <a:rPr lang="en-US" dirty="0" smtClean="0"/>
              <a:t>EGO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Outline</a:t>
            </a:r>
            <a:endParaRPr lang="en-GB" sz="28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None/>
            </a:pPr>
            <a:r>
              <a:rPr lang="en-US" dirty="0" smtClean="0">
                <a:solidFill>
                  <a:schemeClr val="accent2"/>
                </a:solidFill>
              </a:rPr>
              <a:t>Objectives</a:t>
            </a:r>
            <a:r>
              <a:rPr lang="en-US" dirty="0" smtClean="0"/>
              <a:t>:</a:t>
            </a:r>
          </a:p>
          <a:p>
            <a:pPr marL="457200" indent="-457200" eaLnBrk="1" hangingPunct="1"/>
            <a:r>
              <a:rPr lang="en-US" dirty="0" smtClean="0"/>
              <a:t>Control </a:t>
            </a:r>
            <a:r>
              <a:rPr lang="en-US" dirty="0" err="1" smtClean="0"/>
              <a:t>Cryotrap</a:t>
            </a:r>
            <a:r>
              <a:rPr lang="en-US" dirty="0" smtClean="0"/>
              <a:t> using Tango</a:t>
            </a:r>
          </a:p>
          <a:p>
            <a:pPr marL="457200" indent="-457200" eaLnBrk="1" hangingPunct="1">
              <a:buNone/>
            </a:pPr>
            <a:r>
              <a:rPr lang="en-US" dirty="0" smtClean="0">
                <a:solidFill>
                  <a:schemeClr val="accent2"/>
                </a:solidFill>
              </a:rPr>
              <a:t>Subjects: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dirty="0" smtClean="0"/>
              <a:t>Who Uses Tango?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dirty="0" err="1" smtClean="0"/>
              <a:t>Cryotrap</a:t>
            </a:r>
            <a:r>
              <a:rPr lang="en-US" dirty="0" smtClean="0"/>
              <a:t> equipment controlled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dirty="0" smtClean="0"/>
              <a:t>Architecture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dirty="0" err="1" smtClean="0"/>
              <a:t>synoptappli</a:t>
            </a:r>
            <a:endParaRPr lang="en-US" dirty="0" smtClean="0"/>
          </a:p>
          <a:p>
            <a:pPr marL="457200" indent="-457200" eaLnBrk="1" hangingPunct="1">
              <a:buFontTx/>
              <a:buAutoNum type="arabicPeriod"/>
            </a:pPr>
            <a:r>
              <a:rPr lang="en-US" dirty="0" smtClean="0"/>
              <a:t>Mambo</a:t>
            </a:r>
            <a:endParaRPr lang="en-US" dirty="0" smtClean="0"/>
          </a:p>
          <a:p>
            <a:pPr marL="457200" indent="-457200" eaLnBrk="1" hangingPunct="1">
              <a:buFontTx/>
              <a:buAutoNum type="arabicPeriod"/>
            </a:pPr>
            <a:r>
              <a:rPr lang="en-US" dirty="0" err="1" smtClean="0"/>
              <a:t>pyTango</a:t>
            </a:r>
            <a:endParaRPr lang="en-US" dirty="0" smtClean="0"/>
          </a:p>
          <a:p>
            <a:pPr marL="457200" indent="-457200" eaLnBrk="1" hangingPunct="1">
              <a:buFontTx/>
              <a:buAutoNum type="arabicPeriod"/>
            </a:pPr>
            <a:r>
              <a:rPr lang="en-US" dirty="0" err="1" smtClean="0"/>
              <a:t>astor</a:t>
            </a:r>
            <a:endParaRPr lang="en-US" dirty="0" smtClean="0"/>
          </a:p>
          <a:p>
            <a:pPr marL="457200" indent="-457200" eaLnBrk="1" hangingPunct="1">
              <a:buFontTx/>
              <a:buAutoNum type="arabicPeriod"/>
            </a:pPr>
            <a:r>
              <a:rPr lang="en-US" dirty="0" smtClean="0"/>
              <a:t>Conclusion</a:t>
            </a:r>
          </a:p>
        </p:txBody>
      </p:sp>
      <p:pic>
        <p:nvPicPr>
          <p:cNvPr id="9" name="Picture 4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268760"/>
            <a:ext cx="1463040" cy="35003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4" name="Picture 6" descr="http://www.mapsharing.org/popular-world-map/images-new-world-map/5-map-europe-road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268760"/>
            <a:ext cx="3672408" cy="3409049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spect="1" noChangeArrowheads="1"/>
          </p:cNvSpPr>
          <p:nvPr/>
        </p:nvSpPr>
        <p:spPr>
          <a:xfrm>
            <a:off x="468313" y="0"/>
            <a:ext cx="7991475" cy="476250"/>
          </a:xfrm>
          <a:prstGeom prst="rect">
            <a:avLst/>
          </a:prstGeom>
        </p:spPr>
        <p:txBody>
          <a:bodyPr/>
          <a:lstStyle/>
          <a:p>
            <a:pPr lvl="0" algn="ctr" eaLnBrk="1" hangingPunct="1">
              <a:defRPr/>
            </a:pPr>
            <a:r>
              <a:rPr lang="en-GB" sz="2800" b="1" kern="0" dirty="0" smtClean="0">
                <a:solidFill>
                  <a:schemeClr val="tx2"/>
                </a:solidFill>
              </a:rPr>
              <a:t>1. Who Uses Tango?</a:t>
            </a:r>
          </a:p>
        </p:txBody>
      </p:sp>
      <p:sp>
        <p:nvSpPr>
          <p:cNvPr id="99355" name="Rectangle 27"/>
          <p:cNvSpPr>
            <a:spLocks noChangeArrowheads="1"/>
          </p:cNvSpPr>
          <p:nvPr/>
        </p:nvSpPr>
        <p:spPr bwMode="auto">
          <a:xfrm>
            <a:off x="0" y="139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36"/>
          <p:cNvGrpSpPr/>
          <p:nvPr/>
        </p:nvGrpSpPr>
        <p:grpSpPr>
          <a:xfrm>
            <a:off x="461706" y="692696"/>
            <a:ext cx="6270534" cy="4248472"/>
            <a:chOff x="461706" y="692696"/>
            <a:chExt cx="6270534" cy="4248472"/>
          </a:xfrm>
        </p:grpSpPr>
        <p:pic>
          <p:nvPicPr>
            <p:cNvPr id="99352" name="Picture 5" descr="desy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40152" y="2420888"/>
              <a:ext cx="792088" cy="776557"/>
            </a:xfrm>
            <a:prstGeom prst="rect">
              <a:avLst/>
            </a:prstGeom>
            <a:noFill/>
          </p:spPr>
        </p:pic>
        <p:pic>
          <p:nvPicPr>
            <p:cNvPr id="30" name="il_fi" descr="http://neutron.neutron-eu.net/en/data_images/FRM2%20logo.jpg">
              <a:hlinkClick r:id="rId5"/>
            </p:cNvPr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796136" y="3356992"/>
              <a:ext cx="864096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6" name="Straight Connector 35"/>
            <p:cNvCxnSpPr>
              <a:stCxn id="99352" idx="1"/>
            </p:cNvCxnSpPr>
            <p:nvPr/>
          </p:nvCxnSpPr>
          <p:spPr bwMode="auto">
            <a:xfrm rot="10800000" flipV="1">
              <a:off x="3491880" y="2809167"/>
              <a:ext cx="2448272" cy="1280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>
              <a:stCxn id="30" idx="1"/>
            </p:cNvCxnSpPr>
            <p:nvPr/>
          </p:nvCxnSpPr>
          <p:spPr bwMode="auto">
            <a:xfrm flipH="1" flipV="1">
              <a:off x="3635896" y="3284986"/>
              <a:ext cx="2160240" cy="5040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6" name="Group 32"/>
            <p:cNvGrpSpPr/>
            <p:nvPr/>
          </p:nvGrpSpPr>
          <p:grpSpPr>
            <a:xfrm>
              <a:off x="461706" y="692696"/>
              <a:ext cx="3966278" cy="4248472"/>
              <a:chOff x="461706" y="692696"/>
              <a:chExt cx="3966278" cy="4248472"/>
            </a:xfrm>
          </p:grpSpPr>
          <p:pic>
            <p:nvPicPr>
              <p:cNvPr id="99353" name="Picture 1" descr="logo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899592" y="2420888"/>
                <a:ext cx="526559" cy="648072"/>
              </a:xfrm>
              <a:prstGeom prst="rect">
                <a:avLst/>
              </a:prstGeom>
              <a:solidFill>
                <a:srgbClr val="FFFFFF"/>
              </a:solidFill>
            </p:spPr>
          </p:pic>
          <p:pic>
            <p:nvPicPr>
              <p:cNvPr id="99351" name="Picture 2" descr="soleil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461706" y="1556792"/>
                <a:ext cx="1152261" cy="568449"/>
              </a:xfrm>
              <a:prstGeom prst="rect">
                <a:avLst/>
              </a:prstGeom>
              <a:noFill/>
            </p:spPr>
          </p:pic>
          <p:pic>
            <p:nvPicPr>
              <p:cNvPr id="99350" name="Picture 3" descr="elettra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827584" y="3212975"/>
                <a:ext cx="644649" cy="716277"/>
              </a:xfrm>
              <a:prstGeom prst="rect">
                <a:avLst/>
              </a:prstGeom>
              <a:noFill/>
            </p:spPr>
          </p:pic>
          <p:pic>
            <p:nvPicPr>
              <p:cNvPr id="99349" name="Picture 4" descr="alba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27584" y="4365104"/>
                <a:ext cx="914189" cy="576064"/>
              </a:xfrm>
              <a:prstGeom prst="rect">
                <a:avLst/>
              </a:prstGeom>
              <a:noFill/>
            </p:spPr>
          </p:pic>
          <p:pic>
            <p:nvPicPr>
              <p:cNvPr id="29" name="Picture 28" descr="http://www.maxlab.lu.se/pictures/MAX-logo_140x57.gif">
                <a:hlinkClick r:id="rId11"/>
              </p:cNvPr>
              <p:cNvPicPr/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347864" y="692696"/>
                <a:ext cx="1080120" cy="504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4" name="Straight Connector 33"/>
              <p:cNvCxnSpPr>
                <a:endCxn id="29" idx="2"/>
              </p:cNvCxnSpPr>
              <p:nvPr/>
            </p:nvCxnSpPr>
            <p:spPr bwMode="auto">
              <a:xfrm rot="5400000" flipH="1" flipV="1">
                <a:off x="3077834" y="1826825"/>
                <a:ext cx="1440162" cy="18001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/>
              <p:cNvCxnSpPr>
                <a:stCxn id="99351" idx="3"/>
              </p:cNvCxnSpPr>
              <p:nvPr/>
            </p:nvCxnSpPr>
            <p:spPr bwMode="auto">
              <a:xfrm>
                <a:off x="1613967" y="1841017"/>
                <a:ext cx="1445865" cy="137195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/>
              <p:cNvCxnSpPr>
                <a:stCxn id="99353" idx="3"/>
              </p:cNvCxnSpPr>
              <p:nvPr/>
            </p:nvCxnSpPr>
            <p:spPr bwMode="auto">
              <a:xfrm>
                <a:off x="1426151" y="2744924"/>
                <a:ext cx="1633681" cy="82809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/>
              <p:cNvCxnSpPr>
                <a:stCxn id="99350" idx="3"/>
              </p:cNvCxnSpPr>
              <p:nvPr/>
            </p:nvCxnSpPr>
            <p:spPr bwMode="auto">
              <a:xfrm>
                <a:off x="1472233" y="3571114"/>
                <a:ext cx="2091655" cy="190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/>
              <p:cNvCxnSpPr>
                <a:stCxn id="99349" idx="3"/>
              </p:cNvCxnSpPr>
              <p:nvPr/>
            </p:nvCxnSpPr>
            <p:spPr bwMode="auto">
              <a:xfrm flipV="1">
                <a:off x="1741773" y="3789040"/>
                <a:ext cx="1102035" cy="86409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pic>
        <p:nvPicPr>
          <p:cNvPr id="20" name="Picture 46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79512" y="548693"/>
            <a:ext cx="1463040" cy="35003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1907704" y="4725144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…and several other users…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marL="457200" indent="-457200" eaLnBrk="1" hangingPunct="1"/>
            <a:r>
              <a:rPr lang="en-US" sz="2800" dirty="0" smtClean="0"/>
              <a:t>2. </a:t>
            </a:r>
            <a:r>
              <a:rPr lang="en-US" sz="2800" dirty="0" err="1" smtClean="0"/>
              <a:t>Cryotrap</a:t>
            </a:r>
            <a:r>
              <a:rPr lang="en-US" sz="2800" dirty="0" smtClean="0"/>
              <a:t> equipment controlled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u="sng" dirty="0" smtClean="0"/>
              <a:t/>
            </a:r>
            <a:br>
              <a:rPr lang="en-US" u="sng" dirty="0" smtClean="0"/>
            </a:br>
            <a:endParaRPr lang="en-US" u="sng" dirty="0" smtClean="0"/>
          </a:p>
        </p:txBody>
      </p:sp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11" name="Picture 110" descr="CryoDiag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723900"/>
            <a:ext cx="51435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Group 26"/>
          <p:cNvGrpSpPr/>
          <p:nvPr/>
        </p:nvGrpSpPr>
        <p:grpSpPr>
          <a:xfrm>
            <a:off x="5652120" y="1052736"/>
            <a:ext cx="3231748" cy="4896544"/>
            <a:chOff x="5652120" y="1052736"/>
            <a:chExt cx="3231748" cy="4896544"/>
          </a:xfrm>
        </p:grpSpPr>
        <p:sp>
          <p:nvSpPr>
            <p:cNvPr id="10" name="TextBox 9"/>
            <p:cNvSpPr txBox="1"/>
            <p:nvPr/>
          </p:nvSpPr>
          <p:spPr>
            <a:xfrm>
              <a:off x="7596336" y="3212976"/>
              <a:ext cx="128753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Pirani</a:t>
              </a:r>
              <a:endParaRPr lang="en-US" dirty="0" smtClean="0"/>
            </a:p>
            <a:p>
              <a:r>
                <a:rPr lang="en-US" dirty="0" smtClean="0"/>
                <a:t>Pressure</a:t>
              </a:r>
            </a:p>
            <a:p>
              <a:r>
                <a:rPr lang="en-US" dirty="0" smtClean="0"/>
                <a:t>Gauges.</a:t>
              </a:r>
            </a:p>
            <a:p>
              <a:r>
                <a:rPr lang="en-US" dirty="0" smtClean="0"/>
                <a:t>(read only)</a:t>
              </a: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5652120" y="1052736"/>
              <a:ext cx="1944216" cy="4896544"/>
              <a:chOff x="5652120" y="1052736"/>
              <a:chExt cx="1944216" cy="4896544"/>
            </a:xfrm>
          </p:grpSpPr>
          <p:sp>
            <p:nvSpPr>
              <p:cNvPr id="7" name="Oval 6"/>
              <p:cNvSpPr/>
              <p:nvPr/>
            </p:nvSpPr>
            <p:spPr bwMode="auto">
              <a:xfrm>
                <a:off x="5652120" y="1052736"/>
                <a:ext cx="1656184" cy="12961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 bwMode="auto">
              <a:xfrm>
                <a:off x="6516216" y="4941168"/>
                <a:ext cx="576064" cy="504056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" name="Oval 8"/>
              <p:cNvSpPr/>
              <p:nvPr/>
            </p:nvSpPr>
            <p:spPr bwMode="auto">
              <a:xfrm>
                <a:off x="5940152" y="5517232"/>
                <a:ext cx="504056" cy="432048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2" name="Straight Connector 11"/>
              <p:cNvCxnSpPr>
                <a:stCxn id="7" idx="5"/>
                <a:endCxn id="10" idx="1"/>
              </p:cNvCxnSpPr>
              <p:nvPr/>
            </p:nvCxnSpPr>
            <p:spPr bwMode="auto">
              <a:xfrm>
                <a:off x="7065761" y="2159064"/>
                <a:ext cx="530575" cy="165407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" name="Straight Connector 13"/>
              <p:cNvCxnSpPr>
                <a:stCxn id="10" idx="1"/>
                <a:endCxn id="8" idx="0"/>
              </p:cNvCxnSpPr>
              <p:nvPr/>
            </p:nvCxnSpPr>
            <p:spPr bwMode="auto">
              <a:xfrm flipH="1">
                <a:off x="6804248" y="3813141"/>
                <a:ext cx="792088" cy="112802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18"/>
              <p:cNvCxnSpPr>
                <a:stCxn id="10" idx="1"/>
                <a:endCxn id="9" idx="0"/>
              </p:cNvCxnSpPr>
              <p:nvPr/>
            </p:nvCxnSpPr>
            <p:spPr bwMode="auto">
              <a:xfrm flipH="1">
                <a:off x="6192180" y="3813141"/>
                <a:ext cx="1404156" cy="170409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2" name="Group 21"/>
          <p:cNvGrpSpPr/>
          <p:nvPr/>
        </p:nvGrpSpPr>
        <p:grpSpPr>
          <a:xfrm>
            <a:off x="3059832" y="4653136"/>
            <a:ext cx="3384376" cy="1416353"/>
            <a:chOff x="3059832" y="4653136"/>
            <a:chExt cx="3384376" cy="1416353"/>
          </a:xfrm>
        </p:grpSpPr>
        <p:sp>
          <p:nvSpPr>
            <p:cNvPr id="16" name="TextBox 15"/>
            <p:cNvSpPr txBox="1"/>
            <p:nvPr/>
          </p:nvSpPr>
          <p:spPr>
            <a:xfrm>
              <a:off x="3059832" y="4869160"/>
              <a:ext cx="145424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Manual and </a:t>
              </a:r>
            </a:p>
            <a:p>
              <a:r>
                <a:rPr lang="en-US" dirty="0" smtClean="0"/>
                <a:t>EM valves</a:t>
              </a:r>
            </a:p>
            <a:p>
              <a:r>
                <a:rPr lang="en-US" dirty="0" smtClean="0"/>
                <a:t>(read/write </a:t>
              </a:r>
            </a:p>
            <a:p>
              <a:r>
                <a:rPr lang="en-US" dirty="0" smtClean="0"/>
                <a:t>v21/v22).</a:t>
              </a: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5940152" y="4653136"/>
              <a:ext cx="504056" cy="432048"/>
            </a:xfrm>
            <a:prstGeom prst="ellipse">
              <a:avLst/>
            </a:prstGeom>
            <a:noFill/>
            <a:ln w="952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5508104" y="5445224"/>
              <a:ext cx="432048" cy="360040"/>
            </a:xfrm>
            <a:prstGeom prst="ellipse">
              <a:avLst/>
            </a:prstGeom>
            <a:noFill/>
            <a:ln w="952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Straight Connector 19"/>
            <p:cNvCxnSpPr>
              <a:stCxn id="17" idx="2"/>
              <a:endCxn id="16" idx="3"/>
            </p:cNvCxnSpPr>
            <p:nvPr/>
          </p:nvCxnSpPr>
          <p:spPr bwMode="auto">
            <a:xfrm flipH="1">
              <a:off x="4514076" y="4869160"/>
              <a:ext cx="1426076" cy="60016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>
              <a:stCxn id="18" idx="2"/>
              <a:endCxn id="16" idx="3"/>
            </p:cNvCxnSpPr>
            <p:nvPr/>
          </p:nvCxnSpPr>
          <p:spPr bwMode="auto">
            <a:xfrm flipH="1" flipV="1">
              <a:off x="4514076" y="5469325"/>
              <a:ext cx="994028" cy="1559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" name="Group 24"/>
          <p:cNvGrpSpPr/>
          <p:nvPr/>
        </p:nvGrpSpPr>
        <p:grpSpPr>
          <a:xfrm>
            <a:off x="5868144" y="5517232"/>
            <a:ext cx="3275856" cy="646331"/>
            <a:chOff x="5868144" y="5517232"/>
            <a:chExt cx="3275856" cy="646331"/>
          </a:xfrm>
        </p:grpSpPr>
        <p:grpSp>
          <p:nvGrpSpPr>
            <p:cNvPr id="24" name="Group 23"/>
            <p:cNvGrpSpPr/>
            <p:nvPr/>
          </p:nvGrpSpPr>
          <p:grpSpPr>
            <a:xfrm>
              <a:off x="6660232" y="5517232"/>
              <a:ext cx="2483768" cy="646331"/>
              <a:chOff x="6660232" y="5517232"/>
              <a:chExt cx="2483768" cy="646331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6967379" y="5517232"/>
                <a:ext cx="21766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Turbo/Scroll pumps</a:t>
                </a:r>
              </a:p>
              <a:p>
                <a:r>
                  <a:rPr lang="en-US" dirty="0" smtClean="0"/>
                  <a:t>(read/write)</a:t>
                </a:r>
              </a:p>
            </p:txBody>
          </p:sp>
          <p:cxnSp>
            <p:nvCxnSpPr>
              <p:cNvPr id="28" name="Straight Connector 27"/>
              <p:cNvCxnSpPr>
                <a:stCxn id="26" idx="1"/>
              </p:cNvCxnSpPr>
              <p:nvPr/>
            </p:nvCxnSpPr>
            <p:spPr bwMode="auto">
              <a:xfrm flipH="1" flipV="1">
                <a:off x="6660232" y="5517232"/>
                <a:ext cx="307147" cy="3231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1" name="Straight Connector 30"/>
            <p:cNvCxnSpPr>
              <a:stCxn id="26" idx="1"/>
            </p:cNvCxnSpPr>
            <p:nvPr/>
          </p:nvCxnSpPr>
          <p:spPr bwMode="auto">
            <a:xfrm flipH="1">
              <a:off x="5868144" y="5840398"/>
              <a:ext cx="1099235" cy="1088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9980"/>
          </a:xfrm>
        </p:spPr>
        <p:txBody>
          <a:bodyPr/>
          <a:lstStyle/>
          <a:p>
            <a:pPr marL="457200" indent="-457200" eaLnBrk="1" hangingPunct="1"/>
            <a:r>
              <a:rPr lang="en-US" dirty="0" smtClean="0"/>
              <a:t>3.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1611"/>
            <a:ext cx="8229600" cy="512333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There are tree architecture/security levels:</a:t>
            </a:r>
          </a:p>
          <a:p>
            <a:r>
              <a:rPr lang="en-US" dirty="0" smtClean="0"/>
              <a:t>Electronic (for more info Roberto </a:t>
            </a:r>
            <a:r>
              <a:rPr lang="en-US" dirty="0" err="1" smtClean="0"/>
              <a:t>Cavalieri</a:t>
            </a:r>
            <a:r>
              <a:rPr lang="en-US" dirty="0" smtClean="0"/>
              <a:t>)</a:t>
            </a:r>
          </a:p>
          <a:p>
            <a:r>
              <a:rPr lang="en-US" dirty="0" smtClean="0"/>
              <a:t>PLC (Giulio Ballardin)</a:t>
            </a:r>
          </a:p>
          <a:p>
            <a:r>
              <a:rPr lang="en-US" dirty="0" smtClean="0"/>
              <a:t>Software (Tango: Martin Mohan)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26023" y="4940368"/>
            <a:ext cx="2716305" cy="49305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PLC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501153" y="4231341"/>
            <a:ext cx="1766047" cy="493059"/>
          </a:xfrm>
          <a:prstGeom prst="roundRect">
            <a:avLst/>
          </a:prstGeom>
          <a:solidFill>
            <a:srgbClr val="CCFF9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501153" y="5701552"/>
            <a:ext cx="1766047" cy="49305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Electronic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331640" y="4077072"/>
            <a:ext cx="4225637" cy="8589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Architecture</a:t>
            </a:r>
            <a:endParaRPr lang="en-US" dirty="0"/>
          </a:p>
        </p:txBody>
      </p:sp>
      <p:sp>
        <p:nvSpPr>
          <p:cNvPr id="1026" name="laptop"/>
          <p:cNvSpPr>
            <a:spLocks noEditPoints="1" noChangeArrowheads="1"/>
          </p:cNvSpPr>
          <p:nvPr/>
        </p:nvSpPr>
        <p:spPr bwMode="auto">
          <a:xfrm>
            <a:off x="971600" y="3789040"/>
            <a:ext cx="1809750" cy="1362075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sene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620688"/>
            <a:ext cx="1787649" cy="1511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9592" y="5445224"/>
            <a:ext cx="2178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Ip</a:t>
            </a:r>
            <a:r>
              <a:rPr lang="en-US" dirty="0" smtClean="0"/>
              <a:t>=193.205.75.217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84" y="2276872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Ip</a:t>
            </a:r>
            <a:r>
              <a:rPr lang="en-US" dirty="0" smtClean="0"/>
              <a:t>=193.205.75.219</a:t>
            </a:r>
          </a:p>
        </p:txBody>
      </p:sp>
      <p:cxnSp>
        <p:nvCxnSpPr>
          <p:cNvPr id="11" name="Straight Connector 10"/>
          <p:cNvCxnSpPr>
            <a:stCxn id="1026" idx="4"/>
            <a:endCxn id="9" idx="2"/>
          </p:cNvCxnSpPr>
          <p:nvPr/>
        </p:nvCxnSpPr>
        <p:spPr bwMode="auto">
          <a:xfrm flipV="1">
            <a:off x="1876475" y="2646204"/>
            <a:ext cx="8450" cy="11428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187624" y="2996952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(modbus/tcp)</a:t>
            </a:r>
          </a:p>
        </p:txBody>
      </p:sp>
      <p:pic>
        <p:nvPicPr>
          <p:cNvPr id="20" name="Picture 19" descr="sene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692696"/>
            <a:ext cx="1787649" cy="151137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355976" y="2348880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Ip</a:t>
            </a:r>
            <a:r>
              <a:rPr lang="en-US" dirty="0" smtClean="0"/>
              <a:t>=193.205.75.219</a:t>
            </a:r>
          </a:p>
        </p:txBody>
      </p:sp>
      <p:cxnSp>
        <p:nvCxnSpPr>
          <p:cNvPr id="22" name="Straight Connector 21"/>
          <p:cNvCxnSpPr>
            <a:endCxn id="21" idx="2"/>
          </p:cNvCxnSpPr>
          <p:nvPr/>
        </p:nvCxnSpPr>
        <p:spPr bwMode="auto">
          <a:xfrm flipV="1">
            <a:off x="5404867" y="2718212"/>
            <a:ext cx="8450" cy="11428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4716016" y="3284984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(modbus/tcp)</a:t>
            </a:r>
          </a:p>
        </p:txBody>
      </p:sp>
      <p:sp>
        <p:nvSpPr>
          <p:cNvPr id="24" name="laptop"/>
          <p:cNvSpPr>
            <a:spLocks noEditPoints="1" noChangeArrowheads="1"/>
          </p:cNvSpPr>
          <p:nvPr/>
        </p:nvSpPr>
        <p:spPr bwMode="auto">
          <a:xfrm>
            <a:off x="6732240" y="3789040"/>
            <a:ext cx="1809750" cy="1362075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660232" y="5445224"/>
            <a:ext cx="2178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Ip</a:t>
            </a:r>
            <a:r>
              <a:rPr lang="en-US" dirty="0" smtClean="0"/>
              <a:t>=193.205.75.217</a:t>
            </a:r>
          </a:p>
        </p:txBody>
      </p:sp>
      <p:pic>
        <p:nvPicPr>
          <p:cNvPr id="1029" name="Picture 5" descr="C:\Documents and Settings\mohan\Local Settings\Temporary Internet Files\Content.IE5\2G5M9L5G\MM900236386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077072"/>
            <a:ext cx="1440160" cy="1746577"/>
          </a:xfrm>
          <a:prstGeom prst="rect">
            <a:avLst/>
          </a:prstGeom>
          <a:noFill/>
        </p:spPr>
      </p:pic>
      <p:cxnSp>
        <p:nvCxnSpPr>
          <p:cNvPr id="28" name="Straight Connector 27"/>
          <p:cNvCxnSpPr/>
          <p:nvPr/>
        </p:nvCxnSpPr>
        <p:spPr bwMode="auto">
          <a:xfrm>
            <a:off x="4067944" y="4077072"/>
            <a:ext cx="29523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899592" y="620688"/>
            <a:ext cx="20185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Direct Connection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99992" y="548680"/>
            <a:ext cx="21210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Control via internet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3. Architecture: Desktop View</a:t>
            </a:r>
            <a:endParaRPr lang="en-GB" sz="2800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u="sng" dirty="0" smtClean="0"/>
              <a:t/>
            </a:r>
            <a:br>
              <a:rPr lang="en-US" u="sng" dirty="0" smtClean="0"/>
            </a:br>
            <a:endParaRPr lang="en-US" u="sng" dirty="0" smtClean="0"/>
          </a:p>
        </p:txBody>
      </p:sp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6" name="Picture 5" descr="over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800" dirty="0" smtClean="0"/>
              <a:t>4. </a:t>
            </a:r>
            <a:r>
              <a:rPr lang="en-GB" sz="2800" dirty="0" err="1" smtClean="0"/>
              <a:t>synopticappli</a:t>
            </a:r>
            <a:endParaRPr lang="en-GB" sz="2800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u="sng" dirty="0" smtClean="0"/>
              <a:t/>
            </a:r>
            <a:br>
              <a:rPr lang="en-US" u="sng" dirty="0" smtClean="0"/>
            </a:br>
            <a:endParaRPr lang="en-US" u="sng" dirty="0" smtClean="0"/>
          </a:p>
        </p:txBody>
      </p:sp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5" name="Picture 14" descr="Synopti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563888" y="1628800"/>
            <a:ext cx="4655215" cy="1571402"/>
            <a:chOff x="3563888" y="1628800"/>
            <a:chExt cx="4655215" cy="1571402"/>
          </a:xfrm>
        </p:grpSpPr>
        <p:sp>
          <p:nvSpPr>
            <p:cNvPr id="6" name="TextBox 5"/>
            <p:cNvSpPr txBox="1"/>
            <p:nvPr/>
          </p:nvSpPr>
          <p:spPr>
            <a:xfrm>
              <a:off x="5508104" y="2276872"/>
              <a:ext cx="27109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SafetyMode</a:t>
              </a:r>
              <a:r>
                <a:rPr lang="en-US" dirty="0" smtClean="0"/>
                <a:t>:</a:t>
              </a:r>
            </a:p>
            <a:p>
              <a:r>
                <a:rPr lang="en-US" dirty="0" smtClean="0"/>
                <a:t>Is used to prevent users </a:t>
              </a:r>
            </a:p>
            <a:p>
              <a:r>
                <a:rPr lang="en-US" dirty="0" smtClean="0"/>
                <a:t>damaging the </a:t>
              </a:r>
              <a:r>
                <a:rPr lang="en-US" dirty="0" err="1" smtClean="0"/>
                <a:t>cryotrap</a:t>
              </a:r>
              <a:endParaRPr lang="en-US" dirty="0" smtClean="0"/>
            </a:p>
          </p:txBody>
        </p:sp>
        <p:cxnSp>
          <p:nvCxnSpPr>
            <p:cNvPr id="7" name="Straight Connector 6"/>
            <p:cNvCxnSpPr>
              <a:stCxn id="6" idx="1"/>
            </p:cNvCxnSpPr>
            <p:nvPr/>
          </p:nvCxnSpPr>
          <p:spPr bwMode="auto">
            <a:xfrm flipH="1" flipV="1">
              <a:off x="3563888" y="1628800"/>
              <a:ext cx="1944216" cy="110973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5.mambo</a:t>
            </a:r>
            <a:endParaRPr lang="en-GB" sz="2800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u="sng" dirty="0" smtClean="0"/>
              <a:t/>
            </a:r>
            <a:br>
              <a:rPr lang="en-US" u="sng" dirty="0" smtClean="0"/>
            </a:br>
            <a:endParaRPr lang="en-US" u="sng" dirty="0" smtClean="0"/>
          </a:p>
        </p:txBody>
      </p:sp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5" name="Picture 4" descr="mamb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6. </a:t>
            </a:r>
            <a:r>
              <a:rPr lang="en-US" sz="2800" dirty="0" err="1" smtClean="0"/>
              <a:t>PyTango</a:t>
            </a:r>
            <a:endParaRPr lang="en-GB" sz="2800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u="sng" dirty="0" smtClean="0"/>
              <a:t/>
            </a:r>
            <a:br>
              <a:rPr lang="en-US" u="sng" dirty="0" smtClean="0"/>
            </a:br>
            <a:endParaRPr lang="en-US" u="sng" dirty="0" smtClean="0"/>
          </a:p>
        </p:txBody>
      </p:sp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5" name="Picture 4" descr="pytan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60032" y="2348880"/>
            <a:ext cx="43140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C++, java and python interface</a:t>
            </a:r>
          </a:p>
          <a:p>
            <a:r>
              <a:rPr lang="en-US" dirty="0" smtClean="0"/>
              <a:t>Allows automatic testing and automation</a:t>
            </a:r>
          </a:p>
          <a:p>
            <a:r>
              <a:rPr lang="en-US" dirty="0" err="1" smtClean="0"/>
              <a:t>Pytango</a:t>
            </a:r>
            <a:r>
              <a:rPr lang="en-US" dirty="0" smtClean="0"/>
              <a:t> is the python interface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7</a:t>
            </a:r>
            <a:r>
              <a:rPr lang="en-US" sz="2800" dirty="0" smtClean="0"/>
              <a:t>. </a:t>
            </a:r>
            <a:r>
              <a:rPr lang="en-US" sz="2800" dirty="0" err="1" smtClean="0"/>
              <a:t>astor</a:t>
            </a:r>
            <a:endParaRPr lang="en-GB" sz="2800" dirty="0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u="sng" dirty="0" smtClean="0"/>
              <a:t/>
            </a:r>
            <a:br>
              <a:rPr lang="en-US" u="sng" dirty="0" smtClean="0"/>
            </a:br>
            <a:endParaRPr lang="en-US" u="sng" dirty="0" smtClean="0"/>
          </a:p>
        </p:txBody>
      </p:sp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60032" y="2348880"/>
            <a:ext cx="43140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C++, java and python interface</a:t>
            </a:r>
          </a:p>
          <a:p>
            <a:r>
              <a:rPr lang="en-US" dirty="0" smtClean="0"/>
              <a:t>Allows automatic testing and automation</a:t>
            </a:r>
          </a:p>
          <a:p>
            <a:r>
              <a:rPr lang="en-US" dirty="0" err="1" smtClean="0"/>
              <a:t>Pytango</a:t>
            </a:r>
            <a:r>
              <a:rPr lang="en-US" dirty="0" smtClean="0"/>
              <a:t> is the python interface</a:t>
            </a:r>
          </a:p>
          <a:p>
            <a:endParaRPr lang="en-US" dirty="0" smtClean="0"/>
          </a:p>
        </p:txBody>
      </p:sp>
      <p:pic>
        <p:nvPicPr>
          <p:cNvPr id="8" name="Picture 7" descr="astor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2484784" y="4437112"/>
            <a:ext cx="25186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Astor is used to</a:t>
            </a:r>
          </a:p>
          <a:p>
            <a:r>
              <a:rPr lang="en-US" dirty="0" smtClean="0"/>
              <a:t>Administer servers.</a:t>
            </a:r>
          </a:p>
          <a:p>
            <a:r>
              <a:rPr lang="en-US" dirty="0" smtClean="0"/>
              <a:t>e.g. control polling rate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synoptic permits an overview of </a:t>
            </a:r>
            <a:r>
              <a:rPr lang="en-US" dirty="0" err="1" smtClean="0"/>
              <a:t>Cryotrap</a:t>
            </a:r>
            <a:r>
              <a:rPr lang="en-US" dirty="0" smtClean="0"/>
              <a:t> controls.</a:t>
            </a:r>
          </a:p>
          <a:p>
            <a:r>
              <a:rPr lang="en-US" dirty="0" smtClean="0"/>
              <a:t>Data is archived and displayed with mambo</a:t>
            </a:r>
            <a:endParaRPr lang="en-US" sz="1800" dirty="0" smtClean="0"/>
          </a:p>
          <a:p>
            <a:r>
              <a:rPr lang="en-US" dirty="0" smtClean="0"/>
              <a:t>Python interface allows automation of testing if desired.</a:t>
            </a:r>
          </a:p>
          <a:p>
            <a:r>
              <a:rPr lang="en-US" dirty="0" smtClean="0"/>
              <a:t>Tango </a:t>
            </a:r>
            <a:r>
              <a:rPr lang="en-US" dirty="0" smtClean="0"/>
              <a:t> open source SCADA </a:t>
            </a:r>
            <a:r>
              <a:rPr lang="en-US" dirty="0" smtClean="0"/>
              <a:t>provides many other  tools </a:t>
            </a:r>
            <a:r>
              <a:rPr lang="en-US" dirty="0" smtClean="0"/>
              <a:t>such as </a:t>
            </a:r>
            <a:r>
              <a:rPr lang="en-US" dirty="0" err="1" smtClean="0"/>
              <a:t>logviewer</a:t>
            </a:r>
            <a:r>
              <a:rPr lang="en-US" dirty="0" smtClean="0"/>
              <a:t>, </a:t>
            </a:r>
            <a:r>
              <a:rPr lang="en-US" dirty="0" smtClean="0"/>
              <a:t>jive (configuration),</a:t>
            </a:r>
            <a:r>
              <a:rPr lang="en-US" dirty="0" err="1" smtClean="0"/>
              <a:t>jdraw</a:t>
            </a:r>
            <a:r>
              <a:rPr lang="en-US" dirty="0" smtClean="0"/>
              <a:t> </a:t>
            </a:r>
            <a:r>
              <a:rPr lang="en-US" dirty="0" smtClean="0"/>
              <a:t>(gui builder), </a:t>
            </a:r>
            <a:r>
              <a:rPr lang="en-US" dirty="0" smtClean="0"/>
              <a:t>atkmoni (graphs), e-</a:t>
            </a:r>
            <a:r>
              <a:rPr lang="en-US" dirty="0" err="1" smtClean="0"/>
              <a:t>giga</a:t>
            </a:r>
            <a:r>
              <a:rPr lang="en-US" dirty="0" smtClean="0"/>
              <a:t> (web support).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0" y="-26988"/>
            <a:ext cx="171072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2"/>
                </a:solidFill>
              </a:rPr>
              <a:t>Conclusion</a:t>
            </a:r>
            <a:endParaRPr lang="en-GB" sz="2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Mohan_EGO">
  <a:themeElements>
    <a:clrScheme name="ITER_PPTemplate 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TER_PPTemplate (2)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TER_PPTemplate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37793</TotalTime>
  <Words>263</Words>
  <Application>Microsoft Office PowerPoint</Application>
  <PresentationFormat>On-screen Show (4:3)</PresentationFormat>
  <Paragraphs>88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MMohan_EGO</vt:lpstr>
      <vt:lpstr>Cryotrap Control using Tango Control System</vt:lpstr>
      <vt:lpstr>Outline</vt:lpstr>
      <vt:lpstr>Slide 3</vt:lpstr>
      <vt:lpstr>2. Cryotrap equipment controlled</vt:lpstr>
      <vt:lpstr>3. Architecture</vt:lpstr>
      <vt:lpstr>3. Architecture</vt:lpstr>
      <vt:lpstr>3. Architecture: Desktop View</vt:lpstr>
      <vt:lpstr>4. synopticappli</vt:lpstr>
      <vt:lpstr>5.mambo</vt:lpstr>
      <vt:lpstr>6. PyTango</vt:lpstr>
      <vt:lpstr>7. astor</vt:lpstr>
      <vt:lpstr>7. Conclusion</vt:lpstr>
    </vt:vector>
  </TitlesOfParts>
  <Company>ITER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ITER</dc:creator>
  <cp:lastModifiedBy>European Gravitational Observatory</cp:lastModifiedBy>
  <cp:revision>1312</cp:revision>
  <dcterms:created xsi:type="dcterms:W3CDTF">2008-09-02T15:06:07Z</dcterms:created>
  <dcterms:modified xsi:type="dcterms:W3CDTF">2012-04-27T07:19:19Z</dcterms:modified>
</cp:coreProperties>
</file>