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3" r:id="rId2"/>
    <p:sldId id="307" r:id="rId3"/>
    <p:sldId id="302" r:id="rId4"/>
    <p:sldId id="312" r:id="rId5"/>
    <p:sldId id="304" r:id="rId6"/>
    <p:sldId id="305" r:id="rId7"/>
    <p:sldId id="314" r:id="rId8"/>
    <p:sldId id="315" r:id="rId9"/>
    <p:sldId id="323" r:id="rId10"/>
    <p:sldId id="316" r:id="rId11"/>
    <p:sldId id="317" r:id="rId12"/>
    <p:sldId id="322" r:id="rId13"/>
    <p:sldId id="318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80"/>
    <a:srgbClr val="0000CC"/>
    <a:srgbClr val="ED6113"/>
    <a:srgbClr val="FFFF00"/>
    <a:srgbClr val="009999"/>
    <a:srgbClr val="0099FF"/>
    <a:srgbClr val="00CCFF"/>
    <a:srgbClr val="00CC99"/>
    <a:srgbClr val="33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17" autoAdjust="0"/>
    <p:restoredTop sz="94676" autoAdjust="0"/>
  </p:normalViewPr>
  <p:slideViewPr>
    <p:cSldViewPr snapToObjects="1">
      <p:cViewPr varScale="1">
        <p:scale>
          <a:sx n="90" d="100"/>
          <a:sy n="90" d="100"/>
        </p:scale>
        <p:origin x="-1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46" d="100"/>
          <a:sy n="46" d="100"/>
        </p:scale>
        <p:origin x="-1242" y="-78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Carlo Bradaschia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9225" y="0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31/10/2002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9225" y="8829675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2D6579E-4D3F-4B20-BC7F-F44885D61D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Carlo Bradaschia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9225" y="0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31/10/2002</a:t>
            </a:r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25550" y="717550"/>
            <a:ext cx="4595813" cy="3446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9325" y="4451350"/>
            <a:ext cx="514667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225" y="8829675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CB04900-D969-4BE0-ADCF-D4528D555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E186-A062-4886-A16B-7D67BE38E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8133E-546F-4216-83C8-B45D355E2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736F2-959C-424A-8459-0C595D50E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1983EC-9BD2-42A9-B3FA-C85FA205C0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7FED5-BD26-448F-8B0C-8194E0DA7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8AEA8-0C5A-46BB-9B0A-6F1EBF290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2EAC1-238F-4C95-8524-DE57FB22C7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401E7-ECE9-49BC-93D0-1FAEA1ACE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C7627-B2EC-488D-BEE8-FC96E87BA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6DBC5-34CC-4F14-A6FC-5F8DF78BD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5445C-D647-49B7-B0CB-42C383524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CB59F-121D-40C3-BD77-0AF68FAB9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C1983EC-9BD2-42A9-B3FA-C85FA205C0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rascatiscienza.it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en-US" dirty="0" smtClean="0"/>
              <a:t>Virgo week  14/11/12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143000" y="1890713"/>
            <a:ext cx="6929438" cy="400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3600" b="1" dirty="0">
                <a:solidFill>
                  <a:srgbClr val="009999"/>
                </a:solidFill>
              </a:rPr>
              <a:t>Virgo/EGO Outreach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3600" b="1" dirty="0">
              <a:solidFill>
                <a:srgbClr val="009999"/>
              </a:solidFill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3600" b="1" dirty="0" smtClean="0">
                <a:solidFill>
                  <a:srgbClr val="009999"/>
                </a:solidFill>
              </a:rPr>
              <a:t>11/2012</a:t>
            </a:r>
            <a:endParaRPr lang="en-US" sz="2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immagi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32734"/>
            <a:ext cx="9144000" cy="1143001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00800"/>
            <a:ext cx="233928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46DBC5-34CC-4F14-A6FC-5F8DF78BDE2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3076" name="Picture 4" descr="immagine della most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73273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 bwMode="auto">
          <a:xfrm>
            <a:off x="1619672" y="4732734"/>
            <a:ext cx="2376264" cy="632892"/>
          </a:xfrm>
          <a:prstGeom prst="rect">
            <a:avLst/>
          </a:prstGeom>
          <a:solidFill>
            <a:srgbClr val="FFFF00">
              <a:alpha val="16863"/>
            </a:srgbClr>
          </a:solidFill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00250" y="0"/>
            <a:ext cx="8020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0"/>
            <a:ext cx="8915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C97DC-F3B7-40CB-9BB8-766C2986CDC5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5128" name="Rectangle 3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8" name="TextBox 7"/>
          <p:cNvSpPr txBox="1"/>
          <p:nvPr/>
        </p:nvSpPr>
        <p:spPr>
          <a:xfrm rot="20893711">
            <a:off x="815392" y="1027388"/>
            <a:ext cx="5263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22,000    visitors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rrini\Desktop\Cascina\Progetto Preliminare Museo Virgo 07-11-2011 vista 05.jpeg.jpg"/>
          <p:cNvPicPr>
            <a:picLocks noChangeAspect="1" noChangeArrowheads="1"/>
          </p:cNvPicPr>
          <p:nvPr/>
        </p:nvPicPr>
        <p:blipFill>
          <a:blip r:embed="rId2" cstate="print"/>
          <a:srcRect l="20000" t="5556" r="18333" b="21111"/>
          <a:stretch>
            <a:fillRect/>
          </a:stretch>
        </p:blipFill>
        <p:spPr bwMode="auto">
          <a:xfrm>
            <a:off x="2267744" y="-635174"/>
            <a:ext cx="6876256" cy="613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rot="2786323">
            <a:off x="4782480" y="2685886"/>
            <a:ext cx="326575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OPEN AIR MUSEUM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5877272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Near future if  €    from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Comune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Cascina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51520" y="6400492"/>
            <a:ext cx="233928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46DBC5-34CC-4F14-A6FC-5F8DF78BDE2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00492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Carlo </a:t>
            </a:r>
            <a:r>
              <a:rPr lang="en-US" dirty="0" err="1" smtClean="0"/>
              <a:t>Bradaschia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Z:\VIRGO\Outreach\OpenAirMuseum\Parco astronomico\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28600" y="3429000"/>
            <a:ext cx="5189067" cy="3455988"/>
          </a:xfrm>
          <a:prstGeom prst="rect">
            <a:avLst/>
          </a:prstGeom>
          <a:noFill/>
        </p:spPr>
      </p:pic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Z:\VIRGO\Outreach\OpenAirMuseum\Parco astronomico\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429000"/>
            <a:ext cx="7086402" cy="4246508"/>
          </a:xfrm>
          <a:prstGeom prst="rect">
            <a:avLst/>
          </a:prstGeom>
          <a:noFill/>
        </p:spPr>
      </p:pic>
      <p:pic>
        <p:nvPicPr>
          <p:cNvPr id="28674" name="Picture 2" descr="Z:\VIRGO\Outreach\OpenAirMuseum\Parco astronomico\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0"/>
            <a:ext cx="6480175" cy="4627563"/>
          </a:xfrm>
          <a:prstGeom prst="rect">
            <a:avLst/>
          </a:prstGeom>
          <a:noFill/>
        </p:spPr>
      </p:pic>
      <p:pic>
        <p:nvPicPr>
          <p:cNvPr id="28677" name="Picture 5" descr="Z:\VIRGO\Outreach\OpenAirMuseum\Parco astronomico\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107386" y="908720"/>
            <a:ext cx="5671274" cy="252028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563888" y="162580"/>
            <a:ext cx="35283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Far future if  €    from EU via </a:t>
            </a:r>
            <a:r>
              <a:rPr lang="en-US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Regione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Toscana and </a:t>
            </a:r>
            <a:r>
              <a:rPr lang="en-US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Comune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Cascina</a:t>
            </a: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248400"/>
            <a:ext cx="233928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46DBC5-34CC-4F14-A6FC-5F8DF78BDE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43000" y="1196752"/>
            <a:ext cx="6929438" cy="52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b="1" dirty="0" smtClean="0">
                <a:solidFill>
                  <a:srgbClr val="009999"/>
                </a:solidFill>
              </a:rPr>
              <a:t>Outreach Group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 smtClean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Carlo </a:t>
            </a:r>
            <a:r>
              <a:rPr lang="en-US" sz="2000" dirty="0" err="1" smtClean="0"/>
              <a:t>Bradaschia</a:t>
            </a:r>
            <a:r>
              <a:rPr lang="en-US" sz="2000" dirty="0" smtClean="0"/>
              <a:t>  (Pisa)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Elena </a:t>
            </a:r>
            <a:r>
              <a:rPr lang="en-US" sz="2000" dirty="0" err="1" smtClean="0"/>
              <a:t>Cuoco</a:t>
            </a:r>
            <a:r>
              <a:rPr lang="en-US" sz="2000" dirty="0" smtClean="0"/>
              <a:t>   (EGO)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Giuseppe Di </a:t>
            </a:r>
            <a:r>
              <a:rPr lang="en-US" sz="2000" dirty="0" err="1" smtClean="0"/>
              <a:t>Biase</a:t>
            </a:r>
            <a:r>
              <a:rPr lang="en-US" sz="2000" dirty="0" smtClean="0"/>
              <a:t>  (EGO)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err="1" smtClean="0"/>
              <a:t>Severine</a:t>
            </a:r>
            <a:r>
              <a:rPr lang="en-US" sz="2000" dirty="0" smtClean="0"/>
              <a:t> </a:t>
            </a:r>
            <a:r>
              <a:rPr lang="en-US" sz="2000" dirty="0" err="1" smtClean="0"/>
              <a:t>Perus</a:t>
            </a:r>
            <a:r>
              <a:rPr lang="en-US" sz="2000" dirty="0" smtClean="0"/>
              <a:t>  (EGO)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Gabriele </a:t>
            </a:r>
            <a:r>
              <a:rPr lang="en-US" sz="2000" dirty="0" err="1" smtClean="0"/>
              <a:t>Vajente</a:t>
            </a:r>
            <a:r>
              <a:rPr lang="en-US" sz="2000" dirty="0" smtClean="0"/>
              <a:t>  (Pisa)</a:t>
            </a: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(Federico </a:t>
            </a:r>
            <a:r>
              <a:rPr lang="en-US" sz="2000" dirty="0" err="1" smtClean="0"/>
              <a:t>Ferrini</a:t>
            </a:r>
            <a:r>
              <a:rPr lang="en-US" sz="2000" dirty="0" smtClean="0"/>
              <a:t>)	</a:t>
            </a: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23528" y="6248400"/>
            <a:ext cx="2267272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020655-8DBE-4015-A187-10EBF795D5D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077" name="Picture 4" descr="logo_gran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30480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928688" y="1285875"/>
            <a:ext cx="752951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9999"/>
                </a:solidFill>
              </a:rPr>
              <a:t>Site Visits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 smtClean="0"/>
              <a:t>Restarted, may be slower than usual, but we will see…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Guides:</a:t>
            </a:r>
          </a:p>
          <a:p>
            <a:r>
              <a:rPr lang="en-US" sz="2400" dirty="0" smtClean="0"/>
              <a:t>some problem to find volunteers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xfrm>
            <a:off x="285750" y="6248400"/>
            <a:ext cx="230505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04720C-D036-465A-86FF-E0B4C8C7FFE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285750" y="188640"/>
            <a:ext cx="8678738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8080"/>
                </a:solidFill>
              </a:rPr>
              <a:t>“</a:t>
            </a:r>
            <a:r>
              <a:rPr lang="en-US" sz="2800" dirty="0" err="1">
                <a:solidFill>
                  <a:srgbClr val="008080"/>
                </a:solidFill>
              </a:rPr>
              <a:t>Una</a:t>
            </a:r>
            <a:r>
              <a:rPr lang="en-US" sz="2800" dirty="0">
                <a:solidFill>
                  <a:srgbClr val="008080"/>
                </a:solidFill>
              </a:rPr>
              <a:t> </a:t>
            </a:r>
            <a:r>
              <a:rPr lang="en-US" sz="2800" dirty="0" err="1">
                <a:solidFill>
                  <a:srgbClr val="008080"/>
                </a:solidFill>
              </a:rPr>
              <a:t>Giornata</a:t>
            </a:r>
            <a:r>
              <a:rPr lang="en-US" sz="2800" dirty="0">
                <a:solidFill>
                  <a:srgbClr val="008080"/>
                </a:solidFill>
              </a:rPr>
              <a:t> </a:t>
            </a:r>
            <a:r>
              <a:rPr lang="en-US" sz="2800" dirty="0" err="1">
                <a:solidFill>
                  <a:srgbClr val="008080"/>
                </a:solidFill>
              </a:rPr>
              <a:t>da</a:t>
            </a:r>
            <a:r>
              <a:rPr lang="en-US" sz="2800" dirty="0">
                <a:solidFill>
                  <a:srgbClr val="008080"/>
                </a:solidFill>
              </a:rPr>
              <a:t> …… </a:t>
            </a:r>
            <a:r>
              <a:rPr lang="en-US" sz="2800" dirty="0" err="1">
                <a:solidFill>
                  <a:srgbClr val="008080"/>
                </a:solidFill>
              </a:rPr>
              <a:t>Ricercatore</a:t>
            </a:r>
            <a:r>
              <a:rPr lang="en-US" sz="2800" dirty="0">
                <a:solidFill>
                  <a:srgbClr val="008080"/>
                </a:solidFill>
              </a:rPr>
              <a:t>” </a:t>
            </a:r>
          </a:p>
          <a:p>
            <a:pPr algn="ctr"/>
            <a:r>
              <a:rPr lang="en-US" sz="2000" dirty="0" smtClean="0">
                <a:solidFill>
                  <a:srgbClr val="008080"/>
                </a:solidFill>
              </a:rPr>
              <a:t>3</a:t>
            </a:r>
            <a:r>
              <a:rPr lang="en-US" sz="2000" baseline="30000" dirty="0" smtClean="0">
                <a:solidFill>
                  <a:srgbClr val="008080"/>
                </a:solidFill>
              </a:rPr>
              <a:t>rd</a:t>
            </a:r>
            <a:r>
              <a:rPr lang="en-US" sz="2000" dirty="0" smtClean="0">
                <a:solidFill>
                  <a:srgbClr val="008080"/>
                </a:solidFill>
              </a:rPr>
              <a:t>   December 2012</a:t>
            </a:r>
            <a:endParaRPr lang="en-US" sz="2000" dirty="0">
              <a:solidFill>
                <a:srgbClr val="008080"/>
              </a:solidFill>
            </a:endParaRPr>
          </a:p>
          <a:p>
            <a:endParaRPr lang="en-US" sz="2000" dirty="0"/>
          </a:p>
          <a:p>
            <a:r>
              <a:rPr lang="en-US" sz="2000" dirty="0" smtClean="0">
                <a:solidFill>
                  <a:srgbClr val="0000CC"/>
                </a:solidFill>
              </a:rPr>
              <a:t>40 </a:t>
            </a:r>
            <a:r>
              <a:rPr lang="en-US" sz="2000" dirty="0">
                <a:solidFill>
                  <a:srgbClr val="0000CC"/>
                </a:solidFill>
              </a:rPr>
              <a:t>high school students </a:t>
            </a:r>
            <a:r>
              <a:rPr lang="en-US" sz="2000" dirty="0"/>
              <a:t>from the surrounding Tuscany </a:t>
            </a:r>
            <a:r>
              <a:rPr lang="en-US" sz="2000" dirty="0" smtClean="0"/>
              <a:t>spending </a:t>
            </a:r>
            <a:r>
              <a:rPr lang="en-US" sz="2000" dirty="0">
                <a:solidFill>
                  <a:srgbClr val="0000CC"/>
                </a:solidFill>
              </a:rPr>
              <a:t>a full day at EGO</a:t>
            </a:r>
            <a:r>
              <a:rPr lang="en-US" sz="2000" dirty="0"/>
              <a:t>.</a:t>
            </a:r>
          </a:p>
          <a:p>
            <a:r>
              <a:rPr lang="en-US" sz="2000" dirty="0"/>
              <a:t>Divided in four groups, guided by </a:t>
            </a:r>
            <a:r>
              <a:rPr lang="en-US" sz="2000" dirty="0" smtClean="0"/>
              <a:t>two tutors </a:t>
            </a:r>
            <a:r>
              <a:rPr lang="en-US" sz="2000" dirty="0"/>
              <a:t>each, </a:t>
            </a:r>
            <a:r>
              <a:rPr lang="en-US" sz="2000" dirty="0" smtClean="0"/>
              <a:t>to </a:t>
            </a:r>
            <a:r>
              <a:rPr lang="en-US" sz="2000" dirty="0" smtClean="0"/>
              <a:t>perform </a:t>
            </a:r>
            <a:r>
              <a:rPr lang="en-US" sz="2000" dirty="0"/>
              <a:t>in turn simple experiments on subjects related to Virgo:</a:t>
            </a:r>
          </a:p>
          <a:p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Seismic and acoustic measurements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Signal analysis (time domain and frequency domain)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Comparison of a pendulum with an inverted pendulum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Air refraction index changing with pressure (counting fringe drifting in a small interferometer).</a:t>
            </a:r>
          </a:p>
          <a:p>
            <a:endParaRPr lang="en-GB" sz="2000" dirty="0"/>
          </a:p>
          <a:p>
            <a:r>
              <a:rPr lang="en-GB" sz="2000" dirty="0" smtClean="0"/>
              <a:t>At the end the best teams (according to a quiz contest) will be rewarded with a </a:t>
            </a:r>
            <a:r>
              <a:rPr lang="en-GB" sz="2000" dirty="0" err="1" smtClean="0"/>
              <a:t>Galileoscope</a:t>
            </a:r>
            <a:r>
              <a:rPr lang="en-GB" sz="2000" dirty="0" smtClean="0"/>
              <a:t>, a working copy of Galileo’s “</a:t>
            </a:r>
            <a:r>
              <a:rPr lang="en-GB" sz="2000" dirty="0" err="1" smtClean="0"/>
              <a:t>cannocchiale</a:t>
            </a:r>
            <a:r>
              <a:rPr lang="en-GB" sz="2000" dirty="0" smtClean="0"/>
              <a:t>”</a:t>
            </a:r>
          </a:p>
          <a:p>
            <a:endParaRPr lang="en-GB" sz="2000" dirty="0"/>
          </a:p>
          <a:p>
            <a:r>
              <a:rPr lang="en-GB" sz="1400" dirty="0" smtClean="0">
                <a:solidFill>
                  <a:srgbClr val="008080"/>
                </a:solidFill>
              </a:rPr>
              <a:t>Tutors: G. </a:t>
            </a:r>
            <a:r>
              <a:rPr lang="en-GB" sz="1400" dirty="0" err="1" smtClean="0">
                <a:solidFill>
                  <a:srgbClr val="008080"/>
                </a:solidFill>
              </a:rPr>
              <a:t>Balestri</a:t>
            </a:r>
            <a:r>
              <a:rPr lang="en-GB" sz="1400" dirty="0" smtClean="0">
                <a:solidFill>
                  <a:srgbClr val="008080"/>
                </a:solidFill>
              </a:rPr>
              <a:t>, A. </a:t>
            </a:r>
            <a:r>
              <a:rPr lang="en-GB" sz="1400" dirty="0" err="1" smtClean="0">
                <a:solidFill>
                  <a:srgbClr val="008080"/>
                </a:solidFill>
              </a:rPr>
              <a:t>Basti</a:t>
            </a:r>
            <a:r>
              <a:rPr lang="en-GB" sz="1400" dirty="0" smtClean="0">
                <a:solidFill>
                  <a:srgbClr val="008080"/>
                </a:solidFill>
              </a:rPr>
              <a:t>, C.B., E. </a:t>
            </a:r>
            <a:r>
              <a:rPr lang="en-GB" sz="1400" dirty="0" err="1" smtClean="0">
                <a:solidFill>
                  <a:srgbClr val="008080"/>
                </a:solidFill>
              </a:rPr>
              <a:t>Cuoco</a:t>
            </a:r>
            <a:r>
              <a:rPr lang="en-GB" sz="1400" dirty="0" smtClean="0">
                <a:solidFill>
                  <a:srgbClr val="008080"/>
                </a:solidFill>
              </a:rPr>
              <a:t>, I. </a:t>
            </a:r>
            <a:r>
              <a:rPr lang="en-GB" sz="1400" dirty="0" err="1" smtClean="0">
                <a:solidFill>
                  <a:srgbClr val="008080"/>
                </a:solidFill>
              </a:rPr>
              <a:t>Fiori</a:t>
            </a:r>
            <a:r>
              <a:rPr lang="en-GB" sz="1400" dirty="0" smtClean="0">
                <a:solidFill>
                  <a:srgbClr val="008080"/>
                </a:solidFill>
              </a:rPr>
              <a:t>,  F. </a:t>
            </a:r>
            <a:r>
              <a:rPr lang="en-GB" sz="1400" dirty="0" err="1" smtClean="0">
                <a:solidFill>
                  <a:srgbClr val="008080"/>
                </a:solidFill>
              </a:rPr>
              <a:t>Paoletti</a:t>
            </a:r>
            <a:r>
              <a:rPr lang="en-GB" sz="1400" dirty="0" smtClean="0">
                <a:solidFill>
                  <a:srgbClr val="008080"/>
                </a:solidFill>
              </a:rPr>
              <a:t>, M. </a:t>
            </a:r>
            <a:r>
              <a:rPr lang="en-GB" sz="1400" dirty="0" err="1" smtClean="0">
                <a:solidFill>
                  <a:srgbClr val="008080"/>
                </a:solidFill>
              </a:rPr>
              <a:t>Tacca</a:t>
            </a:r>
            <a:endParaRPr lang="en-GB" sz="1400" dirty="0" smtClean="0">
              <a:solidFill>
                <a:srgbClr val="008080"/>
              </a:solidFill>
            </a:endParaRPr>
          </a:p>
          <a:p>
            <a:endParaRPr lang="en-GB" sz="1400" dirty="0" smtClean="0"/>
          </a:p>
          <a:p>
            <a:r>
              <a:rPr lang="en-GB" sz="1400" dirty="0" smtClean="0"/>
              <a:t>In the framework </a:t>
            </a:r>
            <a:r>
              <a:rPr lang="en-GB" sz="1400" dirty="0"/>
              <a:t>of the initiative “</a:t>
            </a:r>
            <a:r>
              <a:rPr lang="en-GB" sz="1400" dirty="0" err="1"/>
              <a:t>Pianeta</a:t>
            </a:r>
            <a:r>
              <a:rPr lang="en-GB" sz="1400" dirty="0"/>
              <a:t> Galileo” by </a:t>
            </a:r>
            <a:r>
              <a:rPr lang="en-GB" sz="1400" dirty="0" err="1"/>
              <a:t>Regione</a:t>
            </a:r>
            <a:r>
              <a:rPr lang="en-GB" sz="1400" dirty="0"/>
              <a:t> Toscana</a:t>
            </a:r>
            <a:endParaRPr lang="en-US" sz="1400" dirty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C667E1-AD6E-4DE2-9816-0B5A83FDDB09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6149" name="Text Box 3"/>
          <p:cNvSpPr txBox="1">
            <a:spLocks noChangeArrowheads="1"/>
          </p:cNvSpPr>
          <p:nvPr/>
        </p:nvSpPr>
        <p:spPr bwMode="auto">
          <a:xfrm>
            <a:off x="1714500" y="247650"/>
            <a:ext cx="6929438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/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6151" name="Picture 4" descr="logo_gran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TextBox 12"/>
          <p:cNvSpPr txBox="1">
            <a:spLocks noChangeArrowheads="1"/>
          </p:cNvSpPr>
          <p:nvPr/>
        </p:nvSpPr>
        <p:spPr bwMode="auto">
          <a:xfrm>
            <a:off x="3089275" y="257175"/>
            <a:ext cx="5964238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b="1" dirty="0">
                <a:solidFill>
                  <a:srgbClr val="0099FF"/>
                </a:solidFill>
              </a:rPr>
              <a:t>European </a:t>
            </a:r>
            <a:r>
              <a:rPr lang="en-US" sz="2800" b="1" dirty="0" smtClean="0">
                <a:solidFill>
                  <a:srgbClr val="0099FF"/>
                </a:solidFill>
              </a:rPr>
              <a:t>Researchers’ </a:t>
            </a:r>
            <a:r>
              <a:rPr lang="en-US" sz="2800" b="1" dirty="0">
                <a:solidFill>
                  <a:srgbClr val="0099FF"/>
                </a:solidFill>
              </a:rPr>
              <a:t>Night  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dirty="0" smtClean="0"/>
              <a:t>28 (and 29) September2012</a:t>
            </a:r>
            <a:endParaRPr lang="en-US" sz="28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/>
              <a:t>		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</p:txBody>
      </p:sp>
      <p:sp>
        <p:nvSpPr>
          <p:cNvPr id="6153" name="TextBox 12"/>
          <p:cNvSpPr txBox="1">
            <a:spLocks noChangeArrowheads="1"/>
          </p:cNvSpPr>
          <p:nvPr/>
        </p:nvSpPr>
        <p:spPr bwMode="auto">
          <a:xfrm>
            <a:off x="2143125" y="2647950"/>
            <a:ext cx="6910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endParaRPr lang="it-IT" sz="2000"/>
          </a:p>
        </p:txBody>
      </p:sp>
      <p:pic>
        <p:nvPicPr>
          <p:cNvPr id="6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563" y="2843213"/>
            <a:ext cx="257968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88" y="1849438"/>
            <a:ext cx="12350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0" y="571500"/>
            <a:ext cx="132238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553200" y="3714750"/>
            <a:ext cx="2214563" cy="3079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hlinkClick r:id="rId6"/>
              </a:rPr>
              <a:t>www.frascatiscienza.it</a:t>
            </a:r>
            <a:r>
              <a:rPr lang="en-US" dirty="0"/>
              <a:t> </a:t>
            </a:r>
          </a:p>
        </p:txBody>
      </p:sp>
      <p:sp>
        <p:nvSpPr>
          <p:cNvPr id="6158" name="TextBox 15"/>
          <p:cNvSpPr txBox="1">
            <a:spLocks noChangeArrowheads="1"/>
          </p:cNvSpPr>
          <p:nvPr/>
        </p:nvSpPr>
        <p:spPr bwMode="auto">
          <a:xfrm>
            <a:off x="2411760" y="2093913"/>
            <a:ext cx="644649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EGO/Virgo answered  </a:t>
            </a:r>
            <a:r>
              <a:rPr lang="en-US" sz="2400" dirty="0" smtClean="0">
                <a:solidFill>
                  <a:srgbClr val="C00000"/>
                </a:solidFill>
              </a:rPr>
              <a:t>successfully the </a:t>
            </a:r>
            <a:r>
              <a:rPr lang="en-US" sz="2400" dirty="0">
                <a:solidFill>
                  <a:srgbClr val="C00000"/>
                </a:solidFill>
              </a:rPr>
              <a:t>European call as partners of</a:t>
            </a: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r>
              <a:rPr lang="en-US" sz="2400" dirty="0" smtClean="0">
                <a:solidFill>
                  <a:srgbClr val="C00000"/>
                </a:solidFill>
              </a:rPr>
              <a:t>obtained budget share:    2000 €</a:t>
            </a:r>
          </a:p>
          <a:p>
            <a:endParaRPr lang="en-US" sz="2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AAE5EC-D59E-4141-BE01-90B0BDA71C0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304800" y="4464050"/>
            <a:ext cx="4572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In </a:t>
            </a:r>
            <a:r>
              <a:rPr lang="en-US" sz="1400" dirty="0" err="1"/>
              <a:t>collaborazione</a:t>
            </a:r>
            <a:r>
              <a:rPr lang="en-US" sz="1400" dirty="0"/>
              <a:t> con:</a:t>
            </a:r>
          </a:p>
          <a:p>
            <a:r>
              <a:rPr lang="it-IT" sz="1400" dirty="0"/>
              <a:t>Comune di Cascina</a:t>
            </a:r>
          </a:p>
          <a:p>
            <a:r>
              <a:rPr lang="it-IT" sz="1400" dirty="0"/>
              <a:t>Comune di Pisa</a:t>
            </a:r>
          </a:p>
          <a:p>
            <a:r>
              <a:rPr lang="it-IT" sz="1400" dirty="0"/>
              <a:t>Astrofili Pisani Galileo Galilei</a:t>
            </a:r>
          </a:p>
          <a:p>
            <a:r>
              <a:rPr lang="it-IT" sz="1400" dirty="0"/>
              <a:t>Regione Toscana</a:t>
            </a:r>
          </a:p>
          <a:p>
            <a:r>
              <a:rPr lang="it-IT" sz="1400" dirty="0"/>
              <a:t>La Limonaia</a:t>
            </a:r>
          </a:p>
          <a:p>
            <a:r>
              <a:rPr lang="it-IT" sz="1400" dirty="0"/>
              <a:t>INFN e Dipartimento di </a:t>
            </a:r>
            <a:r>
              <a:rPr lang="it-IT" sz="1400" dirty="0" smtClean="0"/>
              <a:t>fisica</a:t>
            </a:r>
          </a:p>
          <a:p>
            <a:r>
              <a:rPr lang="it-IT" sz="1400" dirty="0" smtClean="0"/>
              <a:t>Fondazione CariPisa</a:t>
            </a:r>
            <a:endParaRPr lang="it-IT" sz="1400" dirty="0"/>
          </a:p>
          <a:p>
            <a:pPr algn="ctr"/>
            <a:endParaRPr lang="it-IT" dirty="0">
              <a:latin typeface="Calibri" pitchFamily="34" charset="0"/>
            </a:endParaRPr>
          </a:p>
        </p:txBody>
      </p:sp>
      <p:sp>
        <p:nvSpPr>
          <p:cNvPr id="7174" name="CasellaDiTesto 2"/>
          <p:cNvSpPr txBox="1">
            <a:spLocks noChangeArrowheads="1"/>
          </p:cNvSpPr>
          <p:nvPr/>
        </p:nvSpPr>
        <p:spPr bwMode="auto">
          <a:xfrm>
            <a:off x="685800" y="785813"/>
            <a:ext cx="3444875" cy="307776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i="1" dirty="0">
                <a:solidFill>
                  <a:srgbClr val="FF0000"/>
                </a:solidFill>
                <a:latin typeface="Calibri" pitchFamily="34" charset="0"/>
              </a:rPr>
              <a:t>To See</a:t>
            </a:r>
          </a:p>
          <a:p>
            <a:endParaRPr lang="it-IT" dirty="0">
              <a:latin typeface="Calibri" pitchFamily="34" charset="0"/>
            </a:endParaRPr>
          </a:p>
          <a:p>
            <a:r>
              <a:rPr lang="it-IT" sz="1800" u="sng" dirty="0">
                <a:latin typeface="Calibri" pitchFamily="34" charset="0"/>
              </a:rPr>
              <a:t>Virgo</a:t>
            </a:r>
            <a:r>
              <a:rPr lang="it-IT" sz="1800" dirty="0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Tunnel 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Control Room (taking data)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Interferometer (working model)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Superattenuator  </a:t>
            </a:r>
            <a:r>
              <a:rPr lang="it-IT" sz="1800" dirty="0" smtClean="0">
                <a:latin typeface="Calibri" pitchFamily="34" charset="0"/>
              </a:rPr>
              <a:t>1987</a:t>
            </a:r>
          </a:p>
          <a:p>
            <a:pPr>
              <a:buFont typeface="Arial" charset="0"/>
              <a:buChar char="•"/>
            </a:pPr>
            <a:r>
              <a:rPr lang="it-IT" sz="1800" dirty="0" smtClean="0">
                <a:latin typeface="Calibri" pitchFamily="34" charset="0"/>
              </a:rPr>
              <a:t>A real </a:t>
            </a:r>
            <a:r>
              <a:rPr lang="it-IT" sz="1800" dirty="0" smtClean="0">
                <a:latin typeface="Calibri" pitchFamily="34" charset="0"/>
              </a:rPr>
              <a:t>Payload</a:t>
            </a:r>
          </a:p>
          <a:p>
            <a:pPr>
              <a:buFont typeface="Arial" charset="0"/>
              <a:buChar char="•"/>
            </a:pPr>
            <a:r>
              <a:rPr lang="it-IT" sz="1800" dirty="0" smtClean="0">
                <a:latin typeface="Calibri" pitchFamily="34" charset="0"/>
              </a:rPr>
              <a:t>Free fall in vacuum</a:t>
            </a:r>
            <a:endParaRPr lang="it-IT" sz="1800" dirty="0" smtClean="0">
              <a:latin typeface="Calibri" pitchFamily="34" charset="0"/>
            </a:endParaRPr>
          </a:p>
          <a:p>
            <a:pPr algn="r"/>
            <a:r>
              <a:rPr lang="it-IT" sz="1800" dirty="0" smtClean="0">
                <a:solidFill>
                  <a:srgbClr val="0000CC"/>
                </a:solidFill>
                <a:latin typeface="Calibri" pitchFamily="34" charset="0"/>
              </a:rPr>
              <a:t>190 visitors</a:t>
            </a:r>
          </a:p>
          <a:p>
            <a:endParaRPr lang="it-IT" sz="1800" dirty="0">
              <a:latin typeface="Calibri" pitchFamily="34" charset="0"/>
            </a:endParaRPr>
          </a:p>
        </p:txBody>
      </p:sp>
      <p:sp>
        <p:nvSpPr>
          <p:cNvPr id="7175" name="CasellaDiTesto 2"/>
          <p:cNvSpPr txBox="1">
            <a:spLocks noChangeArrowheads="1"/>
          </p:cNvSpPr>
          <p:nvPr/>
        </p:nvSpPr>
        <p:spPr bwMode="auto">
          <a:xfrm>
            <a:off x="4457700" y="785813"/>
            <a:ext cx="4186238" cy="492442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i="1" dirty="0">
                <a:solidFill>
                  <a:srgbClr val="FF0000"/>
                </a:solidFill>
                <a:latin typeface="Calibri" pitchFamily="34" charset="0"/>
              </a:rPr>
              <a:t>To Do</a:t>
            </a:r>
          </a:p>
          <a:p>
            <a:endParaRPr lang="it-IT" dirty="0">
              <a:latin typeface="Calibri" pitchFamily="34" charset="0"/>
            </a:endParaRPr>
          </a:p>
          <a:p>
            <a:r>
              <a:rPr lang="it-IT" sz="1800" u="sng" dirty="0">
                <a:latin typeface="Calibri" pitchFamily="34" charset="0"/>
              </a:rPr>
              <a:t>Virgo</a:t>
            </a:r>
            <a:r>
              <a:rPr lang="it-IT" sz="1800" dirty="0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Build your </a:t>
            </a:r>
            <a:r>
              <a:rPr lang="it-IT" sz="1800" dirty="0" smtClean="0">
                <a:latin typeface="Calibri" pitchFamily="34" charset="0"/>
              </a:rPr>
              <a:t>interferometer</a:t>
            </a:r>
            <a:endParaRPr lang="it-IT" sz="1800" dirty="0">
              <a:latin typeface="Calibri" pitchFamily="34" charset="0"/>
            </a:endParaRPr>
          </a:p>
          <a:p>
            <a:pPr algn="r"/>
            <a:r>
              <a:rPr lang="it-IT" sz="1800" dirty="0" smtClean="0">
                <a:solidFill>
                  <a:srgbClr val="0000CC"/>
                </a:solidFill>
                <a:latin typeface="Calibri" pitchFamily="34" charset="0"/>
              </a:rPr>
              <a:t>2 x 8 students</a:t>
            </a:r>
          </a:p>
          <a:p>
            <a:endParaRPr lang="it-IT" sz="1800" dirty="0">
              <a:latin typeface="Calibri" pitchFamily="34" charset="0"/>
            </a:endParaRPr>
          </a:p>
          <a:p>
            <a:r>
              <a:rPr lang="it-IT" sz="1800" u="sng" dirty="0">
                <a:latin typeface="Calibri" pitchFamily="34" charset="0"/>
              </a:rPr>
              <a:t>Science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Meet the scientists (Science Cafe</a:t>
            </a:r>
            <a:r>
              <a:rPr lang="it-IT" sz="1800" dirty="0" smtClean="0">
                <a:latin typeface="Calibri" pitchFamily="34" charset="0"/>
              </a:rPr>
              <a:t>)</a:t>
            </a:r>
            <a:endParaRPr lang="it-IT" sz="1800" dirty="0">
              <a:latin typeface="Calibri" pitchFamily="34" charset="0"/>
            </a:endParaRPr>
          </a:p>
          <a:p>
            <a:r>
              <a:rPr lang="it-IT" sz="1800" u="sng" dirty="0" smtClean="0">
                <a:latin typeface="Calibri" pitchFamily="34" charset="0"/>
              </a:rPr>
              <a:t>Astronomy</a:t>
            </a:r>
            <a:endParaRPr lang="it-IT" sz="1800" u="sng" dirty="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Observe the </a:t>
            </a:r>
            <a:r>
              <a:rPr lang="it-IT" sz="1800" dirty="0" smtClean="0">
                <a:latin typeface="Calibri" pitchFamily="34" charset="0"/>
              </a:rPr>
              <a:t>(</a:t>
            </a:r>
            <a:r>
              <a:rPr lang="it-IT" sz="1800" i="1" dirty="0" smtClean="0">
                <a:solidFill>
                  <a:srgbClr val="00B050"/>
                </a:solidFill>
                <a:latin typeface="Calibri" pitchFamily="34" charset="0"/>
              </a:rPr>
              <a:t>virtual</a:t>
            </a:r>
            <a:r>
              <a:rPr lang="it-IT" sz="1800" dirty="0" smtClean="0">
                <a:latin typeface="Calibri" pitchFamily="34" charset="0"/>
              </a:rPr>
              <a:t>) sky</a:t>
            </a:r>
            <a:endParaRPr lang="it-IT" sz="1800" dirty="0">
              <a:latin typeface="Calibri" pitchFamily="34" charset="0"/>
            </a:endParaRPr>
          </a:p>
          <a:p>
            <a:pPr algn="r"/>
            <a:r>
              <a:rPr lang="it-IT" sz="1800" dirty="0" smtClean="0">
                <a:solidFill>
                  <a:srgbClr val="0000CC"/>
                </a:solidFill>
                <a:latin typeface="Calibri" pitchFamily="34" charset="0"/>
              </a:rPr>
              <a:t>&gt;100 </a:t>
            </a:r>
            <a:r>
              <a:rPr lang="it-IT" sz="1800" dirty="0" smtClean="0">
                <a:solidFill>
                  <a:srgbClr val="0000CC"/>
                </a:solidFill>
                <a:latin typeface="Calibri" pitchFamily="34" charset="0"/>
              </a:rPr>
              <a:t>happy guests</a:t>
            </a:r>
            <a:r>
              <a:rPr lang="it-IT" sz="1800" dirty="0" smtClean="0">
                <a:solidFill>
                  <a:srgbClr val="0000CC"/>
                </a:solidFill>
                <a:latin typeface="Calibri" pitchFamily="34" charset="0"/>
              </a:rPr>
              <a:t>, in spite of clouds</a:t>
            </a:r>
          </a:p>
          <a:p>
            <a:pPr algn="r"/>
            <a:endParaRPr lang="it-IT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it-IT" sz="1800" u="sng" dirty="0" smtClean="0">
                <a:latin typeface="Calibri" pitchFamily="34" charset="0"/>
              </a:rPr>
              <a:t>Theatre</a:t>
            </a:r>
          </a:p>
          <a:p>
            <a:pPr>
              <a:buFont typeface="Arial" pitchFamily="34" charset="0"/>
              <a:buChar char="•"/>
            </a:pPr>
            <a:r>
              <a:rPr lang="it-IT" sz="1800" dirty="0" smtClean="0">
                <a:latin typeface="Calibri" pitchFamily="34" charset="0"/>
              </a:rPr>
              <a:t>“Die Physiker” by Friedrich Duerrenmatt </a:t>
            </a:r>
          </a:p>
          <a:p>
            <a:r>
              <a:rPr lang="it-IT" sz="1800" dirty="0" smtClean="0">
                <a:latin typeface="Calibri" pitchFamily="34" charset="0"/>
              </a:rPr>
              <a:t>	at teatro Politeama, Cascina</a:t>
            </a:r>
          </a:p>
          <a:p>
            <a:pPr algn="r"/>
            <a:r>
              <a:rPr lang="it-IT" sz="1800" dirty="0" smtClean="0">
                <a:solidFill>
                  <a:srgbClr val="0000CC"/>
                </a:solidFill>
                <a:latin typeface="Calibri" pitchFamily="34" charset="0"/>
              </a:rPr>
              <a:t>all  198 seats occupied</a:t>
            </a:r>
          </a:p>
          <a:p>
            <a:pPr algn="r"/>
            <a:endParaRPr lang="it-IT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sp>
        <p:nvSpPr>
          <p:cNvPr id="7176" name="TextBox 8"/>
          <p:cNvSpPr txBox="1">
            <a:spLocks noChangeArrowheads="1"/>
          </p:cNvSpPr>
          <p:nvPr/>
        </p:nvSpPr>
        <p:spPr bwMode="auto">
          <a:xfrm>
            <a:off x="428625" y="142875"/>
            <a:ext cx="8029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Night </a:t>
            </a:r>
            <a:r>
              <a:rPr lang="en-US" sz="2400" b="1" dirty="0" smtClean="0">
                <a:solidFill>
                  <a:srgbClr val="FF0000"/>
                </a:solidFill>
              </a:rPr>
              <a:t>2012 </a:t>
            </a:r>
            <a:r>
              <a:rPr lang="en-US" sz="2400" dirty="0" smtClean="0"/>
              <a:t>program </a:t>
            </a:r>
            <a:r>
              <a:rPr lang="en-US" dirty="0"/>
              <a:t>	</a:t>
            </a:r>
            <a:r>
              <a:rPr lang="en-US" sz="1600" dirty="0" smtClean="0"/>
              <a:t>(28 and 29 September)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911642" y="0"/>
            <a:ext cx="3096344" cy="145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Arte e </a:t>
            </a:r>
            <a:r>
              <a:rPr lang="en-US" sz="2400" dirty="0" err="1" smtClean="0"/>
              <a:t>Scienza</a:t>
            </a:r>
            <a:r>
              <a:rPr lang="en-US" sz="2400" dirty="0" smtClean="0"/>
              <a:t>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(EGO &amp; </a:t>
            </a:r>
            <a:r>
              <a:rPr lang="en-US" sz="2400" dirty="0" err="1" smtClean="0"/>
              <a:t>CariPisa</a:t>
            </a:r>
            <a:r>
              <a:rPr lang="en-US" sz="2400" dirty="0" smtClean="0"/>
              <a:t>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7986" y="0"/>
            <a:ext cx="4133348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1116154"/>
            <a:ext cx="4010025" cy="574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428750" y="247650"/>
            <a:ext cx="2968998" cy="145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Arte e </a:t>
            </a:r>
            <a:r>
              <a:rPr lang="en-US" sz="2400" dirty="0" err="1" smtClean="0"/>
              <a:t>Scienza</a:t>
            </a:r>
            <a:r>
              <a:rPr lang="en-US" sz="2400" dirty="0" smtClean="0"/>
              <a:t>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(EGO &amp; </a:t>
            </a:r>
            <a:r>
              <a:rPr lang="en-US" sz="2400" dirty="0" err="1" smtClean="0"/>
              <a:t>CariPisa</a:t>
            </a:r>
            <a:r>
              <a:rPr lang="en-US" sz="2400" dirty="0" smtClean="0"/>
              <a:t>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Z:\VIRGO\Outreach\Caripisa\Locandina Copenaghen_FIN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12462"/>
            <a:ext cx="3779912" cy="5345537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-8801"/>
            <a:ext cx="4860032" cy="6866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Virgo week  14/11/12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46DBC5-34CC-4F14-A6FC-5F8DF78BDE2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6" name="Picture 2" descr="_MG_96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9837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20425748">
            <a:off x="4685721" y="804270"/>
            <a:ext cx="3022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EGO actors: Nicola </a:t>
            </a:r>
            <a:r>
              <a:rPr lang="en-US" sz="2400" b="1" dirty="0" err="1" smtClean="0">
                <a:solidFill>
                  <a:srgbClr val="FF0000"/>
                </a:solidFill>
              </a:rPr>
              <a:t>Menzione</a:t>
            </a:r>
            <a:r>
              <a:rPr lang="en-US" sz="2400" b="1" dirty="0" smtClean="0">
                <a:solidFill>
                  <a:srgbClr val="FF0000"/>
                </a:solidFill>
              </a:rPr>
              <a:t>, Luca Paoli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7956</TotalTime>
  <Words>475</Words>
  <Application>Microsoft Office PowerPoint</Application>
  <PresentationFormat>On-screen Show (4:3)</PresentationFormat>
  <Paragraphs>147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INFN - VIRGO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bradaschia</dc:creator>
  <cp:lastModifiedBy>bradaschia</cp:lastModifiedBy>
  <cp:revision>439</cp:revision>
  <cp:lastPrinted>2003-02-28T17:48:25Z</cp:lastPrinted>
  <dcterms:created xsi:type="dcterms:W3CDTF">2002-07-01T09:21:19Z</dcterms:created>
  <dcterms:modified xsi:type="dcterms:W3CDTF">2012-11-13T14:34:37Z</dcterms:modified>
</cp:coreProperties>
</file>