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5.xml" ContentType="application/vnd.openxmlformats-officedocument.presentationml.slide+xml"/>
  <Override PartName="/docProps/app.xml" ContentType="application/vnd.openxmlformats-officedocument.extended-properties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12.xml" ContentType="application/vnd.openxmlformats-officedocument.presentationml.notesSlide+xml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85" r:id="rId3"/>
    <p:sldId id="336" r:id="rId4"/>
    <p:sldId id="337" r:id="rId5"/>
    <p:sldId id="338" r:id="rId6"/>
    <p:sldId id="339" r:id="rId7"/>
    <p:sldId id="343" r:id="rId8"/>
    <p:sldId id="340" r:id="rId9"/>
    <p:sldId id="341" r:id="rId10"/>
    <p:sldId id="344" r:id="rId11"/>
    <p:sldId id="366" r:id="rId12"/>
    <p:sldId id="345" r:id="rId13"/>
    <p:sldId id="370" r:id="rId14"/>
    <p:sldId id="371" r:id="rId15"/>
    <p:sldId id="346" r:id="rId16"/>
    <p:sldId id="347" r:id="rId17"/>
    <p:sldId id="348" r:id="rId18"/>
    <p:sldId id="349" r:id="rId19"/>
    <p:sldId id="351" r:id="rId20"/>
    <p:sldId id="320" r:id="rId21"/>
    <p:sldId id="352" r:id="rId22"/>
    <p:sldId id="354" r:id="rId23"/>
    <p:sldId id="322" r:id="rId24"/>
    <p:sldId id="356" r:id="rId25"/>
    <p:sldId id="355" r:id="rId26"/>
    <p:sldId id="357" r:id="rId27"/>
    <p:sldId id="360" r:id="rId28"/>
    <p:sldId id="361" r:id="rId29"/>
    <p:sldId id="367" r:id="rId30"/>
    <p:sldId id="368" r:id="rId31"/>
    <p:sldId id="369" r:id="rId32"/>
    <p:sldId id="362" r:id="rId33"/>
    <p:sldId id="363" r:id="rId34"/>
    <p:sldId id="364" r:id="rId35"/>
    <p:sldId id="365" r:id="rId36"/>
    <p:sldId id="327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schemeClr val="tx1"/>
    </p:penClr>
  </p:showPr>
  <p:clrMru>
    <a:srgbClr val="E39A11"/>
    <a:srgbClr val="3B3B3B"/>
    <a:srgbClr val="B90202"/>
    <a:srgbClr val="002862"/>
    <a:srgbClr val="FFE027"/>
    <a:srgbClr val="9F5278"/>
    <a:srgbClr val="0FFF41"/>
    <a:srgbClr val="A3BCE3"/>
    <a:srgbClr val="38386A"/>
    <a:srgbClr val="09276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9324" autoAdjust="0"/>
  </p:normalViewPr>
  <p:slideViewPr>
    <p:cSldViewPr snapToGrid="0">
      <p:cViewPr>
        <p:scale>
          <a:sx n="100" d="100"/>
          <a:sy n="100" d="100"/>
        </p:scale>
        <p:origin x="-320" y="-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viewProps" Target="viewProps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tableStyles" Target="tableStyles.xml"/><Relationship Id="rId4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ict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0165E6AB-9D07-1D4F-803E-E74038F939E3}" type="datetime1">
              <a:rPr lang="en-US"/>
              <a:pPr>
                <a:defRPr/>
              </a:pPr>
              <a:t>7/17/11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024147C1-9E20-A244-BB60-65206BE4CD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57B0BE3F-8987-B14F-9F48-113D6ABD43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2A8132-5280-6248-A071-540E7CA9C05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DD39B-C910-9743-AC06-4BF5DF5391EA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20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6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24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26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28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34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F4570-6DAF-E747-B569-95262784830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2B10A-5826-424F-A6FE-505080592100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79FD9-4F01-EA4A-B47D-D20A73348ABF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A05B2-A40B-764C-9101-1BE706128B7E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7DCC9-4A9B-EF45-8CCE-426E4AA87DB1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DCD54-958C-CB41-9157-747B5B4554A6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DF665-8828-4347-A87F-462FD25612A1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88952-5709-0E45-B79B-6F5CD2B6D792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59DB3-877B-0E44-8698-12B42547526B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66A16-B27C-934B-9225-B60D267E1C3C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7FDB5-C67B-FC4D-8E75-6F11665E75CD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BB349-8793-E844-A037-CAE098CEF133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E51C-FA10-BA43-AB05-19523FEA1B2B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Golven_2a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E00D"/>
                </a:solidFill>
                <a:latin typeface="Times New Roman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E00D"/>
                </a:solidFill>
                <a:latin typeface="Times New Roman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18 - 07 - 2011    Th.S. Bauer, Nikhef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E00D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E6A45850-10E3-3047-AB17-FA40E6D9B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E00D"/>
          </a:solidFill>
          <a:latin typeface="Times New Roman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E00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E00D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E00D"/>
          </a:solidFill>
          <a:latin typeface="+mn-lt"/>
          <a:ea typeface="+mn-ea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FFE00D"/>
          </a:solidFill>
          <a:latin typeface="+mn-lt"/>
          <a:ea typeface="+mn-ea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FFE00D"/>
          </a:solidFill>
          <a:latin typeface="+mn-lt"/>
          <a:ea typeface="+mn-ea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FFE00D"/>
          </a:solidFill>
          <a:latin typeface="+mn-lt"/>
          <a:ea typeface="+mn-ea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FFE00D"/>
          </a:solidFill>
          <a:latin typeface="+mn-lt"/>
          <a:ea typeface="+mn-ea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FFE00D"/>
          </a:solidFill>
          <a:latin typeface="+mn-lt"/>
          <a:ea typeface="+mn-ea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FFE00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tif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593630-2408-D747-98B4-843E42483177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1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933575"/>
          </a:xfrm>
        </p:spPr>
        <p:txBody>
          <a:bodyPr/>
          <a:lstStyle/>
          <a:p>
            <a:pPr eaLnBrk="1" hangingPunct="1"/>
            <a:r>
              <a:rPr lang="en-US"/>
              <a:t>Dihedron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sz="2400"/>
              <a:t>Status Report</a:t>
            </a: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sz="1800"/>
              <a:t>18 July2011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65690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Substrates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2 substrates have been polished;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surfaces measured by TNO;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482600" y="899580"/>
          <a:ext cx="7739186" cy="5181045"/>
        </p:xfrm>
        <a:graphic>
          <a:graphicData uri="http://schemas.openxmlformats.org/presentationml/2006/ole">
            <p:oleObj spid="_x0000_s77826" name="Document" r:id="rId3" imgW="3035300" imgH="20320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3</a:t>
            </a:fld>
            <a:endParaRPr lang="en-US"/>
          </a:p>
        </p:txBody>
      </p:sp>
      <p:sp>
        <p:nvSpPr>
          <p:cNvPr id="11" name="Oval 10"/>
          <p:cNvSpPr/>
          <p:nvPr/>
        </p:nvSpPr>
        <p:spPr bwMode="auto">
          <a:xfrm>
            <a:off x="0" y="1044222"/>
            <a:ext cx="2483556" cy="691444"/>
          </a:xfrm>
          <a:prstGeom prst="ellipse">
            <a:avLst/>
          </a:prstGeom>
          <a:solidFill>
            <a:srgbClr val="E39A1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89400" y="1518910"/>
            <a:ext cx="26162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size: 4.5 x 3.5 mm</a:t>
            </a:r>
            <a:r>
              <a:rPr lang="en-US" sz="2000" baseline="30000">
                <a:latin typeface="Times New Roman"/>
                <a:cs typeface="Times New Roman"/>
              </a:rPr>
              <a:t>2</a:t>
            </a: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5410200" cy="6463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Short Mirror – Side A</a:t>
            </a:r>
            <a:endParaRPr lang="en-US" sz="2800" b="1" baseline="30000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20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0400" y="439860"/>
            <a:ext cx="2997200" cy="40011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b="1">
                <a:solidFill>
                  <a:srgbClr val="FFE027"/>
                </a:solidFill>
                <a:latin typeface="Times New Roman"/>
                <a:cs typeface="Times New Roman"/>
              </a:rPr>
              <a:t>low frequency</a:t>
            </a:r>
            <a:endParaRPr lang="en-US" sz="105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087" y="1143000"/>
            <a:ext cx="2094164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RMS: 0.17 nm</a:t>
            </a:r>
            <a:endParaRPr lang="en-US" sz="2000" baseline="30000">
              <a:latin typeface="Times New Roman"/>
              <a:cs typeface="Times New Roman"/>
            </a:endParaRP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4</a:t>
            </a:fld>
            <a:endParaRPr lang="en-US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57195" y="927100"/>
          <a:ext cx="7737028" cy="5179600"/>
        </p:xfrm>
        <a:graphic>
          <a:graphicData uri="http://schemas.openxmlformats.org/presentationml/2006/ole">
            <p:oleObj spid="_x0000_s78850" name="Document" r:id="rId3" imgW="3035300" imgH="2032000" progId="Word.Document.12">
              <p:link updateAutomatic="1"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37000" y="1493510"/>
            <a:ext cx="26162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size: 315 x 236 </a:t>
            </a:r>
            <a:r>
              <a:rPr lang="en-US" sz="2000">
                <a:latin typeface="Symbol" charset="2"/>
                <a:cs typeface="Symbol" charset="2"/>
              </a:rPr>
              <a:t>m</a:t>
            </a:r>
            <a:r>
              <a:rPr lang="en-US" sz="2000">
                <a:latin typeface="Times New Roman"/>
                <a:cs typeface="Times New Roman"/>
              </a:rPr>
              <a:t>m</a:t>
            </a:r>
            <a:r>
              <a:rPr lang="en-US" sz="2000" baseline="30000">
                <a:latin typeface="Times New Roman"/>
                <a:cs typeface="Times New Roman"/>
              </a:rPr>
              <a:t>2</a:t>
            </a: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5410200" cy="6463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Short Mirror – Side A</a:t>
            </a:r>
            <a:endParaRPr lang="en-US" sz="2800" b="1" baseline="30000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0400" y="439860"/>
            <a:ext cx="2997200" cy="40011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b="1">
                <a:solidFill>
                  <a:srgbClr val="FFE027"/>
                </a:solidFill>
                <a:latin typeface="Times New Roman"/>
                <a:cs typeface="Times New Roman"/>
              </a:rPr>
              <a:t>medium frequency</a:t>
            </a:r>
            <a:endParaRPr lang="en-US" sz="105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0" y="1044222"/>
            <a:ext cx="2483556" cy="691444"/>
          </a:xfrm>
          <a:prstGeom prst="ellipse">
            <a:avLst/>
          </a:prstGeom>
          <a:solidFill>
            <a:srgbClr val="E39A1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190" y="1175456"/>
            <a:ext cx="2094164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RMS: 0.16 nm</a:t>
            </a:r>
            <a:endParaRPr lang="en-US" sz="2000" baseline="30000">
              <a:latin typeface="Times New Roman"/>
              <a:cs typeface="Times New Roman"/>
            </a:endParaRP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463550" y="927100"/>
          <a:ext cx="7743600" cy="5184000"/>
        </p:xfrm>
        <a:graphic>
          <a:graphicData uri="http://schemas.openxmlformats.org/presentationml/2006/ole">
            <p:oleObj spid="_x0000_s79874" name="Document" r:id="rId3" imgW="3035300" imgH="20320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37000" y="1493510"/>
            <a:ext cx="26162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size:   63 x   47 </a:t>
            </a:r>
            <a:r>
              <a:rPr lang="en-US" sz="2000">
                <a:latin typeface="Symbol" charset="2"/>
                <a:cs typeface="Symbol" charset="2"/>
              </a:rPr>
              <a:t>m</a:t>
            </a:r>
            <a:r>
              <a:rPr lang="en-US" sz="2000">
                <a:latin typeface="Times New Roman"/>
                <a:cs typeface="Times New Roman"/>
              </a:rPr>
              <a:t>m</a:t>
            </a:r>
            <a:r>
              <a:rPr lang="en-US" sz="2000" baseline="30000">
                <a:latin typeface="Times New Roman"/>
                <a:cs typeface="Times New Roman"/>
              </a:rPr>
              <a:t>2</a:t>
            </a: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5410200" cy="6463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Short Mirror – Side A</a:t>
            </a:r>
            <a:endParaRPr lang="en-US" sz="2800" b="1" baseline="30000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0400" y="439860"/>
            <a:ext cx="2997200" cy="40011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000" b="1">
                <a:solidFill>
                  <a:srgbClr val="FFE027"/>
                </a:solidFill>
                <a:latin typeface="Times New Roman"/>
                <a:cs typeface="Times New Roman"/>
              </a:rPr>
              <a:t>high frequency</a:t>
            </a:r>
            <a:endParaRPr lang="en-US" sz="105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0" y="1044222"/>
            <a:ext cx="2483556" cy="691444"/>
          </a:xfrm>
          <a:prstGeom prst="ellipse">
            <a:avLst/>
          </a:prstGeom>
          <a:solidFill>
            <a:srgbClr val="E39A1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413" y="1190978"/>
            <a:ext cx="2094164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RMS: 0.14 nm</a:t>
            </a:r>
            <a:endParaRPr lang="en-US" sz="2000" baseline="30000">
              <a:latin typeface="Times New Roman"/>
              <a:cs typeface="Times New Roman"/>
            </a:endParaRPr>
          </a:p>
          <a:p>
            <a:endParaRPr lang="en-US" sz="1200" baseline="30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609600" y="1126941"/>
          <a:ext cx="6567964" cy="4320000"/>
        </p:xfrm>
        <a:graphic>
          <a:graphicData uri="http://schemas.openxmlformats.org/presentationml/2006/ole">
            <p:oleObj spid="_x0000_s80898" name="Document" r:id="rId3" imgW="4267200" imgH="28067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6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73025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Short Mirror – Side A</a:t>
            </a:r>
            <a:endParaRPr lang="en-US" sz="120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4900" y="1337736"/>
            <a:ext cx="1485900" cy="56169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Raw results</a:t>
            </a:r>
            <a:r>
              <a:rPr lang="en-US" sz="2000">
                <a:latin typeface="Times New Roman"/>
                <a:cs typeface="Times New Roman"/>
              </a:rPr>
              <a:t>.</a:t>
            </a:r>
            <a:endParaRPr lang="en-US" sz="2000">
              <a:latin typeface="Times New Roman"/>
              <a:cs typeface="Times New Roman"/>
            </a:endParaRPr>
          </a:p>
          <a:p>
            <a:endParaRPr lang="en-US" sz="10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609600" y="1126941"/>
          <a:ext cx="6567964" cy="4320000"/>
        </p:xfrm>
        <a:graphic>
          <a:graphicData uri="http://schemas.openxmlformats.org/presentationml/2006/ole">
            <p:oleObj spid="_x0000_s84994" name="Document" r:id="rId3" imgW="4267200" imgH="28067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73025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Short Mirror – Side A</a:t>
            </a:r>
            <a:endParaRPr lang="en-US" sz="120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2600" y="1553636"/>
            <a:ext cx="3962400" cy="1608133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Note: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reasonable overlap;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spikes and “V” system immanent;</a:t>
            </a:r>
          </a:p>
          <a:p>
            <a:r>
              <a:rPr lang="en-US" sz="2000" b="1" i="1">
                <a:solidFill>
                  <a:srgbClr val="FFE027"/>
                </a:solidFill>
                <a:latin typeface="Times New Roman"/>
                <a:cs typeface="Times New Roman"/>
              </a:rPr>
              <a:t>system response not yet corrected</a:t>
            </a:r>
            <a:r>
              <a:rPr lang="en-US" sz="2000" i="1">
                <a:solidFill>
                  <a:srgbClr val="FFE027"/>
                </a:solidFill>
                <a:latin typeface="Times New Roman"/>
                <a:cs typeface="Times New Roman"/>
              </a:rPr>
              <a:t>.</a:t>
            </a:r>
            <a:endParaRPr lang="en-US" sz="2000" i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4900" y="1337736"/>
            <a:ext cx="1485900" cy="56169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Raw results</a:t>
            </a:r>
            <a:r>
              <a:rPr lang="en-US" sz="2000">
                <a:latin typeface="Times New Roman"/>
                <a:cs typeface="Times New Roman"/>
              </a:rPr>
              <a:t>.</a:t>
            </a:r>
            <a:endParaRPr lang="en-US" sz="2000">
              <a:latin typeface="Times New Roman"/>
              <a:cs typeface="Times New Roman"/>
            </a:endParaRPr>
          </a:p>
          <a:p>
            <a:endParaRPr lang="en-US" sz="10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970518" y="1454150"/>
          <a:ext cx="6567964" cy="4320000"/>
        </p:xfrm>
        <a:graphic>
          <a:graphicData uri="http://schemas.openxmlformats.org/presentationml/2006/ole">
            <p:oleObj spid="_x0000_s81922" name="Document" r:id="rId3" imgW="4267200" imgH="28067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7302500" cy="1138773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Short Mirror – Side A</a:t>
            </a:r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r>
              <a:rPr lang="en-US" sz="2000" b="1">
                <a:solidFill>
                  <a:srgbClr val="FFE027"/>
                </a:solidFill>
                <a:latin typeface="Times New Roman"/>
                <a:cs typeface="Times New Roman"/>
              </a:rPr>
              <a:t>averaged PSD curves</a:t>
            </a:r>
            <a:endParaRPr lang="en-US" sz="2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1765300"/>
            <a:ext cx="2578100" cy="830997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PSD: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meets requirement</a:t>
            </a:r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1108119" y="1454150"/>
          <a:ext cx="6394361" cy="4320000"/>
        </p:xfrm>
        <a:graphic>
          <a:graphicData uri="http://schemas.openxmlformats.org/presentationml/2006/ole">
            <p:oleObj spid="_x0000_s82946" name="Document" r:id="rId3" imgW="4267200" imgH="28829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9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7302500" cy="1138773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Short Mirror – Side B</a:t>
            </a:r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r>
              <a:rPr lang="en-US" sz="2000" b="1">
                <a:solidFill>
                  <a:srgbClr val="FFE027"/>
                </a:solidFill>
                <a:latin typeface="Times New Roman"/>
                <a:cs typeface="Times New Roman"/>
              </a:rPr>
              <a:t>averaged PSD curves</a:t>
            </a:r>
            <a:endParaRPr lang="en-US" sz="2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1778000"/>
            <a:ext cx="2540000" cy="523220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</a:t>
            </a:r>
            <a:endParaRPr lang="en-US" sz="28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609600" y="1136650"/>
          <a:ext cx="6553200" cy="4310063"/>
        </p:xfrm>
        <a:graphic>
          <a:graphicData uri="http://schemas.openxmlformats.org/presentationml/2006/ole">
            <p:oleObj spid="_x0000_s86019" name="Document" r:id="rId3" imgW="4267200" imgH="28067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10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74900" y="1337736"/>
            <a:ext cx="1485900" cy="56169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Raw results</a:t>
            </a:r>
            <a:r>
              <a:rPr lang="en-US" sz="2000">
                <a:latin typeface="Times New Roman"/>
                <a:cs typeface="Times New Roman"/>
              </a:rPr>
              <a:t>.</a:t>
            </a:r>
            <a:endParaRPr lang="en-US" sz="2000">
              <a:latin typeface="Times New Roman"/>
              <a:cs typeface="Times New Roman"/>
            </a:endParaRPr>
          </a:p>
          <a:p>
            <a:endParaRPr lang="en-US" sz="105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338260"/>
            <a:ext cx="73025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Long Mirror – Side A</a:t>
            </a:r>
            <a:endParaRPr lang="en-US" sz="120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2600" y="1553636"/>
            <a:ext cx="3962400" cy="1608133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Note: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reasonable overlap (except one);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spikes and “V” system immanent;</a:t>
            </a:r>
          </a:p>
          <a:p>
            <a:r>
              <a:rPr lang="en-US" sz="2000" b="1" i="1">
                <a:solidFill>
                  <a:srgbClr val="FFE027"/>
                </a:solidFill>
                <a:latin typeface="Times New Roman"/>
                <a:cs typeface="Times New Roman"/>
              </a:rPr>
              <a:t>system response not yet corrected</a:t>
            </a:r>
            <a:r>
              <a:rPr lang="en-US" sz="2000" i="1">
                <a:solidFill>
                  <a:srgbClr val="FFE027"/>
                </a:solidFill>
                <a:latin typeface="Times New Roman"/>
                <a:cs typeface="Times New Roman"/>
              </a:rPr>
              <a:t>.</a:t>
            </a:r>
            <a:endParaRPr lang="en-US" sz="2000" i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609600" y="1136650"/>
          <a:ext cx="6553200" cy="4310063"/>
        </p:xfrm>
        <a:graphic>
          <a:graphicData uri="http://schemas.openxmlformats.org/presentationml/2006/ole">
            <p:oleObj spid="_x0000_s125954" name="Document" r:id="rId3" imgW="4267200" imgH="2806700" progId="Word.Document.12">
              <p:link updateAutomatic="1"/>
            </p:oleObj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74900" y="1337736"/>
            <a:ext cx="1485900" cy="56169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Raw results</a:t>
            </a:r>
            <a:r>
              <a:rPr lang="en-US" sz="2000">
                <a:latin typeface="Times New Roman"/>
                <a:cs typeface="Times New Roman"/>
              </a:rPr>
              <a:t>.</a:t>
            </a:r>
            <a:endParaRPr lang="en-US" sz="2000">
              <a:latin typeface="Times New Roman"/>
              <a:cs typeface="Times New Roman"/>
            </a:endParaRPr>
          </a:p>
          <a:p>
            <a:endParaRPr lang="en-US" sz="105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338260"/>
            <a:ext cx="7302500" cy="52322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Long Mirror – Side A</a:t>
            </a:r>
            <a:endParaRPr lang="en-US" sz="1200" baseline="3000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92600" y="1553636"/>
            <a:ext cx="3962400" cy="1608133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Note: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reasonable overlap (except one);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spikes and “V” system immanent;</a:t>
            </a:r>
          </a:p>
          <a:p>
            <a:r>
              <a:rPr lang="en-US" sz="2000" b="1" i="1">
                <a:solidFill>
                  <a:srgbClr val="FFE027"/>
                </a:solidFill>
                <a:latin typeface="Times New Roman"/>
                <a:cs typeface="Times New Roman"/>
              </a:rPr>
              <a:t>system response not yet corrected</a:t>
            </a:r>
            <a:r>
              <a:rPr lang="en-US" sz="2000" i="1">
                <a:solidFill>
                  <a:srgbClr val="FFE027"/>
                </a:solidFill>
                <a:latin typeface="Times New Roman"/>
                <a:cs typeface="Times New Roman"/>
              </a:rPr>
              <a:t>.</a:t>
            </a:r>
            <a:endParaRPr lang="en-US" sz="2000" i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5439836"/>
            <a:ext cx="3962400" cy="561692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repolished, measured only at LMA</a:t>
            </a:r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.</a:t>
            </a:r>
            <a:endParaRPr lang="en-US" sz="2000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65690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Substrates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2 substrates have been polished;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surfaces measured by TNO;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sent to LMA for acceptance measurements and coating</a:t>
            </a:r>
            <a:endParaRPr lang="en-US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13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7302500" cy="830997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Short Mirror – Side A (LMA)</a:t>
            </a:r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1765300"/>
            <a:ext cx="2578100" cy="830997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PSD: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meets requirement</a:t>
            </a:r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Group 32"/>
          <p:cNvGrpSpPr>
            <a:grpSpLocks noChangeAspect="1"/>
          </p:cNvGrpSpPr>
          <p:nvPr/>
        </p:nvGrpSpPr>
        <p:grpSpPr bwMode="auto">
          <a:xfrm>
            <a:off x="0" y="1117600"/>
            <a:ext cx="9144000" cy="5436014"/>
            <a:chOff x="-504967" y="388523"/>
            <a:chExt cx="10153934" cy="6036464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-504967" y="1074553"/>
              <a:ext cx="10153934" cy="5350434"/>
              <a:chOff x="-504967" y="1074553"/>
              <a:chExt cx="10153934" cy="5350434"/>
            </a:xfrm>
          </p:grpSpPr>
          <p:pic>
            <p:nvPicPr>
              <p:cNvPr id="17" name="Picture 35" descr="substrate1sideA_CA50mm.pn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-504967" y="1074553"/>
                <a:ext cx="10153934" cy="53504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36" descr="Mapsubstrate1sideA_CA50mm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15659" y="1879979"/>
                <a:ext cx="2483771" cy="18595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Rectangle 2"/>
            <p:cNvSpPr txBox="1">
              <a:spLocks noChangeArrowheads="1"/>
            </p:cNvSpPr>
            <p:nvPr/>
          </p:nvSpPr>
          <p:spPr bwMode="auto">
            <a:xfrm>
              <a:off x="696575" y="388523"/>
              <a:ext cx="8504056" cy="1047325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r"/>
              <a:r>
                <a:rPr lang="en-US" sz="1600" b="1" i="1">
                  <a:solidFill>
                    <a:schemeClr val="tx2"/>
                  </a:solidFill>
                  <a:effectLst/>
                  <a:latin typeface="Calibri" charset="0"/>
                </a:rPr>
                <a:t>Substrate 1 – side A clear aperture 50mm</a:t>
              </a:r>
              <a:endParaRPr lang="en-US" b="1" i="1">
                <a:solidFill>
                  <a:schemeClr val="tx2"/>
                </a:solidFill>
                <a:effectLst/>
                <a:latin typeface="Calibri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FDF76-6244-4D4A-A554-634D34C52E02}" type="datetime1">
              <a:rPr lang="en-US"/>
              <a:pPr/>
              <a:t>7/18/11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Th. S. Bauer, Nikhef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D3C7D-C749-C14B-A6B8-2C946F9CCB32}" type="slidenum">
              <a:rPr lang="en-US"/>
              <a:pPr/>
              <a:t>14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9600" y="338260"/>
            <a:ext cx="7302500" cy="830997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 – curves : Short Mirror – Side A (LMA)</a:t>
            </a:r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  <a:p>
            <a:endParaRPr lang="en-US" sz="2000" b="1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1765300"/>
            <a:ext cx="2578100" cy="830997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PSD:</a:t>
            </a:r>
          </a:p>
          <a:p>
            <a:r>
              <a:rPr lang="en-US" sz="2000">
                <a:solidFill>
                  <a:srgbClr val="FFE027"/>
                </a:solidFill>
                <a:latin typeface="Times New Roman"/>
                <a:cs typeface="Times New Roman"/>
              </a:rPr>
              <a:t>meets requirement</a:t>
            </a:r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Group 32"/>
          <p:cNvGrpSpPr>
            <a:grpSpLocks noChangeAspect="1"/>
          </p:cNvGrpSpPr>
          <p:nvPr/>
        </p:nvGrpSpPr>
        <p:grpSpPr bwMode="auto">
          <a:xfrm>
            <a:off x="0" y="1117600"/>
            <a:ext cx="9144000" cy="5436014"/>
            <a:chOff x="-504967" y="388523"/>
            <a:chExt cx="10153934" cy="6036464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-504967" y="1074553"/>
              <a:ext cx="10153934" cy="5350434"/>
              <a:chOff x="-504967" y="1074553"/>
              <a:chExt cx="10153934" cy="5350434"/>
            </a:xfrm>
          </p:grpSpPr>
          <p:pic>
            <p:nvPicPr>
              <p:cNvPr id="17" name="Picture 35" descr="substrate1sideA_CA50mm.pn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-504967" y="1074553"/>
                <a:ext cx="10153934" cy="53504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36" descr="Mapsubstrate1sideA_CA50mm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15659" y="1879979"/>
                <a:ext cx="2483771" cy="18595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Rectangle 2"/>
            <p:cNvSpPr txBox="1">
              <a:spLocks noChangeArrowheads="1"/>
            </p:cNvSpPr>
            <p:nvPr/>
          </p:nvSpPr>
          <p:spPr bwMode="auto">
            <a:xfrm>
              <a:off x="696575" y="388523"/>
              <a:ext cx="8504056" cy="1047325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r"/>
              <a:r>
                <a:rPr lang="en-US" sz="1600" b="1" i="1">
                  <a:solidFill>
                    <a:schemeClr val="tx2"/>
                  </a:solidFill>
                  <a:effectLst/>
                  <a:latin typeface="Calibri" charset="0"/>
                </a:rPr>
                <a:t>Substrate 1 – side A clear aperture 50mm</a:t>
              </a:r>
              <a:endParaRPr lang="en-US" b="1" i="1">
                <a:solidFill>
                  <a:schemeClr val="tx2"/>
                </a:solidFill>
                <a:effectLst/>
                <a:latin typeface="Calibri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387600" y="4330700"/>
            <a:ext cx="3149600" cy="830997"/>
          </a:xfrm>
          <a:prstGeom prst="rect">
            <a:avLst/>
          </a:prstGeom>
          <a:solidFill>
            <a:srgbClr val="00286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E027"/>
                </a:solidFill>
                <a:latin typeface="Times New Roman"/>
                <a:cs typeface="Times New Roman"/>
              </a:rPr>
              <a:t>PSD:</a:t>
            </a:r>
          </a:p>
          <a:p>
            <a:r>
              <a:rPr lang="en-US" sz="2000">
                <a:solidFill>
                  <a:srgbClr val="FF6600"/>
                </a:solidFill>
                <a:latin typeface="Handwriting - Dakota"/>
                <a:cs typeface="Handwriting - Dakota"/>
              </a:rPr>
              <a:t>le polishing semble bon</a:t>
            </a:r>
            <a:endParaRPr lang="en-US" sz="1050">
              <a:solidFill>
                <a:srgbClr val="FFE027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65690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Substrates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2 substrates have been polished;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surfaces measured by TNO;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sent to LMA for acceptance measurements and coating :   	“</a:t>
            </a:r>
            <a:r>
              <a:rPr lang="en-US" sz="2000">
                <a:solidFill>
                  <a:srgbClr val="FF6600"/>
                </a:solidFill>
                <a:latin typeface="Handwriting - Dakota"/>
                <a:cs typeface="Handwriting - Dakota"/>
              </a:rPr>
              <a:t>le polishing semble bon</a:t>
            </a:r>
            <a:r>
              <a:rPr lang="en-US" sz="2000">
                <a:solidFill>
                  <a:srgbClr val="FFE027"/>
                </a:solidFill>
              </a:rPr>
              <a:t>” ;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16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65690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Substrates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2 substrates have been polished;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surfaces measured by TNO;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sent to LMA for acceptance measurements and coating :   	“</a:t>
            </a:r>
            <a:r>
              <a:rPr lang="en-US" sz="2000">
                <a:solidFill>
                  <a:srgbClr val="FF6600"/>
                </a:solidFill>
                <a:latin typeface="Handwriting - Dakota"/>
                <a:cs typeface="Handwriting - Dakota"/>
              </a:rPr>
              <a:t>le polishing semble bon</a:t>
            </a:r>
            <a:r>
              <a:rPr lang="en-US" sz="2000">
                <a:solidFill>
                  <a:srgbClr val="FFE027"/>
                </a:solidFill>
              </a:rPr>
              <a:t>” ;</a:t>
            </a:r>
            <a:endParaRPr lang="it-IT" sz="2000">
              <a:solidFill>
                <a:srgbClr val="FFE027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+mj-lt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 </a:t>
            </a:r>
            <a:r>
              <a:rPr lang="en-US" sz="2000" i="1">
                <a:solidFill>
                  <a:srgbClr val="FF6600"/>
                </a:solidFill>
                <a:latin typeface="+mn-lt"/>
                <a:cs typeface="Handwriting - Dakota"/>
              </a:rPr>
              <a:t>but</a:t>
            </a:r>
            <a:r>
              <a:rPr lang="en-US" sz="2000">
                <a:solidFill>
                  <a:srgbClr val="FF6600"/>
                </a:solidFill>
                <a:latin typeface="Handwriting - Dakota"/>
                <a:cs typeface="Handwriting - Dakota"/>
              </a:rPr>
              <a:t>: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coating not before end Octobre ;</a:t>
            </a:r>
          </a:p>
          <a:p>
            <a:pPr marL="457200" indent="-457200" eaLnBrk="1" hangingPunct="1">
              <a:spcAft>
                <a:spcPts val="600"/>
              </a:spcAft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65690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Substrates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2 substrates have been polished;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surfaces measured by TNO;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sent to LMA for acceptance measurements and coating :   	“</a:t>
            </a:r>
            <a:r>
              <a:rPr lang="en-US" sz="2000">
                <a:solidFill>
                  <a:srgbClr val="FF6600"/>
                </a:solidFill>
                <a:latin typeface="Handwriting - Dakota"/>
                <a:cs typeface="Handwriting - Dakota"/>
              </a:rPr>
              <a:t>le polishing semble bon</a:t>
            </a:r>
            <a:r>
              <a:rPr lang="en-US" sz="2000">
                <a:solidFill>
                  <a:srgbClr val="FFE027"/>
                </a:solidFill>
              </a:rPr>
              <a:t>” ;</a:t>
            </a:r>
            <a:endParaRPr lang="it-IT" sz="2000">
              <a:solidFill>
                <a:srgbClr val="FFE027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+mj-lt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 </a:t>
            </a:r>
            <a:r>
              <a:rPr lang="en-US" sz="2000" i="1">
                <a:solidFill>
                  <a:srgbClr val="FF6600"/>
                </a:solidFill>
                <a:latin typeface="+mn-lt"/>
                <a:cs typeface="Handwriting - Dakota"/>
              </a:rPr>
              <a:t>but</a:t>
            </a:r>
            <a:r>
              <a:rPr lang="en-US" sz="2000">
                <a:solidFill>
                  <a:srgbClr val="FF6600"/>
                </a:solidFill>
                <a:latin typeface="Handwriting - Dakota"/>
                <a:cs typeface="Handwriting - Dakota"/>
              </a:rPr>
              <a:t>: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coating not before end Octobre ;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supports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:</a:t>
            </a:r>
          </a:p>
          <a:p>
            <a:pPr marL="457200" indent="-457200" eaLnBrk="1" hangingPunct="1">
              <a:spcAft>
                <a:spcPts val="600"/>
              </a:spcAft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18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65690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Supports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19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70135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Supports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present support causes resonances around 80 Hz 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we were working on soft support (</a:t>
            </a:r>
            <a:r>
              <a:rPr lang="it-IT" sz="1800">
                <a:solidFill>
                  <a:srgbClr val="FFE00D"/>
                </a:solidFill>
                <a:latin typeface="Times New Roman" charset="0"/>
              </a:rPr>
              <a:t>ν ~ 10 ... 15 Hz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) 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problem: </a:t>
            </a:r>
            <a:r>
              <a:rPr lang="it-IT" sz="2000" i="1">
                <a:solidFill>
                  <a:srgbClr val="FFE00D"/>
                </a:solidFill>
                <a:latin typeface="Times New Roman" charset="0"/>
              </a:rPr>
              <a:t>can this work without a control system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? ? 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58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4A6D3A-F035-CD46-A922-A8B68BA833AB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20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4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SIB thermal noise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 bwMode="auto">
          <a:xfrm>
            <a:off x="1008063" y="3556000"/>
            <a:ext cx="42354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0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F. Bondy, VIR-0558-10.pptx</a:t>
            </a:r>
          </a:p>
        </p:txBody>
      </p:sp>
      <p:pic>
        <p:nvPicPr>
          <p:cNvPr id="35846" name="Picture 14" descr="SIBthermal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838" y="1184275"/>
            <a:ext cx="8272462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 rot="718651">
            <a:off x="2130425" y="1825625"/>
            <a:ext cx="19907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A918A8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V+MS - specs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8325" y="2333625"/>
            <a:ext cx="19875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0000FF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SIB</a:t>
            </a:r>
            <a:r>
              <a:rPr lang="en-US" sz="1800" baseline="-25000">
                <a:solidFill>
                  <a:srgbClr val="0000FF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th</a:t>
            </a:r>
            <a:r>
              <a:rPr lang="en-US" sz="1800">
                <a:solidFill>
                  <a:srgbClr val="0000FF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 - </a:t>
            </a:r>
            <a:r>
              <a:rPr lang="en-US" sz="1600">
                <a:solidFill>
                  <a:srgbClr val="0000FF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filtered</a:t>
            </a:r>
            <a:endParaRPr lang="en-US" sz="1800">
              <a:solidFill>
                <a:srgbClr val="0000FF"/>
              </a:solidFill>
              <a:latin typeface="+mn-lt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19263" y="4640263"/>
            <a:ext cx="1339850" cy="369887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8000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SIB</a:t>
            </a:r>
            <a:r>
              <a:rPr lang="en-US" sz="1800" baseline="-25000"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8000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thermal</a:t>
            </a:r>
            <a:endParaRPr lang="en-US" sz="1800"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8000"/>
              </a:solidFill>
              <a:latin typeface="+mn-lt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 rot="718651">
            <a:off x="2079625" y="3971925"/>
            <a:ext cx="19907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A918A8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V+MS - specs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55763" y="2717800"/>
            <a:ext cx="1525587" cy="36988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+mn-lt"/>
                <a:ea typeface="ＭＳ Ｐゴシック" pitchFamily="-109" charset="-128"/>
                <a:cs typeface="ＭＳ Ｐゴシック" pitchFamily="-109" charset="-128"/>
              </a:rPr>
              <a:t>DiHe</a:t>
            </a:r>
            <a:r>
              <a:rPr lang="en-US" sz="1800" baseline="-25000"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+mn-lt"/>
                <a:ea typeface="ＭＳ Ｐゴシック" pitchFamily="-109" charset="-128"/>
                <a:cs typeface="ＭＳ Ｐゴシック" pitchFamily="-109" charset="-128"/>
              </a:rPr>
              <a:t>thermal</a:t>
            </a:r>
            <a:endParaRPr lang="en-US" sz="1800">
              <a:ln w="31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+mn-lt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25538" y="5422900"/>
            <a:ext cx="10620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latin typeface="+mn-lt"/>
                <a:ea typeface="ＭＳ Ｐゴシック" pitchFamily="-109" charset="-128"/>
                <a:cs typeface="ＭＳ Ｐゴシック" pitchFamily="-109" charset="-128"/>
              </a:rPr>
              <a:t>10 Hz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29100" y="5389563"/>
            <a:ext cx="12319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latin typeface="+mn-lt"/>
                <a:ea typeface="ＭＳ Ｐゴシック" pitchFamily="-109" charset="-128"/>
                <a:cs typeface="ＭＳ Ｐゴシック" pitchFamily="-109" charset="-128"/>
              </a:rPr>
              <a:t>100 Hz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23138" y="5389563"/>
            <a:ext cx="14017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latin typeface="+mn-lt"/>
                <a:ea typeface="ＭＳ Ｐゴシック" pitchFamily="-109" charset="-128"/>
                <a:cs typeface="ＭＳ Ｐゴシック" pitchFamily="-109" charset="-128"/>
              </a:rPr>
              <a:t>1000 Hz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1088" y="1706563"/>
            <a:ext cx="750887" cy="369887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ln w="31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rPr>
              <a:t>sum</a:t>
            </a:r>
          </a:p>
        </p:txBody>
      </p:sp>
      <p:cxnSp>
        <p:nvCxnSpPr>
          <p:cNvPr id="35856" name="Straight Arrow Connector 26"/>
          <p:cNvCxnSpPr>
            <a:cxnSpLocks noChangeShapeType="1"/>
            <a:stCxn id="25" idx="2"/>
          </p:cNvCxnSpPr>
          <p:nvPr/>
        </p:nvCxnSpPr>
        <p:spPr bwMode="auto">
          <a:xfrm rot="5400000">
            <a:off x="4775994" y="2202656"/>
            <a:ext cx="615950" cy="363538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2" name="Title 4"/>
          <p:cNvSpPr txBox="1">
            <a:spLocks/>
          </p:cNvSpPr>
          <p:nvPr/>
        </p:nvSpPr>
        <p:spPr bwMode="auto">
          <a:xfrm>
            <a:off x="487363" y="5880100"/>
            <a:ext cx="3208337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0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David Rabeling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65438" y="1181100"/>
            <a:ext cx="2874962" cy="461963"/>
          </a:xfrm>
          <a:prstGeom prst="rect">
            <a:avLst/>
          </a:prstGeom>
          <a:solidFill>
            <a:srgbClr val="FFFF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>
                <a:latin typeface="+mn-lt"/>
                <a:ea typeface="ＭＳ Ｐゴシック" pitchFamily="-109" charset="-128"/>
                <a:cs typeface="ＭＳ Ｐゴシック" pitchFamily="-109" charset="-128"/>
              </a:rPr>
              <a:t>support at ~ 80  Hz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70135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Supports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present support causes resonances around 80 Hz 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had been working on soft support (</a:t>
            </a:r>
            <a:r>
              <a:rPr lang="it-IT" sz="1800">
                <a:solidFill>
                  <a:srgbClr val="FFE00D"/>
                </a:solidFill>
                <a:latin typeface="Times New Roman" charset="0"/>
              </a:rPr>
              <a:t>ν ~ 10 ... 15 Hz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) 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problem: </a:t>
            </a:r>
            <a:r>
              <a:rPr lang="it-IT" sz="2000" i="1">
                <a:solidFill>
                  <a:srgbClr val="FFE00D"/>
                </a:solidFill>
                <a:latin typeface="Times New Roman" charset="0"/>
              </a:rPr>
              <a:t>can this work without a control system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? ?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in fact, soft support might not be needed . . . 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earlier this year decided to produce solid support  :</a:t>
            </a:r>
          </a:p>
          <a:p>
            <a:pPr marL="914400" lvl="1" indent="-457200" eaLnBrk="1" hangingPunct="1">
              <a:spcAft>
                <a:spcPts val="600"/>
              </a:spcAft>
            </a:pPr>
            <a:r>
              <a:rPr lang="it-IT" sz="1800">
                <a:solidFill>
                  <a:srgbClr val="FFE00D"/>
                </a:solidFill>
                <a:latin typeface="Times New Roman" charset="0"/>
              </a:rPr>
              <a:t>dubbed “</a:t>
            </a:r>
            <a:r>
              <a:rPr lang="it-IT" sz="1800" i="1">
                <a:solidFill>
                  <a:srgbClr val="FFE00D"/>
                </a:solidFill>
                <a:latin typeface="Times New Roman" charset="0"/>
              </a:rPr>
              <a:t>monolithic</a:t>
            </a:r>
            <a:r>
              <a:rPr lang="it-IT" sz="1800">
                <a:solidFill>
                  <a:srgbClr val="FFE00D"/>
                </a:solidFill>
                <a:latin typeface="Times New Roman" charset="0"/>
              </a:rPr>
              <a:t>”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;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2 solid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supports with different contact points ;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HeSupport_flats_00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767" y="1447799"/>
            <a:ext cx="7728941" cy="4279901"/>
          </a:xfrm>
          <a:prstGeom prst="rect">
            <a:avLst/>
          </a:prstGeom>
        </p:spPr>
      </p:pic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22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5949069" y="78440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Flat tops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23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pic>
        <p:nvPicPr>
          <p:cNvPr id="10" name="Picture 9" descr="DiHeSupport_flats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44" y="1456972"/>
            <a:ext cx="5715000" cy="4286250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 bwMode="auto">
          <a:xfrm>
            <a:off x="6776155" y="1758067"/>
            <a:ext cx="2367845" cy="378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Flat tops: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Dihedron rests on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little protruding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circles;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positioned with springs against alignement points . 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5949069" y="78440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Flat tops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24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pic>
        <p:nvPicPr>
          <p:cNvPr id="10" name="Picture 9" descr="DiHeSupport_flats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428750"/>
            <a:ext cx="5715000" cy="428625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2126192" y="4864451"/>
            <a:ext cx="1881364" cy="681215"/>
          </a:xfrm>
          <a:prstGeom prst="rect">
            <a:avLst/>
          </a:prstGeom>
          <a:solidFill>
            <a:srgbClr val="3B3B3B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3 Flat tops</a:t>
            </a:r>
            <a:endParaRPr lang="it-IT" sz="2000" b="1">
              <a:solidFill>
                <a:srgbClr val="FF0000"/>
              </a:solidFill>
              <a:latin typeface="Times New Roman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 flipH="1" flipV="1">
            <a:off x="1093612" y="3492500"/>
            <a:ext cx="2554110" cy="14111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8" name="Title 1"/>
          <p:cNvSpPr txBox="1">
            <a:spLocks/>
          </p:cNvSpPr>
          <p:nvPr/>
        </p:nvSpPr>
        <p:spPr bwMode="auto">
          <a:xfrm>
            <a:off x="5383036" y="1220962"/>
            <a:ext cx="2138186" cy="1107371"/>
          </a:xfrm>
          <a:prstGeom prst="rect">
            <a:avLst/>
          </a:prstGeom>
          <a:solidFill>
            <a:srgbClr val="3B3B3B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3 alignment </a:t>
            </a:r>
          </a:p>
          <a:p>
            <a:pPr marL="457200" indent="-457200" eaLnBrk="1" hangingPunct="1">
              <a:spcAft>
                <a:spcPts val="18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points</a:t>
            </a:r>
            <a:endParaRPr lang="it-IT" sz="2000" b="1">
              <a:solidFill>
                <a:srgbClr val="FF0000"/>
              </a:solidFill>
              <a:latin typeface="Times New Roman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 flipV="1">
            <a:off x="2861733" y="1580444"/>
            <a:ext cx="2486379" cy="63217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0800000" flipV="1">
            <a:off x="3310470" y="1622778"/>
            <a:ext cx="2023531" cy="126435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600224" y="1947332"/>
            <a:ext cx="973667" cy="49389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rot="5400000" flipH="1" flipV="1">
            <a:off x="1683456" y="3577167"/>
            <a:ext cx="1865488" cy="57573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2314222" y="3019779"/>
            <a:ext cx="2751667" cy="179211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4" name="Title 4"/>
          <p:cNvSpPr txBox="1">
            <a:spLocks/>
          </p:cNvSpPr>
          <p:nvPr/>
        </p:nvSpPr>
        <p:spPr bwMode="auto">
          <a:xfrm>
            <a:off x="5949069" y="78440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Flat tops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HeSupport_flats_detail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111" y="1386897"/>
            <a:ext cx="5700889" cy="4402165"/>
          </a:xfrm>
          <a:prstGeom prst="rect">
            <a:avLst/>
          </a:prstGeom>
        </p:spPr>
      </p:pic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25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678415" y="4779785"/>
            <a:ext cx="1599142" cy="681215"/>
          </a:xfrm>
          <a:prstGeom prst="rect">
            <a:avLst/>
          </a:prstGeom>
          <a:solidFill>
            <a:srgbClr val="3B3B3B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Flat top</a:t>
            </a:r>
            <a:endParaRPr lang="it-IT" sz="2000" b="1">
              <a:solidFill>
                <a:srgbClr val="FF0000"/>
              </a:solidFill>
              <a:latin typeface="Times New Roman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6200000" flipV="1">
            <a:off x="3584222" y="4134556"/>
            <a:ext cx="860778" cy="69144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1" name="Title 1"/>
          <p:cNvSpPr txBox="1">
            <a:spLocks/>
          </p:cNvSpPr>
          <p:nvPr/>
        </p:nvSpPr>
        <p:spPr bwMode="auto">
          <a:xfrm>
            <a:off x="4748037" y="3704518"/>
            <a:ext cx="2138186" cy="1107371"/>
          </a:xfrm>
          <a:prstGeom prst="rect">
            <a:avLst/>
          </a:prstGeom>
          <a:solidFill>
            <a:srgbClr val="3B3B3B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3 alignment </a:t>
            </a:r>
          </a:p>
          <a:p>
            <a:pPr marL="457200" indent="-457200" eaLnBrk="1" hangingPunct="1">
              <a:spcAft>
                <a:spcPts val="18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points</a:t>
            </a:r>
            <a:endParaRPr lang="it-IT" sz="2000" b="1">
              <a:solidFill>
                <a:srgbClr val="FF0000"/>
              </a:solidFill>
              <a:latin typeface="Times New Roman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V="1">
            <a:off x="4653844" y="3059289"/>
            <a:ext cx="860778" cy="69144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3" name="Title 4"/>
          <p:cNvSpPr txBox="1">
            <a:spLocks/>
          </p:cNvSpPr>
          <p:nvPr/>
        </p:nvSpPr>
        <p:spPr bwMode="auto">
          <a:xfrm>
            <a:off x="5949069" y="78440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Flat tops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26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97554" y="38929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 descr="DiHeSupport_steelsph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223" y="1524001"/>
            <a:ext cx="5760000" cy="4320000"/>
          </a:xfrm>
          <a:prstGeom prst="rect">
            <a:avLst/>
          </a:prstGeom>
        </p:spPr>
      </p:pic>
      <p:sp>
        <p:nvSpPr>
          <p:cNvPr id="14" name="Title 4"/>
          <p:cNvSpPr txBox="1">
            <a:spLocks/>
          </p:cNvSpPr>
          <p:nvPr/>
        </p:nvSpPr>
        <p:spPr bwMode="auto">
          <a:xfrm>
            <a:off x="5949069" y="798513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Steel spheres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iHeSupport_steelsph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2" y="1312335"/>
            <a:ext cx="5903999" cy="4427999"/>
          </a:xfrm>
          <a:prstGeom prst="rect">
            <a:avLst/>
          </a:prstGeom>
        </p:spPr>
      </p:pic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27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678414" y="4699001"/>
            <a:ext cx="2996141" cy="1044222"/>
          </a:xfrm>
          <a:prstGeom prst="rect">
            <a:avLst/>
          </a:prstGeom>
          <a:solidFill>
            <a:srgbClr val="3B3B3B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sphere in 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conical hole 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>
            <a:off x="4049891" y="3922890"/>
            <a:ext cx="888998" cy="71966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7" name="Title 4"/>
          <p:cNvSpPr txBox="1">
            <a:spLocks/>
          </p:cNvSpPr>
          <p:nvPr/>
        </p:nvSpPr>
        <p:spPr bwMode="auto">
          <a:xfrm>
            <a:off x="5949069" y="78440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Steel spheres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iHeSupport_steelsph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68778"/>
            <a:ext cx="5904000" cy="4428000"/>
          </a:xfrm>
          <a:prstGeom prst="rect">
            <a:avLst/>
          </a:prstGeom>
        </p:spPr>
      </p:pic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28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678414" y="4699001"/>
            <a:ext cx="2996141" cy="1044222"/>
          </a:xfrm>
          <a:prstGeom prst="rect">
            <a:avLst/>
          </a:prstGeom>
          <a:solidFill>
            <a:srgbClr val="3B3B3B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conical hole 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 sz="2800" b="1">
                <a:solidFill>
                  <a:srgbClr val="FF0000"/>
                </a:solidFill>
                <a:latin typeface="Times New Roman" charset="0"/>
              </a:rPr>
              <a:t>for sphere</a:t>
            </a:r>
            <a:endParaRPr lang="it-IT" sz="2000" b="1">
              <a:solidFill>
                <a:srgbClr val="FF0000"/>
              </a:solidFill>
              <a:latin typeface="Times New Roman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10800000">
            <a:off x="4219223" y="4049889"/>
            <a:ext cx="874889" cy="60677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8" name="Title 4"/>
          <p:cNvSpPr txBox="1">
            <a:spLocks/>
          </p:cNvSpPr>
          <p:nvPr/>
        </p:nvSpPr>
        <p:spPr bwMode="auto">
          <a:xfrm>
            <a:off x="5949069" y="78440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Steel spheres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29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7398808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Question: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    </a:t>
            </a: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30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7398808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Question: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    is the plane defined by the 3 spheres 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    parallel to ground plate?</a:t>
            </a:r>
          </a:p>
          <a:p>
            <a:pPr marL="457200" indent="-457200" eaLnBrk="1" hangingPunct="1">
              <a:spcAft>
                <a:spcPts val="600"/>
              </a:spcAft>
            </a:pPr>
            <a:endParaRPr lang="it-IT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7398808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Question: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    is the plane defined by the 3 spheres 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    parallel to ground plate?</a:t>
            </a:r>
          </a:p>
          <a:p>
            <a:pPr marL="457200" indent="-457200" eaLnBrk="1" hangingPunct="1">
              <a:spcAft>
                <a:spcPts val="600"/>
              </a:spcAft>
            </a:pPr>
            <a:endParaRPr lang="it-IT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this has been measured,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>
                <a:solidFill>
                  <a:srgbClr val="FFE00D"/>
                </a:solidFill>
                <a:latin typeface="Times New Roman" charset="0"/>
              </a:rPr>
              <a:t>    deviation is  &lt; 3 </a:t>
            </a:r>
            <a:r>
              <a:rPr lang="it-IT">
                <a:solidFill>
                  <a:srgbClr val="FFE00D"/>
                </a:solidFill>
                <a:latin typeface="Times New Roman" charset="0"/>
              </a:rPr>
              <a:t>μ</a:t>
            </a:r>
            <a:r>
              <a:rPr lang="it-IT">
                <a:solidFill>
                  <a:srgbClr val="FFE00D"/>
                </a:solidFill>
                <a:latin typeface="Times New Roman" charset="0"/>
              </a:rPr>
              <a:t>m     </a:t>
            </a:r>
            <a:r>
              <a:rPr lang="it-IT" sz="2200">
                <a:solidFill>
                  <a:srgbClr val="FFE00D"/>
                </a:solidFill>
                <a:latin typeface="Times New Roman" charset="0"/>
              </a:rPr>
              <a:t>(probably less than 1 μm)</a:t>
            </a:r>
          </a:p>
          <a:p>
            <a:pPr marL="457200" indent="-457200" eaLnBrk="1" hangingPunct="1">
              <a:spcAft>
                <a:spcPts val="600"/>
              </a:spcAft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           ( corresponding to angle of ~ 10</a:t>
            </a:r>
            <a:r>
              <a:rPr lang="it-IT" sz="2000" baseline="30000">
                <a:solidFill>
                  <a:srgbClr val="FFE00D"/>
                </a:solidFill>
                <a:latin typeface="Times New Roman" charset="0"/>
              </a:rPr>
              <a:t>-5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 )</a:t>
            </a:r>
            <a:endParaRPr lang="it-IT" sz="2000" baseline="30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028700" y="184150"/>
            <a:ext cx="7772400" cy="1143000"/>
          </a:xfrm>
        </p:spPr>
        <p:txBody>
          <a:bodyPr/>
          <a:lstStyle/>
          <a:p>
            <a:pPr eaLnBrk="1" hangingPunct="1"/>
            <a:r>
              <a:rPr lang="it-IT" sz="3200" smtClean="0"/>
              <a:t>Dihedron - Status</a:t>
            </a:r>
            <a:endParaRPr lang="en-US" sz="32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652264-293C-7446-B7A3-FD23C5C87F4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771525" y="1082675"/>
            <a:ext cx="7013575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57200" indent="-457200" eaLnBrk="1" hangingPunct="1">
              <a:spcAft>
                <a:spcPts val="600"/>
              </a:spcAft>
            </a:pPr>
            <a:r>
              <a:rPr lang="it-IT" sz="2800">
                <a:solidFill>
                  <a:srgbClr val="FFE00D"/>
                </a:solidFill>
                <a:latin typeface="Times New Roman" charset="0"/>
              </a:rPr>
              <a:t>Supports</a:t>
            </a: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coating </a:t>
            </a:r>
            <a:r>
              <a:rPr lang="it-IT" sz="2000" b="1" i="1">
                <a:solidFill>
                  <a:srgbClr val="FF6600"/>
                </a:solidFill>
                <a:latin typeface="Times New Roman" charset="0"/>
              </a:rPr>
              <a:t>not 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before end Octobre :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can we establish that </a:t>
            </a:r>
          </a:p>
          <a:p>
            <a:pPr marL="914400" lvl="1" indent="-457200" eaLnBrk="1" hangingPunct="1">
              <a:spcAft>
                <a:spcPts val="600"/>
              </a:spcAft>
              <a:buFont typeface="Arial"/>
              <a:buChar char="•"/>
            </a:pPr>
            <a:r>
              <a:rPr lang="it-IT" sz="2000" i="1">
                <a:solidFill>
                  <a:srgbClr val="FFE00D"/>
                </a:solidFill>
                <a:latin typeface="Times New Roman" charset="0"/>
              </a:rPr>
              <a:t>either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: monolithic support does not transmit thermal noiseof SIB;  </a:t>
            </a:r>
          </a:p>
          <a:p>
            <a:pPr marL="914400" lvl="1" indent="-457200" eaLnBrk="1" hangingPunct="1">
              <a:spcAft>
                <a:spcPts val="600"/>
              </a:spcAft>
              <a:buFont typeface="Arial"/>
              <a:buChar char="•"/>
            </a:pPr>
            <a:r>
              <a:rPr lang="it-IT" sz="2000" i="1">
                <a:solidFill>
                  <a:srgbClr val="FFE00D"/>
                </a:solidFill>
                <a:latin typeface="Times New Roman" charset="0"/>
              </a:rPr>
              <a:t>or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: we need an attenuation of thermal noise of SIB</a:t>
            </a:r>
            <a:r>
              <a:rPr lang="it-IT" sz="2000">
                <a:solidFill>
                  <a:srgbClr val="FFE00D"/>
                </a:solidFill>
                <a:latin typeface="Times New Roman" charset="0"/>
              </a:rPr>
              <a:t>  ?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Solution:</a:t>
            </a:r>
          </a:p>
          <a:p>
            <a:pPr marL="914400" lvl="1" indent="-457200" eaLnBrk="1" hangingPunct="1">
              <a:spcAft>
                <a:spcPts val="600"/>
              </a:spcAft>
              <a:buFont typeface="Arial"/>
              <a:buChar char="•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mount present dihedron on a monolithic support.</a:t>
            </a:r>
          </a:p>
          <a:p>
            <a:pPr marL="914400" lvl="1" indent="-457200" eaLnBrk="1" hangingPunct="1">
              <a:spcAft>
                <a:spcPts val="600"/>
              </a:spcAft>
              <a:buFont typeface="Arial"/>
              <a:buChar char="•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this should eliminate resonances at ~ 80 Hz;</a:t>
            </a:r>
          </a:p>
          <a:p>
            <a:pPr marL="914400" lvl="1" indent="-457200" eaLnBrk="1" hangingPunct="1">
              <a:spcAft>
                <a:spcPts val="600"/>
              </a:spcAft>
              <a:buFont typeface="Arial"/>
              <a:buChar char="•"/>
            </a:pPr>
            <a:r>
              <a:rPr lang="it-IT" sz="2000">
                <a:solidFill>
                  <a:srgbClr val="FFE00D"/>
                </a:solidFill>
                <a:latin typeface="Times New Roman" charset="0"/>
              </a:rPr>
              <a:t>if new resonances appear: must develope a controlled support . . .</a:t>
            </a: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it-IT" sz="2000">
              <a:solidFill>
                <a:srgbClr val="FFE00D"/>
              </a:solidFill>
              <a:latin typeface="Times New Roman" charset="0"/>
            </a:endParaRPr>
          </a:p>
          <a:p>
            <a:pPr marL="457200" indent="-457200" eaLnBrk="1" hangingPunct="1">
              <a:spcAft>
                <a:spcPts val="600"/>
              </a:spcAft>
              <a:buFont typeface="Times New Roman" charset="0"/>
              <a:buAutoNum type="arabicPeriod"/>
            </a:pPr>
            <a:endParaRPr lang="en-US" sz="2000">
              <a:solidFill>
                <a:srgbClr val="FFE00D"/>
              </a:solidFill>
              <a:latin typeface="Times New Roman" charset="0"/>
            </a:endParaRPr>
          </a:p>
        </p:txBody>
      </p:sp>
      <p:sp>
        <p:nvSpPr>
          <p:cNvPr id="1843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33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5898445" y="1758067"/>
            <a:ext cx="3245556" cy="378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actual situation: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Dihedron rests on legs;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kern="0">
              <a:solidFill>
                <a:srgbClr val="FFE00D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positioned with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“point-straight-plane” method. 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97554" y="38929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old Dihe + 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1" descr="Concept05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96" y="1312332"/>
            <a:ext cx="4698147" cy="4375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ncept05_4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296" y="1298222"/>
            <a:ext cx="4716241" cy="4392000"/>
          </a:xfrm>
          <a:prstGeom prst="rect">
            <a:avLst/>
          </a:prstGeom>
        </p:spPr>
      </p:pic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34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5898445" y="1758067"/>
            <a:ext cx="3245556" cy="378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replace legs by 3 spheres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kern="0">
              <a:solidFill>
                <a:srgbClr val="FFE00D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position DiHe with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“point-straight-plane” method. 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97554" y="38929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old Dihe + 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332D0-8DA0-6F42-97CB-4FB6C919FFEC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35</a:t>
            </a:fld>
            <a:endParaRPr lang="en-US" smtClean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940" name="Title 4"/>
          <p:cNvSpPr>
            <a:spLocks noGrp="1"/>
          </p:cNvSpPr>
          <p:nvPr>
            <p:ph type="title"/>
          </p:nvPr>
        </p:nvSpPr>
        <p:spPr>
          <a:xfrm>
            <a:off x="392113" y="392113"/>
            <a:ext cx="7772400" cy="609600"/>
          </a:xfrm>
        </p:spPr>
        <p:txBody>
          <a:bodyPr/>
          <a:lstStyle/>
          <a:p>
            <a:r>
              <a:rPr lang="en-US" sz="3200"/>
              <a:t>monolithic support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 bwMode="auto">
          <a:xfrm>
            <a:off x="5898445" y="1758067"/>
            <a:ext cx="3245556" cy="378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E00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kern="0">
              <a:solidFill>
                <a:srgbClr val="FFE00D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design ready,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to be machined.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 bwMode="auto">
          <a:xfrm>
            <a:off x="197554" y="389292"/>
            <a:ext cx="3194931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E00D"/>
                </a:solidFill>
                <a:latin typeface="+mj-lt"/>
                <a:ea typeface="+mj-ea"/>
                <a:cs typeface="+mj-cs"/>
              </a:rPr>
              <a:t>old Dihe + 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rgbClr val="FFE00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1" descr="Concept05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96" y="1312332"/>
            <a:ext cx="4698147" cy="4375149"/>
          </a:xfrm>
          <a:prstGeom prst="rect">
            <a:avLst/>
          </a:prstGeom>
        </p:spPr>
      </p:pic>
      <p:pic>
        <p:nvPicPr>
          <p:cNvPr id="8" name="Picture 7" descr="Concept05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407" y="1326445"/>
            <a:ext cx="4677584" cy="43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3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C92A57-0708-9D4E-BEB0-1AF724A8DE9A}" type="slidenum">
              <a:rPr lang="en-US" smtClean="0">
                <a:latin typeface="Arial" charset="0"/>
                <a:ea typeface="ＭＳ Ｐゴシック" charset="-128"/>
                <a:cs typeface="ＭＳ Ｐゴシック" charset="-128"/>
              </a:rPr>
              <a:pPr/>
              <a:t>36</a:t>
            </a:fld>
            <a:endParaRPr lang="en-US" smtClean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0179" name="TextBox 7"/>
          <p:cNvSpPr txBox="1">
            <a:spLocks noChangeArrowheads="1"/>
          </p:cNvSpPr>
          <p:nvPr/>
        </p:nvSpPr>
        <p:spPr bwMode="auto">
          <a:xfrm>
            <a:off x="533400" y="376238"/>
            <a:ext cx="49466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Summary</a:t>
            </a:r>
            <a:endParaRPr lang="en-US" sz="2800">
              <a:solidFill>
                <a:srgbClr val="FFB90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sz="2800">
              <a:solidFill>
                <a:srgbClr val="FFB90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0180" name="TextBox 7"/>
          <p:cNvSpPr txBox="1">
            <a:spLocks noChangeArrowheads="1"/>
          </p:cNvSpPr>
          <p:nvPr/>
        </p:nvSpPr>
        <p:spPr bwMode="auto">
          <a:xfrm>
            <a:off x="762000" y="1093788"/>
            <a:ext cx="8382000" cy="538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Dihedron advances:</a:t>
            </a:r>
          </a:p>
          <a:p>
            <a:pPr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 2  substrates ready, surfaces measured ;</a:t>
            </a:r>
          </a:p>
          <a:p>
            <a:pPr lvl="1"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cotating to be done by LMA ;</a:t>
            </a:r>
          </a:p>
          <a:p>
            <a:pPr lvl="1"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ready by 2</a:t>
            </a:r>
            <a:r>
              <a:rPr lang="en-US" b="1" baseline="30000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nd</a:t>
            </a: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half Octobre .</a:t>
            </a:r>
          </a:p>
          <a:p>
            <a:pPr>
              <a:buFont typeface="Arial" charset="0"/>
              <a:buChar char="•"/>
            </a:pPr>
            <a:endParaRPr lang="en-US" b="1">
              <a:solidFill>
                <a:srgbClr val="FFB90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 3 leg support : </a:t>
            </a:r>
          </a:p>
          <a:p>
            <a:pPr lvl="1"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not considered optimal ;</a:t>
            </a:r>
          </a:p>
          <a:p>
            <a:pPr lvl="1">
              <a:buFont typeface="Arial" charset="0"/>
              <a:buChar char="•"/>
            </a:pP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2 new supports produced;  “</a:t>
            </a:r>
            <a:r>
              <a:rPr lang="en-US" sz="2000" b="1" i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flat top</a:t>
            </a: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” and “</a:t>
            </a:r>
            <a:r>
              <a:rPr lang="en-US" sz="2000" b="1" i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steel spheres</a:t>
            </a: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” ;</a:t>
            </a:r>
          </a:p>
          <a:p>
            <a:pPr lvl="1">
              <a:buFont typeface="Arial" charset="0"/>
              <a:buChar char="•"/>
            </a:pP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ready for characterization .</a:t>
            </a:r>
          </a:p>
          <a:p>
            <a:pPr>
              <a:buFont typeface="Arial" charset="0"/>
              <a:buChar char="•"/>
            </a:pPr>
            <a:endParaRPr lang="en-US" b="1">
              <a:solidFill>
                <a:srgbClr val="FFB90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 since coating is delayed : </a:t>
            </a:r>
          </a:p>
          <a:p>
            <a:pPr lvl="1">
              <a:buFont typeface="Arial" charset="0"/>
              <a:buChar char="•"/>
            </a:pPr>
            <a:r>
              <a:rPr lang="en-US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test if thermal noise of SIB requires attenuation :</a:t>
            </a:r>
          </a:p>
          <a:p>
            <a:pPr lvl="1">
              <a:buFont typeface="Arial"/>
              <a:buChar char="•"/>
            </a:pP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new support “</a:t>
            </a:r>
            <a:r>
              <a:rPr lang="en-US" sz="2000" b="1" i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steel spheres</a:t>
            </a: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” for old DiHe designed ;</a:t>
            </a:r>
          </a:p>
          <a:p>
            <a:pPr lvl="1">
              <a:buFont typeface="Arial" charset="0"/>
              <a:buChar char="•"/>
            </a:pPr>
            <a:r>
              <a:rPr lang="en-US" sz="2000" b="1">
                <a:solidFill>
                  <a:srgbClr val="FFB90F"/>
                </a:solidFill>
                <a:latin typeface="Times New Roman" charset="0"/>
                <a:ea typeface="Times New Roman" charset="0"/>
                <a:cs typeface="Times New Roman" charset="0"/>
              </a:rPr>
              <a:t>    ready for machining and characterization .</a:t>
            </a:r>
          </a:p>
          <a:p>
            <a:endParaRPr lang="en-US" b="1">
              <a:solidFill>
                <a:srgbClr val="FFB90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018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charset="0"/>
                <a:ea typeface="ＭＳ Ｐゴシック" charset="-128"/>
                <a:cs typeface="ＭＳ Ｐゴシック" charset="-128"/>
              </a:rPr>
              <a:t>18 - 07 - 2011    Th.S. Bauer, Nikhef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 New Roman"/>
        <a:ea typeface="ＭＳ Ｐゴシック"/>
        <a:cs typeface="ＭＳ Ｐゴシック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13494</TotalTime>
  <Words>1381</Words>
  <Application>Microsoft Macintosh PowerPoint</Application>
  <PresentationFormat>On-screen Show (4:3)</PresentationFormat>
  <Paragraphs>304</Paragraphs>
  <Slides>36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Links</vt:lpstr>
      </vt:variant>
      <vt:variant>
        <vt:i4>9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ＭＳ Ｐゴシック</vt:lpstr>
      <vt:lpstr>Times New Roman</vt:lpstr>
      <vt:lpstr>Blank Presentation</vt:lpstr>
      <vt:lpstr>???</vt:lpstr>
      <vt:lpstr>???</vt:lpstr>
      <vt:lpstr>???</vt:lpstr>
      <vt:lpstr>???</vt:lpstr>
      <vt:lpstr>???</vt:lpstr>
      <vt:lpstr>???</vt:lpstr>
      <vt:lpstr>???</vt:lpstr>
      <vt:lpstr>???</vt:lpstr>
      <vt:lpstr>???</vt:lpstr>
      <vt:lpstr>Dihedron  Status Report     18 July2011</vt:lpstr>
      <vt:lpstr>Dihedron - Status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Dihedron - Status</vt:lpstr>
      <vt:lpstr>Slide 13</vt:lpstr>
      <vt:lpstr>Slide 14</vt:lpstr>
      <vt:lpstr>Dihedron - Status</vt:lpstr>
      <vt:lpstr>Dihedron - Status</vt:lpstr>
      <vt:lpstr>Dihedron - Status</vt:lpstr>
      <vt:lpstr>Dihedron - Status</vt:lpstr>
      <vt:lpstr>Dihedron - Status</vt:lpstr>
      <vt:lpstr>SIB thermal noise</vt:lpstr>
      <vt:lpstr>Dihedron - Status</vt:lpstr>
      <vt:lpstr>monolithic support</vt:lpstr>
      <vt:lpstr>monolithic support</vt:lpstr>
      <vt:lpstr>monolithic support</vt:lpstr>
      <vt:lpstr>monolithic support</vt:lpstr>
      <vt:lpstr>monolithic support</vt:lpstr>
      <vt:lpstr>monolithic support</vt:lpstr>
      <vt:lpstr>monolithic support</vt:lpstr>
      <vt:lpstr>Dihedron - Status</vt:lpstr>
      <vt:lpstr>Dihedron - Status</vt:lpstr>
      <vt:lpstr>Dihedron - Status</vt:lpstr>
      <vt:lpstr>Dihedron - Status</vt:lpstr>
      <vt:lpstr>monolithic support</vt:lpstr>
      <vt:lpstr>monolithic support</vt:lpstr>
      <vt:lpstr>monolithic support</vt:lpstr>
      <vt:lpstr>Slide 36</vt:lpstr>
    </vt:vector>
  </TitlesOfParts>
  <Company>NIKHEF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Bauer</dc:creator>
  <cp:lastModifiedBy>Thomas Bauer</cp:lastModifiedBy>
  <cp:revision>76</cp:revision>
  <cp:lastPrinted>2010-11-15T08:13:15Z</cp:lastPrinted>
  <dcterms:created xsi:type="dcterms:W3CDTF">2011-07-17T18:53:32Z</dcterms:created>
  <dcterms:modified xsi:type="dcterms:W3CDTF">2011-07-18T13:22:28Z</dcterms:modified>
</cp:coreProperties>
</file>