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74" r:id="rId3"/>
    <p:sldId id="257" r:id="rId4"/>
    <p:sldId id="269" r:id="rId5"/>
    <p:sldId id="258" r:id="rId6"/>
    <p:sldId id="259" r:id="rId7"/>
    <p:sldId id="262" r:id="rId8"/>
    <p:sldId id="277" r:id="rId9"/>
    <p:sldId id="261" r:id="rId10"/>
    <p:sldId id="273" r:id="rId11"/>
    <p:sldId id="263" r:id="rId12"/>
    <p:sldId id="271" r:id="rId13"/>
    <p:sldId id="266" r:id="rId14"/>
    <p:sldId id="267" r:id="rId15"/>
    <p:sldId id="264" r:id="rId16"/>
    <p:sldId id="275" r:id="rId17"/>
    <p:sldId id="265" r:id="rId18"/>
    <p:sldId id="268" r:id="rId19"/>
    <p:sldId id="276"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E6F2"/>
    <a:srgbClr val="0000FF"/>
    <a:srgbClr val="9900FF"/>
    <a:srgbClr val="E8ED13"/>
    <a:srgbClr val="C5BCD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9" autoAdjust="0"/>
    <p:restoredTop sz="94660"/>
  </p:normalViewPr>
  <p:slideViewPr>
    <p:cSldViewPr>
      <p:cViewPr varScale="1">
        <p:scale>
          <a:sx n="68" d="100"/>
          <a:sy n="68" d="100"/>
        </p:scale>
        <p:origin x="-6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F754D3-3E08-4CA3-8788-F50C156E2AEC}" type="datetimeFigureOut">
              <a:rPr lang="en-GB" smtClean="0"/>
              <a:t>25/08/2016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F98FD5-8B33-4365-B3A3-BD6813E68347}"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smtClean="0"/>
              <a:t>Irene Fiori LSC-Virgo Glasgow</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smtClean="0"/>
              <a:t>Irene Fiori LSC-Virgo Glasgow</a:t>
            </a:r>
            <a:endParaRPr lang="en-US"/>
          </a:p>
        </p:txBody>
      </p:sp>
      <p:sp>
        <p:nvSpPr>
          <p:cNvPr id="6" name="Slide Number Placeholder 5"/>
          <p:cNvSpPr>
            <a:spLocks noGrp="1"/>
          </p:cNvSpPr>
          <p:nvPr>
            <p:ph type="sldNum" sz="quarter" idx="12"/>
          </p:nvPr>
        </p:nvSpPr>
        <p:spPr/>
        <p:txBody>
          <a:bodyPr/>
          <a:lstStyle>
            <a:lvl1pPr>
              <a:defRPr sz="1600"/>
            </a:lvl1p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smtClean="0"/>
              <a:t>Irene Fiori LSC-Virgo Glasgow</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August 29 2016</a:t>
            </a:r>
            <a:endParaRPr lang="en-US"/>
          </a:p>
        </p:txBody>
      </p:sp>
      <p:sp>
        <p:nvSpPr>
          <p:cNvPr id="6" name="Footer Placeholder 5"/>
          <p:cNvSpPr>
            <a:spLocks noGrp="1"/>
          </p:cNvSpPr>
          <p:nvPr>
            <p:ph type="ftr" sz="quarter" idx="11"/>
          </p:nvPr>
        </p:nvSpPr>
        <p:spPr/>
        <p:txBody>
          <a:bodyPr/>
          <a:lstStyle/>
          <a:p>
            <a:r>
              <a:rPr lang="en-US" smtClean="0"/>
              <a:t>Irene Fiori LSC-Virgo Glasgow</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August 29 2016</a:t>
            </a:r>
            <a:endParaRPr lang="en-US"/>
          </a:p>
        </p:txBody>
      </p:sp>
      <p:sp>
        <p:nvSpPr>
          <p:cNvPr id="8" name="Footer Placeholder 7"/>
          <p:cNvSpPr>
            <a:spLocks noGrp="1"/>
          </p:cNvSpPr>
          <p:nvPr>
            <p:ph type="ftr" sz="quarter" idx="11"/>
          </p:nvPr>
        </p:nvSpPr>
        <p:spPr/>
        <p:txBody>
          <a:bodyPr/>
          <a:lstStyle/>
          <a:p>
            <a:r>
              <a:rPr lang="en-US" smtClean="0"/>
              <a:t>Irene Fiori LSC-Virgo Glasgow</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August 29 2016</a:t>
            </a:r>
            <a:endParaRPr lang="en-US"/>
          </a:p>
        </p:txBody>
      </p:sp>
      <p:sp>
        <p:nvSpPr>
          <p:cNvPr id="4" name="Footer Placeholder 3"/>
          <p:cNvSpPr>
            <a:spLocks noGrp="1"/>
          </p:cNvSpPr>
          <p:nvPr>
            <p:ph type="ftr" sz="quarter" idx="11"/>
          </p:nvPr>
        </p:nvSpPr>
        <p:spPr/>
        <p:txBody>
          <a:bodyPr/>
          <a:lstStyle/>
          <a:p>
            <a:r>
              <a:rPr lang="en-US" smtClean="0"/>
              <a:t>Irene Fiori LSC-Virgo Glasgow</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August 29 2016</a:t>
            </a:r>
            <a:endParaRPr lang="en-US"/>
          </a:p>
        </p:txBody>
      </p:sp>
      <p:sp>
        <p:nvSpPr>
          <p:cNvPr id="3" name="Footer Placeholder 2"/>
          <p:cNvSpPr>
            <a:spLocks noGrp="1"/>
          </p:cNvSpPr>
          <p:nvPr>
            <p:ph type="ftr" sz="quarter" idx="11"/>
          </p:nvPr>
        </p:nvSpPr>
        <p:spPr/>
        <p:txBody>
          <a:bodyPr/>
          <a:lstStyle/>
          <a:p>
            <a:r>
              <a:rPr lang="en-US" smtClean="0"/>
              <a:t>Irene Fiori LSC-Virgo Glasgow</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August 29 2016</a:t>
            </a:r>
            <a:endParaRPr lang="en-US"/>
          </a:p>
        </p:txBody>
      </p:sp>
      <p:sp>
        <p:nvSpPr>
          <p:cNvPr id="6" name="Footer Placeholder 5"/>
          <p:cNvSpPr>
            <a:spLocks noGrp="1"/>
          </p:cNvSpPr>
          <p:nvPr>
            <p:ph type="ftr" sz="quarter" idx="11"/>
          </p:nvPr>
        </p:nvSpPr>
        <p:spPr/>
        <p:txBody>
          <a:bodyPr/>
          <a:lstStyle/>
          <a:p>
            <a:r>
              <a:rPr lang="en-US" smtClean="0"/>
              <a:t>Irene Fiori LSC-Virgo Glasgow</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August 29 2016</a:t>
            </a:r>
            <a:endParaRPr lang="en-US"/>
          </a:p>
        </p:txBody>
      </p:sp>
      <p:sp>
        <p:nvSpPr>
          <p:cNvPr id="6" name="Footer Placeholder 5"/>
          <p:cNvSpPr>
            <a:spLocks noGrp="1"/>
          </p:cNvSpPr>
          <p:nvPr>
            <p:ph type="ftr" sz="quarter" idx="11"/>
          </p:nvPr>
        </p:nvSpPr>
        <p:spPr/>
        <p:txBody>
          <a:bodyPr/>
          <a:lstStyle/>
          <a:p>
            <a:r>
              <a:rPr lang="en-US" smtClean="0"/>
              <a:t>Irene Fiori LSC-Virgo Glasgow</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smtClean="0"/>
              <a:t>Irene Fiori LSC-Virgo Glasgow</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smtClean="0"/>
              <a:t>Irene Fiori LSC-Virgo Glasgow</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August 29 2016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Irene Fiori LSC-Virgo Glasgow</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lwebtest.virgo.infn.it/ifoapp/"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s://www.virgo-gw.eu/DataAnalysis/Detchar/projects/channelnaming.html" TargetMode="External"/><Relationship Id="rId2" Type="http://schemas.openxmlformats.org/officeDocument/2006/relationships/hyperlink" Target="https://tds.ego-gw.it/itf/tds/file.php?callFile=VIR-0223B-14.pdf"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hyperlink" Target="http://slwebtest.virgo.infn.it/ifoapp/"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tds.ego-gw.it/itf/osl_virgo/index.php?callRep=33417" TargetMode="External"/><Relationship Id="rId7"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gif"/></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oleObject" Target="../embeddings/oleObject1.bin"/><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gif"/><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image" Target="../media/image59.gif"/><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 Id="rId9"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PECTRO_VC2.png"/>
          <p:cNvPicPr>
            <a:picLocks noChangeAspect="1"/>
          </p:cNvPicPr>
          <p:nvPr/>
        </p:nvPicPr>
        <p:blipFill>
          <a:blip r:embed="rId2" cstate="print">
            <a:duotone>
              <a:schemeClr val="accent4">
                <a:shade val="45000"/>
                <a:satMod val="135000"/>
              </a:schemeClr>
              <a:prstClr val="white"/>
            </a:duotone>
            <a:lum bright="-25000"/>
          </a:blip>
          <a:srcRect l="14610" t="8330" r="11487" b="11108"/>
          <a:stretch>
            <a:fillRect/>
          </a:stretch>
        </p:blipFill>
        <p:spPr>
          <a:xfrm>
            <a:off x="0" y="-1"/>
            <a:ext cx="9144000" cy="6847267"/>
          </a:xfrm>
          <a:prstGeom prst="rect">
            <a:avLst/>
          </a:prstGeom>
        </p:spPr>
      </p:pic>
      <p:sp>
        <p:nvSpPr>
          <p:cNvPr id="2" name="Title 1"/>
          <p:cNvSpPr>
            <a:spLocks noGrp="1"/>
          </p:cNvSpPr>
          <p:nvPr>
            <p:ph type="ctrTitle"/>
          </p:nvPr>
        </p:nvSpPr>
        <p:spPr>
          <a:xfrm>
            <a:off x="685800" y="1981200"/>
            <a:ext cx="7772400" cy="1470025"/>
          </a:xfrm>
        </p:spPr>
        <p:txBody>
          <a:bodyPr>
            <a:noAutofit/>
          </a:bodyPr>
          <a:lstStyle/>
          <a:p>
            <a:r>
              <a:rPr lang="en-GB" sz="4800" b="1" dirty="0" smtClean="0">
                <a:solidFill>
                  <a:schemeClr val="bg1"/>
                </a:solidFill>
              </a:rPr>
              <a:t>Virgo environmental noise </a:t>
            </a:r>
            <a:r>
              <a:rPr lang="en-GB" sz="4800" b="1" dirty="0" smtClean="0">
                <a:solidFill>
                  <a:schemeClr val="bg1"/>
                </a:solidFill>
              </a:rPr>
              <a:t>w</a:t>
            </a:r>
            <a:r>
              <a:rPr lang="en-GB" sz="4800" b="1" dirty="0" smtClean="0">
                <a:solidFill>
                  <a:schemeClr val="bg1"/>
                </a:solidFill>
              </a:rPr>
              <a:t>orks status</a:t>
            </a:r>
            <a:endParaRPr lang="en-GB" sz="4800" b="1" dirty="0">
              <a:solidFill>
                <a:schemeClr val="bg1"/>
              </a:solidFill>
            </a:endParaRPr>
          </a:p>
        </p:txBody>
      </p:sp>
      <p:sp>
        <p:nvSpPr>
          <p:cNvPr id="3" name="Subtitle 2"/>
          <p:cNvSpPr>
            <a:spLocks noGrp="1"/>
          </p:cNvSpPr>
          <p:nvPr>
            <p:ph type="subTitle" idx="1"/>
          </p:nvPr>
        </p:nvSpPr>
        <p:spPr>
          <a:xfrm>
            <a:off x="1371600" y="3810000"/>
            <a:ext cx="6553200" cy="1981200"/>
          </a:xfrm>
        </p:spPr>
        <p:txBody>
          <a:bodyPr>
            <a:normAutofit lnSpcReduction="10000"/>
          </a:bodyPr>
          <a:lstStyle/>
          <a:p>
            <a:r>
              <a:rPr lang="en-GB" sz="2800" b="1" dirty="0" smtClean="0">
                <a:solidFill>
                  <a:schemeClr val="bg1"/>
                </a:solidFill>
              </a:rPr>
              <a:t>Irene Fiori </a:t>
            </a:r>
          </a:p>
          <a:p>
            <a:r>
              <a:rPr lang="en-GB" sz="1800" b="1" dirty="0" smtClean="0">
                <a:solidFill>
                  <a:schemeClr val="bg1"/>
                </a:solidFill>
              </a:rPr>
              <a:t>European Gravitational Observatory</a:t>
            </a:r>
          </a:p>
          <a:p>
            <a:endParaRPr lang="en-GB" sz="1800" b="1" dirty="0" smtClean="0">
              <a:solidFill>
                <a:schemeClr val="bg1"/>
              </a:solidFill>
            </a:endParaRPr>
          </a:p>
          <a:p>
            <a:r>
              <a:rPr lang="en-GB" sz="2800" b="1" dirty="0" smtClean="0">
                <a:solidFill>
                  <a:schemeClr val="bg1"/>
                </a:solidFill>
              </a:rPr>
              <a:t>LSC – Virgo Collaboration meeting  Glasgow,  August 29 – Sept 1 2016 </a:t>
            </a:r>
            <a:endParaRPr lang="en-GB" sz="2800" b="1" dirty="0">
              <a:solidFill>
                <a:schemeClr val="bg1"/>
              </a:solidFill>
            </a:endParaRPr>
          </a:p>
        </p:txBody>
      </p:sp>
      <p:pic>
        <p:nvPicPr>
          <p:cNvPr id="9" name="Picture 8" descr="AdV_logo.png"/>
          <p:cNvPicPr>
            <a:picLocks noChangeAspect="1"/>
          </p:cNvPicPr>
          <p:nvPr/>
        </p:nvPicPr>
        <p:blipFill>
          <a:blip r:embed="rId3" cstate="print"/>
          <a:stretch>
            <a:fillRect/>
          </a:stretch>
        </p:blipFill>
        <p:spPr>
          <a:xfrm>
            <a:off x="381000" y="228600"/>
            <a:ext cx="1981200" cy="1072138"/>
          </a:xfrm>
          <a:prstGeom prst="rect">
            <a:avLst/>
          </a:prstGeom>
        </p:spPr>
      </p:pic>
      <p:pic>
        <p:nvPicPr>
          <p:cNvPr id="13" name="Picture 12" descr="logoEGO_2.png"/>
          <p:cNvPicPr>
            <a:picLocks noChangeAspect="1"/>
          </p:cNvPicPr>
          <p:nvPr/>
        </p:nvPicPr>
        <p:blipFill>
          <a:blip r:embed="rId4" cstate="print"/>
          <a:stretch>
            <a:fillRect/>
          </a:stretch>
        </p:blipFill>
        <p:spPr>
          <a:xfrm>
            <a:off x="5562600" y="304800"/>
            <a:ext cx="3329399" cy="54324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smtClean="0"/>
              <a:t>O</a:t>
            </a:r>
            <a:r>
              <a:rPr lang="en-GB" sz="5400" dirty="0" smtClean="0"/>
              <a:t>utline</a:t>
            </a:r>
            <a:endParaRPr lang="en-GB" sz="5400" dirty="0"/>
          </a:p>
        </p:txBody>
      </p:sp>
      <p:sp>
        <p:nvSpPr>
          <p:cNvPr id="3" name="Content Placeholder 2"/>
          <p:cNvSpPr>
            <a:spLocks noGrp="1"/>
          </p:cNvSpPr>
          <p:nvPr>
            <p:ph idx="1"/>
          </p:nvPr>
        </p:nvSpPr>
        <p:spPr>
          <a:xfrm>
            <a:off x="1066800" y="1676400"/>
            <a:ext cx="6019800" cy="4038600"/>
          </a:xfrm>
        </p:spPr>
        <p:txBody>
          <a:bodyPr>
            <a:normAutofit fontScale="85000" lnSpcReduction="20000"/>
          </a:bodyPr>
          <a:lstStyle/>
          <a:p>
            <a:r>
              <a:rPr lang="en-GB" dirty="0" smtClean="0"/>
              <a:t>Environmental monitoring</a:t>
            </a:r>
          </a:p>
          <a:p>
            <a:pPr lvl="1"/>
            <a:r>
              <a:rPr lang="en-GB" dirty="0" smtClean="0"/>
              <a:t>	</a:t>
            </a:r>
            <a:r>
              <a:rPr lang="en-GB" dirty="0" smtClean="0"/>
              <a:t>sensors, status  </a:t>
            </a:r>
          </a:p>
          <a:p>
            <a:pPr lvl="1"/>
            <a:r>
              <a:rPr lang="en-GB" dirty="0" smtClean="0"/>
              <a:t>	</a:t>
            </a:r>
            <a:r>
              <a:rPr lang="en-GB" dirty="0" smtClean="0"/>
              <a:t>enhanced ITF infrastructure monitoring</a:t>
            </a:r>
          </a:p>
          <a:p>
            <a:pPr lvl="1"/>
            <a:r>
              <a:rPr lang="en-GB" dirty="0" smtClean="0"/>
              <a:t>	</a:t>
            </a:r>
            <a:r>
              <a:rPr lang="en-GB" dirty="0" smtClean="0"/>
              <a:t>naming</a:t>
            </a:r>
          </a:p>
          <a:p>
            <a:r>
              <a:rPr lang="en-GB" dirty="0" smtClean="0"/>
              <a:t>Laser Lab environment</a:t>
            </a:r>
          </a:p>
          <a:p>
            <a:r>
              <a:rPr lang="en-GB" dirty="0" smtClean="0"/>
              <a:t>Magnetic coupling to TM, modelling work and mitigation actions</a:t>
            </a:r>
          </a:p>
          <a:p>
            <a:r>
              <a:rPr lang="en-GB" dirty="0" smtClean="0"/>
              <a:t>Global magnetic noise</a:t>
            </a:r>
          </a:p>
          <a:p>
            <a:r>
              <a:rPr lang="en-GB" dirty="0" smtClean="0"/>
              <a:t>Newtonian Noise </a:t>
            </a:r>
          </a:p>
          <a:p>
            <a:pPr>
              <a:buNone/>
            </a:pPr>
            <a:r>
              <a:rPr lang="en-GB" dirty="0" smtClean="0"/>
              <a:t>Conclusions</a:t>
            </a:r>
          </a:p>
          <a:p>
            <a:endParaRPr lang="en-GB" dirty="0"/>
          </a:p>
        </p:txBody>
      </p:sp>
      <p:sp>
        <p:nvSpPr>
          <p:cNvPr id="5" name="Date Placeholder 4"/>
          <p:cNvSpPr>
            <a:spLocks noGrp="1"/>
          </p:cNvSpPr>
          <p:nvPr>
            <p:ph type="dt" sz="half" idx="10"/>
          </p:nvPr>
        </p:nvSpPr>
        <p:spPr/>
        <p:txBody>
          <a:bodyPr/>
          <a:lstStyle/>
          <a:p>
            <a:r>
              <a:rPr lang="en-US" smtClean="0"/>
              <a:t>August 29 2016</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dirty="0"/>
          </a:p>
        </p:txBody>
      </p:sp>
      <p:sp>
        <p:nvSpPr>
          <p:cNvPr id="7" name="Footer Placeholder 6"/>
          <p:cNvSpPr>
            <a:spLocks noGrp="1"/>
          </p:cNvSpPr>
          <p:nvPr>
            <p:ph type="ftr" sz="quarter" idx="11"/>
          </p:nvPr>
        </p:nvSpPr>
        <p:spPr/>
        <p:txBody>
          <a:bodyPr/>
          <a:lstStyle/>
          <a:p>
            <a:r>
              <a:rPr lang="en-US" dirty="0" smtClean="0"/>
              <a:t>Irene Fiori LSC-Virgo Glasgow</a:t>
            </a:r>
            <a:endParaRPr lang="en-US" dirty="0"/>
          </a:p>
        </p:txBody>
      </p:sp>
      <p:pic>
        <p:nvPicPr>
          <p:cNvPr id="8" name="Picture 7" descr="AdV_logo.png"/>
          <p:cNvPicPr>
            <a:picLocks noChangeAspect="1"/>
          </p:cNvPicPr>
          <p:nvPr/>
        </p:nvPicPr>
        <p:blipFill>
          <a:blip r:embed="rId2"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astSensors_map.png"/>
          <p:cNvPicPr>
            <a:picLocks noChangeAspect="1"/>
          </p:cNvPicPr>
          <p:nvPr/>
        </p:nvPicPr>
        <p:blipFill>
          <a:blip r:embed="rId2" cstate="print"/>
          <a:stretch>
            <a:fillRect/>
          </a:stretch>
        </p:blipFill>
        <p:spPr>
          <a:xfrm>
            <a:off x="4800600" y="1841847"/>
            <a:ext cx="4343400" cy="2882554"/>
          </a:xfrm>
          <a:prstGeom prst="rect">
            <a:avLst/>
          </a:prstGeom>
        </p:spPr>
      </p:pic>
      <p:sp>
        <p:nvSpPr>
          <p:cNvPr id="6" name="Content Placeholder 5"/>
          <p:cNvSpPr>
            <a:spLocks noGrp="1"/>
          </p:cNvSpPr>
          <p:nvPr>
            <p:ph idx="1"/>
          </p:nvPr>
        </p:nvSpPr>
        <p:spPr>
          <a:xfrm>
            <a:off x="228600" y="1066800"/>
            <a:ext cx="8229600" cy="4648200"/>
          </a:xfrm>
        </p:spPr>
        <p:txBody>
          <a:bodyPr>
            <a:noAutofit/>
          </a:bodyPr>
          <a:lstStyle/>
          <a:p>
            <a:pPr>
              <a:buNone/>
            </a:pPr>
            <a:r>
              <a:rPr lang="en-GB" sz="1400" b="1" dirty="0" smtClean="0">
                <a:effectLst>
                  <a:outerShdw blurRad="38100" dist="38100" dir="2700000" algn="tl">
                    <a:srgbClr val="000000">
                      <a:alpha val="43137"/>
                    </a:srgbClr>
                  </a:outerShdw>
                </a:effectLst>
              </a:rPr>
              <a:t>Buildings monitoring</a:t>
            </a:r>
          </a:p>
          <a:p>
            <a:r>
              <a:rPr lang="en-GB" sz="1400" dirty="0" smtClean="0"/>
              <a:t>Ground 3D seismometers </a:t>
            </a:r>
            <a:r>
              <a:rPr lang="en-GB" sz="1400" dirty="0" smtClean="0"/>
              <a:t>(1x4 Bld.s</a:t>
            </a:r>
            <a:r>
              <a:rPr lang="en-GB" sz="1400" dirty="0" smtClean="0"/>
              <a:t>) Guralp 40T-60s</a:t>
            </a:r>
            <a:endParaRPr lang="en-GB" sz="1400" dirty="0" smtClean="0"/>
          </a:p>
          <a:p>
            <a:r>
              <a:rPr lang="en-GB" sz="1400" dirty="0" smtClean="0"/>
              <a:t>Magnetometers </a:t>
            </a:r>
            <a:r>
              <a:rPr lang="en-GB" sz="1400" dirty="0" smtClean="0"/>
              <a:t>3D (3x4 Bld.s) MFS-06 low noise induction coil</a:t>
            </a:r>
          </a:p>
          <a:p>
            <a:r>
              <a:rPr lang="en-GB" sz="1400" dirty="0" smtClean="0"/>
              <a:t>Microphones (1x4 </a:t>
            </a:r>
            <a:r>
              <a:rPr lang="en-GB" sz="1400" dirty="0" smtClean="0"/>
              <a:t>Bld.s</a:t>
            </a:r>
            <a:r>
              <a:rPr lang="en-GB" sz="1400" dirty="0" smtClean="0"/>
              <a:t>) </a:t>
            </a:r>
            <a:r>
              <a:rPr lang="en-GB" sz="1400" dirty="0" err="1" smtClean="0"/>
              <a:t>Brüel&amp;Kjaer</a:t>
            </a:r>
            <a:r>
              <a:rPr lang="en-GB" sz="1400" dirty="0" smtClean="0"/>
              <a:t> 4193 infrasound</a:t>
            </a:r>
            <a:endParaRPr lang="en-GB" sz="1400" dirty="0" smtClean="0"/>
          </a:p>
          <a:p>
            <a:r>
              <a:rPr lang="en-GB" sz="1400" dirty="0" smtClean="0"/>
              <a:t>RF </a:t>
            </a:r>
            <a:r>
              <a:rPr lang="en-GB" sz="1400" dirty="0" smtClean="0"/>
              <a:t>antenna receivers </a:t>
            </a:r>
            <a:r>
              <a:rPr lang="en-GB" sz="1400" dirty="0" smtClean="0"/>
              <a:t>(1x4 Bld.s x 3 bands) </a:t>
            </a:r>
            <a:r>
              <a:rPr lang="en-GB" sz="1400" dirty="0" smtClean="0"/>
              <a:t> AAS-STA-5-AD</a:t>
            </a:r>
            <a:endParaRPr lang="en-GB" sz="1400" dirty="0" smtClean="0"/>
          </a:p>
          <a:p>
            <a:r>
              <a:rPr lang="en-GB" sz="1400" dirty="0" smtClean="0"/>
              <a:t>Mains ((3 IPS + 3 UPS) x 4 Bld.s</a:t>
            </a:r>
            <a:r>
              <a:rPr lang="en-GB" sz="1400" dirty="0" smtClean="0"/>
              <a:t>) custom</a:t>
            </a:r>
            <a:endParaRPr lang="en-GB" sz="1400" dirty="0" smtClean="0"/>
          </a:p>
          <a:p>
            <a:pPr>
              <a:buNone/>
            </a:pPr>
            <a:endParaRPr lang="en-GB" sz="800" dirty="0" smtClean="0">
              <a:effectLst>
                <a:outerShdw blurRad="38100" dist="38100" dir="2700000" algn="tl">
                  <a:srgbClr val="000000">
                    <a:alpha val="43137"/>
                  </a:srgbClr>
                </a:outerShdw>
              </a:effectLst>
            </a:endParaRPr>
          </a:p>
          <a:p>
            <a:pPr>
              <a:buNone/>
            </a:pPr>
            <a:r>
              <a:rPr lang="en-GB" sz="1400" b="1" dirty="0" smtClean="0">
                <a:effectLst>
                  <a:outerShdw blurRad="38100" dist="38100" dir="2700000" algn="tl">
                    <a:srgbClr val="000000">
                      <a:alpha val="43137"/>
                    </a:srgbClr>
                  </a:outerShdw>
                </a:effectLst>
              </a:rPr>
              <a:t>Vacuum tanks monitoring</a:t>
            </a:r>
            <a:r>
              <a:rPr lang="en-GB" sz="1400" b="1" dirty="0" smtClean="0"/>
              <a:t> </a:t>
            </a:r>
            <a:r>
              <a:rPr lang="en-GB" sz="1400" dirty="0" smtClean="0"/>
              <a:t>(Towers, </a:t>
            </a:r>
            <a:r>
              <a:rPr lang="en-GB" sz="1400" dirty="0" err="1" smtClean="0"/>
              <a:t>CryoTraps</a:t>
            </a:r>
            <a:r>
              <a:rPr lang="en-GB" sz="1400" dirty="0" smtClean="0"/>
              <a:t>, Links) </a:t>
            </a:r>
          </a:p>
          <a:p>
            <a:r>
              <a:rPr lang="en-GB" sz="1400" dirty="0" smtClean="0"/>
              <a:t>Accelerometers </a:t>
            </a:r>
            <a:r>
              <a:rPr lang="en-GB" sz="1200" dirty="0" smtClean="0"/>
              <a:t>PCB-393B12 and Meggit</a:t>
            </a:r>
            <a:r>
              <a:rPr lang="en-GB" sz="1200" dirty="0" smtClean="0"/>
              <a:t>-</a:t>
            </a:r>
            <a:r>
              <a:rPr lang="en-GB" sz="1200" dirty="0" smtClean="0"/>
              <a:t>731 (1x9 </a:t>
            </a:r>
            <a:r>
              <a:rPr lang="en-GB" sz="1200" dirty="0" smtClean="0"/>
              <a:t>Tow </a:t>
            </a:r>
            <a:r>
              <a:rPr lang="en-GB" sz="1200" dirty="0" smtClean="0"/>
              <a:t>+ </a:t>
            </a:r>
            <a:r>
              <a:rPr lang="en-GB" sz="1200" dirty="0" smtClean="0"/>
              <a:t>1x6 CT)</a:t>
            </a:r>
          </a:p>
          <a:p>
            <a:r>
              <a:rPr lang="en-GB" sz="1400" dirty="0" smtClean="0"/>
              <a:t>Low frequency 1D acc, </a:t>
            </a:r>
            <a:r>
              <a:rPr lang="en-GB" sz="1400" dirty="0" err="1" smtClean="0"/>
              <a:t>Kinemetrics</a:t>
            </a:r>
            <a:r>
              <a:rPr lang="en-GB" sz="1400" dirty="0" smtClean="0"/>
              <a:t> Episensor (1x5 </a:t>
            </a:r>
            <a:r>
              <a:rPr lang="en-GB" sz="1400" b="1" dirty="0" smtClean="0">
                <a:effectLst>
                  <a:outerShdw blurRad="38100" dist="38100" dir="2700000" algn="tl">
                    <a:srgbClr val="000000">
                      <a:alpha val="43137"/>
                    </a:srgbClr>
                  </a:outerShdw>
                </a:effectLst>
              </a:rPr>
              <a:t>Links</a:t>
            </a:r>
            <a:r>
              <a:rPr lang="en-GB" sz="1400" dirty="0" smtClean="0"/>
              <a:t>) </a:t>
            </a:r>
          </a:p>
          <a:p>
            <a:pPr>
              <a:buNone/>
            </a:pPr>
            <a:endParaRPr lang="en-GB" sz="900" dirty="0" smtClean="0"/>
          </a:p>
          <a:p>
            <a:pPr>
              <a:buNone/>
            </a:pPr>
            <a:r>
              <a:rPr lang="en-GB" sz="1400" b="1" dirty="0" smtClean="0">
                <a:effectLst>
                  <a:outerShdw blurRad="38100" dist="38100" dir="2700000" algn="tl">
                    <a:srgbClr val="000000">
                      <a:alpha val="43137"/>
                    </a:srgbClr>
                  </a:outerShdw>
                </a:effectLst>
              </a:rPr>
              <a:t>External Optical Benches </a:t>
            </a:r>
            <a:r>
              <a:rPr lang="en-GB" sz="1400" b="1" dirty="0" smtClean="0">
                <a:effectLst>
                  <a:outerShdw blurRad="38100" dist="38100" dir="2700000" algn="tl">
                    <a:srgbClr val="000000">
                      <a:alpha val="43137"/>
                    </a:srgbClr>
                  </a:outerShdw>
                </a:effectLst>
              </a:rPr>
              <a:t>monitoring </a:t>
            </a:r>
            <a:endParaRPr lang="en-GB" sz="1400" b="1" dirty="0" smtClean="0">
              <a:effectLst>
                <a:outerShdw blurRad="38100" dist="38100" dir="2700000" algn="tl">
                  <a:srgbClr val="000000">
                    <a:alpha val="43137"/>
                  </a:srgbClr>
                </a:outerShdw>
              </a:effectLst>
            </a:endParaRPr>
          </a:p>
          <a:p>
            <a:r>
              <a:rPr lang="en-GB" sz="1400" dirty="0" smtClean="0"/>
              <a:t>Accelerometers  (1x </a:t>
            </a:r>
            <a:r>
              <a:rPr lang="en-GB" sz="1400" dirty="0" smtClean="0"/>
              <a:t>8</a:t>
            </a:r>
            <a:r>
              <a:rPr lang="en-GB" sz="1400" dirty="0" smtClean="0"/>
              <a:t> Bench )</a:t>
            </a:r>
          </a:p>
          <a:p>
            <a:r>
              <a:rPr lang="en-GB" sz="1400" dirty="0" smtClean="0"/>
              <a:t>Low frequency </a:t>
            </a:r>
            <a:r>
              <a:rPr lang="en-GB" sz="1400" dirty="0" smtClean="0"/>
              <a:t>3D acc. Episensor (1x6 Bench) </a:t>
            </a:r>
          </a:p>
          <a:p>
            <a:r>
              <a:rPr lang="en-GB" sz="1400" dirty="0" smtClean="0"/>
              <a:t>Sound (1x6 benches, 2 low noise)</a:t>
            </a:r>
          </a:p>
          <a:p>
            <a:pPr>
              <a:buNone/>
            </a:pPr>
            <a:endParaRPr lang="en-GB" sz="1000" dirty="0" smtClean="0">
              <a:effectLst>
                <a:outerShdw blurRad="38100" dist="38100" dir="2700000" algn="tl">
                  <a:srgbClr val="000000">
                    <a:alpha val="43137"/>
                  </a:srgbClr>
                </a:outerShdw>
              </a:effectLst>
            </a:endParaRPr>
          </a:p>
          <a:p>
            <a:pPr>
              <a:buNone/>
            </a:pPr>
            <a:r>
              <a:rPr lang="en-GB" sz="1400" b="1" dirty="0" smtClean="0">
                <a:effectLst>
                  <a:outerShdw blurRad="38100" dist="38100" dir="2700000" algn="tl">
                    <a:srgbClr val="000000">
                      <a:alpha val="43137"/>
                    </a:srgbClr>
                  </a:outerShdw>
                </a:effectLst>
              </a:rPr>
              <a:t>Electronics rooms monitoring</a:t>
            </a:r>
          </a:p>
          <a:p>
            <a:r>
              <a:rPr lang="en-GB" sz="1400" dirty="0" smtClean="0"/>
              <a:t>Microphones (1 x 5)</a:t>
            </a:r>
          </a:p>
          <a:p>
            <a:r>
              <a:rPr lang="en-GB" sz="1400" dirty="0" smtClean="0"/>
              <a:t>Magnetometers and current probes: on demand</a:t>
            </a:r>
          </a:p>
          <a:p>
            <a:pPr>
              <a:buNone/>
            </a:pPr>
            <a:endParaRPr lang="en-GB" sz="1050" dirty="0" smtClean="0"/>
          </a:p>
          <a:p>
            <a:pPr>
              <a:buNone/>
            </a:pPr>
            <a:r>
              <a:rPr lang="en-GB" sz="1400" b="1" dirty="0" smtClean="0">
                <a:effectLst>
                  <a:outerShdw blurRad="38100" dist="38100" dir="2700000" algn="tl">
                    <a:srgbClr val="000000">
                      <a:alpha val="43137"/>
                    </a:srgbClr>
                  </a:outerShdw>
                </a:effectLst>
              </a:rPr>
              <a:t>Installation:  </a:t>
            </a:r>
            <a:r>
              <a:rPr lang="en-GB" sz="1400" dirty="0" smtClean="0"/>
              <a:t>80% completed, ongoing</a:t>
            </a:r>
          </a:p>
          <a:p>
            <a:pPr>
              <a:buNone/>
            </a:pPr>
            <a:r>
              <a:rPr lang="en-GB" sz="1400" b="1" dirty="0" smtClean="0">
                <a:effectLst>
                  <a:outerShdw blurRad="38100" dist="38100" dir="2700000" algn="tl">
                    <a:srgbClr val="000000">
                      <a:alpha val="43137"/>
                    </a:srgbClr>
                  </a:outerShdw>
                </a:effectLst>
              </a:rPr>
              <a:t>Documentation:</a:t>
            </a:r>
            <a:r>
              <a:rPr lang="en-GB" sz="1400" dirty="0" smtClean="0"/>
              <a:t> Hardware Inventory DB, </a:t>
            </a:r>
            <a:r>
              <a:rPr lang="en-GB" sz="1400" dirty="0" smtClean="0">
                <a:solidFill>
                  <a:srgbClr val="0000FF"/>
                </a:solidFill>
                <a:hlinkClick r:id="rId3"/>
              </a:rPr>
              <a:t>http</a:t>
            </a:r>
            <a:r>
              <a:rPr lang="en-GB" sz="1400" dirty="0" smtClean="0">
                <a:solidFill>
                  <a:srgbClr val="0000FF"/>
                </a:solidFill>
                <a:hlinkClick r:id="rId3"/>
              </a:rPr>
              <a:t>://slwebtest.virgo.infn.it/ifoapp/</a:t>
            </a:r>
            <a:endParaRPr lang="en-GB" sz="1400" dirty="0" smtClean="0">
              <a:solidFill>
                <a:srgbClr val="0000FF"/>
              </a:solidFill>
            </a:endParaRPr>
          </a:p>
          <a:p>
            <a:pPr>
              <a:buNone/>
            </a:pPr>
            <a:endParaRPr lang="en-GB" sz="1400" dirty="0" smtClean="0"/>
          </a:p>
          <a:p>
            <a:pPr>
              <a:buNone/>
            </a:pPr>
            <a:endParaRPr lang="en-GB" sz="1400" dirty="0"/>
          </a:p>
        </p:txBody>
      </p:sp>
      <p:pic>
        <p:nvPicPr>
          <p:cNvPr id="7" name="Picture 2" descr="C:\Users\rderosa\Desktop\foto\20141127_093509.jpg"/>
          <p:cNvPicPr>
            <a:picLocks noChangeAspect="1" noChangeArrowheads="1"/>
          </p:cNvPicPr>
          <p:nvPr/>
        </p:nvPicPr>
        <p:blipFill>
          <a:blip r:embed="rId4" cstate="print"/>
          <a:srcRect/>
          <a:stretch>
            <a:fillRect/>
          </a:stretch>
        </p:blipFill>
        <p:spPr bwMode="auto">
          <a:xfrm>
            <a:off x="6324600" y="4972050"/>
            <a:ext cx="2514600" cy="1885950"/>
          </a:xfrm>
          <a:prstGeom prst="rect">
            <a:avLst/>
          </a:prstGeom>
          <a:noFill/>
        </p:spPr>
      </p:pic>
      <p:sp>
        <p:nvSpPr>
          <p:cNvPr id="2" name="Title 1"/>
          <p:cNvSpPr>
            <a:spLocks noGrp="1"/>
          </p:cNvSpPr>
          <p:nvPr>
            <p:ph type="title"/>
          </p:nvPr>
        </p:nvSpPr>
        <p:spPr>
          <a:xfrm>
            <a:off x="457200" y="-152400"/>
            <a:ext cx="8229600" cy="1600200"/>
          </a:xfrm>
        </p:spPr>
        <p:txBody>
          <a:bodyPr>
            <a:normAutofit/>
          </a:bodyPr>
          <a:lstStyle/>
          <a:p>
            <a:r>
              <a:rPr lang="en-GB" dirty="0" smtClean="0"/>
              <a:t>Environmental monitoring</a:t>
            </a:r>
            <a:br>
              <a:rPr lang="en-GB" dirty="0" smtClean="0"/>
            </a:br>
            <a:r>
              <a:rPr lang="en-GB" dirty="0" smtClean="0"/>
              <a:t> </a:t>
            </a:r>
            <a:r>
              <a:rPr lang="en-GB" sz="3600" dirty="0" smtClean="0"/>
              <a:t>Fast sensors</a:t>
            </a:r>
            <a:endParaRPr lang="en-GB" sz="1800" i="1" dirty="0"/>
          </a:p>
        </p:txBody>
      </p:sp>
      <p:sp>
        <p:nvSpPr>
          <p:cNvPr id="8" name="TextBox 7"/>
          <p:cNvSpPr txBox="1"/>
          <p:nvPr/>
        </p:nvSpPr>
        <p:spPr>
          <a:xfrm>
            <a:off x="6096000" y="880646"/>
            <a:ext cx="3013646" cy="338554"/>
          </a:xfrm>
          <a:prstGeom prst="rect">
            <a:avLst/>
          </a:prstGeom>
          <a:noFill/>
        </p:spPr>
        <p:txBody>
          <a:bodyPr wrap="none" rtlCol="0">
            <a:spAutoFit/>
          </a:bodyPr>
          <a:lstStyle/>
          <a:p>
            <a:r>
              <a:rPr lang="en-GB" sz="1600" i="1" dirty="0" smtClean="0">
                <a:solidFill>
                  <a:srgbClr val="00B050"/>
                </a:solidFill>
              </a:rPr>
              <a:t>(</a:t>
            </a:r>
            <a:r>
              <a:rPr lang="en-GB" sz="1600" i="1" dirty="0" err="1" smtClean="0">
                <a:solidFill>
                  <a:srgbClr val="00B050"/>
                </a:solidFill>
              </a:rPr>
              <a:t>R.DeRosa</a:t>
            </a:r>
            <a:r>
              <a:rPr lang="en-GB" sz="1600" i="1" dirty="0" smtClean="0">
                <a:solidFill>
                  <a:srgbClr val="00B050"/>
                </a:solidFill>
              </a:rPr>
              <a:t>, </a:t>
            </a:r>
            <a:r>
              <a:rPr lang="en-GB" sz="1600" i="1" dirty="0" err="1" smtClean="0">
                <a:solidFill>
                  <a:srgbClr val="00B050"/>
                </a:solidFill>
              </a:rPr>
              <a:t>F.Garufi</a:t>
            </a:r>
            <a:r>
              <a:rPr lang="en-GB" sz="1600" i="1" dirty="0" smtClean="0">
                <a:solidFill>
                  <a:srgbClr val="00B050"/>
                </a:solidFill>
              </a:rPr>
              <a:t> </a:t>
            </a:r>
            <a:r>
              <a:rPr lang="en-GB" sz="1600" i="1" dirty="0" smtClean="0">
                <a:solidFill>
                  <a:srgbClr val="00B050"/>
                </a:solidFill>
              </a:rPr>
              <a:t>- INFN-Napoli</a:t>
            </a:r>
            <a:r>
              <a:rPr lang="en-GB" sz="1600" i="1" dirty="0" smtClean="0">
                <a:solidFill>
                  <a:srgbClr val="00B050"/>
                </a:solidFill>
              </a:rPr>
              <a:t>)</a:t>
            </a:r>
            <a:endParaRPr lang="en-GB" sz="1600" dirty="0">
              <a:solidFill>
                <a:srgbClr val="00B050"/>
              </a:solidFill>
            </a:endParaRPr>
          </a:p>
        </p:txBody>
      </p:sp>
      <p:sp>
        <p:nvSpPr>
          <p:cNvPr id="9" name="TextBox 8"/>
          <p:cNvSpPr txBox="1"/>
          <p:nvPr/>
        </p:nvSpPr>
        <p:spPr>
          <a:xfrm>
            <a:off x="4419600" y="4895671"/>
            <a:ext cx="2209800" cy="1200329"/>
          </a:xfrm>
          <a:prstGeom prst="rect">
            <a:avLst/>
          </a:prstGeom>
          <a:noFill/>
          <a:ln>
            <a:solidFill>
              <a:schemeClr val="accent1">
                <a:shade val="95000"/>
                <a:satMod val="105000"/>
              </a:schemeClr>
            </a:solidFill>
          </a:ln>
        </p:spPr>
        <p:txBody>
          <a:bodyPr wrap="square" rtlCol="0">
            <a:spAutoFit/>
          </a:bodyPr>
          <a:lstStyle/>
          <a:p>
            <a:pPr>
              <a:buNone/>
            </a:pPr>
            <a:r>
              <a:rPr lang="en-GB" sz="1600" b="1" dirty="0" smtClean="0">
                <a:effectLst>
                  <a:outerShdw blurRad="38100" dist="38100" dir="2700000" algn="tl">
                    <a:srgbClr val="000000">
                      <a:alpha val="43137"/>
                    </a:srgbClr>
                  </a:outerShdw>
                </a:effectLst>
              </a:rPr>
              <a:t>Signal conditioning</a:t>
            </a:r>
            <a:endParaRPr lang="en-GB" sz="1400" b="1" dirty="0" smtClean="0">
              <a:effectLst>
                <a:outerShdw blurRad="38100" dist="38100" dir="2700000" algn="tl">
                  <a:srgbClr val="000000">
                    <a:alpha val="43137"/>
                  </a:srgbClr>
                </a:outerShdw>
              </a:effectLst>
            </a:endParaRPr>
          </a:p>
          <a:p>
            <a:pPr>
              <a:buNone/>
            </a:pPr>
            <a:r>
              <a:rPr lang="en-GB" sz="1400" b="1" dirty="0" smtClean="0"/>
              <a:t>custom boards</a:t>
            </a:r>
            <a:r>
              <a:rPr lang="en-GB" sz="1400" dirty="0" smtClean="0"/>
              <a:t> </a:t>
            </a:r>
          </a:p>
          <a:p>
            <a:pPr>
              <a:buNone/>
            </a:pPr>
            <a:r>
              <a:rPr lang="en-GB" sz="1400" dirty="0" smtClean="0"/>
              <a:t>Differential output, anti-aliasing, calib</a:t>
            </a:r>
            <a:r>
              <a:rPr lang="en-GB" sz="1400" dirty="0" smtClean="0"/>
              <a:t> </a:t>
            </a:r>
            <a:r>
              <a:rPr lang="en-GB" sz="1400" dirty="0" smtClean="0"/>
              <a:t>input </a:t>
            </a:r>
            <a:endParaRPr lang="en-GB" sz="1400" dirty="0" smtClean="0"/>
          </a:p>
          <a:p>
            <a:endParaRPr lang="en-GB" sz="1400" dirty="0"/>
          </a:p>
        </p:txBody>
      </p:sp>
      <p:sp>
        <p:nvSpPr>
          <p:cNvPr id="10" name="Date Placeholder 9"/>
          <p:cNvSpPr>
            <a:spLocks noGrp="1"/>
          </p:cNvSpPr>
          <p:nvPr>
            <p:ph type="dt" sz="half" idx="10"/>
          </p:nvPr>
        </p:nvSpPr>
        <p:spPr/>
        <p:txBody>
          <a:bodyPr/>
          <a:lstStyle/>
          <a:p>
            <a:r>
              <a:rPr lang="en-US" smtClean="0"/>
              <a:t>August 29 2016</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3</a:t>
            </a:fld>
            <a:endParaRPr lang="en-US"/>
          </a:p>
        </p:txBody>
      </p:sp>
      <p:sp>
        <p:nvSpPr>
          <p:cNvPr id="12" name="Footer Placeholder 11"/>
          <p:cNvSpPr>
            <a:spLocks noGrp="1"/>
          </p:cNvSpPr>
          <p:nvPr>
            <p:ph type="ftr" sz="quarter" idx="11"/>
          </p:nvPr>
        </p:nvSpPr>
        <p:spPr/>
        <p:txBody>
          <a:bodyPr/>
          <a:lstStyle/>
          <a:p>
            <a:r>
              <a:rPr lang="en-US" dirty="0" smtClean="0"/>
              <a:t>Irene Fiori LSC-Virgo Glasgow</a:t>
            </a:r>
            <a:endParaRPr lang="en-US" dirty="0"/>
          </a:p>
        </p:txBody>
      </p:sp>
      <p:cxnSp>
        <p:nvCxnSpPr>
          <p:cNvPr id="14" name="Straight Arrow Connector 13"/>
          <p:cNvCxnSpPr/>
          <p:nvPr/>
        </p:nvCxnSpPr>
        <p:spPr>
          <a:xfrm>
            <a:off x="4648200" y="5867400"/>
            <a:ext cx="1524000"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pic>
        <p:nvPicPr>
          <p:cNvPr id="15" name="Picture 14"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GB" dirty="0" smtClean="0"/>
              <a:t>Fast sensors (2)</a:t>
            </a:r>
            <a:endParaRPr lang="en-GB" dirty="0"/>
          </a:p>
        </p:txBody>
      </p:sp>
      <p:sp>
        <p:nvSpPr>
          <p:cNvPr id="4" name="Content Placeholder 3"/>
          <p:cNvSpPr>
            <a:spLocks noGrp="1"/>
          </p:cNvSpPr>
          <p:nvPr>
            <p:ph idx="1"/>
          </p:nvPr>
        </p:nvSpPr>
        <p:spPr>
          <a:xfrm>
            <a:off x="228600" y="1295400"/>
            <a:ext cx="5791200" cy="2819400"/>
          </a:xfrm>
        </p:spPr>
        <p:txBody>
          <a:bodyPr>
            <a:noAutofit/>
          </a:bodyPr>
          <a:lstStyle/>
          <a:p>
            <a:pPr>
              <a:buNone/>
            </a:pPr>
            <a:r>
              <a:rPr lang="en-GB" sz="2400" b="1" dirty="0" smtClean="0">
                <a:solidFill>
                  <a:schemeClr val="accent1">
                    <a:lumMod val="75000"/>
                  </a:schemeClr>
                </a:solidFill>
                <a:effectLst>
                  <a:outerShdw blurRad="38100" dist="38100" dir="2700000" algn="tl">
                    <a:srgbClr val="000000">
                      <a:alpha val="43137"/>
                    </a:srgbClr>
                  </a:outerShdw>
                </a:effectLst>
              </a:rPr>
              <a:t>FOCUS on a few improvements</a:t>
            </a:r>
          </a:p>
          <a:p>
            <a:pPr>
              <a:buNone/>
            </a:pPr>
            <a:r>
              <a:rPr lang="en-GB" sz="2000" dirty="0" smtClean="0"/>
              <a:t>Building monitoring</a:t>
            </a:r>
          </a:p>
          <a:p>
            <a:r>
              <a:rPr lang="en-GB" sz="1800" b="1" dirty="0" smtClean="0"/>
              <a:t>Infrasound</a:t>
            </a:r>
            <a:r>
              <a:rPr lang="en-GB" sz="1800" dirty="0" smtClean="0"/>
              <a:t> microphones (BK 4193):  0.05Hz (-3dB) extended sensitivity</a:t>
            </a:r>
            <a:endParaRPr lang="en-GB" sz="1600" dirty="0" smtClean="0"/>
          </a:p>
          <a:p>
            <a:r>
              <a:rPr lang="en-GB" sz="1800" b="1" dirty="0" smtClean="0"/>
              <a:t>Guralp 40T-60s</a:t>
            </a:r>
            <a:r>
              <a:rPr lang="en-GB" sz="1800" dirty="0" smtClean="0"/>
              <a:t>: 0.015Hz extended seism sensitivity</a:t>
            </a:r>
            <a:endParaRPr lang="en-GB" sz="1800" dirty="0" smtClean="0"/>
          </a:p>
          <a:p>
            <a:r>
              <a:rPr lang="en-GB" sz="1800" b="1" dirty="0" smtClean="0"/>
              <a:t>Current  probes </a:t>
            </a:r>
            <a:r>
              <a:rPr lang="en-GB" sz="1800" dirty="0" smtClean="0"/>
              <a:t>on IPS and UPS mains switch-boards: offer high SNR for detecting machines start up  </a:t>
            </a:r>
            <a:endParaRPr lang="en-GB" sz="1800" dirty="0"/>
          </a:p>
        </p:txBody>
      </p:sp>
      <p:pic>
        <p:nvPicPr>
          <p:cNvPr id="6" name="Picture 5" descr="21732_calib_BK4193_withUC0211_4.gif"/>
          <p:cNvPicPr>
            <a:picLocks noChangeAspect="1"/>
          </p:cNvPicPr>
          <p:nvPr/>
        </p:nvPicPr>
        <p:blipFill>
          <a:blip r:embed="rId2" cstate="print"/>
          <a:srcRect l="833" t="17430" r="69167" b="6386"/>
          <a:stretch>
            <a:fillRect/>
          </a:stretch>
        </p:blipFill>
        <p:spPr>
          <a:xfrm>
            <a:off x="6248400" y="1068917"/>
            <a:ext cx="2438400" cy="2741083"/>
          </a:xfrm>
          <a:prstGeom prst="rect">
            <a:avLst/>
          </a:prstGeom>
        </p:spPr>
      </p:pic>
      <p:pic>
        <p:nvPicPr>
          <p:cNvPr id="7" name="Picture 6" descr="Jan_CEB_V_VSR4_velocity.png"/>
          <p:cNvPicPr>
            <a:picLocks noChangeAspect="1"/>
          </p:cNvPicPr>
          <p:nvPr/>
        </p:nvPicPr>
        <p:blipFill>
          <a:blip r:embed="rId3" cstate="print"/>
          <a:stretch>
            <a:fillRect/>
          </a:stretch>
        </p:blipFill>
        <p:spPr>
          <a:xfrm>
            <a:off x="5183183" y="3733800"/>
            <a:ext cx="3960818" cy="2819400"/>
          </a:xfrm>
          <a:prstGeom prst="rect">
            <a:avLst/>
          </a:prstGeom>
        </p:spPr>
      </p:pic>
      <p:pic>
        <p:nvPicPr>
          <p:cNvPr id="9" name="Picture 8" descr="volts_vs_amp.png"/>
          <p:cNvPicPr>
            <a:picLocks noChangeAspect="1"/>
          </p:cNvPicPr>
          <p:nvPr/>
        </p:nvPicPr>
        <p:blipFill>
          <a:blip r:embed="rId4" cstate="print"/>
          <a:stretch>
            <a:fillRect/>
          </a:stretch>
        </p:blipFill>
        <p:spPr>
          <a:xfrm>
            <a:off x="457200" y="4003264"/>
            <a:ext cx="4572000" cy="2321336"/>
          </a:xfrm>
          <a:prstGeom prst="rect">
            <a:avLst/>
          </a:prstGeom>
        </p:spPr>
      </p:pic>
      <p:sp>
        <p:nvSpPr>
          <p:cNvPr id="11" name="Date Placeholder 10"/>
          <p:cNvSpPr>
            <a:spLocks noGrp="1"/>
          </p:cNvSpPr>
          <p:nvPr>
            <p:ph type="dt" sz="half" idx="10"/>
          </p:nvPr>
        </p:nvSpPr>
        <p:spPr/>
        <p:txBody>
          <a:bodyPr/>
          <a:lstStyle/>
          <a:p>
            <a:r>
              <a:rPr lang="en-US" smtClean="0"/>
              <a:t>August 29 2016</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4</a:t>
            </a:fld>
            <a:endParaRPr lang="en-US"/>
          </a:p>
        </p:txBody>
      </p:sp>
      <p:sp>
        <p:nvSpPr>
          <p:cNvPr id="13" name="Footer Placeholder 12"/>
          <p:cNvSpPr>
            <a:spLocks noGrp="1"/>
          </p:cNvSpPr>
          <p:nvPr>
            <p:ph type="ftr" sz="quarter" idx="11"/>
          </p:nvPr>
        </p:nvSpPr>
        <p:spPr/>
        <p:txBody>
          <a:bodyPr/>
          <a:lstStyle/>
          <a:p>
            <a:r>
              <a:rPr lang="en-US" smtClean="0"/>
              <a:t>Irene Fiori LSC-Virgo Glasgow</a:t>
            </a:r>
            <a:endParaRPr lang="en-US"/>
          </a:p>
        </p:txBody>
      </p:sp>
      <p:pic>
        <p:nvPicPr>
          <p:cNvPr id="14" name="Picture 13"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owSensors_map.png"/>
          <p:cNvPicPr>
            <a:picLocks noChangeAspect="1"/>
          </p:cNvPicPr>
          <p:nvPr/>
        </p:nvPicPr>
        <p:blipFill>
          <a:blip r:embed="rId2" cstate="print"/>
          <a:srcRect r="31146"/>
          <a:stretch>
            <a:fillRect/>
          </a:stretch>
        </p:blipFill>
        <p:spPr>
          <a:xfrm>
            <a:off x="257684" y="1905000"/>
            <a:ext cx="4314316" cy="4343400"/>
          </a:xfrm>
          <a:prstGeom prst="rect">
            <a:avLst/>
          </a:prstGeom>
        </p:spPr>
      </p:pic>
      <p:sp>
        <p:nvSpPr>
          <p:cNvPr id="3" name="Content Placeholder 2"/>
          <p:cNvSpPr>
            <a:spLocks noGrp="1"/>
          </p:cNvSpPr>
          <p:nvPr>
            <p:ph idx="1"/>
          </p:nvPr>
        </p:nvSpPr>
        <p:spPr>
          <a:xfrm>
            <a:off x="5181600" y="1600200"/>
            <a:ext cx="3886200" cy="4038600"/>
          </a:xfrm>
        </p:spPr>
        <p:txBody>
          <a:bodyPr>
            <a:normAutofit fontScale="55000" lnSpcReduction="20000"/>
          </a:bodyPr>
          <a:lstStyle/>
          <a:p>
            <a:pPr algn="just"/>
            <a:r>
              <a:rPr lang="en-GB" sz="2300" b="1" dirty="0" smtClean="0"/>
              <a:t>Building monitoring</a:t>
            </a:r>
            <a:endParaRPr lang="en-GB" sz="2300" dirty="0" smtClean="0"/>
          </a:p>
          <a:p>
            <a:pPr algn="just">
              <a:buNone/>
            </a:pPr>
            <a:r>
              <a:rPr lang="en-GB" sz="2300" dirty="0" smtClean="0"/>
              <a:t>	</a:t>
            </a:r>
            <a:r>
              <a:rPr lang="en-GB" sz="2300" dirty="0" smtClean="0"/>
              <a:t>temperature probes at 2,4,8,10m heights,</a:t>
            </a:r>
          </a:p>
          <a:p>
            <a:pPr algn="just">
              <a:buNone/>
            </a:pPr>
            <a:r>
              <a:rPr lang="en-GB" sz="2300" dirty="0" smtClean="0"/>
              <a:t> </a:t>
            </a:r>
            <a:r>
              <a:rPr lang="en-GB" sz="2300" dirty="0" smtClean="0"/>
              <a:t>        pressure, humidity, weather station</a:t>
            </a:r>
          </a:p>
          <a:p>
            <a:pPr algn="just"/>
            <a:endParaRPr lang="en-GB" sz="2300" dirty="0" smtClean="0"/>
          </a:p>
          <a:p>
            <a:pPr algn="just"/>
            <a:r>
              <a:rPr lang="en-GB" sz="2300" b="1" dirty="0" smtClean="0"/>
              <a:t>Towers monitoring</a:t>
            </a:r>
            <a:endParaRPr lang="en-GB" sz="2300" dirty="0" smtClean="0"/>
          </a:p>
          <a:p>
            <a:pPr algn="just">
              <a:buNone/>
            </a:pPr>
            <a:r>
              <a:rPr lang="en-GB" sz="2300" dirty="0" smtClean="0"/>
              <a:t>	in-vacuum T probes, at each SA filter</a:t>
            </a:r>
          </a:p>
          <a:p>
            <a:pPr algn="just"/>
            <a:endParaRPr lang="en-GB" sz="2300" dirty="0" smtClean="0"/>
          </a:p>
          <a:p>
            <a:pPr algn="just"/>
            <a:r>
              <a:rPr lang="en-GB" sz="2300" b="1" dirty="0" smtClean="0"/>
              <a:t>Bench monitoring</a:t>
            </a:r>
            <a:r>
              <a:rPr lang="en-GB" sz="1900" dirty="0" smtClean="0"/>
              <a:t> </a:t>
            </a:r>
          </a:p>
          <a:p>
            <a:pPr algn="just">
              <a:buNone/>
            </a:pPr>
            <a:r>
              <a:rPr lang="en-GB" sz="1900" dirty="0" smtClean="0"/>
              <a:t>	</a:t>
            </a:r>
            <a:r>
              <a:rPr lang="en-GB" sz="2200" dirty="0" smtClean="0"/>
              <a:t>Temperature and Humidity</a:t>
            </a:r>
            <a:endParaRPr lang="en-GB" sz="1900" dirty="0" smtClean="0"/>
          </a:p>
          <a:p>
            <a:pPr algn="just">
              <a:buNone/>
            </a:pPr>
            <a:endParaRPr lang="en-GB" sz="2300" dirty="0" smtClean="0"/>
          </a:p>
          <a:p>
            <a:pPr algn="just">
              <a:buNone/>
            </a:pPr>
            <a:r>
              <a:rPr lang="en-GB" sz="2500" b="1" dirty="0" smtClean="0">
                <a:effectLst>
                  <a:outerShdw blurRad="38100" dist="38100" dir="2700000" algn="tl">
                    <a:srgbClr val="000000">
                      <a:alpha val="43137"/>
                    </a:srgbClr>
                  </a:outerShdw>
                </a:effectLst>
              </a:rPr>
              <a:t>Installation</a:t>
            </a:r>
            <a:r>
              <a:rPr lang="en-GB" sz="2300" dirty="0" smtClean="0"/>
              <a:t>: completed</a:t>
            </a:r>
          </a:p>
          <a:p>
            <a:pPr algn="just">
              <a:buNone/>
            </a:pPr>
            <a:endParaRPr lang="en-GB" sz="2300" b="1" dirty="0" smtClean="0"/>
          </a:p>
          <a:p>
            <a:pPr algn="just">
              <a:buNone/>
            </a:pPr>
            <a:r>
              <a:rPr lang="en-GB" sz="2300" b="1" dirty="0" smtClean="0"/>
              <a:t>Missing Lightning detector</a:t>
            </a:r>
            <a:r>
              <a:rPr lang="en-GB" sz="2300" dirty="0" smtClean="0"/>
              <a:t>, plan joining</a:t>
            </a:r>
          </a:p>
          <a:p>
            <a:pPr algn="just">
              <a:buNone/>
            </a:pPr>
            <a:r>
              <a:rPr lang="en-GB" sz="2300" dirty="0" smtClean="0">
                <a:solidFill>
                  <a:srgbClr val="0000FF"/>
                </a:solidFill>
              </a:rPr>
              <a:t> www.blitzortung.org</a:t>
            </a:r>
          </a:p>
          <a:p>
            <a:pPr algn="just">
              <a:buNone/>
            </a:pPr>
            <a:endParaRPr lang="en-GB" sz="2300" dirty="0" smtClean="0"/>
          </a:p>
          <a:p>
            <a:pPr algn="just"/>
            <a:r>
              <a:rPr lang="en-GB" sz="2300" b="1" dirty="0" smtClean="0"/>
              <a:t>New DAQ modules</a:t>
            </a:r>
            <a:endParaRPr lang="en-GB" sz="2300" dirty="0" smtClean="0"/>
          </a:p>
          <a:p>
            <a:pPr algn="just">
              <a:buNone/>
            </a:pPr>
            <a:r>
              <a:rPr lang="en-GB" sz="2300" dirty="0" smtClean="0"/>
              <a:t>	</a:t>
            </a:r>
            <a:r>
              <a:rPr lang="en-GB" sz="2300" dirty="0" smtClean="0"/>
              <a:t>16ch/18 </a:t>
            </a:r>
            <a:r>
              <a:rPr lang="en-GB" sz="2300" dirty="0" smtClean="0"/>
              <a:t>bit ADC, </a:t>
            </a:r>
            <a:r>
              <a:rPr lang="en-GB" sz="2300" dirty="0" smtClean="0"/>
              <a:t>anti-aliasing</a:t>
            </a:r>
            <a:r>
              <a:rPr lang="en-GB" sz="2300" dirty="0" smtClean="0"/>
              <a:t>, decimation,</a:t>
            </a:r>
          </a:p>
          <a:p>
            <a:pPr algn="just">
              <a:buNone/>
            </a:pPr>
            <a:r>
              <a:rPr lang="en-GB" sz="2300" dirty="0" smtClean="0"/>
              <a:t> </a:t>
            </a:r>
            <a:r>
              <a:rPr lang="en-GB" sz="2300" dirty="0" smtClean="0"/>
              <a:t>         ethernet data exchange protocol</a:t>
            </a:r>
          </a:p>
          <a:p>
            <a:pPr>
              <a:buNone/>
            </a:pPr>
            <a:r>
              <a:rPr lang="en-GB" sz="2400" dirty="0" smtClean="0">
                <a:solidFill>
                  <a:schemeClr val="accent1">
                    <a:lumMod val="75000"/>
                  </a:schemeClr>
                </a:solidFill>
                <a:effectLst>
                  <a:outerShdw blurRad="38100" dist="38100" dir="2700000" algn="tl">
                    <a:srgbClr val="000000">
                      <a:alpha val="43137"/>
                    </a:srgbClr>
                  </a:outerShdw>
                </a:effectLst>
              </a:rPr>
              <a:t>         </a:t>
            </a:r>
            <a:r>
              <a:rPr lang="en-GB" sz="2400" b="1" dirty="0" smtClean="0">
                <a:solidFill>
                  <a:srgbClr val="FF0000"/>
                </a:solidFill>
                <a:effectLst>
                  <a:outerShdw blurRad="38100" dist="38100" dir="2700000" algn="tl">
                    <a:srgbClr val="000000">
                      <a:alpha val="43137"/>
                    </a:srgbClr>
                  </a:outerShdw>
                </a:effectLst>
              </a:rPr>
              <a:t>Cured </a:t>
            </a:r>
            <a:r>
              <a:rPr lang="en-GB" sz="2400" b="1" dirty="0" smtClean="0">
                <a:solidFill>
                  <a:srgbClr val="FF0000"/>
                </a:solidFill>
                <a:effectLst>
                  <a:outerShdw blurRad="38100" dist="38100" dir="2700000" algn="tl">
                    <a:srgbClr val="000000">
                      <a:alpha val="43137"/>
                    </a:srgbClr>
                  </a:outerShdw>
                </a:effectLst>
              </a:rPr>
              <a:t>RF noise </a:t>
            </a:r>
            <a:r>
              <a:rPr lang="en-GB" sz="2400" b="1" dirty="0" smtClean="0">
                <a:solidFill>
                  <a:srgbClr val="FF0000"/>
                </a:solidFill>
                <a:effectLst>
                  <a:outerShdw blurRad="38100" dist="38100" dir="2700000" algn="tl">
                    <a:srgbClr val="000000">
                      <a:alpha val="43137"/>
                    </a:srgbClr>
                  </a:outerShdw>
                </a:effectLst>
              </a:rPr>
              <a:t>emissions experienced  in Virgo    with old DAQ modules</a:t>
            </a:r>
            <a:endParaRPr lang="en-GB" sz="2400" b="1" dirty="0" smtClean="0">
              <a:solidFill>
                <a:srgbClr val="FF0000"/>
              </a:solidFill>
              <a:effectLst>
                <a:outerShdw blurRad="38100" dist="38100" dir="2700000" algn="tl">
                  <a:srgbClr val="000000">
                    <a:alpha val="43137"/>
                  </a:srgbClr>
                </a:outerShdw>
              </a:effectLst>
            </a:endParaRPr>
          </a:p>
          <a:p>
            <a:pPr algn="just">
              <a:buNone/>
            </a:pPr>
            <a:endParaRPr lang="en-GB" sz="2400" dirty="0" smtClean="0"/>
          </a:p>
          <a:p>
            <a:pPr>
              <a:buNone/>
            </a:pPr>
            <a:endParaRPr lang="en-GB" sz="2400" dirty="0" smtClean="0"/>
          </a:p>
          <a:p>
            <a:pPr>
              <a:buNone/>
            </a:pPr>
            <a:endParaRPr lang="en-GB" sz="2400" dirty="0"/>
          </a:p>
        </p:txBody>
      </p:sp>
      <p:sp>
        <p:nvSpPr>
          <p:cNvPr id="4" name="Title 3"/>
          <p:cNvSpPr>
            <a:spLocks noGrp="1"/>
          </p:cNvSpPr>
          <p:nvPr>
            <p:ph type="title"/>
          </p:nvPr>
        </p:nvSpPr>
        <p:spPr>
          <a:xfrm>
            <a:off x="457200" y="304800"/>
            <a:ext cx="8229600" cy="1143000"/>
          </a:xfrm>
        </p:spPr>
        <p:txBody>
          <a:bodyPr>
            <a:normAutofit fontScale="90000"/>
          </a:bodyPr>
          <a:lstStyle/>
          <a:p>
            <a:pPr lvl="0"/>
            <a:r>
              <a:rPr lang="en-GB" dirty="0" smtClean="0"/>
              <a:t>Environmental monitoring</a:t>
            </a:r>
            <a:br>
              <a:rPr lang="en-GB" dirty="0" smtClean="0"/>
            </a:br>
            <a:r>
              <a:rPr lang="en-GB" dirty="0" smtClean="0"/>
              <a:t> </a:t>
            </a:r>
            <a:r>
              <a:rPr lang="en-GB" sz="4000" dirty="0" smtClean="0"/>
              <a:t>Slow sensors (1Hz)</a:t>
            </a:r>
            <a:r>
              <a:rPr lang="en-GB" dirty="0" smtClean="0"/>
              <a:t/>
            </a:r>
            <a:br>
              <a:rPr lang="en-GB" dirty="0" smtClean="0"/>
            </a:br>
            <a:endParaRPr lang="en-GB" dirty="0"/>
          </a:p>
        </p:txBody>
      </p:sp>
      <p:pic>
        <p:nvPicPr>
          <p:cNvPr id="10" name="Picture 9" descr="20160823_130444.jpg"/>
          <p:cNvPicPr>
            <a:picLocks noChangeAspect="1"/>
          </p:cNvPicPr>
          <p:nvPr/>
        </p:nvPicPr>
        <p:blipFill>
          <a:blip r:embed="rId3" cstate="print"/>
          <a:srcRect l="9434" t="-629" r="9434" b="28302"/>
          <a:stretch>
            <a:fillRect/>
          </a:stretch>
        </p:blipFill>
        <p:spPr>
          <a:xfrm>
            <a:off x="5638800" y="5553740"/>
            <a:ext cx="2438400" cy="1304260"/>
          </a:xfrm>
          <a:prstGeom prst="rect">
            <a:avLst/>
          </a:prstGeom>
        </p:spPr>
      </p:pic>
      <p:pic>
        <p:nvPicPr>
          <p:cNvPr id="11" name="Picture 10" descr="slowSensors_legend.png"/>
          <p:cNvPicPr>
            <a:picLocks noChangeAspect="1"/>
          </p:cNvPicPr>
          <p:nvPr/>
        </p:nvPicPr>
        <p:blipFill>
          <a:blip r:embed="rId4" cstate="print"/>
          <a:stretch>
            <a:fillRect/>
          </a:stretch>
        </p:blipFill>
        <p:spPr>
          <a:xfrm>
            <a:off x="76200" y="609600"/>
            <a:ext cx="1524000" cy="1221618"/>
          </a:xfrm>
          <a:prstGeom prst="rect">
            <a:avLst/>
          </a:prstGeom>
        </p:spPr>
      </p:pic>
      <p:sp>
        <p:nvSpPr>
          <p:cNvPr id="12" name="TextBox 11"/>
          <p:cNvSpPr txBox="1"/>
          <p:nvPr/>
        </p:nvSpPr>
        <p:spPr>
          <a:xfrm>
            <a:off x="3124200" y="1185446"/>
            <a:ext cx="3013646" cy="338554"/>
          </a:xfrm>
          <a:prstGeom prst="rect">
            <a:avLst/>
          </a:prstGeom>
          <a:noFill/>
        </p:spPr>
        <p:txBody>
          <a:bodyPr wrap="none" rtlCol="0">
            <a:spAutoFit/>
          </a:bodyPr>
          <a:lstStyle/>
          <a:p>
            <a:r>
              <a:rPr lang="en-GB" sz="1600" i="1" dirty="0" smtClean="0">
                <a:solidFill>
                  <a:srgbClr val="00B050"/>
                </a:solidFill>
              </a:rPr>
              <a:t>(</a:t>
            </a:r>
            <a:r>
              <a:rPr lang="en-GB" sz="1600" i="1" dirty="0" err="1" smtClean="0">
                <a:solidFill>
                  <a:srgbClr val="00B050"/>
                </a:solidFill>
              </a:rPr>
              <a:t>R.DeRosa</a:t>
            </a:r>
            <a:r>
              <a:rPr lang="en-GB" sz="1600" i="1" dirty="0" smtClean="0">
                <a:solidFill>
                  <a:srgbClr val="00B050"/>
                </a:solidFill>
              </a:rPr>
              <a:t>, </a:t>
            </a:r>
            <a:r>
              <a:rPr lang="en-GB" sz="1600" i="1" dirty="0" err="1" smtClean="0">
                <a:solidFill>
                  <a:srgbClr val="00B050"/>
                </a:solidFill>
              </a:rPr>
              <a:t>F.Garufi</a:t>
            </a:r>
            <a:r>
              <a:rPr lang="en-GB" sz="1600" i="1" dirty="0" smtClean="0">
                <a:solidFill>
                  <a:srgbClr val="00B050"/>
                </a:solidFill>
              </a:rPr>
              <a:t> </a:t>
            </a:r>
            <a:r>
              <a:rPr lang="en-GB" sz="1600" i="1" dirty="0" smtClean="0">
                <a:solidFill>
                  <a:srgbClr val="00B050"/>
                </a:solidFill>
              </a:rPr>
              <a:t>- INFN-Napoli</a:t>
            </a:r>
            <a:r>
              <a:rPr lang="en-GB" sz="1600" i="1" dirty="0" smtClean="0">
                <a:solidFill>
                  <a:srgbClr val="00B050"/>
                </a:solidFill>
              </a:rPr>
              <a:t>)</a:t>
            </a:r>
            <a:endParaRPr lang="en-GB" sz="1600" dirty="0">
              <a:solidFill>
                <a:srgbClr val="00B050"/>
              </a:solidFill>
            </a:endParaRPr>
          </a:p>
        </p:txBody>
      </p:sp>
      <p:sp>
        <p:nvSpPr>
          <p:cNvPr id="13" name="Date Placeholder 12"/>
          <p:cNvSpPr>
            <a:spLocks noGrp="1"/>
          </p:cNvSpPr>
          <p:nvPr>
            <p:ph type="dt" sz="half" idx="10"/>
          </p:nvPr>
        </p:nvSpPr>
        <p:spPr/>
        <p:txBody>
          <a:bodyPr/>
          <a:lstStyle/>
          <a:p>
            <a:r>
              <a:rPr lang="en-US" smtClean="0"/>
              <a:t>August 29 2016</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5</a:t>
            </a:fld>
            <a:endParaRPr lang="en-US"/>
          </a:p>
        </p:txBody>
      </p:sp>
      <p:sp>
        <p:nvSpPr>
          <p:cNvPr id="15" name="Footer Placeholder 14"/>
          <p:cNvSpPr>
            <a:spLocks noGrp="1"/>
          </p:cNvSpPr>
          <p:nvPr>
            <p:ph type="ftr" sz="quarter" idx="11"/>
          </p:nvPr>
        </p:nvSpPr>
        <p:spPr/>
        <p:txBody>
          <a:bodyPr/>
          <a:lstStyle/>
          <a:p>
            <a:r>
              <a:rPr lang="en-US" smtClean="0"/>
              <a:t>Irene Fiori LSC-Virgo Glasgow</a:t>
            </a:r>
            <a:endParaRPr lang="en-US"/>
          </a:p>
        </p:txBody>
      </p:sp>
      <p:pic>
        <p:nvPicPr>
          <p:cNvPr id="16" name="Picture 15"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1143000"/>
          </a:xfrm>
        </p:spPr>
        <p:txBody>
          <a:bodyPr>
            <a:normAutofit fontScale="90000"/>
          </a:bodyPr>
          <a:lstStyle/>
          <a:p>
            <a:r>
              <a:rPr lang="en-GB" dirty="0" smtClean="0"/>
              <a:t>Infrastructure </a:t>
            </a:r>
            <a:r>
              <a:rPr lang="en-GB" dirty="0" smtClean="0"/>
              <a:t>machines monitoring</a:t>
            </a:r>
            <a:br>
              <a:rPr lang="en-GB" dirty="0" smtClean="0"/>
            </a:br>
            <a:r>
              <a:rPr lang="en-GB" sz="3600" dirty="0" smtClean="0"/>
              <a:t>extended and improved</a:t>
            </a:r>
            <a:endParaRPr lang="en-GB" dirty="0"/>
          </a:p>
        </p:txBody>
      </p:sp>
      <p:sp>
        <p:nvSpPr>
          <p:cNvPr id="3" name="Content Placeholder 2"/>
          <p:cNvSpPr>
            <a:spLocks noGrp="1"/>
          </p:cNvSpPr>
          <p:nvPr>
            <p:ph idx="1"/>
          </p:nvPr>
        </p:nvSpPr>
        <p:spPr>
          <a:xfrm>
            <a:off x="152400" y="1524000"/>
            <a:ext cx="4724400" cy="5334001"/>
          </a:xfrm>
        </p:spPr>
        <p:txBody>
          <a:bodyPr>
            <a:normAutofit fontScale="55000" lnSpcReduction="20000"/>
          </a:bodyPr>
          <a:lstStyle/>
          <a:p>
            <a:r>
              <a:rPr lang="en-GB" dirty="0" smtClean="0"/>
              <a:t>We extended the existing monitoring of HVAC, VAC, UPS systems to help </a:t>
            </a:r>
            <a:r>
              <a:rPr lang="en-GB" b="1" dirty="0" smtClean="0">
                <a:solidFill>
                  <a:schemeClr val="accent1">
                    <a:lumMod val="75000"/>
                  </a:schemeClr>
                </a:solidFill>
                <a:effectLst>
                  <a:outerShdw blurRad="38100" dist="38100" dir="2700000" algn="tl">
                    <a:srgbClr val="000000">
                      <a:alpha val="43137"/>
                    </a:srgbClr>
                  </a:outerShdw>
                </a:effectLst>
              </a:rPr>
              <a:t>noise hunting</a:t>
            </a:r>
            <a:r>
              <a:rPr lang="en-GB" dirty="0" smtClean="0"/>
              <a:t> and add </a:t>
            </a:r>
            <a:r>
              <a:rPr lang="en-GB" b="1" dirty="0" smtClean="0">
                <a:solidFill>
                  <a:schemeClr val="tx2"/>
                </a:solidFill>
                <a:effectLst>
                  <a:outerShdw blurRad="38100" dist="38100" dir="2700000" algn="tl">
                    <a:srgbClr val="000000">
                      <a:alpha val="43137"/>
                    </a:srgbClr>
                  </a:outerShdw>
                </a:effectLst>
              </a:rPr>
              <a:t>redundancy</a:t>
            </a:r>
            <a:r>
              <a:rPr lang="en-GB" dirty="0" smtClean="0"/>
              <a:t> to alarm sys.</a:t>
            </a:r>
          </a:p>
          <a:p>
            <a:pPr>
              <a:buNone/>
            </a:pPr>
            <a:endParaRPr lang="en-GB" sz="1600" dirty="0" smtClean="0"/>
          </a:p>
          <a:p>
            <a:r>
              <a:rPr lang="en-GB" dirty="0" smtClean="0"/>
              <a:t>More than 300 sensors, 1Hz, read by DAQ modules: air and water temperature, pressure, flux, over-pressure, HVAC control signals</a:t>
            </a:r>
          </a:p>
          <a:p>
            <a:pPr>
              <a:buNone/>
            </a:pPr>
            <a:endParaRPr lang="en-GB" sz="1300" dirty="0" smtClean="0"/>
          </a:p>
          <a:p>
            <a:r>
              <a:rPr lang="en-GB" b="1" dirty="0" smtClean="0">
                <a:solidFill>
                  <a:schemeClr val="tx2"/>
                </a:solidFill>
                <a:effectLst>
                  <a:outerShdw blurRad="38100" dist="38100" dir="2700000" algn="tl">
                    <a:srgbClr val="000000">
                      <a:alpha val="43137"/>
                    </a:srgbClr>
                  </a:outerShdw>
                </a:effectLst>
              </a:rPr>
              <a:t>Early  noise hunting pointed out  correlations  of ISYS unlocks /misalignments and switching on-off </a:t>
            </a:r>
            <a:r>
              <a:rPr lang="en-GB" b="1" dirty="0" smtClean="0">
                <a:solidFill>
                  <a:schemeClr val="tx2"/>
                </a:solidFill>
                <a:effectLst>
                  <a:outerShdw blurRad="38100" dist="38100" dir="2700000" algn="tl">
                    <a:srgbClr val="000000">
                      <a:alpha val="43137"/>
                    </a:srgbClr>
                  </a:outerShdw>
                </a:effectLst>
              </a:rPr>
              <a:t>big INF machines </a:t>
            </a:r>
            <a:r>
              <a:rPr lang="en-GB" b="1" dirty="0" smtClean="0">
                <a:solidFill>
                  <a:schemeClr val="tx2"/>
                </a:solidFill>
                <a:effectLst>
                  <a:outerShdw blurRad="38100" dist="38100" dir="2700000" algn="tl">
                    <a:srgbClr val="000000">
                      <a:alpha val="43137"/>
                    </a:srgbClr>
                  </a:outerShdw>
                </a:effectLst>
              </a:rPr>
              <a:t>(e.g. </a:t>
            </a:r>
            <a:r>
              <a:rPr lang="en-GB" b="1" dirty="0" smtClean="0">
                <a:solidFill>
                  <a:schemeClr val="tx2"/>
                </a:solidFill>
                <a:effectLst>
                  <a:outerShdw blurRad="38100" dist="38100" dir="2700000" algn="tl">
                    <a:srgbClr val="000000">
                      <a:alpha val="43137"/>
                    </a:srgbClr>
                  </a:outerShdw>
                </a:effectLst>
              </a:rPr>
              <a:t>w</a:t>
            </a:r>
            <a:r>
              <a:rPr lang="en-GB" b="1" dirty="0" smtClean="0">
                <a:solidFill>
                  <a:schemeClr val="tx2"/>
                </a:solidFill>
                <a:effectLst>
                  <a:outerShdw blurRad="38100" dist="38100" dir="2700000" algn="tl">
                    <a:srgbClr val="000000">
                      <a:alpha val="43137"/>
                    </a:srgbClr>
                  </a:outerShdw>
                </a:effectLst>
              </a:rPr>
              <a:t>ater chillers) and </a:t>
            </a:r>
            <a:r>
              <a:rPr lang="en-GB" b="1" dirty="0" smtClean="0">
                <a:solidFill>
                  <a:schemeClr val="tx2"/>
                </a:solidFill>
                <a:effectLst>
                  <a:outerShdw blurRad="38100" dist="38100" dir="2700000" algn="tl">
                    <a:srgbClr val="000000">
                      <a:alpha val="43137"/>
                    </a:srgbClr>
                  </a:outerShdw>
                </a:effectLst>
              </a:rPr>
              <a:t>with </a:t>
            </a:r>
            <a:r>
              <a:rPr lang="en-GB" b="1" dirty="0" smtClean="0">
                <a:solidFill>
                  <a:schemeClr val="tx2"/>
                </a:solidFill>
                <a:effectLst>
                  <a:outerShdw blurRad="38100" dist="38100" dir="2700000" algn="tl">
                    <a:srgbClr val="000000">
                      <a:alpha val="43137"/>
                    </a:srgbClr>
                  </a:outerShdw>
                </a:effectLst>
              </a:rPr>
              <a:t>turning on-off </a:t>
            </a:r>
            <a:r>
              <a:rPr lang="en-GB" b="1" dirty="0" smtClean="0">
                <a:solidFill>
                  <a:schemeClr val="tx2"/>
                </a:solidFill>
                <a:effectLst>
                  <a:outerShdw blurRad="38100" dist="38100" dir="2700000" algn="tl">
                    <a:srgbClr val="000000">
                      <a:alpha val="43137"/>
                    </a:srgbClr>
                  </a:outerShdw>
                </a:effectLst>
              </a:rPr>
              <a:t> </a:t>
            </a:r>
            <a:r>
              <a:rPr lang="en-GB" b="1" dirty="0" smtClean="0">
                <a:solidFill>
                  <a:schemeClr val="tx2"/>
                </a:solidFill>
                <a:effectLst>
                  <a:outerShdw blurRad="38100" dist="38100" dir="2700000" algn="tl">
                    <a:srgbClr val="000000">
                      <a:alpha val="43137"/>
                    </a:srgbClr>
                  </a:outerShdw>
                </a:effectLst>
              </a:rPr>
              <a:t>E-rooms </a:t>
            </a:r>
            <a:r>
              <a:rPr lang="en-GB" b="1" dirty="0" smtClean="0">
                <a:solidFill>
                  <a:schemeClr val="tx2"/>
                </a:solidFill>
                <a:effectLst>
                  <a:outerShdw blurRad="38100" dist="38100" dir="2700000" algn="tl">
                    <a:srgbClr val="000000">
                      <a:alpha val="43137"/>
                    </a:srgbClr>
                  </a:outerShdw>
                </a:effectLst>
              </a:rPr>
              <a:t>L-rooms illumination lights</a:t>
            </a:r>
          </a:p>
          <a:p>
            <a:endParaRPr lang="en-GB" sz="1800" b="1" dirty="0" smtClean="0">
              <a:solidFill>
                <a:schemeClr val="tx2"/>
              </a:solidFill>
              <a:effectLst>
                <a:outerShdw blurRad="38100" dist="38100" dir="2700000" algn="tl">
                  <a:srgbClr val="000000">
                    <a:alpha val="43137"/>
                  </a:srgbClr>
                </a:outerShdw>
              </a:effectLst>
            </a:endParaRPr>
          </a:p>
          <a:p>
            <a:r>
              <a:rPr lang="en-GB" dirty="0" smtClean="0"/>
              <a:t>NEW:  </a:t>
            </a:r>
            <a:endParaRPr lang="en-GB" dirty="0" smtClean="0"/>
          </a:p>
          <a:p>
            <a:pPr>
              <a:buNone/>
            </a:pPr>
            <a:r>
              <a:rPr lang="en-GB" dirty="0" smtClean="0"/>
              <a:t>	</a:t>
            </a:r>
            <a:r>
              <a:rPr lang="en-GB" dirty="0" smtClean="0">
                <a:solidFill>
                  <a:schemeClr val="accent1">
                    <a:lumMod val="75000"/>
                  </a:schemeClr>
                </a:solidFill>
                <a:effectLst>
                  <a:outerShdw blurRad="38100" dist="38100" dir="2700000" algn="tl">
                    <a:srgbClr val="000000">
                      <a:alpha val="43137"/>
                    </a:srgbClr>
                  </a:outerShdw>
                </a:effectLst>
              </a:rPr>
              <a:t>LUX sensors </a:t>
            </a:r>
            <a:r>
              <a:rPr lang="en-GB" dirty="0" smtClean="0"/>
              <a:t>(Labs, </a:t>
            </a:r>
          </a:p>
          <a:p>
            <a:pPr>
              <a:buNone/>
            </a:pPr>
            <a:r>
              <a:rPr lang="en-GB" dirty="0" smtClean="0"/>
              <a:t> </a:t>
            </a:r>
            <a:r>
              <a:rPr lang="en-GB" dirty="0" smtClean="0"/>
              <a:t>          E-rooms, Halls)</a:t>
            </a:r>
          </a:p>
          <a:p>
            <a:pPr>
              <a:buNone/>
            </a:pPr>
            <a:r>
              <a:rPr lang="en-GB" dirty="0" smtClean="0"/>
              <a:t>	</a:t>
            </a:r>
            <a:r>
              <a:rPr lang="en-GB" dirty="0" smtClean="0">
                <a:solidFill>
                  <a:schemeClr val="accent1">
                    <a:lumMod val="75000"/>
                  </a:schemeClr>
                </a:solidFill>
                <a:effectLst>
                  <a:outerShdw blurRad="38100" dist="38100" dir="2700000" algn="tl">
                    <a:srgbClr val="000000">
                      <a:alpha val="43137"/>
                    </a:srgbClr>
                  </a:outerShdw>
                </a:effectLst>
              </a:rPr>
              <a:t>RMS </a:t>
            </a:r>
            <a:r>
              <a:rPr lang="en-GB" dirty="0" smtClean="0">
                <a:solidFill>
                  <a:schemeClr val="accent1">
                    <a:lumMod val="75000"/>
                  </a:schemeClr>
                </a:solidFill>
                <a:effectLst>
                  <a:outerShdw blurRad="38100" dist="38100" dir="2700000" algn="tl">
                    <a:srgbClr val="000000">
                      <a:alpha val="43137"/>
                    </a:srgbClr>
                  </a:outerShdw>
                </a:effectLst>
              </a:rPr>
              <a:t>current </a:t>
            </a:r>
            <a:r>
              <a:rPr lang="en-GB" dirty="0" smtClean="0">
                <a:solidFill>
                  <a:schemeClr val="accent1">
                    <a:lumMod val="75000"/>
                  </a:schemeClr>
                </a:solidFill>
                <a:effectLst>
                  <a:outerShdw blurRad="38100" dist="38100" dir="2700000" algn="tl">
                    <a:srgbClr val="000000">
                      <a:alpha val="43137"/>
                    </a:srgbClr>
                  </a:outerShdw>
                </a:effectLst>
              </a:rPr>
              <a:t>sensors </a:t>
            </a:r>
          </a:p>
          <a:p>
            <a:pPr>
              <a:buNone/>
            </a:pPr>
            <a:r>
              <a:rPr lang="en-GB" dirty="0" smtClean="0"/>
              <a:t> </a:t>
            </a:r>
            <a:r>
              <a:rPr lang="en-GB" dirty="0" smtClean="0"/>
              <a:t>       at power switch boards or </a:t>
            </a:r>
          </a:p>
          <a:p>
            <a:pPr>
              <a:buNone/>
            </a:pPr>
            <a:r>
              <a:rPr lang="en-GB" dirty="0" smtClean="0"/>
              <a:t> </a:t>
            </a:r>
            <a:r>
              <a:rPr lang="en-GB" dirty="0" smtClean="0"/>
              <a:t>      big load machines</a:t>
            </a:r>
            <a:endParaRPr lang="en-GB" dirty="0" smtClean="0"/>
          </a:p>
          <a:p>
            <a:endParaRPr lang="en-GB" dirty="0" smtClean="0"/>
          </a:p>
          <a:p>
            <a:endParaRPr lang="en-GB" dirty="0" smtClean="0"/>
          </a:p>
          <a:p>
            <a:endParaRPr lang="en-GB" dirty="0" smtClean="0"/>
          </a:p>
        </p:txBody>
      </p:sp>
      <p:pic>
        <p:nvPicPr>
          <p:cNvPr id="4" name="Picture 3"/>
          <p:cNvPicPr/>
          <p:nvPr/>
        </p:nvPicPr>
        <p:blipFill>
          <a:blip r:embed="rId2" cstate="print">
            <a:alphaModFix/>
            <a:lum/>
          </a:blip>
          <a:srcRect/>
          <a:stretch>
            <a:fillRect/>
          </a:stretch>
        </p:blipFill>
        <p:spPr>
          <a:xfrm>
            <a:off x="5562600" y="1219200"/>
            <a:ext cx="2971800" cy="3124200"/>
          </a:xfrm>
          <a:prstGeom prst="rect">
            <a:avLst/>
          </a:prstGeom>
          <a:ln>
            <a:noFill/>
            <a:prstDash/>
          </a:ln>
        </p:spPr>
      </p:pic>
      <p:pic>
        <p:nvPicPr>
          <p:cNvPr id="6" name="Picture 5" descr="32403_20150610121218_esternoaccantolongertime.jpg"/>
          <p:cNvPicPr>
            <a:picLocks noChangeAspect="1"/>
          </p:cNvPicPr>
          <p:nvPr/>
        </p:nvPicPr>
        <p:blipFill>
          <a:blip r:embed="rId3" cstate="print"/>
          <a:stretch>
            <a:fillRect/>
          </a:stretch>
        </p:blipFill>
        <p:spPr>
          <a:xfrm>
            <a:off x="5562600" y="4457700"/>
            <a:ext cx="3200400" cy="2400300"/>
          </a:xfrm>
          <a:prstGeom prst="rect">
            <a:avLst/>
          </a:prstGeom>
        </p:spPr>
      </p:pic>
      <p:pic>
        <p:nvPicPr>
          <p:cNvPr id="8" name="Picture 7" descr="chiller_unlocks_Kathryn.png"/>
          <p:cNvPicPr>
            <a:picLocks noChangeAspect="1"/>
          </p:cNvPicPr>
          <p:nvPr/>
        </p:nvPicPr>
        <p:blipFill>
          <a:blip r:embed="rId4" cstate="print"/>
          <a:stretch>
            <a:fillRect/>
          </a:stretch>
        </p:blipFill>
        <p:spPr>
          <a:xfrm>
            <a:off x="3124200" y="4560089"/>
            <a:ext cx="2590800" cy="2069311"/>
          </a:xfrm>
          <a:prstGeom prst="rect">
            <a:avLst/>
          </a:prstGeom>
        </p:spPr>
      </p:pic>
      <p:sp>
        <p:nvSpPr>
          <p:cNvPr id="10" name="TextBox 9"/>
          <p:cNvSpPr txBox="1"/>
          <p:nvPr/>
        </p:nvSpPr>
        <p:spPr>
          <a:xfrm>
            <a:off x="304800" y="1219200"/>
            <a:ext cx="2805833" cy="338554"/>
          </a:xfrm>
          <a:prstGeom prst="rect">
            <a:avLst/>
          </a:prstGeom>
          <a:noFill/>
        </p:spPr>
        <p:txBody>
          <a:bodyPr wrap="none" rtlCol="0">
            <a:spAutoFit/>
          </a:bodyPr>
          <a:lstStyle/>
          <a:p>
            <a:r>
              <a:rPr lang="en-GB" sz="1600" i="1" dirty="0" smtClean="0">
                <a:solidFill>
                  <a:srgbClr val="00B050"/>
                </a:solidFill>
              </a:rPr>
              <a:t>Credits: Roberto </a:t>
            </a:r>
            <a:r>
              <a:rPr lang="en-GB" sz="1600" i="1" dirty="0" err="1" smtClean="0">
                <a:solidFill>
                  <a:srgbClr val="00B050"/>
                </a:solidFill>
              </a:rPr>
              <a:t>Cavalieri</a:t>
            </a:r>
            <a:r>
              <a:rPr lang="en-GB" sz="1600" i="1" dirty="0" smtClean="0">
                <a:solidFill>
                  <a:srgbClr val="00B050"/>
                </a:solidFill>
              </a:rPr>
              <a:t> - EGO</a:t>
            </a:r>
            <a:endParaRPr lang="en-GB" sz="1600" i="1" dirty="0">
              <a:solidFill>
                <a:srgbClr val="00B050"/>
              </a:solidFill>
            </a:endParaRPr>
          </a:p>
        </p:txBody>
      </p:sp>
      <p:sp>
        <p:nvSpPr>
          <p:cNvPr id="11" name="Date Placeholder 10"/>
          <p:cNvSpPr>
            <a:spLocks noGrp="1"/>
          </p:cNvSpPr>
          <p:nvPr>
            <p:ph type="dt" sz="half" idx="10"/>
          </p:nvPr>
        </p:nvSpPr>
        <p:spPr/>
        <p:txBody>
          <a:bodyPr/>
          <a:lstStyle/>
          <a:p>
            <a:r>
              <a:rPr lang="en-US" dirty="0" smtClean="0"/>
              <a:t>August 29 2016</a:t>
            </a:r>
            <a:endParaRPr lang="en-US" dirty="0"/>
          </a:p>
        </p:txBody>
      </p:sp>
      <p:sp>
        <p:nvSpPr>
          <p:cNvPr id="12" name="Slide Number Placeholder 11"/>
          <p:cNvSpPr>
            <a:spLocks noGrp="1"/>
          </p:cNvSpPr>
          <p:nvPr>
            <p:ph type="sldNum" sz="quarter" idx="12"/>
          </p:nvPr>
        </p:nvSpPr>
        <p:spPr/>
        <p:txBody>
          <a:bodyPr/>
          <a:lstStyle/>
          <a:p>
            <a:fld id="{B6F15528-21DE-4FAA-801E-634DDDAF4B2B}" type="slidenum">
              <a:rPr lang="en-US" smtClean="0"/>
              <a:pPr/>
              <a:t>6</a:t>
            </a:fld>
            <a:endParaRPr lang="en-US" dirty="0"/>
          </a:p>
        </p:txBody>
      </p:sp>
      <p:sp>
        <p:nvSpPr>
          <p:cNvPr id="13" name="Footer Placeholder 12"/>
          <p:cNvSpPr>
            <a:spLocks noGrp="1"/>
          </p:cNvSpPr>
          <p:nvPr>
            <p:ph type="ftr" sz="quarter" idx="11"/>
          </p:nvPr>
        </p:nvSpPr>
        <p:spPr/>
        <p:txBody>
          <a:bodyPr/>
          <a:lstStyle/>
          <a:p>
            <a:r>
              <a:rPr lang="en-US" smtClean="0"/>
              <a:t>Irene Fiori LSC-Virgo Glasgow</a:t>
            </a:r>
            <a:endParaRPr lang="en-US"/>
          </a:p>
        </p:txBody>
      </p:sp>
      <p:pic>
        <p:nvPicPr>
          <p:cNvPr id="14" name="Picture 13"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GB" dirty="0" smtClean="0"/>
              <a:t>Channel </a:t>
            </a:r>
            <a:r>
              <a:rPr lang="en-GB" dirty="0" smtClean="0"/>
              <a:t>naming conventions</a:t>
            </a:r>
            <a:br>
              <a:rPr lang="en-GB" dirty="0" smtClean="0"/>
            </a:br>
            <a:endParaRPr lang="en-GB" sz="3600" dirty="0"/>
          </a:p>
        </p:txBody>
      </p:sp>
      <p:sp>
        <p:nvSpPr>
          <p:cNvPr id="3" name="Content Placeholder 2"/>
          <p:cNvSpPr>
            <a:spLocks noGrp="1"/>
          </p:cNvSpPr>
          <p:nvPr>
            <p:ph idx="1"/>
          </p:nvPr>
        </p:nvSpPr>
        <p:spPr>
          <a:xfrm>
            <a:off x="152400" y="990601"/>
            <a:ext cx="8839200" cy="3733800"/>
          </a:xfrm>
        </p:spPr>
        <p:txBody>
          <a:bodyPr>
            <a:normAutofit fontScale="47500" lnSpcReduction="20000"/>
          </a:bodyPr>
          <a:lstStyle/>
          <a:p>
            <a:r>
              <a:rPr lang="en-GB" dirty="0" smtClean="0"/>
              <a:t>Got rid of (most of) old </a:t>
            </a:r>
            <a:r>
              <a:rPr lang="en-GB" dirty="0" smtClean="0"/>
              <a:t>cryptic names and redundant segments, Easing searches also by automated tools</a:t>
            </a:r>
            <a:endParaRPr lang="en-GB" dirty="0" smtClean="0"/>
          </a:p>
          <a:p>
            <a:endParaRPr lang="en-GB" sz="1100" dirty="0" smtClean="0"/>
          </a:p>
          <a:p>
            <a:r>
              <a:rPr lang="en-GB" dirty="0" smtClean="0"/>
              <a:t>Set a </a:t>
            </a:r>
            <a:r>
              <a:rPr lang="en-GB" dirty="0" smtClean="0"/>
              <a:t>few general rules,  but leave freedom to adapt to sub-sys needs</a:t>
            </a:r>
          </a:p>
          <a:p>
            <a:endParaRPr lang="en-GB" sz="2300" dirty="0" smtClean="0"/>
          </a:p>
          <a:p>
            <a:pPr lvl="1"/>
            <a:r>
              <a:rPr lang="en-GB" dirty="0" smtClean="0"/>
              <a:t>General syntax (following LIGO doc ....)</a:t>
            </a:r>
          </a:p>
          <a:p>
            <a:pPr lvl="1">
              <a:buNone/>
            </a:pPr>
            <a:r>
              <a:rPr lang="en-GB" sz="2600" b="1" dirty="0" smtClean="0">
                <a:solidFill>
                  <a:srgbClr val="00B050"/>
                </a:solidFill>
              </a:rPr>
              <a:t> </a:t>
            </a:r>
            <a:r>
              <a:rPr lang="en-GB" sz="2600" b="1" dirty="0" smtClean="0">
                <a:solidFill>
                  <a:srgbClr val="00B050"/>
                </a:solidFill>
              </a:rPr>
              <a:t>      </a:t>
            </a:r>
          </a:p>
          <a:p>
            <a:pPr lvl="1">
              <a:buNone/>
            </a:pPr>
            <a:r>
              <a:rPr lang="en-GB" sz="2600" b="1" dirty="0" smtClean="0">
                <a:solidFill>
                  <a:srgbClr val="00B050"/>
                </a:solidFill>
              </a:rPr>
              <a:t> </a:t>
            </a:r>
            <a:r>
              <a:rPr lang="en-GB" sz="2600" b="1" dirty="0" smtClean="0">
                <a:solidFill>
                  <a:srgbClr val="00B050"/>
                </a:solidFill>
              </a:rPr>
              <a:t>			</a:t>
            </a:r>
            <a:r>
              <a:rPr lang="en-GB" sz="3400" b="1" dirty="0" smtClean="0">
                <a:solidFill>
                  <a:srgbClr val="00B050"/>
                </a:solidFill>
              </a:rPr>
              <a:t>V1:SUBSYSTEM_XXX_YYY_..._ZZZ</a:t>
            </a:r>
            <a:endParaRPr lang="en-GB" sz="2400" dirty="0" smtClean="0"/>
          </a:p>
          <a:p>
            <a:pPr lvl="1">
              <a:buNone/>
            </a:pPr>
            <a:endParaRPr lang="en-GB" sz="2500" dirty="0" smtClean="0"/>
          </a:p>
          <a:p>
            <a:pPr lvl="1">
              <a:buNone/>
            </a:pPr>
            <a:r>
              <a:rPr lang="en-GB" sz="2500" dirty="0" smtClean="0"/>
              <a:t>			Example </a:t>
            </a:r>
            <a:r>
              <a:rPr lang="en-GB" sz="2500" dirty="0" smtClean="0"/>
              <a:t>1: </a:t>
            </a:r>
            <a:r>
              <a:rPr lang="en-GB" sz="2500" dirty="0" smtClean="0"/>
              <a:t>  V1:ENV_CEB_SEIS_N   </a:t>
            </a:r>
            <a:r>
              <a:rPr lang="en-GB" sz="2500" dirty="0" smtClean="0"/>
              <a:t>(i.e.   XXX = LOCATION, YYY = SENSOR, ZZZ = ORIENTATION )</a:t>
            </a:r>
          </a:p>
          <a:p>
            <a:pPr lvl="1">
              <a:buNone/>
            </a:pPr>
            <a:r>
              <a:rPr lang="en-GB" sz="2500" dirty="0" smtClean="0"/>
              <a:t>			Example </a:t>
            </a:r>
            <a:r>
              <a:rPr lang="en-GB" sz="2500" dirty="0" smtClean="0"/>
              <a:t>2</a:t>
            </a:r>
            <a:r>
              <a:rPr lang="en-GB" sz="3400" dirty="0" smtClean="0"/>
              <a:t>:  </a:t>
            </a:r>
            <a:r>
              <a:rPr lang="en-GB" sz="2300" dirty="0" smtClean="0"/>
              <a:t>V1:DQ_BRMSMon_BRMS_MAGNETIC_ENV_NEB_MAG_W_32Hz_64Hz  (i.e. XXX = process name)</a:t>
            </a:r>
            <a:endParaRPr lang="en-GB" sz="2500" dirty="0" smtClean="0"/>
          </a:p>
          <a:p>
            <a:pPr algn="ctr">
              <a:buNone/>
            </a:pPr>
            <a:endParaRPr lang="en-GB" sz="2600" b="1" dirty="0" smtClean="0">
              <a:solidFill>
                <a:srgbClr val="00B050"/>
              </a:solidFill>
            </a:endParaRPr>
          </a:p>
          <a:p>
            <a:pPr lvl="1"/>
            <a:r>
              <a:rPr lang="en-GB" dirty="0" smtClean="0"/>
              <a:t>F</a:t>
            </a:r>
            <a:r>
              <a:rPr lang="en-GB" dirty="0" smtClean="0"/>
              <a:t>ragment names </a:t>
            </a:r>
            <a:r>
              <a:rPr lang="en-GB" b="1" dirty="0" smtClean="0">
                <a:solidFill>
                  <a:schemeClr val="accent1"/>
                </a:solidFill>
              </a:rPr>
              <a:t>uniquely </a:t>
            </a:r>
            <a:r>
              <a:rPr lang="en-GB" dirty="0" smtClean="0"/>
              <a:t>defined </a:t>
            </a:r>
          </a:p>
          <a:p>
            <a:pPr lvl="1"/>
            <a:r>
              <a:rPr lang="en-GB" dirty="0" smtClean="0"/>
              <a:t>Defined list of acronyms (rooms, labs, detector parts)</a:t>
            </a:r>
          </a:p>
          <a:p>
            <a:pPr lvl="1"/>
            <a:r>
              <a:rPr lang="en-GB" dirty="0" smtClean="0"/>
              <a:t>Defined </a:t>
            </a:r>
            <a:r>
              <a:rPr lang="en-GB" b="1" dirty="0" smtClean="0">
                <a:solidFill>
                  <a:schemeClr val="accent1"/>
                </a:solidFill>
              </a:rPr>
              <a:t>reference systems</a:t>
            </a:r>
            <a:r>
              <a:rPr lang="en-GB" dirty="0" smtClean="0">
                <a:solidFill>
                  <a:schemeClr val="accent1"/>
                </a:solidFill>
              </a:rPr>
              <a:t> </a:t>
            </a:r>
            <a:r>
              <a:rPr lang="en-GB" dirty="0" smtClean="0"/>
              <a:t>and </a:t>
            </a:r>
            <a:r>
              <a:rPr lang="en-GB" b="1" dirty="0" smtClean="0">
                <a:solidFill>
                  <a:schemeClr val="accent1"/>
                </a:solidFill>
              </a:rPr>
              <a:t>orientation conventions</a:t>
            </a:r>
          </a:p>
          <a:p>
            <a:pPr lvl="1"/>
            <a:r>
              <a:rPr lang="en-GB" dirty="0" smtClean="0"/>
              <a:t>See:  </a:t>
            </a:r>
            <a:r>
              <a:rPr lang="en-GB" dirty="0" smtClean="0">
                <a:hlinkClick r:id="rId2"/>
              </a:rPr>
              <a:t>VIR-0223B-14.pdf</a:t>
            </a:r>
            <a:endParaRPr lang="en-GB" dirty="0" smtClean="0"/>
          </a:p>
          <a:p>
            <a:pPr lvl="1"/>
            <a:r>
              <a:rPr lang="en-GB" dirty="0" err="1" smtClean="0"/>
              <a:t>DetChar</a:t>
            </a:r>
            <a:r>
              <a:rPr lang="en-GB" dirty="0" smtClean="0"/>
              <a:t> </a:t>
            </a:r>
            <a:r>
              <a:rPr lang="en-GB" dirty="0" smtClean="0"/>
              <a:t>group naming conventions</a:t>
            </a:r>
            <a:r>
              <a:rPr lang="en-GB" sz="2900" dirty="0" smtClean="0"/>
              <a:t>: </a:t>
            </a:r>
            <a:r>
              <a:rPr lang="en-GB" sz="3400" dirty="0" smtClean="0"/>
              <a:t> </a:t>
            </a:r>
            <a:r>
              <a:rPr lang="en-GB" sz="2500" dirty="0" smtClean="0">
                <a:hlinkClick r:id="rId3"/>
              </a:rPr>
              <a:t>https://www.virgo-gw.eu/DataAnalysis/Detchar/projects/channelnaming.html</a:t>
            </a:r>
            <a:endParaRPr lang="en-GB" dirty="0" smtClean="0"/>
          </a:p>
          <a:p>
            <a:pPr lvl="1">
              <a:buNone/>
            </a:pPr>
            <a:endParaRPr lang="en-GB" dirty="0" smtClean="0"/>
          </a:p>
          <a:p>
            <a:r>
              <a:rPr lang="en-GB" dirty="0" smtClean="0"/>
              <a:t>Documented in VIC, </a:t>
            </a:r>
            <a:r>
              <a:rPr lang="en-GB" dirty="0" smtClean="0">
                <a:solidFill>
                  <a:schemeClr val="accent1"/>
                </a:solidFill>
                <a:effectLst>
                  <a:outerShdw blurRad="38100" dist="38100" dir="2700000" algn="tl">
                    <a:srgbClr val="000000">
                      <a:alpha val="43137"/>
                    </a:srgbClr>
                  </a:outerShdw>
                </a:effectLst>
              </a:rPr>
              <a:t>Virgo Interferometer </a:t>
            </a:r>
            <a:r>
              <a:rPr lang="en-GB" dirty="0" smtClean="0">
                <a:solidFill>
                  <a:schemeClr val="accent1"/>
                </a:solidFill>
                <a:effectLst>
                  <a:outerShdw blurRad="38100" dist="38100" dir="2700000" algn="tl">
                    <a:srgbClr val="000000">
                      <a:alpha val="43137"/>
                    </a:srgbClr>
                  </a:outerShdw>
                </a:effectLst>
              </a:rPr>
              <a:t>Channel Database</a:t>
            </a:r>
            <a:r>
              <a:rPr lang="en-GB" dirty="0" smtClean="0">
                <a:solidFill>
                  <a:schemeClr val="tx2"/>
                </a:solidFill>
                <a:effectLst>
                  <a:outerShdw blurRad="38100" dist="38100" dir="2700000" algn="tl">
                    <a:srgbClr val="000000">
                      <a:alpha val="43137"/>
                    </a:srgbClr>
                  </a:outerShdw>
                </a:effectLst>
              </a:rPr>
              <a:t>: </a:t>
            </a:r>
            <a:r>
              <a:rPr lang="en-GB" sz="2500" dirty="0" smtClean="0">
                <a:hlinkClick r:id="rId4"/>
              </a:rPr>
              <a:t>http</a:t>
            </a:r>
            <a:r>
              <a:rPr lang="en-GB" sz="2500" dirty="0" smtClean="0">
                <a:hlinkClick r:id="rId4"/>
              </a:rPr>
              <a:t>://slwebtest.virgo.infn.it/ifoapp</a:t>
            </a:r>
            <a:r>
              <a:rPr lang="en-GB" sz="2500" dirty="0" smtClean="0">
                <a:hlinkClick r:id="rId4"/>
              </a:rPr>
              <a:t>/</a:t>
            </a:r>
            <a:endParaRPr lang="en-GB" dirty="0" smtClean="0"/>
          </a:p>
        </p:txBody>
      </p:sp>
      <p:pic>
        <p:nvPicPr>
          <p:cNvPr id="7" name="Picture 6" descr="VIC.png"/>
          <p:cNvPicPr>
            <a:picLocks noChangeAspect="1"/>
          </p:cNvPicPr>
          <p:nvPr/>
        </p:nvPicPr>
        <p:blipFill>
          <a:blip r:embed="rId5" cstate="print"/>
          <a:stretch>
            <a:fillRect/>
          </a:stretch>
        </p:blipFill>
        <p:spPr>
          <a:xfrm>
            <a:off x="1524000" y="4602970"/>
            <a:ext cx="5715000" cy="2255030"/>
          </a:xfrm>
          <a:prstGeom prst="rect">
            <a:avLst/>
          </a:prstGeom>
        </p:spPr>
      </p:pic>
      <p:sp>
        <p:nvSpPr>
          <p:cNvPr id="8" name="Date Placeholder 7"/>
          <p:cNvSpPr>
            <a:spLocks noGrp="1"/>
          </p:cNvSpPr>
          <p:nvPr>
            <p:ph type="dt" sz="half" idx="10"/>
          </p:nvPr>
        </p:nvSpPr>
        <p:spPr/>
        <p:txBody>
          <a:bodyPr/>
          <a:lstStyle/>
          <a:p>
            <a:r>
              <a:rPr lang="en-US" smtClean="0"/>
              <a:t>August 29 2016</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7</a:t>
            </a:fld>
            <a:endParaRPr lang="en-US"/>
          </a:p>
        </p:txBody>
      </p:sp>
      <p:sp>
        <p:nvSpPr>
          <p:cNvPr id="10" name="Footer Placeholder 9"/>
          <p:cNvSpPr>
            <a:spLocks noGrp="1"/>
          </p:cNvSpPr>
          <p:nvPr>
            <p:ph type="ftr" sz="quarter" idx="11"/>
          </p:nvPr>
        </p:nvSpPr>
        <p:spPr/>
        <p:txBody>
          <a:bodyPr/>
          <a:lstStyle/>
          <a:p>
            <a:r>
              <a:rPr lang="en-US" smtClean="0"/>
              <a:t>Irene Fiori LSC-Virgo Glasgow</a:t>
            </a:r>
            <a:endParaRPr lang="en-US"/>
          </a:p>
        </p:txBody>
      </p:sp>
      <p:sp>
        <p:nvSpPr>
          <p:cNvPr id="11" name="TextBox 10"/>
          <p:cNvSpPr txBox="1"/>
          <p:nvPr/>
        </p:nvSpPr>
        <p:spPr>
          <a:xfrm>
            <a:off x="7179388" y="4734580"/>
            <a:ext cx="1785169" cy="523220"/>
          </a:xfrm>
          <a:prstGeom prst="rect">
            <a:avLst/>
          </a:prstGeom>
          <a:noFill/>
        </p:spPr>
        <p:txBody>
          <a:bodyPr wrap="none" rtlCol="0">
            <a:spAutoFit/>
          </a:bodyPr>
          <a:lstStyle/>
          <a:p>
            <a:r>
              <a:rPr lang="en-GB" sz="1400" dirty="0" smtClean="0">
                <a:solidFill>
                  <a:srgbClr val="00B050"/>
                </a:solidFill>
              </a:rPr>
              <a:t>Gary Hemming - EGO</a:t>
            </a:r>
          </a:p>
          <a:p>
            <a:r>
              <a:rPr lang="en-GB" sz="1400" dirty="0" smtClean="0">
                <a:solidFill>
                  <a:srgbClr val="00B050"/>
                </a:solidFill>
              </a:rPr>
              <a:t>Didier Verkindt - LAPP</a:t>
            </a:r>
            <a:endParaRPr lang="en-GB" sz="1400" dirty="0">
              <a:solidFill>
                <a:srgbClr val="00B050"/>
              </a:solidFill>
            </a:endParaRPr>
          </a:p>
        </p:txBody>
      </p:sp>
      <p:pic>
        <p:nvPicPr>
          <p:cNvPr id="12" name="Picture 11" descr="AdV_logo.png"/>
          <p:cNvPicPr>
            <a:picLocks noChangeAspect="1"/>
          </p:cNvPicPr>
          <p:nvPr/>
        </p:nvPicPr>
        <p:blipFill>
          <a:blip r:embed="rId6"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UTA_INJ.png"/>
          <p:cNvPicPr>
            <a:picLocks noChangeAspect="1"/>
          </p:cNvPicPr>
          <p:nvPr/>
        </p:nvPicPr>
        <p:blipFill>
          <a:blip r:embed="rId2" cstate="print"/>
          <a:srcRect l="6667" t="6220" r="21667" b="1730"/>
          <a:stretch>
            <a:fillRect/>
          </a:stretch>
        </p:blipFill>
        <p:spPr>
          <a:xfrm>
            <a:off x="2971800" y="3886200"/>
            <a:ext cx="2667000" cy="2542953"/>
          </a:xfrm>
          <a:prstGeom prst="rect">
            <a:avLst/>
          </a:prstGeom>
        </p:spPr>
      </p:pic>
      <p:sp>
        <p:nvSpPr>
          <p:cNvPr id="2" name="Title 1"/>
          <p:cNvSpPr>
            <a:spLocks noGrp="1"/>
          </p:cNvSpPr>
          <p:nvPr>
            <p:ph type="title"/>
          </p:nvPr>
        </p:nvSpPr>
        <p:spPr>
          <a:xfrm>
            <a:off x="1295400" y="-152400"/>
            <a:ext cx="8229600" cy="1143000"/>
          </a:xfrm>
        </p:spPr>
        <p:txBody>
          <a:bodyPr>
            <a:normAutofit/>
          </a:bodyPr>
          <a:lstStyle/>
          <a:p>
            <a:r>
              <a:rPr lang="en-GB" sz="4000" dirty="0" smtClean="0"/>
              <a:t>Laser Lab environment</a:t>
            </a:r>
            <a:endParaRPr lang="en-GB" sz="4000" dirty="0"/>
          </a:p>
        </p:txBody>
      </p:sp>
      <p:sp>
        <p:nvSpPr>
          <p:cNvPr id="3" name="Content Placeholder 2"/>
          <p:cNvSpPr>
            <a:spLocks noGrp="1"/>
          </p:cNvSpPr>
          <p:nvPr>
            <p:ph idx="1"/>
          </p:nvPr>
        </p:nvSpPr>
        <p:spPr>
          <a:xfrm>
            <a:off x="2590800" y="960437"/>
            <a:ext cx="6248400" cy="4525963"/>
          </a:xfrm>
        </p:spPr>
        <p:txBody>
          <a:bodyPr>
            <a:normAutofit/>
          </a:bodyPr>
          <a:lstStyle/>
          <a:p>
            <a:r>
              <a:rPr lang="en-GB" sz="1800" dirty="0" smtClean="0"/>
              <a:t>Laser and </a:t>
            </a:r>
            <a:r>
              <a:rPr lang="en-GB" sz="1800" dirty="0" err="1" smtClean="0"/>
              <a:t>Det</a:t>
            </a:r>
            <a:r>
              <a:rPr lang="en-GB" sz="1800" dirty="0" smtClean="0"/>
              <a:t> Labs are now </a:t>
            </a:r>
            <a:r>
              <a:rPr lang="en-GB" sz="1800" b="1" dirty="0" smtClean="0">
                <a:solidFill>
                  <a:schemeClr val="accent1"/>
                </a:solidFill>
                <a:effectLst>
                  <a:outerShdw blurRad="38100" dist="38100" dir="2700000" algn="tl">
                    <a:srgbClr val="000000">
                      <a:alpha val="43137"/>
                    </a:srgbClr>
                  </a:outerShdw>
                </a:effectLst>
              </a:rPr>
              <a:t>ISO 6 clean rooms</a:t>
            </a:r>
          </a:p>
          <a:p>
            <a:r>
              <a:rPr lang="en-GB" sz="1800" b="1" dirty="0" smtClean="0">
                <a:solidFill>
                  <a:schemeClr val="accent1"/>
                </a:solidFill>
                <a:effectLst>
                  <a:outerShdw blurRad="38100" dist="38100" dir="2700000" algn="tl">
                    <a:srgbClr val="000000">
                      <a:alpha val="43137"/>
                    </a:srgbClr>
                  </a:outerShdw>
                </a:effectLst>
              </a:rPr>
              <a:t>Acoustic works</a:t>
            </a:r>
            <a:r>
              <a:rPr lang="en-GB" sz="1800" dirty="0" smtClean="0"/>
              <a:t>: good isolation from neighbours noisy environment (meet req.). But, acoustic noise from HVAC is still 10dB louder than required. Not presently an issue.</a:t>
            </a:r>
          </a:p>
          <a:p>
            <a:r>
              <a:rPr lang="en-GB" sz="1800" b="1" dirty="0" smtClean="0">
                <a:solidFill>
                  <a:schemeClr val="accent1"/>
                </a:solidFill>
                <a:effectLst>
                  <a:outerShdw blurRad="38100" dist="38100" dir="2700000" algn="tl">
                    <a:srgbClr val="000000">
                      <a:alpha val="43137"/>
                    </a:srgbClr>
                  </a:outerShdw>
                </a:effectLst>
              </a:rPr>
              <a:t>Temperature stability</a:t>
            </a:r>
            <a:r>
              <a:rPr lang="en-GB" sz="1800" dirty="0" smtClean="0"/>
              <a:t>, accuracy is better than 0.1°C p2p over whole room volume, obtained thanks to a patch work  to dump oscillations of the inaccessible PID control set up by K&amp;P contractor (</a:t>
            </a:r>
            <a:r>
              <a:rPr lang="en-GB" sz="1600" dirty="0" smtClean="0">
                <a:solidFill>
                  <a:srgbClr val="00B050"/>
                </a:solidFill>
              </a:rPr>
              <a:t>Maddalena Mantovani - EGO</a:t>
            </a:r>
            <a:r>
              <a:rPr lang="en-GB" sz="1600" dirty="0" smtClean="0"/>
              <a:t>, </a:t>
            </a:r>
            <a:r>
              <a:rPr lang="en-GB" sz="1600" dirty="0" err="1" smtClean="0">
                <a:hlinkClick r:id="rId3"/>
              </a:rPr>
              <a:t>eLog</a:t>
            </a:r>
            <a:r>
              <a:rPr lang="en-GB" sz="1600" dirty="0" smtClean="0">
                <a:hlinkClick r:id="rId3"/>
              </a:rPr>
              <a:t> 3417</a:t>
            </a:r>
            <a:r>
              <a:rPr lang="en-GB" sz="1800" dirty="0" smtClean="0"/>
              <a:t>)</a:t>
            </a:r>
          </a:p>
        </p:txBody>
      </p:sp>
      <p:sp>
        <p:nvSpPr>
          <p:cNvPr id="4" name="Date Placeholder 3"/>
          <p:cNvSpPr>
            <a:spLocks noGrp="1"/>
          </p:cNvSpPr>
          <p:nvPr>
            <p:ph type="dt" sz="half" idx="10"/>
          </p:nvPr>
        </p:nvSpPr>
        <p:spPr/>
        <p:txBody>
          <a:bodyPr/>
          <a:lstStyle/>
          <a:p>
            <a:r>
              <a:rPr lang="en-US" smtClean="0"/>
              <a:t>August 29 2016</a:t>
            </a:r>
            <a:endParaRPr lang="en-US"/>
          </a:p>
        </p:txBody>
      </p:sp>
      <p:sp>
        <p:nvSpPr>
          <p:cNvPr id="5" name="Footer Placeholder 4"/>
          <p:cNvSpPr>
            <a:spLocks noGrp="1"/>
          </p:cNvSpPr>
          <p:nvPr>
            <p:ph type="ftr" sz="quarter" idx="11"/>
          </p:nvPr>
        </p:nvSpPr>
        <p:spPr/>
        <p:txBody>
          <a:bodyPr/>
          <a:lstStyle/>
          <a:p>
            <a:r>
              <a:rPr lang="en-US" dirty="0" smtClean="0"/>
              <a:t>Irene Fiori LSC-Virgo Glasgow</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pic>
        <p:nvPicPr>
          <p:cNvPr id="8" name="Picture 7" descr="LL_temperature_control.gif"/>
          <p:cNvPicPr>
            <a:picLocks noChangeAspect="1"/>
          </p:cNvPicPr>
          <p:nvPr/>
        </p:nvPicPr>
        <p:blipFill>
          <a:blip r:embed="rId4" cstate="print"/>
          <a:srcRect t="5249" r="50000"/>
          <a:stretch>
            <a:fillRect/>
          </a:stretch>
        </p:blipFill>
        <p:spPr>
          <a:xfrm>
            <a:off x="5943600" y="3569034"/>
            <a:ext cx="2895600" cy="2831766"/>
          </a:xfrm>
          <a:prstGeom prst="rect">
            <a:avLst/>
          </a:prstGeom>
        </p:spPr>
      </p:pic>
      <p:pic>
        <p:nvPicPr>
          <p:cNvPr id="9" name="Picture 8" descr="isolation_LL.png"/>
          <p:cNvPicPr>
            <a:picLocks noChangeAspect="1"/>
          </p:cNvPicPr>
          <p:nvPr/>
        </p:nvPicPr>
        <p:blipFill>
          <a:blip r:embed="rId5" cstate="print"/>
          <a:srcRect l="5040" r="6763"/>
          <a:stretch>
            <a:fillRect/>
          </a:stretch>
        </p:blipFill>
        <p:spPr>
          <a:xfrm>
            <a:off x="152400" y="4019886"/>
            <a:ext cx="2667000" cy="2304714"/>
          </a:xfrm>
          <a:prstGeom prst="rect">
            <a:avLst/>
          </a:prstGeom>
        </p:spPr>
      </p:pic>
      <p:pic>
        <p:nvPicPr>
          <p:cNvPr id="13" name="Picture 12" descr="LL_acoustic_iso_works.jpg"/>
          <p:cNvPicPr>
            <a:picLocks noChangeAspect="1"/>
          </p:cNvPicPr>
          <p:nvPr/>
        </p:nvPicPr>
        <p:blipFill>
          <a:blip r:embed="rId6" cstate="print"/>
          <a:stretch>
            <a:fillRect/>
          </a:stretch>
        </p:blipFill>
        <p:spPr>
          <a:xfrm>
            <a:off x="0" y="0"/>
            <a:ext cx="2514600" cy="1885950"/>
          </a:xfrm>
          <a:prstGeom prst="rect">
            <a:avLst/>
          </a:prstGeom>
        </p:spPr>
      </p:pic>
      <p:sp>
        <p:nvSpPr>
          <p:cNvPr id="14" name="TextBox 13"/>
          <p:cNvSpPr txBox="1"/>
          <p:nvPr/>
        </p:nvSpPr>
        <p:spPr>
          <a:xfrm>
            <a:off x="1295400" y="5181600"/>
            <a:ext cx="1600200" cy="923330"/>
          </a:xfrm>
          <a:prstGeom prst="rect">
            <a:avLst/>
          </a:prstGeom>
          <a:noFill/>
        </p:spPr>
        <p:txBody>
          <a:bodyPr wrap="square" rtlCol="0">
            <a:spAutoFit/>
          </a:bodyPr>
          <a:lstStyle/>
          <a:p>
            <a:r>
              <a:rPr lang="en-GB" dirty="0" smtClean="0"/>
              <a:t> LL walls acoustic isolation</a:t>
            </a:r>
            <a:endParaRPr lang="en-GB" dirty="0"/>
          </a:p>
        </p:txBody>
      </p:sp>
      <p:sp>
        <p:nvSpPr>
          <p:cNvPr id="15" name="TextBox 14"/>
          <p:cNvSpPr txBox="1"/>
          <p:nvPr/>
        </p:nvSpPr>
        <p:spPr>
          <a:xfrm>
            <a:off x="3276600" y="5181600"/>
            <a:ext cx="1304781" cy="830997"/>
          </a:xfrm>
          <a:prstGeom prst="rect">
            <a:avLst/>
          </a:prstGeom>
          <a:noFill/>
        </p:spPr>
        <p:txBody>
          <a:bodyPr wrap="none" rtlCol="0">
            <a:spAutoFit/>
          </a:bodyPr>
          <a:lstStyle/>
          <a:p>
            <a:r>
              <a:rPr lang="en-GB" sz="1600" dirty="0" smtClean="0">
                <a:solidFill>
                  <a:srgbClr val="00B050"/>
                </a:solidFill>
              </a:rPr>
              <a:t>OFF</a:t>
            </a:r>
          </a:p>
          <a:p>
            <a:r>
              <a:rPr lang="en-GB" sz="1600" dirty="0" smtClean="0">
                <a:solidFill>
                  <a:srgbClr val="FF0000"/>
                </a:solidFill>
              </a:rPr>
              <a:t>Reduced flux </a:t>
            </a:r>
          </a:p>
          <a:p>
            <a:r>
              <a:rPr lang="en-GB" sz="1600" dirty="0" smtClean="0"/>
              <a:t>Old Virgo</a:t>
            </a:r>
            <a:endParaRPr lang="en-GB" sz="1600" dirty="0"/>
          </a:p>
        </p:txBody>
      </p:sp>
      <p:sp>
        <p:nvSpPr>
          <p:cNvPr id="16" name="TextBox 15"/>
          <p:cNvSpPr txBox="1"/>
          <p:nvPr/>
        </p:nvSpPr>
        <p:spPr>
          <a:xfrm>
            <a:off x="3352800" y="3581400"/>
            <a:ext cx="2362200" cy="369332"/>
          </a:xfrm>
          <a:prstGeom prst="rect">
            <a:avLst/>
          </a:prstGeom>
          <a:noFill/>
        </p:spPr>
        <p:txBody>
          <a:bodyPr wrap="square" rtlCol="0">
            <a:spAutoFit/>
          </a:bodyPr>
          <a:lstStyle/>
          <a:p>
            <a:r>
              <a:rPr lang="en-GB" dirty="0" smtClean="0"/>
              <a:t>HVAC acoustic noise</a:t>
            </a:r>
            <a:endParaRPr lang="en-GB" dirty="0"/>
          </a:p>
        </p:txBody>
      </p:sp>
      <p:sp>
        <p:nvSpPr>
          <p:cNvPr id="18" name="TextBox 17"/>
          <p:cNvSpPr txBox="1"/>
          <p:nvPr/>
        </p:nvSpPr>
        <p:spPr>
          <a:xfrm>
            <a:off x="5679141" y="3349823"/>
            <a:ext cx="3464859" cy="307777"/>
          </a:xfrm>
          <a:prstGeom prst="rect">
            <a:avLst/>
          </a:prstGeom>
          <a:solidFill>
            <a:schemeClr val="bg1"/>
          </a:solidFill>
          <a:ln>
            <a:solidFill>
              <a:schemeClr val="accent1"/>
            </a:solidFill>
          </a:ln>
        </p:spPr>
        <p:txBody>
          <a:bodyPr wrap="none" rtlCol="0">
            <a:spAutoFit/>
          </a:bodyPr>
          <a:lstStyle/>
          <a:p>
            <a:r>
              <a:rPr lang="en-GB" sz="1400" dirty="0" smtClean="0"/>
              <a:t>Temperature and EIB Local Controls  accuracy</a:t>
            </a:r>
            <a:endParaRPr lang="en-GB" sz="1400" dirty="0"/>
          </a:p>
        </p:txBody>
      </p:sp>
      <p:pic>
        <p:nvPicPr>
          <p:cNvPr id="19" name="Picture 18" descr="20160826_142652_resized.jpg"/>
          <p:cNvPicPr>
            <a:picLocks noChangeAspect="1"/>
          </p:cNvPicPr>
          <p:nvPr/>
        </p:nvPicPr>
        <p:blipFill>
          <a:blip r:embed="rId7" cstate="print"/>
          <a:srcRect l="9302" r="13953"/>
          <a:stretch>
            <a:fillRect/>
          </a:stretch>
        </p:blipFill>
        <p:spPr>
          <a:xfrm>
            <a:off x="0" y="1905000"/>
            <a:ext cx="2514600" cy="1965960"/>
          </a:xfrm>
          <a:prstGeom prst="rect">
            <a:avLst/>
          </a:prstGeom>
        </p:spPr>
      </p:pic>
      <p:pic>
        <p:nvPicPr>
          <p:cNvPr id="20" name="Picture 19" descr="AdV_logo.png"/>
          <p:cNvPicPr>
            <a:picLocks noChangeAspect="1"/>
          </p:cNvPicPr>
          <p:nvPr/>
        </p:nvPicPr>
        <p:blipFill>
          <a:blip r:embed="rId8"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229600" cy="1143000"/>
          </a:xfrm>
        </p:spPr>
        <p:txBody>
          <a:bodyPr>
            <a:normAutofit fontScale="90000"/>
          </a:bodyPr>
          <a:lstStyle/>
          <a:p>
            <a:r>
              <a:rPr lang="en-GB" dirty="0" smtClean="0"/>
              <a:t>Magnetic </a:t>
            </a:r>
            <a:r>
              <a:rPr lang="en-GB" dirty="0" smtClean="0"/>
              <a:t>coupling to payloads</a:t>
            </a:r>
            <a:br>
              <a:rPr lang="en-GB" dirty="0" smtClean="0"/>
            </a:br>
            <a:r>
              <a:rPr lang="en-GB" sz="3600" dirty="0" smtClean="0"/>
              <a:t>modelling work</a:t>
            </a:r>
            <a:endParaRPr lang="en-GB" sz="3600" dirty="0"/>
          </a:p>
        </p:txBody>
      </p:sp>
      <p:sp>
        <p:nvSpPr>
          <p:cNvPr id="3" name="Content Placeholder 2"/>
          <p:cNvSpPr>
            <a:spLocks noGrp="1"/>
          </p:cNvSpPr>
          <p:nvPr>
            <p:ph idx="1"/>
          </p:nvPr>
        </p:nvSpPr>
        <p:spPr>
          <a:xfrm>
            <a:off x="457200" y="1219199"/>
            <a:ext cx="7543800" cy="1143001"/>
          </a:xfrm>
        </p:spPr>
        <p:txBody>
          <a:bodyPr>
            <a:noAutofit/>
          </a:bodyPr>
          <a:lstStyle/>
          <a:p>
            <a:r>
              <a:rPr lang="en-GB" sz="1400" dirty="0" smtClean="0"/>
              <a:t>AdV adopts magnetic actuation on TM, with magnets 5 times smaller than V+, and  an optimized design to minimize mag. Gradients (i.e. low </a:t>
            </a:r>
            <a:r>
              <a:rPr lang="el-GR" sz="1400" dirty="0" smtClean="0"/>
              <a:t>μ</a:t>
            </a:r>
            <a:r>
              <a:rPr lang="en-GB" sz="1400" dirty="0" smtClean="0"/>
              <a:t>0 materials) and shorten </a:t>
            </a:r>
            <a:r>
              <a:rPr lang="en-GB" sz="1400" dirty="0" smtClean="0"/>
              <a:t>E</a:t>
            </a:r>
            <a:r>
              <a:rPr lang="en-GB" sz="1400" dirty="0" smtClean="0"/>
              <a:t>ddy currents paths.</a:t>
            </a:r>
          </a:p>
          <a:p>
            <a:r>
              <a:rPr lang="en-GB" sz="1400" dirty="0" smtClean="0"/>
              <a:t>Residual displacement force from 4 counter oriented magnets arise mainly from: local dishomogeneites in ambient B field gradients, uncertainty in magnets positioning and size.</a:t>
            </a:r>
            <a:r>
              <a:rPr lang="en-GB" sz="1400" i="1" dirty="0" smtClean="0"/>
              <a:t> </a:t>
            </a:r>
            <a:endParaRPr lang="en-GB" sz="1400" i="1" dirty="0"/>
          </a:p>
        </p:txBody>
      </p:sp>
      <p:pic>
        <p:nvPicPr>
          <p:cNvPr id="4" name="Picture 79"/>
          <p:cNvPicPr>
            <a:picLocks noChangeAspect="1" noChangeArrowheads="1"/>
          </p:cNvPicPr>
          <p:nvPr/>
        </p:nvPicPr>
        <p:blipFill>
          <a:blip r:embed="rId3" cstate="print"/>
          <a:srcRect/>
          <a:stretch>
            <a:fillRect/>
          </a:stretch>
        </p:blipFill>
        <p:spPr bwMode="auto">
          <a:xfrm>
            <a:off x="457200" y="0"/>
            <a:ext cx="1022325" cy="1158032"/>
          </a:xfrm>
          <a:prstGeom prst="rect">
            <a:avLst/>
          </a:prstGeom>
          <a:noFill/>
          <a:ln w="9525">
            <a:noFill/>
            <a:miter lim="800000"/>
            <a:headEnd/>
            <a:tailEnd/>
          </a:ln>
        </p:spPr>
      </p:pic>
      <p:graphicFrame>
        <p:nvGraphicFramePr>
          <p:cNvPr id="6" name="Object 5"/>
          <p:cNvGraphicFramePr>
            <a:graphicFrameLocks noChangeAspect="1"/>
          </p:cNvGraphicFramePr>
          <p:nvPr/>
        </p:nvGraphicFramePr>
        <p:xfrm>
          <a:off x="7648650" y="1752600"/>
          <a:ext cx="1342950" cy="523875"/>
        </p:xfrm>
        <a:graphic>
          <a:graphicData uri="http://schemas.openxmlformats.org/presentationml/2006/ole">
            <p:oleObj spid="_x0000_s4099" name="Equation" r:id="rId4" imgW="1269720" imgH="495000" progId="Equation.3">
              <p:embed/>
            </p:oleObj>
          </a:graphicData>
        </a:graphic>
      </p:graphicFrame>
      <p:pic>
        <p:nvPicPr>
          <p:cNvPr id="10" name="Picture 9" descr="TM.png"/>
          <p:cNvPicPr>
            <a:picLocks noChangeAspect="1"/>
          </p:cNvPicPr>
          <p:nvPr/>
        </p:nvPicPr>
        <p:blipFill>
          <a:blip r:embed="rId5" cstate="print"/>
          <a:stretch>
            <a:fillRect/>
          </a:stretch>
        </p:blipFill>
        <p:spPr>
          <a:xfrm>
            <a:off x="8001000" y="914400"/>
            <a:ext cx="685800" cy="743139"/>
          </a:xfrm>
          <a:prstGeom prst="rect">
            <a:avLst/>
          </a:prstGeom>
        </p:spPr>
      </p:pic>
      <p:sp>
        <p:nvSpPr>
          <p:cNvPr id="14" name="TextBox 13"/>
          <p:cNvSpPr txBox="1"/>
          <p:nvPr/>
        </p:nvSpPr>
        <p:spPr>
          <a:xfrm>
            <a:off x="152400" y="2209801"/>
            <a:ext cx="8991600" cy="1077218"/>
          </a:xfrm>
          <a:prstGeom prst="rect">
            <a:avLst/>
          </a:prstGeom>
          <a:noFill/>
        </p:spPr>
        <p:txBody>
          <a:bodyPr wrap="square" rtlCol="0">
            <a:spAutoFit/>
          </a:bodyPr>
          <a:lstStyle/>
          <a:p>
            <a:r>
              <a:rPr lang="en-GB" sz="1600" dirty="0" smtClean="0"/>
              <a:t>Measurements on </a:t>
            </a:r>
            <a:r>
              <a:rPr lang="en-GB" sz="1600" dirty="0" smtClean="0"/>
              <a:t>one payload assembly were </a:t>
            </a:r>
            <a:r>
              <a:rPr lang="en-GB" sz="1600" dirty="0" smtClean="0"/>
              <a:t>used to tune a FEM model. Predictions critically depend on electrical “connections” at  </a:t>
            </a:r>
            <a:r>
              <a:rPr lang="en-GB" sz="1600" dirty="0" smtClean="0"/>
              <a:t>a few points. General model has more than 2</a:t>
            </a:r>
            <a:r>
              <a:rPr lang="en-GB" sz="1600" baseline="30000" dirty="0" smtClean="0"/>
              <a:t>7</a:t>
            </a:r>
            <a:r>
              <a:rPr lang="en-GB" sz="1600" dirty="0" smtClean="0"/>
              <a:t> configurations. </a:t>
            </a:r>
            <a:r>
              <a:rPr lang="en-GB" sz="1600" dirty="0" smtClean="0">
                <a:sym typeface="Droid Serif"/>
              </a:rPr>
              <a:t>R</a:t>
            </a:r>
            <a:r>
              <a:rPr lang="en-GB" sz="1600" dirty="0" smtClean="0">
                <a:ea typeface="Droid Serif"/>
                <a:cs typeface="Droid Serif"/>
                <a:sym typeface="Droid Serif"/>
              </a:rPr>
              <a:t>ecursive </a:t>
            </a:r>
            <a:r>
              <a:rPr lang="en-GB" sz="1600" dirty="0" smtClean="0">
                <a:ea typeface="Droid Serif"/>
                <a:cs typeface="Droid Serif"/>
                <a:sym typeface="Droid Serif"/>
              </a:rPr>
              <a:t>Hadamard </a:t>
            </a:r>
            <a:r>
              <a:rPr lang="en-GB" sz="1600" dirty="0" smtClean="0">
                <a:ea typeface="Droid Serif"/>
                <a:cs typeface="Droid Serif"/>
                <a:sym typeface="Droid Serif"/>
              </a:rPr>
              <a:t>matrix minimization over model configurations selects 21 </a:t>
            </a:r>
            <a:r>
              <a:rPr lang="en-GB" sz="1600" dirty="0" smtClean="0">
                <a:ea typeface="Droid Serif"/>
                <a:cs typeface="Droid Serif"/>
                <a:sym typeface="Droid Serif"/>
              </a:rPr>
              <a:t>conf. compatible with </a:t>
            </a:r>
            <a:r>
              <a:rPr lang="en-GB" sz="1600" dirty="0" smtClean="0">
                <a:ea typeface="Droid Serif"/>
                <a:cs typeface="Droid Serif"/>
                <a:sym typeface="Droid Serif"/>
              </a:rPr>
              <a:t>experiment and </a:t>
            </a:r>
            <a:r>
              <a:rPr lang="en-US" sz="1600" dirty="0" smtClean="0">
                <a:ea typeface="Droid Serif"/>
                <a:cs typeface="Droid Serif"/>
                <a:sym typeface="Droid Serif"/>
              </a:rPr>
              <a:t>mean </a:t>
            </a:r>
            <a:r>
              <a:rPr lang="en-US" sz="1600" dirty="0" smtClean="0">
                <a:ea typeface="Droid Serif"/>
                <a:cs typeface="Droid Serif"/>
                <a:sym typeface="Droid Serif"/>
              </a:rPr>
              <a:t>rel. error &lt; 5</a:t>
            </a:r>
            <a:r>
              <a:rPr lang="en-US" sz="1600" dirty="0" smtClean="0">
                <a:ea typeface="Droid Serif"/>
                <a:cs typeface="Droid Serif"/>
                <a:sym typeface="Droid Serif"/>
              </a:rPr>
              <a:t>%.</a:t>
            </a:r>
            <a:endParaRPr lang="en-GB" sz="1600" dirty="0" smtClean="0"/>
          </a:p>
        </p:txBody>
      </p:sp>
      <p:pic>
        <p:nvPicPr>
          <p:cNvPr id="13" name="Picture 12" descr="misure_magnetiche.png"/>
          <p:cNvPicPr>
            <a:picLocks noChangeAspect="1"/>
          </p:cNvPicPr>
          <p:nvPr/>
        </p:nvPicPr>
        <p:blipFill>
          <a:blip r:embed="rId6" cstate="print"/>
          <a:srcRect t="1514"/>
          <a:stretch>
            <a:fillRect/>
          </a:stretch>
        </p:blipFill>
        <p:spPr>
          <a:xfrm>
            <a:off x="0" y="3352800"/>
            <a:ext cx="9144000" cy="3505200"/>
          </a:xfrm>
          <a:prstGeom prst="rect">
            <a:avLst/>
          </a:prstGeom>
        </p:spPr>
      </p:pic>
      <p:sp>
        <p:nvSpPr>
          <p:cNvPr id="43" name="TextBox 42"/>
          <p:cNvSpPr txBox="1"/>
          <p:nvPr/>
        </p:nvSpPr>
        <p:spPr>
          <a:xfrm>
            <a:off x="2133600" y="2971800"/>
            <a:ext cx="6034344" cy="338554"/>
          </a:xfrm>
          <a:prstGeom prst="rect">
            <a:avLst/>
          </a:prstGeom>
          <a:noFill/>
        </p:spPr>
        <p:txBody>
          <a:bodyPr wrap="none" rtlCol="0">
            <a:spAutoFit/>
          </a:bodyPr>
          <a:lstStyle/>
          <a:p>
            <a:r>
              <a:rPr lang="en-GB" sz="1600" i="1" dirty="0" smtClean="0">
                <a:solidFill>
                  <a:srgbClr val="00B050"/>
                </a:solidFill>
              </a:rPr>
              <a:t>Credits: </a:t>
            </a:r>
            <a:r>
              <a:rPr lang="en-GB" sz="1600" i="1" dirty="0" err="1" smtClean="0">
                <a:solidFill>
                  <a:srgbClr val="00B050"/>
                </a:solidFill>
              </a:rPr>
              <a:t>M.Neri</a:t>
            </a:r>
            <a:r>
              <a:rPr lang="en-GB" sz="1600" i="1" dirty="0" smtClean="0">
                <a:solidFill>
                  <a:srgbClr val="00B050"/>
                </a:solidFill>
              </a:rPr>
              <a:t>, </a:t>
            </a:r>
            <a:r>
              <a:rPr lang="en-GB" sz="1600" i="1" dirty="0" err="1" smtClean="0">
                <a:solidFill>
                  <a:srgbClr val="00B050"/>
                </a:solidFill>
              </a:rPr>
              <a:t>A.Chincarini</a:t>
            </a:r>
            <a:r>
              <a:rPr lang="en-GB" sz="1600" i="1" dirty="0" smtClean="0">
                <a:solidFill>
                  <a:srgbClr val="00B050"/>
                </a:solidFill>
              </a:rPr>
              <a:t>, </a:t>
            </a:r>
            <a:r>
              <a:rPr lang="en-GB" sz="1600" i="1" dirty="0" err="1" smtClean="0">
                <a:solidFill>
                  <a:srgbClr val="00B050"/>
                </a:solidFill>
              </a:rPr>
              <a:t>S.Farinon</a:t>
            </a:r>
            <a:r>
              <a:rPr lang="en-GB" sz="1600" i="1" dirty="0" smtClean="0">
                <a:solidFill>
                  <a:srgbClr val="00B050"/>
                </a:solidFill>
              </a:rPr>
              <a:t> – INFN </a:t>
            </a:r>
            <a:r>
              <a:rPr lang="en-GB" sz="1600" i="1" dirty="0" err="1" smtClean="0">
                <a:solidFill>
                  <a:srgbClr val="00B050"/>
                </a:solidFill>
              </a:rPr>
              <a:t>Genova</a:t>
            </a:r>
            <a:r>
              <a:rPr lang="en-GB" sz="1600" i="1" dirty="0" smtClean="0">
                <a:solidFill>
                  <a:srgbClr val="00B050"/>
                </a:solidFill>
              </a:rPr>
              <a:t>.  VIR-0018A-16.</a:t>
            </a:r>
            <a:endParaRPr lang="en-GB" sz="1600" dirty="0"/>
          </a:p>
        </p:txBody>
      </p:sp>
      <p:grpSp>
        <p:nvGrpSpPr>
          <p:cNvPr id="47" name="Group 46"/>
          <p:cNvGrpSpPr/>
          <p:nvPr/>
        </p:nvGrpSpPr>
        <p:grpSpPr>
          <a:xfrm>
            <a:off x="6400801" y="3352800"/>
            <a:ext cx="2743200" cy="1905001"/>
            <a:chOff x="6400801" y="3352800"/>
            <a:chExt cx="2743200" cy="1905001"/>
          </a:xfrm>
        </p:grpSpPr>
        <p:grpSp>
          <p:nvGrpSpPr>
            <p:cNvPr id="28" name="Shape 101"/>
            <p:cNvGrpSpPr/>
            <p:nvPr/>
          </p:nvGrpSpPr>
          <p:grpSpPr>
            <a:xfrm>
              <a:off x="6400801" y="3352800"/>
              <a:ext cx="1462948" cy="1904924"/>
              <a:chOff x="360362" y="838200"/>
              <a:chExt cx="2771700" cy="3282900"/>
            </a:xfrm>
          </p:grpSpPr>
          <p:pic>
            <p:nvPicPr>
              <p:cNvPr id="34" name="Shape 102"/>
              <p:cNvPicPr preferRelativeResize="0"/>
              <p:nvPr/>
            </p:nvPicPr>
            <p:blipFill rotWithShape="1">
              <a:blip r:embed="rId7" cstate="print">
                <a:alphaModFix/>
              </a:blip>
              <a:srcRect/>
              <a:stretch/>
            </p:blipFill>
            <p:spPr>
              <a:xfrm>
                <a:off x="360362" y="838200"/>
                <a:ext cx="2771700" cy="3282900"/>
              </a:xfrm>
              <a:prstGeom prst="rect">
                <a:avLst/>
              </a:prstGeom>
              <a:noFill/>
              <a:ln>
                <a:noFill/>
              </a:ln>
            </p:spPr>
          </p:pic>
          <p:sp>
            <p:nvSpPr>
              <p:cNvPr id="35" name="Shape 103"/>
              <p:cNvSpPr/>
              <p:nvPr/>
            </p:nvSpPr>
            <p:spPr>
              <a:xfrm>
                <a:off x="1295400" y="2555875"/>
                <a:ext cx="144600" cy="1079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 name="Shape 104"/>
              <p:cNvSpPr/>
              <p:nvPr/>
            </p:nvSpPr>
            <p:spPr>
              <a:xfrm>
                <a:off x="1439862" y="2771775"/>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 name="Shape 105"/>
              <p:cNvSpPr/>
              <p:nvPr/>
            </p:nvSpPr>
            <p:spPr>
              <a:xfrm>
                <a:off x="1511300" y="3348037"/>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 name="Shape 106"/>
              <p:cNvSpPr/>
              <p:nvPr/>
            </p:nvSpPr>
            <p:spPr>
              <a:xfrm>
                <a:off x="1403350" y="3384550"/>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9" name="Shape 107"/>
            <p:cNvGrpSpPr/>
            <p:nvPr/>
          </p:nvGrpSpPr>
          <p:grpSpPr>
            <a:xfrm>
              <a:off x="7863664" y="3352935"/>
              <a:ext cx="1280337" cy="1904866"/>
              <a:chOff x="5891212" y="2555875"/>
              <a:chExt cx="2959200" cy="4106999"/>
            </a:xfrm>
          </p:grpSpPr>
          <p:pic>
            <p:nvPicPr>
              <p:cNvPr id="30" name="Shape 108"/>
              <p:cNvPicPr preferRelativeResize="0"/>
              <p:nvPr/>
            </p:nvPicPr>
            <p:blipFill rotWithShape="1">
              <a:blip r:embed="rId8" cstate="print">
                <a:alphaModFix/>
              </a:blip>
              <a:srcRect l="9945" r="14940"/>
              <a:stretch/>
            </p:blipFill>
            <p:spPr>
              <a:xfrm>
                <a:off x="5891212" y="2555875"/>
                <a:ext cx="2959200" cy="4106999"/>
              </a:xfrm>
              <a:prstGeom prst="rect">
                <a:avLst/>
              </a:prstGeom>
              <a:noFill/>
              <a:ln>
                <a:noFill/>
              </a:ln>
            </p:spPr>
          </p:pic>
          <p:sp>
            <p:nvSpPr>
              <p:cNvPr id="31" name="Shape 109"/>
              <p:cNvSpPr/>
              <p:nvPr/>
            </p:nvSpPr>
            <p:spPr>
              <a:xfrm>
                <a:off x="7488236" y="5148262"/>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 name="Shape 110"/>
              <p:cNvSpPr/>
              <p:nvPr/>
            </p:nvSpPr>
            <p:spPr>
              <a:xfrm>
                <a:off x="7451725" y="5148262"/>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 name="Shape 111"/>
              <p:cNvSpPr/>
              <p:nvPr/>
            </p:nvSpPr>
            <p:spPr>
              <a:xfrm>
                <a:off x="7559675" y="4787900"/>
                <a:ext cx="179399" cy="179399"/>
              </a:xfrm>
              <a:prstGeom prst="ellipse">
                <a:avLst/>
              </a:prstGeom>
              <a:solidFill>
                <a:srgbClr val="FF3366"/>
              </a:solidFill>
              <a:ln>
                <a:noFill/>
              </a:ln>
            </p:spPr>
            <p:txBody>
              <a:bodyPr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40" name="Date Placeholder 39"/>
          <p:cNvSpPr>
            <a:spLocks noGrp="1"/>
          </p:cNvSpPr>
          <p:nvPr>
            <p:ph type="dt" sz="half" idx="10"/>
          </p:nvPr>
        </p:nvSpPr>
        <p:spPr/>
        <p:txBody>
          <a:bodyPr/>
          <a:lstStyle/>
          <a:p>
            <a:r>
              <a:rPr lang="en-US" smtClean="0"/>
              <a:t>August 29 2016</a:t>
            </a:r>
            <a:endParaRPr lang="en-US"/>
          </a:p>
        </p:txBody>
      </p:sp>
      <p:sp>
        <p:nvSpPr>
          <p:cNvPr id="41" name="Slide Number Placeholder 40"/>
          <p:cNvSpPr>
            <a:spLocks noGrp="1"/>
          </p:cNvSpPr>
          <p:nvPr>
            <p:ph type="sldNum" sz="quarter" idx="12"/>
          </p:nvPr>
        </p:nvSpPr>
        <p:spPr/>
        <p:txBody>
          <a:bodyPr/>
          <a:lstStyle/>
          <a:p>
            <a:fld id="{B6F15528-21DE-4FAA-801E-634DDDAF4B2B}" type="slidenum">
              <a:rPr lang="en-US" smtClean="0"/>
              <a:pPr/>
              <a:t>9</a:t>
            </a:fld>
            <a:endParaRPr lang="en-US"/>
          </a:p>
        </p:txBody>
      </p:sp>
      <p:sp>
        <p:nvSpPr>
          <p:cNvPr id="42" name="Footer Placeholder 41"/>
          <p:cNvSpPr>
            <a:spLocks noGrp="1"/>
          </p:cNvSpPr>
          <p:nvPr>
            <p:ph type="ftr" sz="quarter" idx="11"/>
          </p:nvPr>
        </p:nvSpPr>
        <p:spPr/>
        <p:txBody>
          <a:bodyPr/>
          <a:lstStyle/>
          <a:p>
            <a:r>
              <a:rPr lang="en-US" smtClean="0"/>
              <a:t>Irene Fiori LSC-Virgo Glasgow</a:t>
            </a:r>
            <a:endParaRPr lang="en-US"/>
          </a:p>
        </p:txBody>
      </p:sp>
      <p:pic>
        <p:nvPicPr>
          <p:cNvPr id="44" name="Picture 43" descr="AdV_logo.png"/>
          <p:cNvPicPr>
            <a:picLocks noChangeAspect="1"/>
          </p:cNvPicPr>
          <p:nvPr/>
        </p:nvPicPr>
        <p:blipFill>
          <a:blip r:embed="rId9" cstate="print"/>
          <a:stretch>
            <a:fillRect/>
          </a:stretch>
        </p:blipFill>
        <p:spPr>
          <a:xfrm>
            <a:off x="8007658" y="0"/>
            <a:ext cx="1136342" cy="614938"/>
          </a:xfrm>
          <a:prstGeom prst="rect">
            <a:avLst/>
          </a:prstGeom>
        </p:spPr>
      </p:pic>
      <p:sp>
        <p:nvSpPr>
          <p:cNvPr id="45" name="Rectangle 44"/>
          <p:cNvSpPr/>
          <p:nvPr/>
        </p:nvSpPr>
        <p:spPr>
          <a:xfrm>
            <a:off x="0" y="3352800"/>
            <a:ext cx="2133600" cy="533400"/>
          </a:xfrm>
          <a:prstGeom prst="rect">
            <a:avLst/>
          </a:prstGeom>
          <a:solidFill>
            <a:srgbClr val="DEE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hape 146"/>
          <p:cNvPicPr preferRelativeResize="0"/>
          <p:nvPr/>
        </p:nvPicPr>
        <p:blipFill>
          <a:blip r:embed="rId2" cstate="print">
            <a:alphaModFix/>
          </a:blip>
          <a:stretch>
            <a:fillRect/>
          </a:stretch>
        </p:blipFill>
        <p:spPr>
          <a:xfrm>
            <a:off x="457200" y="2514600"/>
            <a:ext cx="7215176" cy="3886200"/>
          </a:xfrm>
          <a:prstGeom prst="rect">
            <a:avLst/>
          </a:prstGeom>
          <a:noFill/>
          <a:ln>
            <a:noFill/>
          </a:ln>
        </p:spPr>
      </p:pic>
      <p:sp>
        <p:nvSpPr>
          <p:cNvPr id="2" name="Title 1"/>
          <p:cNvSpPr>
            <a:spLocks noGrp="1"/>
          </p:cNvSpPr>
          <p:nvPr>
            <p:ph type="title"/>
          </p:nvPr>
        </p:nvSpPr>
        <p:spPr>
          <a:xfrm>
            <a:off x="685800" y="0"/>
            <a:ext cx="8229600" cy="1143000"/>
          </a:xfrm>
        </p:spPr>
        <p:txBody>
          <a:bodyPr>
            <a:normAutofit fontScale="90000"/>
          </a:bodyPr>
          <a:lstStyle/>
          <a:p>
            <a:r>
              <a:rPr lang="en-GB" dirty="0" smtClean="0"/>
              <a:t>Magnetic coupling to payloads</a:t>
            </a:r>
            <a:br>
              <a:rPr lang="en-GB" dirty="0" smtClean="0"/>
            </a:br>
            <a:r>
              <a:rPr lang="en-GB" sz="3600" dirty="0" smtClean="0"/>
              <a:t>modelling work</a:t>
            </a:r>
            <a:endParaRPr lang="en-GB" dirty="0"/>
          </a:p>
        </p:txBody>
      </p:sp>
      <p:sp>
        <p:nvSpPr>
          <p:cNvPr id="5" name="Content Placeholder 4"/>
          <p:cNvSpPr>
            <a:spLocks noGrp="1"/>
          </p:cNvSpPr>
          <p:nvPr>
            <p:ph idx="1"/>
          </p:nvPr>
        </p:nvSpPr>
        <p:spPr>
          <a:xfrm>
            <a:off x="457200" y="1371600"/>
            <a:ext cx="8229600" cy="5181600"/>
          </a:xfrm>
        </p:spPr>
        <p:txBody>
          <a:bodyPr>
            <a:normAutofit/>
          </a:bodyPr>
          <a:lstStyle/>
          <a:p>
            <a:r>
              <a:rPr lang="en-GB" sz="1600" dirty="0" smtClean="0"/>
              <a:t>Prediction from MonteCarlo simulation of 21 configurations that best matching experimental measurements (on one payload, assuming all are the same), tolerance of magnetic moment ± 15% of nominal value, +/- 1x1x1 mm</a:t>
            </a:r>
            <a:r>
              <a:rPr lang="en-GB" sz="1600" baseline="30000" dirty="0" smtClean="0"/>
              <a:t>3</a:t>
            </a:r>
            <a:r>
              <a:rPr lang="en-GB" sz="1600" dirty="0" smtClean="0"/>
              <a:t>  tolerance in single magnet position around nominal value</a:t>
            </a:r>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i="1" dirty="0" smtClean="0"/>
          </a:p>
          <a:p>
            <a:pPr>
              <a:buNone/>
            </a:pPr>
            <a:endParaRPr lang="en-GB" sz="1600" dirty="0"/>
          </a:p>
        </p:txBody>
      </p:sp>
      <p:sp>
        <p:nvSpPr>
          <p:cNvPr id="8" name="Shape 147"/>
          <p:cNvSpPr txBox="1"/>
          <p:nvPr/>
        </p:nvSpPr>
        <p:spPr>
          <a:xfrm>
            <a:off x="3352800" y="2819400"/>
            <a:ext cx="2590800" cy="1143000"/>
          </a:xfrm>
          <a:prstGeom prst="rect">
            <a:avLst/>
          </a:prstGeom>
          <a:solidFill>
            <a:srgbClr val="FFFFFF">
              <a:alpha val="66670"/>
            </a:srgbClr>
          </a:solidFill>
          <a:ln w="9525" cap="flat" cmpd="sng">
            <a:solidFill>
              <a:srgbClr val="0D4E4F"/>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sz="1800" dirty="0">
                <a:solidFill>
                  <a:srgbClr val="0D4E4F"/>
                </a:solidFill>
                <a:latin typeface="Didact Gothic"/>
                <a:ea typeface="Didact Gothic"/>
                <a:cs typeface="Didact Gothic"/>
                <a:sym typeface="Didact Gothic"/>
              </a:rPr>
              <a:t>VSR4 </a:t>
            </a:r>
            <a:r>
              <a:rPr lang="en-US" sz="1800" dirty="0" err="1">
                <a:solidFill>
                  <a:srgbClr val="0D4E4F"/>
                </a:solidFill>
                <a:latin typeface="Didact Gothic"/>
                <a:ea typeface="Didact Gothic"/>
                <a:cs typeface="Didact Gothic"/>
                <a:sym typeface="Didact Gothic"/>
              </a:rPr>
              <a:t>B</a:t>
            </a:r>
            <a:r>
              <a:rPr lang="en-US" sz="1800" baseline="-25000" dirty="0" err="1">
                <a:solidFill>
                  <a:srgbClr val="0D4E4F"/>
                </a:solidFill>
                <a:latin typeface="Didact Gothic"/>
                <a:ea typeface="Didact Gothic"/>
                <a:cs typeface="Didact Gothic"/>
                <a:sym typeface="Didact Gothic"/>
              </a:rPr>
              <a:t>env</a:t>
            </a:r>
            <a:r>
              <a:rPr lang="en-US" sz="1800" dirty="0">
                <a:solidFill>
                  <a:srgbClr val="0D4E4F"/>
                </a:solidFill>
                <a:latin typeface="Didact Gothic"/>
                <a:ea typeface="Didact Gothic"/>
                <a:cs typeface="Didact Gothic"/>
                <a:sym typeface="Didact Gothic"/>
              </a:rPr>
              <a:t> used. </a:t>
            </a:r>
          </a:p>
          <a:p>
            <a:pPr lvl="0" rtl="0">
              <a:spcBef>
                <a:spcPts val="0"/>
              </a:spcBef>
              <a:buNone/>
            </a:pPr>
            <a:endParaRPr sz="1800" dirty="0">
              <a:solidFill>
                <a:srgbClr val="0D4E4F"/>
              </a:solidFill>
              <a:latin typeface="Didact Gothic"/>
              <a:ea typeface="Didact Gothic"/>
              <a:cs typeface="Didact Gothic"/>
              <a:sym typeface="Didact Gothic"/>
            </a:endParaRPr>
          </a:p>
          <a:p>
            <a:pPr lvl="0" rtl="0">
              <a:spcBef>
                <a:spcPts val="0"/>
              </a:spcBef>
              <a:buNone/>
            </a:pPr>
            <a:r>
              <a:rPr lang="en-US" sz="1800" dirty="0">
                <a:solidFill>
                  <a:srgbClr val="0D4E4F"/>
                </a:solidFill>
                <a:latin typeface="Didact Gothic"/>
                <a:ea typeface="Didact Gothic"/>
                <a:cs typeface="Didact Gothic"/>
                <a:sym typeface="Didact Gothic"/>
              </a:rPr>
              <a:t>in-axis force  &gt;&gt; torque</a:t>
            </a:r>
          </a:p>
        </p:txBody>
      </p:sp>
      <p:pic>
        <p:nvPicPr>
          <p:cNvPr id="9" name="Shape 150"/>
          <p:cNvPicPr preferRelativeResize="0"/>
          <p:nvPr/>
        </p:nvPicPr>
        <p:blipFill rotWithShape="1">
          <a:blip r:embed="rId3" cstate="print">
            <a:alphaModFix/>
          </a:blip>
          <a:srcRect r="3269"/>
          <a:stretch/>
        </p:blipFill>
        <p:spPr>
          <a:xfrm>
            <a:off x="5181600" y="4800600"/>
            <a:ext cx="2362200" cy="1219200"/>
          </a:xfrm>
          <a:prstGeom prst="rect">
            <a:avLst/>
          </a:prstGeom>
          <a:noFill/>
          <a:ln w="19050" cap="flat" cmpd="sng">
            <a:solidFill>
              <a:srgbClr val="000000"/>
            </a:solidFill>
            <a:prstDash val="solid"/>
            <a:round/>
            <a:headEnd type="none" w="med" len="med"/>
            <a:tailEnd type="none" w="med" len="med"/>
          </a:ln>
        </p:spPr>
      </p:pic>
      <p:sp>
        <p:nvSpPr>
          <p:cNvPr id="13" name="Shape 157"/>
          <p:cNvSpPr txBox="1">
            <a:spLocks/>
          </p:cNvSpPr>
          <p:nvPr/>
        </p:nvSpPr>
        <p:spPr>
          <a:xfrm>
            <a:off x="6400800" y="2209800"/>
            <a:ext cx="2743200" cy="457200"/>
          </a:xfrm>
          <a:prstGeom prst="rect">
            <a:avLst/>
          </a:prstGeom>
        </p:spPr>
        <p:style>
          <a:lnRef idx="1">
            <a:schemeClr val="accent6"/>
          </a:lnRef>
          <a:fillRef idx="2">
            <a:schemeClr val="accent6"/>
          </a:fillRef>
          <a:effectRef idx="1">
            <a:schemeClr val="accent6"/>
          </a:effectRef>
          <a:fontRef idx="minor">
            <a:schemeClr val="dk1"/>
          </a:fontRef>
        </p:style>
        <p:txBody>
          <a:bodyPr vert="horz" lIns="91425" tIns="91425" rIns="91425" bIns="91425"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chemeClr val="dk1"/>
                </a:solidFill>
                <a:effectLst/>
                <a:uLnTx/>
                <a:uFillTx/>
                <a:latin typeface="+mn-lt"/>
                <a:ea typeface="+mn-ea"/>
                <a:cs typeface="+mn-cs"/>
              </a:rPr>
              <a:t>mitigation strategies</a:t>
            </a:r>
          </a:p>
        </p:txBody>
      </p:sp>
      <p:pic>
        <p:nvPicPr>
          <p:cNvPr id="14" name="Picture 79"/>
          <p:cNvPicPr>
            <a:picLocks noChangeAspect="1" noChangeArrowheads="1"/>
          </p:cNvPicPr>
          <p:nvPr/>
        </p:nvPicPr>
        <p:blipFill>
          <a:blip r:embed="rId4" cstate="print"/>
          <a:srcRect/>
          <a:stretch>
            <a:fillRect/>
          </a:stretch>
        </p:blipFill>
        <p:spPr bwMode="auto">
          <a:xfrm>
            <a:off x="457200" y="0"/>
            <a:ext cx="1022325" cy="1158032"/>
          </a:xfrm>
          <a:prstGeom prst="rect">
            <a:avLst/>
          </a:prstGeom>
          <a:noFill/>
          <a:ln w="9525">
            <a:noFill/>
            <a:miter lim="800000"/>
            <a:headEnd/>
            <a:tailEnd/>
          </a:ln>
        </p:spPr>
      </p:pic>
      <p:sp>
        <p:nvSpPr>
          <p:cNvPr id="15" name="Shape 157"/>
          <p:cNvSpPr txBox="1">
            <a:spLocks/>
          </p:cNvSpPr>
          <p:nvPr/>
        </p:nvSpPr>
        <p:spPr>
          <a:xfrm>
            <a:off x="6400800" y="2667000"/>
            <a:ext cx="2743200" cy="2057400"/>
          </a:xfrm>
          <a:prstGeom prst="rect">
            <a:avLst/>
          </a:prstGeom>
        </p:spPr>
        <p:style>
          <a:lnRef idx="1">
            <a:schemeClr val="accent6"/>
          </a:lnRef>
          <a:fillRef idx="2">
            <a:schemeClr val="accent6"/>
          </a:fillRef>
          <a:effectRef idx="1">
            <a:schemeClr val="accent6"/>
          </a:effectRef>
          <a:fontRef idx="minor">
            <a:schemeClr val="dk1"/>
          </a:fontRef>
        </p:style>
        <p:txBody>
          <a:bodyPr vert="horz" lIns="91425" tIns="91425" rIns="91425" bIns="91425" rtlCol="0" anchor="ctr" anchorCtr="0">
            <a:noAutofit/>
          </a:bodyPr>
          <a:lstStyle/>
          <a:p>
            <a:pPr marL="0" marR="0" lvl="0" indent="0" defTabSz="9144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smtClean="0">
                <a:ln>
                  <a:noFill/>
                </a:ln>
                <a:solidFill>
                  <a:schemeClr val="tx1"/>
                </a:solidFill>
                <a:effectLst/>
                <a:uLnTx/>
                <a:uFillTx/>
                <a:ea typeface="+mn-ea"/>
                <a:cs typeface="+mn-cs"/>
              </a:rPr>
              <a:t> </a:t>
            </a:r>
          </a:p>
          <a:p>
            <a:pPr marL="0" marR="0" lvl="0" indent="0"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ea typeface="+mn-ea"/>
                <a:cs typeface="+mn-cs"/>
              </a:rPr>
              <a:t> reduce ambient fields</a:t>
            </a:r>
          </a:p>
          <a:p>
            <a:pPr marL="0" marR="0" lvl="0" indent="0"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solidFill>
                  <a:schemeClr val="tx1"/>
                </a:solidFill>
              </a:rPr>
              <a:t> </a:t>
            </a:r>
            <a:r>
              <a:rPr lang="en-US" dirty="0" smtClean="0">
                <a:solidFill>
                  <a:schemeClr val="tx1"/>
                </a:solidFill>
              </a:rPr>
              <a:t>reduce total magnetic moment (magnets equalization)</a:t>
            </a:r>
          </a:p>
          <a:p>
            <a:pPr>
              <a:buFont typeface="Arial" pitchFamily="34" charset="0"/>
              <a:buChar char="•"/>
            </a:pPr>
            <a:r>
              <a:rPr lang="en-US" dirty="0" smtClean="0">
                <a:solidFill>
                  <a:schemeClr val="tx1"/>
                </a:solidFill>
                <a:ea typeface="Didact Gothic"/>
                <a:cs typeface="Didact Gothic"/>
                <a:sym typeface="Didact Gothic"/>
              </a:rPr>
              <a:t> passive </a:t>
            </a:r>
            <a:r>
              <a:rPr lang="en-US" dirty="0" smtClean="0">
                <a:solidFill>
                  <a:schemeClr val="tx1"/>
                </a:solidFill>
                <a:ea typeface="Didact Gothic"/>
                <a:cs typeface="Didact Gothic"/>
                <a:sym typeface="Didact Gothic"/>
              </a:rPr>
              <a:t>Helmholtz </a:t>
            </a:r>
            <a:r>
              <a:rPr lang="en-US" dirty="0" smtClean="0">
                <a:solidFill>
                  <a:schemeClr val="tx1"/>
                </a:solidFill>
                <a:ea typeface="Didact Gothic"/>
                <a:cs typeface="Didact Gothic"/>
                <a:sym typeface="Didact Gothic"/>
              </a:rPr>
              <a:t>coils to counteract and dump ambient fields ??</a:t>
            </a:r>
            <a:endParaRPr lang="en-US" dirty="0" smtClean="0">
              <a:solidFill>
                <a:schemeClr val="tx1"/>
              </a:solidFill>
              <a:ea typeface="Didact Gothic"/>
              <a:cs typeface="Didact Gothic"/>
              <a:sym typeface="Didact Gothic"/>
            </a:endParaRPr>
          </a:p>
          <a:p>
            <a:pPr marL="0" marR="0" lvl="0" indent="0"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b="0" i="0" u="none" strike="noStrike" kern="1200" cap="none" spc="0" normalizeH="0" baseline="0" noProof="0" dirty="0" smtClean="0">
              <a:ln>
                <a:noFill/>
              </a:ln>
              <a:solidFill>
                <a:schemeClr val="tx1"/>
              </a:solidFill>
              <a:effectLst/>
              <a:uLnTx/>
              <a:uFillTx/>
              <a:ea typeface="+mn-ea"/>
              <a:cs typeface="+mn-cs"/>
            </a:endParaRPr>
          </a:p>
        </p:txBody>
      </p:sp>
      <p:sp>
        <p:nvSpPr>
          <p:cNvPr id="17" name="Date Placeholder 16"/>
          <p:cNvSpPr>
            <a:spLocks noGrp="1"/>
          </p:cNvSpPr>
          <p:nvPr>
            <p:ph type="dt" sz="half" idx="10"/>
          </p:nvPr>
        </p:nvSpPr>
        <p:spPr/>
        <p:txBody>
          <a:bodyPr/>
          <a:lstStyle/>
          <a:p>
            <a:r>
              <a:rPr lang="en-US" smtClean="0"/>
              <a:t>August 29 2016</a:t>
            </a:r>
            <a:endParaRPr lang="en-US"/>
          </a:p>
        </p:txBody>
      </p:sp>
      <p:sp>
        <p:nvSpPr>
          <p:cNvPr id="18" name="Slide Number Placeholder 17"/>
          <p:cNvSpPr>
            <a:spLocks noGrp="1"/>
          </p:cNvSpPr>
          <p:nvPr>
            <p:ph type="sldNum" sz="quarter" idx="12"/>
          </p:nvPr>
        </p:nvSpPr>
        <p:spPr/>
        <p:txBody>
          <a:bodyPr/>
          <a:lstStyle/>
          <a:p>
            <a:fld id="{B6F15528-21DE-4FAA-801E-634DDDAF4B2B}" type="slidenum">
              <a:rPr lang="en-US" smtClean="0"/>
              <a:pPr/>
              <a:t>10</a:t>
            </a:fld>
            <a:endParaRPr lang="en-US"/>
          </a:p>
        </p:txBody>
      </p:sp>
      <p:sp>
        <p:nvSpPr>
          <p:cNvPr id="19" name="Footer Placeholder 18"/>
          <p:cNvSpPr>
            <a:spLocks noGrp="1"/>
          </p:cNvSpPr>
          <p:nvPr>
            <p:ph type="ftr" sz="quarter" idx="11"/>
          </p:nvPr>
        </p:nvSpPr>
        <p:spPr/>
        <p:txBody>
          <a:bodyPr/>
          <a:lstStyle/>
          <a:p>
            <a:r>
              <a:rPr lang="en-US" dirty="0" smtClean="0"/>
              <a:t>Irene Fiori LSC-Virgo Glasgow</a:t>
            </a:r>
            <a:endParaRPr lang="en-US" dirty="0"/>
          </a:p>
        </p:txBody>
      </p:sp>
      <p:pic>
        <p:nvPicPr>
          <p:cNvPr id="20" name="Picture 19"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686800" cy="1447800"/>
          </a:xfrm>
        </p:spPr>
        <p:txBody>
          <a:bodyPr>
            <a:noAutofit/>
          </a:bodyPr>
          <a:lstStyle/>
          <a:p>
            <a:pPr marL="514350" indent="-514350">
              <a:buNone/>
            </a:pPr>
            <a:r>
              <a:rPr lang="en-GB" sz="2000" b="1" dirty="0" smtClean="0">
                <a:solidFill>
                  <a:schemeClr val="accent1"/>
                </a:solidFill>
                <a:effectLst>
                  <a:outerShdw blurRad="38100" dist="38100" dir="2700000" algn="tl">
                    <a:srgbClr val="000000">
                      <a:alpha val="43137"/>
                    </a:srgbClr>
                  </a:outerShdw>
                </a:effectLst>
              </a:rPr>
              <a:t>Limit stray fields  close to payloads</a:t>
            </a:r>
          </a:p>
          <a:p>
            <a:pPr marL="914400" lvl="1" indent="-514350">
              <a:buFont typeface="Arial" pitchFamily="34" charset="0"/>
              <a:buChar char="•"/>
            </a:pPr>
            <a:r>
              <a:rPr lang="en-GB" sz="1600" dirty="0" smtClean="0"/>
              <a:t>Optimize power cable paths, maximize  ratio (distance from TM)/(current).  Removed and reroute power cables who were in floor trenches around towers</a:t>
            </a:r>
          </a:p>
          <a:p>
            <a:pPr marL="914400" lvl="1" indent="-514350">
              <a:buFont typeface="Arial" pitchFamily="34" charset="0"/>
              <a:buChar char="•"/>
            </a:pPr>
            <a:r>
              <a:rPr lang="en-GB" sz="1600" dirty="0" smtClean="0"/>
              <a:t>A</a:t>
            </a:r>
            <a:r>
              <a:rPr lang="en-GB" sz="1600" dirty="0" smtClean="0"/>
              <a:t>dopt </a:t>
            </a:r>
            <a:r>
              <a:rPr lang="en-GB" sz="1600" b="1" dirty="0" smtClean="0">
                <a:solidFill>
                  <a:schemeClr val="tx2">
                    <a:lumMod val="75000"/>
                  </a:schemeClr>
                </a:solidFill>
                <a:effectLst>
                  <a:outerShdw blurRad="38100" dist="38100" dir="2700000" algn="tl">
                    <a:srgbClr val="000000">
                      <a:alpha val="43137"/>
                    </a:srgbClr>
                  </a:outerShdw>
                </a:effectLst>
              </a:rPr>
              <a:t>twisted  wires </a:t>
            </a:r>
            <a:r>
              <a:rPr lang="en-GB" sz="1600" dirty="0" smtClean="0"/>
              <a:t>cables for powering racks in experimental </a:t>
            </a:r>
            <a:r>
              <a:rPr lang="en-GB" sz="1600" dirty="0" smtClean="0"/>
              <a:t>halls</a:t>
            </a:r>
          </a:p>
          <a:p>
            <a:pPr marL="914400" lvl="1" indent="-514350">
              <a:buFont typeface="Arial" pitchFamily="34" charset="0"/>
              <a:buChar char="•"/>
            </a:pPr>
            <a:r>
              <a:rPr lang="en-GB" sz="1600" dirty="0" smtClean="0"/>
              <a:t>Use AC-DC voltage converters with </a:t>
            </a:r>
            <a:r>
              <a:rPr lang="en-GB" sz="1600" b="1" dirty="0" err="1" smtClean="0">
                <a:solidFill>
                  <a:schemeClr val="tx2">
                    <a:lumMod val="75000"/>
                  </a:schemeClr>
                </a:solidFill>
                <a:effectLst>
                  <a:outerShdw blurRad="38100" dist="38100" dir="2700000" algn="tl">
                    <a:srgbClr val="000000">
                      <a:alpha val="43137"/>
                    </a:srgbClr>
                  </a:outerShdw>
                </a:effectLst>
              </a:rPr>
              <a:t>toroidal</a:t>
            </a:r>
            <a:r>
              <a:rPr lang="en-GB" sz="1600" b="1" dirty="0" smtClean="0">
                <a:solidFill>
                  <a:schemeClr val="tx2">
                    <a:lumMod val="75000"/>
                  </a:schemeClr>
                </a:solidFill>
                <a:effectLst>
                  <a:outerShdw blurRad="38100" dist="38100" dir="2700000" algn="tl">
                    <a:srgbClr val="000000">
                      <a:alpha val="43137"/>
                    </a:srgbClr>
                  </a:outerShdw>
                </a:effectLst>
              </a:rPr>
              <a:t> core</a:t>
            </a:r>
            <a:r>
              <a:rPr lang="en-GB" sz="1600" b="1" dirty="0" smtClean="0">
                <a:effectLst>
                  <a:outerShdw blurRad="38100" dist="38100" dir="2700000" algn="tl">
                    <a:srgbClr val="000000">
                      <a:alpha val="43137"/>
                    </a:srgbClr>
                  </a:outerShdw>
                </a:effectLst>
              </a:rPr>
              <a:t> </a:t>
            </a:r>
            <a:r>
              <a:rPr lang="en-GB" sz="1600" dirty="0" smtClean="0"/>
              <a:t>in place of standard E-I core</a:t>
            </a:r>
          </a:p>
          <a:p>
            <a:pPr marL="914400" lvl="1" indent="-514350">
              <a:buFont typeface="Arial" pitchFamily="34" charset="0"/>
              <a:buChar char="•"/>
            </a:pPr>
            <a:endParaRPr lang="en-GB" sz="1600" dirty="0" smtClean="0"/>
          </a:p>
          <a:p>
            <a:pPr marL="914400" lvl="1" indent="-514350">
              <a:buFont typeface="Arial" pitchFamily="34" charset="0"/>
              <a:buChar char="•"/>
            </a:pPr>
            <a:endParaRPr lang="en-GB" sz="1600" dirty="0" smtClean="0"/>
          </a:p>
          <a:p>
            <a:pPr marL="514350" indent="-514350">
              <a:buNone/>
            </a:pPr>
            <a:endParaRPr lang="en-GB" sz="1800" dirty="0" smtClean="0"/>
          </a:p>
          <a:p>
            <a:pPr marL="514350" indent="-514350">
              <a:buNone/>
            </a:pPr>
            <a:endParaRPr lang="en-GB" sz="1800" dirty="0" smtClean="0"/>
          </a:p>
          <a:p>
            <a:pPr marL="514350" indent="-514350">
              <a:buNone/>
            </a:pPr>
            <a:endParaRPr lang="en-GB" sz="1800" dirty="0" smtClean="0"/>
          </a:p>
          <a:p>
            <a:pPr marL="514350" indent="-514350">
              <a:buNone/>
            </a:pPr>
            <a:endParaRPr lang="en-GB" sz="2000" dirty="0" smtClean="0"/>
          </a:p>
          <a:p>
            <a:pPr marL="514350" indent="-514350">
              <a:buAutoNum type="arabicParenBoth" startAt="3"/>
            </a:pPr>
            <a:endParaRPr lang="en-GB" sz="2000" dirty="0" smtClean="0"/>
          </a:p>
        </p:txBody>
      </p:sp>
      <p:sp>
        <p:nvSpPr>
          <p:cNvPr id="2" name="Title 1"/>
          <p:cNvSpPr>
            <a:spLocks noGrp="1"/>
          </p:cNvSpPr>
          <p:nvPr>
            <p:ph type="title"/>
          </p:nvPr>
        </p:nvSpPr>
        <p:spPr>
          <a:xfrm>
            <a:off x="457200" y="76200"/>
            <a:ext cx="8229600" cy="1143000"/>
          </a:xfrm>
        </p:spPr>
        <p:txBody>
          <a:bodyPr>
            <a:noAutofit/>
          </a:bodyPr>
          <a:lstStyle/>
          <a:p>
            <a:r>
              <a:rPr lang="en-GB" sz="4000" dirty="0" smtClean="0"/>
              <a:t>Magnetic Mitigations (1</a:t>
            </a:r>
            <a:r>
              <a:rPr lang="en-GB" sz="4000" dirty="0" smtClean="0"/>
              <a:t>)</a:t>
            </a:r>
            <a:br>
              <a:rPr lang="en-GB" sz="4000" dirty="0" smtClean="0"/>
            </a:br>
            <a:endParaRPr lang="en-GB" sz="4000" dirty="0"/>
          </a:p>
        </p:txBody>
      </p:sp>
      <p:pic>
        <p:nvPicPr>
          <p:cNvPr id="23" name="Picture 3"/>
          <p:cNvPicPr>
            <a:picLocks noChangeAspect="1" noChangeArrowheads="1"/>
          </p:cNvPicPr>
          <p:nvPr/>
        </p:nvPicPr>
        <p:blipFill>
          <a:blip r:embed="rId2" cstate="print">
            <a:lum bright="-8000" contrast="-8000"/>
          </a:blip>
          <a:srcRect l="6531" t="2121" r="7161" b="3801"/>
          <a:stretch>
            <a:fillRect/>
          </a:stretch>
        </p:blipFill>
        <p:spPr bwMode="auto">
          <a:xfrm>
            <a:off x="5181600" y="3657600"/>
            <a:ext cx="3448992" cy="2819400"/>
          </a:xfrm>
          <a:prstGeom prst="rect">
            <a:avLst/>
          </a:prstGeom>
          <a:noFill/>
          <a:ln w="9525">
            <a:noFill/>
            <a:miter lim="800000"/>
            <a:headEnd/>
            <a:tailEnd/>
          </a:ln>
        </p:spPr>
      </p:pic>
      <p:grpSp>
        <p:nvGrpSpPr>
          <p:cNvPr id="30" name="Group 94"/>
          <p:cNvGrpSpPr>
            <a:grpSpLocks/>
          </p:cNvGrpSpPr>
          <p:nvPr/>
        </p:nvGrpSpPr>
        <p:grpSpPr bwMode="auto">
          <a:xfrm>
            <a:off x="5029200" y="2438400"/>
            <a:ext cx="1752600" cy="1066800"/>
            <a:chOff x="8432221" y="23922161"/>
            <a:chExt cx="4090276" cy="1944216"/>
          </a:xfrm>
        </p:grpSpPr>
        <p:pic>
          <p:nvPicPr>
            <p:cNvPr id="32" name="Picture 87"/>
            <p:cNvPicPr>
              <a:picLocks noChangeAspect="1" noChangeArrowheads="1"/>
            </p:cNvPicPr>
            <p:nvPr/>
          </p:nvPicPr>
          <p:blipFill>
            <a:blip r:embed="rId3" cstate="print"/>
            <a:srcRect/>
            <a:stretch>
              <a:fillRect/>
            </a:stretch>
          </p:blipFill>
          <p:spPr bwMode="auto">
            <a:xfrm>
              <a:off x="10596169" y="23922161"/>
              <a:ext cx="1926328" cy="1944216"/>
            </a:xfrm>
            <a:prstGeom prst="rect">
              <a:avLst/>
            </a:prstGeom>
            <a:noFill/>
            <a:ln w="9525">
              <a:noFill/>
              <a:miter lim="800000"/>
              <a:headEnd/>
              <a:tailEnd/>
            </a:ln>
          </p:spPr>
        </p:pic>
        <p:pic>
          <p:nvPicPr>
            <p:cNvPr id="33" name="Picture 89" descr="http://www.italtras.us/515-thickbox_default/lamierino-magnetico-da-ei-10-a-ei-40.jpg"/>
            <p:cNvPicPr>
              <a:picLocks noChangeAspect="1" noChangeArrowheads="1"/>
            </p:cNvPicPr>
            <p:nvPr/>
          </p:nvPicPr>
          <p:blipFill>
            <a:blip r:embed="rId4" cstate="print"/>
            <a:srcRect l="26018" t="29074" r="27261" b="29211"/>
            <a:stretch>
              <a:fillRect/>
            </a:stretch>
          </p:blipFill>
          <p:spPr bwMode="auto">
            <a:xfrm>
              <a:off x="8432221" y="23922161"/>
              <a:ext cx="2177522" cy="1944216"/>
            </a:xfrm>
            <a:prstGeom prst="rect">
              <a:avLst/>
            </a:prstGeom>
            <a:noFill/>
            <a:ln w="9525">
              <a:noFill/>
              <a:miter lim="800000"/>
              <a:headEnd/>
              <a:tailEnd/>
            </a:ln>
          </p:spPr>
        </p:pic>
      </p:grpSp>
      <p:pic>
        <p:nvPicPr>
          <p:cNvPr id="34" name="Picture 2"/>
          <p:cNvPicPr>
            <a:picLocks noChangeAspect="1" noChangeArrowheads="1"/>
          </p:cNvPicPr>
          <p:nvPr/>
        </p:nvPicPr>
        <p:blipFill>
          <a:blip r:embed="rId5" cstate="print"/>
          <a:srcRect l="7347" t="3085" b="5864"/>
          <a:stretch>
            <a:fillRect/>
          </a:stretch>
        </p:blipFill>
        <p:spPr bwMode="auto">
          <a:xfrm>
            <a:off x="7620000" y="2057400"/>
            <a:ext cx="1295400" cy="1515534"/>
          </a:xfrm>
          <a:prstGeom prst="rect">
            <a:avLst/>
          </a:prstGeom>
          <a:noFill/>
          <a:ln w="9525">
            <a:noFill/>
            <a:miter lim="800000"/>
            <a:headEnd/>
            <a:tailEnd/>
          </a:ln>
        </p:spPr>
      </p:pic>
      <p:sp>
        <p:nvSpPr>
          <p:cNvPr id="35" name="Right Arrow 34"/>
          <p:cNvSpPr/>
          <p:nvPr/>
        </p:nvSpPr>
        <p:spPr>
          <a:xfrm>
            <a:off x="6858000" y="28194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p:cNvGrpSpPr/>
          <p:nvPr/>
        </p:nvGrpSpPr>
        <p:grpSpPr>
          <a:xfrm>
            <a:off x="1143000" y="3733800"/>
            <a:ext cx="3657600" cy="2743200"/>
            <a:chOff x="2824238" y="25578343"/>
            <a:chExt cx="5435600" cy="4248150"/>
          </a:xfrm>
        </p:grpSpPr>
        <p:sp>
          <p:nvSpPr>
            <p:cNvPr id="39" name="CasellaDiTesto 12"/>
            <p:cNvSpPr txBox="1">
              <a:spLocks noChangeArrowheads="1"/>
            </p:cNvSpPr>
            <p:nvPr/>
          </p:nvSpPr>
          <p:spPr bwMode="auto">
            <a:xfrm>
              <a:off x="5971164" y="26370433"/>
              <a:ext cx="2037675" cy="493047"/>
            </a:xfrm>
            <a:prstGeom prst="rect">
              <a:avLst/>
            </a:prstGeom>
            <a:solidFill>
              <a:schemeClr val="bg1">
                <a:alpha val="59999"/>
              </a:schemeClr>
            </a:solidFill>
            <a:ln w="9525">
              <a:noFill/>
              <a:miter lim="800000"/>
              <a:headEnd/>
              <a:tailEnd/>
            </a:ln>
          </p:spPr>
          <p:txBody>
            <a:bodyPr wrap="square">
              <a:spAutoFit/>
            </a:bodyPr>
            <a:lstStyle/>
            <a:p>
              <a:pPr algn="r"/>
              <a:r>
                <a:rPr lang="en-US" sz="1400" dirty="0" smtClean="0">
                  <a:solidFill>
                    <a:srgbClr val="0101FF"/>
                  </a:solidFill>
                </a:rPr>
                <a:t> </a:t>
              </a:r>
              <a:r>
                <a:rPr lang="en-US" sz="1400" u="sng" dirty="0" smtClean="0">
                  <a:solidFill>
                    <a:srgbClr val="0101FF"/>
                  </a:solidFill>
                </a:rPr>
                <a:t>Blue</a:t>
              </a:r>
              <a:r>
                <a:rPr lang="en-US" sz="1400" dirty="0">
                  <a:solidFill>
                    <a:srgbClr val="0101FF"/>
                  </a:solidFill>
                </a:rPr>
                <a:t>:  standard </a:t>
              </a:r>
              <a:r>
                <a:rPr lang="en-US" sz="1400" dirty="0" smtClean="0">
                  <a:solidFill>
                    <a:srgbClr val="0101FF"/>
                  </a:solidFill>
                </a:rPr>
                <a:t>wires</a:t>
              </a:r>
            </a:p>
            <a:p>
              <a:pPr algn="r"/>
              <a:r>
                <a:rPr lang="en-US" sz="1400" u="sng" dirty="0" smtClean="0">
                  <a:solidFill>
                    <a:srgbClr val="FF0000"/>
                  </a:solidFill>
                </a:rPr>
                <a:t>Red</a:t>
              </a:r>
              <a:r>
                <a:rPr lang="en-US" sz="1400" dirty="0" smtClean="0">
                  <a:solidFill>
                    <a:srgbClr val="FF0000"/>
                  </a:solidFill>
                </a:rPr>
                <a:t>:     twisted wires</a:t>
              </a:r>
              <a:endParaRPr lang="it-IT" sz="1400" dirty="0">
                <a:solidFill>
                  <a:srgbClr val="FF0000"/>
                </a:solidFill>
              </a:endParaRPr>
            </a:p>
          </p:txBody>
        </p:sp>
        <p:pic>
          <p:nvPicPr>
            <p:cNvPr id="40" name="Picture 2"/>
            <p:cNvPicPr>
              <a:picLocks noChangeArrowheads="1"/>
            </p:cNvPicPr>
            <p:nvPr/>
          </p:nvPicPr>
          <p:blipFill>
            <a:blip r:embed="rId6" cstate="print"/>
            <a:srcRect t="16669"/>
            <a:stretch>
              <a:fillRect/>
            </a:stretch>
          </p:blipFill>
          <p:spPr bwMode="auto">
            <a:xfrm>
              <a:off x="6280051" y="26875258"/>
              <a:ext cx="1728788" cy="287338"/>
            </a:xfrm>
            <a:prstGeom prst="rect">
              <a:avLst/>
            </a:prstGeom>
            <a:noFill/>
            <a:ln w="9525">
              <a:noFill/>
              <a:miter lim="800000"/>
              <a:headEnd/>
              <a:tailEnd/>
            </a:ln>
          </p:spPr>
        </p:pic>
        <p:pic>
          <p:nvPicPr>
            <p:cNvPr id="41" name="Picture 26" descr="Macintosh HD:Users:danielvander-hyde:Desktop:Screen Shot 2013-07-24 at 10.36.29 PM.png"/>
            <p:cNvPicPr>
              <a:picLocks noChangeAspect="1" noChangeArrowheads="1"/>
            </p:cNvPicPr>
            <p:nvPr/>
          </p:nvPicPr>
          <p:blipFill>
            <a:blip r:embed="rId7" cstate="print"/>
            <a:srcRect l="7268" r="6804" b="1779"/>
            <a:stretch>
              <a:fillRect/>
            </a:stretch>
          </p:blipFill>
          <p:spPr bwMode="auto">
            <a:xfrm>
              <a:off x="2824238" y="25578343"/>
              <a:ext cx="5435600" cy="4248150"/>
            </a:xfrm>
            <a:prstGeom prst="rect">
              <a:avLst/>
            </a:prstGeom>
            <a:noFill/>
            <a:ln w="9525">
              <a:noFill/>
              <a:miter lim="800000"/>
              <a:headEnd/>
              <a:tailEnd/>
            </a:ln>
          </p:spPr>
        </p:pic>
      </p:grpSp>
      <p:pic>
        <p:nvPicPr>
          <p:cNvPr id="37" name="Picture 36" descr="33063_20151231170643_img0737.jpg"/>
          <p:cNvPicPr>
            <a:picLocks noChangeAspect="1"/>
          </p:cNvPicPr>
          <p:nvPr/>
        </p:nvPicPr>
        <p:blipFill>
          <a:blip r:embed="rId8" cstate="print"/>
          <a:stretch>
            <a:fillRect/>
          </a:stretch>
        </p:blipFill>
        <p:spPr>
          <a:xfrm>
            <a:off x="152400" y="2514600"/>
            <a:ext cx="1676400" cy="2235200"/>
          </a:xfrm>
          <a:prstGeom prst="rect">
            <a:avLst/>
          </a:prstGeom>
        </p:spPr>
      </p:pic>
      <p:sp>
        <p:nvSpPr>
          <p:cNvPr id="42" name="CasellaDiTesto 12"/>
          <p:cNvSpPr txBox="1">
            <a:spLocks noChangeArrowheads="1"/>
          </p:cNvSpPr>
          <p:nvPr/>
        </p:nvSpPr>
        <p:spPr bwMode="auto">
          <a:xfrm>
            <a:off x="2590800" y="4191000"/>
            <a:ext cx="2051548" cy="493084"/>
          </a:xfrm>
          <a:prstGeom prst="rect">
            <a:avLst/>
          </a:prstGeom>
          <a:solidFill>
            <a:schemeClr val="bg1">
              <a:alpha val="59999"/>
            </a:schemeClr>
          </a:solidFill>
          <a:ln w="9525">
            <a:noFill/>
            <a:miter lim="800000"/>
            <a:headEnd/>
            <a:tailEnd/>
          </a:ln>
        </p:spPr>
        <p:txBody>
          <a:bodyPr wrap="square">
            <a:spAutoFit/>
          </a:bodyPr>
          <a:lstStyle/>
          <a:p>
            <a:pPr algn="r"/>
            <a:r>
              <a:rPr lang="en-US" sz="1400" dirty="0" smtClean="0">
                <a:solidFill>
                  <a:srgbClr val="0101FF"/>
                </a:solidFill>
              </a:rPr>
              <a:t> </a:t>
            </a:r>
            <a:r>
              <a:rPr lang="en-US" sz="1400" u="sng" dirty="0" smtClean="0">
                <a:solidFill>
                  <a:srgbClr val="0101FF"/>
                </a:solidFill>
              </a:rPr>
              <a:t>Blue</a:t>
            </a:r>
            <a:r>
              <a:rPr lang="en-US" sz="1400" dirty="0">
                <a:solidFill>
                  <a:srgbClr val="0101FF"/>
                </a:solidFill>
              </a:rPr>
              <a:t>:  standard </a:t>
            </a:r>
            <a:r>
              <a:rPr lang="en-US" sz="1400" dirty="0" smtClean="0">
                <a:solidFill>
                  <a:srgbClr val="0101FF"/>
                </a:solidFill>
              </a:rPr>
              <a:t>wires</a:t>
            </a:r>
          </a:p>
          <a:p>
            <a:pPr algn="r"/>
            <a:r>
              <a:rPr lang="en-US" sz="1400" u="sng" dirty="0" smtClean="0">
                <a:solidFill>
                  <a:srgbClr val="FF0000"/>
                </a:solidFill>
              </a:rPr>
              <a:t>Red</a:t>
            </a:r>
            <a:r>
              <a:rPr lang="en-US" sz="1400" dirty="0" smtClean="0">
                <a:solidFill>
                  <a:srgbClr val="FF0000"/>
                </a:solidFill>
              </a:rPr>
              <a:t>:     twisted wires</a:t>
            </a:r>
            <a:endParaRPr lang="it-IT" sz="1400" dirty="0">
              <a:solidFill>
                <a:srgbClr val="FF0000"/>
              </a:solidFill>
            </a:endParaRPr>
          </a:p>
        </p:txBody>
      </p:sp>
      <p:pic>
        <p:nvPicPr>
          <p:cNvPr id="43" name="Picture 2"/>
          <p:cNvPicPr>
            <a:picLocks noChangeArrowheads="1"/>
          </p:cNvPicPr>
          <p:nvPr/>
        </p:nvPicPr>
        <p:blipFill>
          <a:blip r:embed="rId6" cstate="print"/>
          <a:srcRect t="16669"/>
          <a:stretch>
            <a:fillRect/>
          </a:stretch>
        </p:blipFill>
        <p:spPr bwMode="auto">
          <a:xfrm>
            <a:off x="2901790" y="4695863"/>
            <a:ext cx="1740558" cy="287360"/>
          </a:xfrm>
          <a:prstGeom prst="rect">
            <a:avLst/>
          </a:prstGeom>
          <a:noFill/>
          <a:ln w="9525">
            <a:noFill/>
            <a:miter lim="800000"/>
            <a:headEnd/>
            <a:tailEnd/>
          </a:ln>
        </p:spPr>
      </p:pic>
      <p:sp>
        <p:nvSpPr>
          <p:cNvPr id="44" name="TextBox 43"/>
          <p:cNvSpPr txBox="1"/>
          <p:nvPr/>
        </p:nvSpPr>
        <p:spPr>
          <a:xfrm>
            <a:off x="4572000" y="838200"/>
            <a:ext cx="4464107" cy="338554"/>
          </a:xfrm>
          <a:prstGeom prst="rect">
            <a:avLst/>
          </a:prstGeom>
          <a:noFill/>
        </p:spPr>
        <p:txBody>
          <a:bodyPr wrap="none" rtlCol="0">
            <a:spAutoFit/>
          </a:bodyPr>
          <a:lstStyle/>
          <a:p>
            <a:r>
              <a:rPr lang="en-GB" sz="1600" i="1" dirty="0" smtClean="0">
                <a:solidFill>
                  <a:srgbClr val="00B050"/>
                </a:solidFill>
              </a:rPr>
              <a:t>Credits: Federico </a:t>
            </a:r>
            <a:r>
              <a:rPr lang="en-GB" sz="1600" i="1" dirty="0" err="1" smtClean="0">
                <a:solidFill>
                  <a:srgbClr val="00B050"/>
                </a:solidFill>
              </a:rPr>
              <a:t>Paoletti</a:t>
            </a:r>
            <a:r>
              <a:rPr lang="en-GB" sz="1600" i="1" dirty="0" smtClean="0">
                <a:solidFill>
                  <a:srgbClr val="00B050"/>
                </a:solidFill>
              </a:rPr>
              <a:t>, Massimo </a:t>
            </a:r>
            <a:r>
              <a:rPr lang="en-GB" sz="1600" i="1" dirty="0" err="1" smtClean="0">
                <a:solidFill>
                  <a:srgbClr val="00B050"/>
                </a:solidFill>
              </a:rPr>
              <a:t>D’Andrea</a:t>
            </a:r>
            <a:r>
              <a:rPr lang="en-GB" sz="1600" i="1" dirty="0" smtClean="0">
                <a:solidFill>
                  <a:srgbClr val="00B050"/>
                </a:solidFill>
              </a:rPr>
              <a:t> – EGO</a:t>
            </a:r>
            <a:endParaRPr lang="en-GB" sz="1600" i="1" dirty="0">
              <a:solidFill>
                <a:srgbClr val="00B050"/>
              </a:solidFill>
            </a:endParaRPr>
          </a:p>
        </p:txBody>
      </p:sp>
      <p:sp>
        <p:nvSpPr>
          <p:cNvPr id="45" name="Date Placeholder 44"/>
          <p:cNvSpPr>
            <a:spLocks noGrp="1"/>
          </p:cNvSpPr>
          <p:nvPr>
            <p:ph type="dt" sz="half" idx="10"/>
          </p:nvPr>
        </p:nvSpPr>
        <p:spPr/>
        <p:txBody>
          <a:bodyPr/>
          <a:lstStyle/>
          <a:p>
            <a:r>
              <a:rPr lang="en-US" smtClean="0"/>
              <a:t>August 29 2016</a:t>
            </a:r>
            <a:endParaRPr lang="en-US"/>
          </a:p>
        </p:txBody>
      </p:sp>
      <p:sp>
        <p:nvSpPr>
          <p:cNvPr id="46" name="Slide Number Placeholder 45"/>
          <p:cNvSpPr>
            <a:spLocks noGrp="1"/>
          </p:cNvSpPr>
          <p:nvPr>
            <p:ph type="sldNum" sz="quarter" idx="12"/>
          </p:nvPr>
        </p:nvSpPr>
        <p:spPr/>
        <p:txBody>
          <a:bodyPr/>
          <a:lstStyle/>
          <a:p>
            <a:fld id="{B6F15528-21DE-4FAA-801E-634DDDAF4B2B}" type="slidenum">
              <a:rPr lang="en-US" smtClean="0"/>
              <a:pPr/>
              <a:t>11</a:t>
            </a:fld>
            <a:endParaRPr lang="en-US"/>
          </a:p>
        </p:txBody>
      </p:sp>
      <p:sp>
        <p:nvSpPr>
          <p:cNvPr id="47" name="Footer Placeholder 46"/>
          <p:cNvSpPr>
            <a:spLocks noGrp="1"/>
          </p:cNvSpPr>
          <p:nvPr>
            <p:ph type="ftr" sz="quarter" idx="11"/>
          </p:nvPr>
        </p:nvSpPr>
        <p:spPr/>
        <p:txBody>
          <a:bodyPr/>
          <a:lstStyle/>
          <a:p>
            <a:r>
              <a:rPr lang="en-US" smtClean="0"/>
              <a:t>Irene Fiori LSC-Virgo Glasgow</a:t>
            </a:r>
            <a:endParaRPr lang="en-US"/>
          </a:p>
        </p:txBody>
      </p:sp>
      <p:pic>
        <p:nvPicPr>
          <p:cNvPr id="48" name="Picture 47" descr="AdV_logo.png"/>
          <p:cNvPicPr>
            <a:picLocks noChangeAspect="1"/>
          </p:cNvPicPr>
          <p:nvPr/>
        </p:nvPicPr>
        <p:blipFill>
          <a:blip r:embed="rId9" cstate="print"/>
          <a:stretch>
            <a:fillRect/>
          </a:stretch>
        </p:blipFill>
        <p:spPr>
          <a:xfrm>
            <a:off x="8007658" y="0"/>
            <a:ext cx="1136342" cy="6149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100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33400" y="990600"/>
            <a:ext cx="2743200" cy="457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76200"/>
            <a:ext cx="8229600" cy="1143000"/>
          </a:xfrm>
        </p:spPr>
        <p:txBody>
          <a:bodyPr>
            <a:noAutofit/>
          </a:bodyPr>
          <a:lstStyle/>
          <a:p>
            <a:r>
              <a:rPr lang="en-GB" sz="4000" dirty="0" smtClean="0"/>
              <a:t>Magnetic Mitigations (2</a:t>
            </a:r>
            <a:r>
              <a:rPr lang="en-GB" sz="4000" dirty="0" smtClean="0"/>
              <a:t>)</a:t>
            </a:r>
            <a:br>
              <a:rPr lang="en-GB" sz="4000" dirty="0" smtClean="0"/>
            </a:br>
            <a:endParaRPr lang="en-GB" sz="4000" dirty="0"/>
          </a:p>
        </p:txBody>
      </p:sp>
      <p:sp>
        <p:nvSpPr>
          <p:cNvPr id="5" name="Content Placeholder 2"/>
          <p:cNvSpPr txBox="1">
            <a:spLocks/>
          </p:cNvSpPr>
          <p:nvPr/>
        </p:nvSpPr>
        <p:spPr>
          <a:xfrm>
            <a:off x="228600" y="990600"/>
            <a:ext cx="8686800" cy="1828800"/>
          </a:xfrm>
          <a:prstGeom prst="rect">
            <a:avLst/>
          </a:prstGeom>
        </p:spPr>
        <p:txBody>
          <a:bodyPr vert="horz" lIns="91440" tIns="45720" rIns="91440" bIns="45720" rtlCol="0">
            <a:no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800" b="1" i="1"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AutoNum type="arabicParenBoth" startAt="3"/>
              <a:tabLst/>
              <a:defRPr/>
            </a:pP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5"/>
          <p:cNvSpPr>
            <a:spLocks noGrp="1"/>
          </p:cNvSpPr>
          <p:nvPr>
            <p:ph idx="1"/>
          </p:nvPr>
        </p:nvSpPr>
        <p:spPr>
          <a:xfrm>
            <a:off x="457200" y="914400"/>
            <a:ext cx="8229600" cy="4525963"/>
          </a:xfrm>
        </p:spPr>
        <p:txBody>
          <a:bodyPr>
            <a:normAutofit/>
          </a:bodyPr>
          <a:lstStyle/>
          <a:p>
            <a:pPr marL="514350" lvl="0" indent="-514350">
              <a:buNone/>
              <a:defRPr/>
            </a:pPr>
            <a:r>
              <a:rPr lang="en-GB" sz="2800" b="1" dirty="0" smtClean="0">
                <a:solidFill>
                  <a:srgbClr val="FF0000"/>
                </a:solidFill>
                <a:effectLst>
                  <a:outerShdw blurRad="38100" dist="38100" dir="2700000" algn="tl">
                    <a:srgbClr val="000000">
                      <a:alpha val="43137"/>
                    </a:srgbClr>
                  </a:outerShdw>
                </a:effectLst>
              </a:rPr>
              <a:t>Reduce </a:t>
            </a:r>
            <a:r>
              <a:rPr lang="en-GB" sz="2800" b="1" dirty="0" smtClean="0">
                <a:solidFill>
                  <a:srgbClr val="FF0000"/>
                </a:solidFill>
                <a:effectLst>
                  <a:outerShdw blurRad="38100" dist="38100" dir="2700000" algn="tl">
                    <a:srgbClr val="000000">
                      <a:alpha val="43137"/>
                    </a:srgbClr>
                  </a:outerShdw>
                </a:effectLst>
              </a:rPr>
              <a:t>UPS noise  </a:t>
            </a:r>
            <a:endParaRPr lang="en-GB" sz="2800" b="1" dirty="0" smtClean="0">
              <a:solidFill>
                <a:srgbClr val="FF0000"/>
              </a:solidFill>
              <a:effectLst>
                <a:outerShdw blurRad="38100" dist="38100" dir="2700000" algn="tl">
                  <a:srgbClr val="000000">
                    <a:alpha val="43137"/>
                  </a:srgbClr>
                </a:outerShdw>
              </a:effectLst>
            </a:endParaRPr>
          </a:p>
          <a:p>
            <a:pPr marL="514350" lvl="0" indent="-514350"/>
            <a:r>
              <a:rPr lang="en-GB" sz="1600" dirty="0" smtClean="0"/>
              <a:t>At Virgo we use </a:t>
            </a:r>
            <a:r>
              <a:rPr lang="en-GB" sz="1600" b="1" dirty="0" smtClean="0">
                <a:solidFill>
                  <a:schemeClr val="accent1"/>
                </a:solidFill>
                <a:effectLst>
                  <a:outerShdw blurRad="38100" dist="38100" dir="2700000" algn="tl">
                    <a:srgbClr val="000000">
                      <a:alpha val="43137"/>
                    </a:srgbClr>
                  </a:outerShdw>
                </a:effectLst>
              </a:rPr>
              <a:t>Uninterruptible Power Supplies </a:t>
            </a:r>
            <a:r>
              <a:rPr lang="en-GB" sz="1600" dirty="0" smtClean="0"/>
              <a:t>to power all sensitive electronics, to guarantee power continuity in case of power outage. </a:t>
            </a:r>
          </a:p>
          <a:p>
            <a:pPr marL="514350" indent="-514350"/>
            <a:r>
              <a:rPr lang="en-GB" sz="1600" dirty="0" smtClean="0"/>
              <a:t> The voltage noise of the </a:t>
            </a:r>
            <a:r>
              <a:rPr lang="en-US" sz="1600" i="1" dirty="0" smtClean="0">
                <a:solidFill>
                  <a:srgbClr val="000000"/>
                </a:solidFill>
              </a:rPr>
              <a:t>UPS reconstructed 230VAC - 50Hz </a:t>
            </a:r>
            <a:r>
              <a:rPr lang="en-US" sz="1600" i="1" dirty="0" smtClean="0">
                <a:solidFill>
                  <a:srgbClr val="000000"/>
                </a:solidFill>
              </a:rPr>
              <a:t>sinusoid is </a:t>
            </a:r>
            <a:r>
              <a:rPr lang="en-US" sz="1600" i="1" dirty="0" smtClean="0">
                <a:solidFill>
                  <a:srgbClr val="000000"/>
                </a:solidFill>
              </a:rPr>
              <a:t>the progenitor of </a:t>
            </a:r>
            <a:r>
              <a:rPr lang="en-US" sz="1600" i="1" dirty="0" smtClean="0">
                <a:solidFill>
                  <a:srgbClr val="000000"/>
                </a:solidFill>
              </a:rPr>
              <a:t>stray magnetic fields </a:t>
            </a:r>
            <a:r>
              <a:rPr lang="en-US" sz="1600" i="1" dirty="0" smtClean="0">
                <a:solidFill>
                  <a:srgbClr val="000000"/>
                </a:solidFill>
              </a:rPr>
              <a:t>in </a:t>
            </a:r>
            <a:r>
              <a:rPr lang="en-US" sz="1600" i="1" dirty="0" smtClean="0">
                <a:solidFill>
                  <a:srgbClr val="000000"/>
                </a:solidFill>
              </a:rPr>
              <a:t>experimental areas</a:t>
            </a:r>
            <a:endParaRPr lang="en-US" i="1" dirty="0" smtClean="0">
              <a:solidFill>
                <a:srgbClr val="000000"/>
              </a:solidFill>
            </a:endParaRPr>
          </a:p>
          <a:p>
            <a:pPr marL="514350" indent="-514350">
              <a:buNone/>
            </a:pPr>
            <a:r>
              <a:rPr lang="en-US" sz="2000" b="1" i="1" dirty="0" smtClean="0">
                <a:solidFill>
                  <a:srgbClr val="000000"/>
                </a:solidFill>
                <a:effectLst>
                  <a:outerShdw blurRad="38100" dist="38100" dir="2700000" algn="tl">
                    <a:srgbClr val="000000">
                      <a:alpha val="43137"/>
                    </a:srgbClr>
                  </a:outerShdw>
                </a:effectLst>
              </a:rPr>
              <a:t>New UPS installed </a:t>
            </a:r>
            <a:r>
              <a:rPr lang="en-GB" sz="2000" b="1" i="1" dirty="0" smtClean="0">
                <a:solidFill>
                  <a:srgbClr val="FF0000"/>
                </a:solidFill>
                <a:effectLst>
                  <a:outerShdw blurRad="38100" dist="38100" dir="2700000" algn="tl">
                    <a:srgbClr val="000000">
                      <a:alpha val="43137"/>
                    </a:srgbClr>
                  </a:outerShdw>
                </a:effectLst>
              </a:rPr>
              <a:t>during </a:t>
            </a:r>
            <a:r>
              <a:rPr lang="en-GB" sz="2000" b="1" i="1" dirty="0" smtClean="0">
                <a:solidFill>
                  <a:srgbClr val="FF0000"/>
                </a:solidFill>
                <a:effectLst>
                  <a:outerShdw blurRad="38100" dist="38100" dir="2700000" algn="tl">
                    <a:srgbClr val="000000">
                      <a:alpha val="43137"/>
                    </a:srgbClr>
                  </a:outerShdw>
                </a:effectLst>
              </a:rPr>
              <a:t>Christmas </a:t>
            </a:r>
            <a:r>
              <a:rPr lang="en-GB" sz="2000" b="1" i="1" dirty="0" smtClean="0">
                <a:solidFill>
                  <a:srgbClr val="FF0000"/>
                </a:solidFill>
                <a:effectLst>
                  <a:outerShdw blurRad="38100" dist="38100" dir="2700000" algn="tl">
                    <a:srgbClr val="000000">
                      <a:alpha val="43137"/>
                    </a:srgbClr>
                  </a:outerShdw>
                </a:effectLst>
              </a:rPr>
              <a:t>break 2015</a:t>
            </a:r>
            <a:endParaRPr lang="en-GB" sz="3600" dirty="0">
              <a:solidFill>
                <a:srgbClr val="FF0000"/>
              </a:solidFill>
            </a:endParaRPr>
          </a:p>
        </p:txBody>
      </p:sp>
      <p:pic>
        <p:nvPicPr>
          <p:cNvPr id="7" name="Picture 6" descr="33097_20160111122107_upscompare.gif"/>
          <p:cNvPicPr>
            <a:picLocks noChangeAspect="1"/>
          </p:cNvPicPr>
          <p:nvPr/>
        </p:nvPicPr>
        <p:blipFill>
          <a:blip r:embed="rId2" cstate="print"/>
          <a:srcRect l="50974" t="7159"/>
          <a:stretch>
            <a:fillRect/>
          </a:stretch>
        </p:blipFill>
        <p:spPr>
          <a:xfrm>
            <a:off x="5867400" y="2428251"/>
            <a:ext cx="2819400" cy="2677149"/>
          </a:xfrm>
          <a:prstGeom prst="rect">
            <a:avLst/>
          </a:prstGeom>
        </p:spPr>
      </p:pic>
      <p:sp>
        <p:nvSpPr>
          <p:cNvPr id="8" name="TextBox 7"/>
          <p:cNvSpPr txBox="1"/>
          <p:nvPr/>
        </p:nvSpPr>
        <p:spPr>
          <a:xfrm>
            <a:off x="6418113" y="5257800"/>
            <a:ext cx="2497287" cy="1200329"/>
          </a:xfrm>
          <a:prstGeom prst="rect">
            <a:avLst/>
          </a:prstGeom>
          <a:noFill/>
        </p:spPr>
        <p:txBody>
          <a:bodyPr wrap="none" rtlCol="0">
            <a:spAutoFit/>
          </a:bodyPr>
          <a:lstStyle/>
          <a:p>
            <a:r>
              <a:rPr lang="en-GB" dirty="0" smtClean="0"/>
              <a:t>Voltage noise, CEB UPS</a:t>
            </a:r>
          </a:p>
          <a:p>
            <a:endParaRPr lang="en-GB" dirty="0" smtClean="0"/>
          </a:p>
          <a:p>
            <a:r>
              <a:rPr lang="en-GB" b="1" dirty="0" smtClean="0">
                <a:solidFill>
                  <a:srgbClr val="FF0000"/>
                </a:solidFill>
              </a:rPr>
              <a:t>Magnetic noise reduced</a:t>
            </a:r>
          </a:p>
          <a:p>
            <a:r>
              <a:rPr lang="en-GB" b="1" dirty="0" smtClean="0">
                <a:solidFill>
                  <a:srgbClr val="FF0000"/>
                </a:solidFill>
              </a:rPr>
              <a:t>a factor 5 to 10    </a:t>
            </a:r>
            <a:endParaRPr lang="en-GB" b="1" dirty="0">
              <a:solidFill>
                <a:srgbClr val="FF0000"/>
              </a:solidFill>
            </a:endParaRPr>
          </a:p>
        </p:txBody>
      </p:sp>
      <p:sp>
        <p:nvSpPr>
          <p:cNvPr id="10" name="Down Arrow 9"/>
          <p:cNvSpPr/>
          <p:nvPr/>
        </p:nvSpPr>
        <p:spPr>
          <a:xfrm flipV="1">
            <a:off x="7086600" y="48006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7" descr="IMG_20151228_173503.jpg"/>
          <p:cNvPicPr>
            <a:picLocks noChangeAspect="1"/>
          </p:cNvPicPr>
          <p:nvPr/>
        </p:nvPicPr>
        <p:blipFill>
          <a:blip r:embed="rId3" cstate="print"/>
          <a:srcRect/>
          <a:stretch>
            <a:fillRect/>
          </a:stretch>
        </p:blipFill>
        <p:spPr bwMode="auto">
          <a:xfrm flipH="1">
            <a:off x="591173" y="2895600"/>
            <a:ext cx="1161427" cy="1659665"/>
          </a:xfrm>
          <a:prstGeom prst="rect">
            <a:avLst/>
          </a:prstGeom>
          <a:noFill/>
          <a:ln w="9525">
            <a:noFill/>
            <a:miter lim="800000"/>
            <a:headEnd/>
            <a:tailEnd/>
          </a:ln>
        </p:spPr>
      </p:pic>
      <p:pic>
        <p:nvPicPr>
          <p:cNvPr id="13" name="Picture 109" descr="IMG_20151229_101616.jpg"/>
          <p:cNvPicPr>
            <a:picLocks noChangeAspect="1"/>
          </p:cNvPicPr>
          <p:nvPr/>
        </p:nvPicPr>
        <p:blipFill>
          <a:blip r:embed="rId4" cstate="print"/>
          <a:srcRect/>
          <a:stretch>
            <a:fillRect/>
          </a:stretch>
        </p:blipFill>
        <p:spPr bwMode="auto">
          <a:xfrm flipH="1">
            <a:off x="3048000" y="2895600"/>
            <a:ext cx="1143000" cy="1633332"/>
          </a:xfrm>
          <a:prstGeom prst="rect">
            <a:avLst/>
          </a:prstGeom>
          <a:noFill/>
          <a:ln w="9525">
            <a:noFill/>
            <a:miter lim="800000"/>
            <a:headEnd/>
            <a:tailEnd/>
          </a:ln>
        </p:spPr>
      </p:pic>
      <p:pic>
        <p:nvPicPr>
          <p:cNvPr id="14" name="Picture 111" descr="IMG_20160105_104846.jpg"/>
          <p:cNvPicPr>
            <a:picLocks noChangeAspect="1"/>
          </p:cNvPicPr>
          <p:nvPr/>
        </p:nvPicPr>
        <p:blipFill>
          <a:blip r:embed="rId5" cstate="print"/>
          <a:srcRect l="8263" t="14762" r="31100"/>
          <a:stretch>
            <a:fillRect/>
          </a:stretch>
        </p:blipFill>
        <p:spPr bwMode="auto">
          <a:xfrm>
            <a:off x="4267200" y="2895600"/>
            <a:ext cx="1143000" cy="1524000"/>
          </a:xfrm>
          <a:prstGeom prst="rect">
            <a:avLst/>
          </a:prstGeom>
          <a:noFill/>
          <a:ln w="9525">
            <a:noFill/>
            <a:miter lim="800000"/>
            <a:headEnd/>
            <a:tailEnd/>
          </a:ln>
        </p:spPr>
      </p:pic>
      <p:pic>
        <p:nvPicPr>
          <p:cNvPr id="15" name="Picture 108" descr="IMG_20151229_100747.jpg"/>
          <p:cNvPicPr>
            <a:picLocks noChangeAspect="1"/>
          </p:cNvPicPr>
          <p:nvPr/>
        </p:nvPicPr>
        <p:blipFill>
          <a:blip r:embed="rId6" cstate="print">
            <a:lum bright="10000" contrast="10000"/>
          </a:blip>
          <a:srcRect/>
          <a:stretch>
            <a:fillRect/>
          </a:stretch>
        </p:blipFill>
        <p:spPr bwMode="auto">
          <a:xfrm>
            <a:off x="1828801" y="2895600"/>
            <a:ext cx="1143000" cy="1634069"/>
          </a:xfrm>
          <a:prstGeom prst="rect">
            <a:avLst/>
          </a:prstGeom>
          <a:noFill/>
          <a:ln w="9525">
            <a:noFill/>
            <a:miter lim="800000"/>
            <a:headEnd/>
            <a:tailEnd/>
          </a:ln>
        </p:spPr>
      </p:pic>
      <p:grpSp>
        <p:nvGrpSpPr>
          <p:cNvPr id="19" name="Group 18"/>
          <p:cNvGrpSpPr/>
          <p:nvPr/>
        </p:nvGrpSpPr>
        <p:grpSpPr>
          <a:xfrm>
            <a:off x="7620000" y="2667000"/>
            <a:ext cx="1524000" cy="762000"/>
            <a:chOff x="16217726" y="39619899"/>
            <a:chExt cx="3024336" cy="6216690"/>
          </a:xfrm>
        </p:grpSpPr>
        <p:sp>
          <p:nvSpPr>
            <p:cNvPr id="17" name="Rectangle 16"/>
            <p:cNvSpPr/>
            <p:nvPr/>
          </p:nvSpPr>
          <p:spPr>
            <a:xfrm>
              <a:off x="16433750" y="39835933"/>
              <a:ext cx="2808312" cy="4451244"/>
            </a:xfrm>
            <a:prstGeom prst="rect">
              <a:avLst/>
            </a:prstGeom>
          </p:spPr>
          <p:txBody>
            <a:bodyPr wrap="square">
              <a:spAutoFit/>
            </a:bodyPr>
            <a:lstStyle/>
            <a:p>
              <a:pPr>
                <a:defRPr/>
              </a:pPr>
              <a:r>
                <a:rPr lang="en-US" sz="1100" kern="0" dirty="0" smtClean="0">
                  <a:solidFill>
                    <a:schemeClr val="tx1"/>
                  </a:solidFill>
                </a:rPr>
                <a:t>inverter </a:t>
              </a:r>
              <a:r>
                <a:rPr lang="en-US" sz="1100" kern="0" dirty="0" smtClean="0">
                  <a:solidFill>
                    <a:schemeClr val="tx1"/>
                  </a:solidFill>
                </a:rPr>
                <a:t>“Power-DAC” </a:t>
              </a:r>
              <a:r>
                <a:rPr lang="en-US" sz="1100" kern="0" dirty="0" smtClean="0">
                  <a:solidFill>
                    <a:schemeClr val="tx1"/>
                  </a:solidFill>
                </a:rPr>
                <a:t>clock. Output filter implemented soon</a:t>
              </a:r>
              <a:endParaRPr lang="en-US" sz="1100" kern="0" dirty="0">
                <a:solidFill>
                  <a:schemeClr val="tx1"/>
                </a:solidFill>
              </a:endParaRPr>
            </a:p>
          </p:txBody>
        </p:sp>
        <p:sp>
          <p:nvSpPr>
            <p:cNvPr id="18" name="Rounded Rectangle 70"/>
            <p:cNvSpPr>
              <a:spLocks noChangeArrowheads="1"/>
            </p:cNvSpPr>
            <p:nvPr/>
          </p:nvSpPr>
          <p:spPr bwMode="auto">
            <a:xfrm>
              <a:off x="16217726" y="39619899"/>
              <a:ext cx="3024336" cy="6216690"/>
            </a:xfrm>
            <a:prstGeom prst="roundRect">
              <a:avLst>
                <a:gd name="adj" fmla="val 16667"/>
              </a:avLst>
            </a:prstGeom>
            <a:noFill/>
            <a:ln w="12700" algn="ctr">
              <a:solidFill>
                <a:srgbClr val="FF0000"/>
              </a:solidFill>
              <a:round/>
              <a:headEnd/>
              <a:tailEnd/>
            </a:ln>
          </p:spPr>
          <p:txBody>
            <a:bodyPr/>
            <a:lstStyle/>
            <a:p>
              <a:endParaRPr lang="it-IT" sz="1100"/>
            </a:p>
          </p:txBody>
        </p:sp>
      </p:grpSp>
      <p:cxnSp>
        <p:nvCxnSpPr>
          <p:cNvPr id="21" name="Straight Arrow Connector 20"/>
          <p:cNvCxnSpPr/>
          <p:nvPr/>
        </p:nvCxnSpPr>
        <p:spPr>
          <a:xfrm flipH="1">
            <a:off x="8382000" y="3276600"/>
            <a:ext cx="228600" cy="228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r>
              <a:rPr lang="en-US" smtClean="0"/>
              <a:t>August 29 2016</a:t>
            </a:r>
            <a:endParaRPr lang="en-US"/>
          </a:p>
        </p:txBody>
      </p:sp>
      <p:sp>
        <p:nvSpPr>
          <p:cNvPr id="23" name="Slide Number Placeholder 22"/>
          <p:cNvSpPr>
            <a:spLocks noGrp="1"/>
          </p:cNvSpPr>
          <p:nvPr>
            <p:ph type="sldNum" sz="quarter" idx="12"/>
          </p:nvPr>
        </p:nvSpPr>
        <p:spPr/>
        <p:txBody>
          <a:bodyPr/>
          <a:lstStyle/>
          <a:p>
            <a:fld id="{B6F15528-21DE-4FAA-801E-634DDDAF4B2B}" type="slidenum">
              <a:rPr lang="en-US" smtClean="0"/>
              <a:pPr/>
              <a:t>12</a:t>
            </a:fld>
            <a:endParaRPr lang="en-US" dirty="0"/>
          </a:p>
        </p:txBody>
      </p:sp>
      <p:sp>
        <p:nvSpPr>
          <p:cNvPr id="24" name="Footer Placeholder 23"/>
          <p:cNvSpPr>
            <a:spLocks noGrp="1"/>
          </p:cNvSpPr>
          <p:nvPr>
            <p:ph type="ftr" sz="quarter" idx="11"/>
          </p:nvPr>
        </p:nvSpPr>
        <p:spPr/>
        <p:txBody>
          <a:bodyPr/>
          <a:lstStyle/>
          <a:p>
            <a:r>
              <a:rPr lang="en-US" smtClean="0"/>
              <a:t>Irene Fiori LSC-Virgo Glasgow</a:t>
            </a:r>
            <a:endParaRPr lang="en-US"/>
          </a:p>
        </p:txBody>
      </p:sp>
      <p:pic>
        <p:nvPicPr>
          <p:cNvPr id="4" name="Picture 115" descr="33093_20160108163008_comparedec22jan8zoom.gif"/>
          <p:cNvPicPr>
            <a:picLocks noChangeAspect="1"/>
          </p:cNvPicPr>
          <p:nvPr/>
        </p:nvPicPr>
        <p:blipFill>
          <a:blip r:embed="rId7" cstate="print"/>
          <a:srcRect l="24800" t="919" r="1962" b="2612"/>
          <a:stretch>
            <a:fillRect/>
          </a:stretch>
        </p:blipFill>
        <p:spPr bwMode="auto">
          <a:xfrm>
            <a:off x="227566" y="4419600"/>
            <a:ext cx="5540055" cy="2362200"/>
          </a:xfrm>
          <a:prstGeom prst="rect">
            <a:avLst/>
          </a:prstGeom>
          <a:noFill/>
          <a:ln w="9525">
            <a:noFill/>
            <a:miter lim="800000"/>
            <a:headEnd/>
            <a:tailEnd/>
          </a:ln>
        </p:spPr>
      </p:pic>
      <p:sp>
        <p:nvSpPr>
          <p:cNvPr id="25" name="TextBox 24"/>
          <p:cNvSpPr txBox="1"/>
          <p:nvPr/>
        </p:nvSpPr>
        <p:spPr>
          <a:xfrm>
            <a:off x="838200" y="4648200"/>
            <a:ext cx="2693366" cy="923330"/>
          </a:xfrm>
          <a:prstGeom prst="rect">
            <a:avLst/>
          </a:prstGeom>
          <a:noFill/>
        </p:spPr>
        <p:txBody>
          <a:bodyPr wrap="none" rtlCol="0">
            <a:spAutoFit/>
          </a:bodyPr>
          <a:lstStyle/>
          <a:p>
            <a:r>
              <a:rPr lang="en-GB" b="1" dirty="0" smtClean="0">
                <a:solidFill>
                  <a:srgbClr val="9900FF"/>
                </a:solidFill>
              </a:rPr>
              <a:t>Magnetic noise in CEB hall</a:t>
            </a:r>
          </a:p>
          <a:p>
            <a:r>
              <a:rPr lang="en-GB" b="1" dirty="0" smtClean="0">
                <a:solidFill>
                  <a:srgbClr val="9900FF"/>
                </a:solidFill>
              </a:rPr>
              <a:t>BEFORE</a:t>
            </a:r>
          </a:p>
          <a:p>
            <a:r>
              <a:rPr lang="en-GB" b="1" dirty="0" smtClean="0"/>
              <a:t>AFTER</a:t>
            </a:r>
            <a:endParaRPr lang="en-GB" b="1" dirty="0"/>
          </a:p>
        </p:txBody>
      </p:sp>
      <p:sp>
        <p:nvSpPr>
          <p:cNvPr id="9" name="Right Arrow 8"/>
          <p:cNvSpPr/>
          <p:nvPr/>
        </p:nvSpPr>
        <p:spPr>
          <a:xfrm flipH="1">
            <a:off x="5867400" y="5943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dV_logo.png"/>
          <p:cNvPicPr>
            <a:picLocks noChangeAspect="1"/>
          </p:cNvPicPr>
          <p:nvPr/>
        </p:nvPicPr>
        <p:blipFill>
          <a:blip r:embed="rId8" cstate="print"/>
          <a:stretch>
            <a:fillRect/>
          </a:stretch>
        </p:blipFill>
        <p:spPr>
          <a:xfrm>
            <a:off x="8007658" y="0"/>
            <a:ext cx="1136342" cy="6149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57199" y="914400"/>
            <a:ext cx="8382001" cy="584775"/>
          </a:xfrm>
          <a:prstGeom prst="rect">
            <a:avLst/>
          </a:prstGeom>
          <a:noFill/>
        </p:spPr>
        <p:txBody>
          <a:bodyPr wrap="square" rtlCol="0">
            <a:spAutoFit/>
          </a:bodyPr>
          <a:lstStyle/>
          <a:p>
            <a:r>
              <a:rPr lang="en-GB" sz="1600" b="1" dirty="0" smtClean="0">
                <a:solidFill>
                  <a:schemeClr val="accent1"/>
                </a:solidFill>
              </a:rPr>
              <a:t>We surveyed the Virgo site and surroundings looking for sufficiently magnetically quiet locations to detect global magnetic noise. </a:t>
            </a:r>
            <a:endParaRPr lang="en-GB" sz="1600" b="1" dirty="0">
              <a:solidFill>
                <a:schemeClr val="accent1"/>
              </a:solidFill>
            </a:endParaRPr>
          </a:p>
        </p:txBody>
      </p:sp>
      <p:sp>
        <p:nvSpPr>
          <p:cNvPr id="16" name="Content Placeholder 15"/>
          <p:cNvSpPr>
            <a:spLocks noGrp="1"/>
          </p:cNvSpPr>
          <p:nvPr>
            <p:ph idx="1"/>
          </p:nvPr>
        </p:nvSpPr>
        <p:spPr>
          <a:xfrm>
            <a:off x="457200" y="1570037"/>
            <a:ext cx="8610600" cy="4525963"/>
          </a:xfrm>
        </p:spPr>
        <p:txBody>
          <a:bodyPr>
            <a:normAutofit/>
          </a:bodyPr>
          <a:lstStyle/>
          <a:p>
            <a:r>
              <a:rPr lang="en-GB" sz="1600" b="1" dirty="0" smtClean="0"/>
              <a:t>Villa Cristina</a:t>
            </a:r>
            <a:r>
              <a:rPr lang="en-GB" sz="1600" dirty="0" smtClean="0"/>
              <a:t>, scout </a:t>
            </a:r>
            <a:r>
              <a:rPr lang="en-GB" sz="1600" dirty="0" smtClean="0"/>
              <a:t>house 12 </a:t>
            </a:r>
            <a:r>
              <a:rPr lang="en-GB" sz="1600" dirty="0" smtClean="0"/>
              <a:t>km from Virgo, </a:t>
            </a:r>
            <a:r>
              <a:rPr lang="en-GB" sz="1600" dirty="0" smtClean="0"/>
              <a:t>7 Schumann peaks detected with &gt;90% duty cycle!</a:t>
            </a:r>
            <a:endParaRPr lang="en-GB" sz="1600" dirty="0" smtClean="0"/>
          </a:p>
          <a:p>
            <a:pPr>
              <a:buNone/>
            </a:pPr>
            <a:endParaRPr lang="en-GB" sz="1600" dirty="0" smtClean="0"/>
          </a:p>
          <a:p>
            <a:pPr>
              <a:buNone/>
            </a:pPr>
            <a:endParaRPr lang="en-GB" sz="1600" dirty="0" smtClean="0"/>
          </a:p>
          <a:p>
            <a:endParaRPr lang="en-GB" sz="1600" dirty="0" smtClean="0"/>
          </a:p>
          <a:p>
            <a:endParaRPr lang="en-GB" sz="1600" dirty="0" smtClean="0"/>
          </a:p>
          <a:p>
            <a:endParaRPr lang="en-GB" sz="1600" dirty="0" smtClean="0"/>
          </a:p>
          <a:p>
            <a:endParaRPr lang="en-GB" sz="1600" dirty="0" smtClean="0"/>
          </a:p>
          <a:p>
            <a:endParaRPr lang="en-GB" sz="1600" dirty="0" smtClean="0"/>
          </a:p>
          <a:p>
            <a:pPr>
              <a:buNone/>
            </a:pPr>
            <a:endParaRPr lang="en-GB" sz="700" dirty="0" smtClean="0"/>
          </a:p>
          <a:p>
            <a:r>
              <a:rPr lang="en-GB" sz="1600" b="1" dirty="0" smtClean="0"/>
              <a:t>Virgo site</a:t>
            </a:r>
            <a:r>
              <a:rPr lang="en-GB" sz="1600" dirty="0" smtClean="0"/>
              <a:t>, outside buildings: noisier, yet 14, 21, 28 </a:t>
            </a:r>
            <a:r>
              <a:rPr lang="en-GB" sz="1600" dirty="0" smtClean="0"/>
              <a:t>Hz peaks detected </a:t>
            </a:r>
            <a:r>
              <a:rPr lang="en-GB" sz="1600" dirty="0" smtClean="0"/>
              <a:t>with approx. 30% duty cycle</a:t>
            </a:r>
            <a:endParaRPr lang="en-GB" sz="1600" dirty="0"/>
          </a:p>
        </p:txBody>
      </p:sp>
      <p:sp>
        <p:nvSpPr>
          <p:cNvPr id="2" name="Title 1"/>
          <p:cNvSpPr>
            <a:spLocks noGrp="1"/>
          </p:cNvSpPr>
          <p:nvPr>
            <p:ph type="title"/>
          </p:nvPr>
        </p:nvSpPr>
        <p:spPr>
          <a:xfrm>
            <a:off x="381000" y="0"/>
            <a:ext cx="8229600" cy="1143000"/>
          </a:xfrm>
        </p:spPr>
        <p:txBody>
          <a:bodyPr>
            <a:normAutofit/>
          </a:bodyPr>
          <a:lstStyle/>
          <a:p>
            <a:r>
              <a:rPr lang="en-GB" sz="4000" dirty="0" smtClean="0"/>
              <a:t>Global magnetic</a:t>
            </a:r>
            <a:r>
              <a:rPr lang="en-GB" sz="4000" dirty="0" smtClean="0"/>
              <a:t> noise (1)</a:t>
            </a:r>
            <a:br>
              <a:rPr lang="en-GB" sz="4000" dirty="0" smtClean="0"/>
            </a:br>
            <a:endParaRPr lang="en-GB"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0" y="2038350"/>
            <a:ext cx="2362200" cy="1771650"/>
          </a:xfrm>
          <a:prstGeom prst="rect">
            <a:avLst/>
          </a:prstGeom>
          <a:ln w="57150" cap="sq" cmpd="thickThin">
            <a:solidFill>
              <a:schemeClr val="bg2">
                <a:lumMod val="50000"/>
              </a:schemeClr>
            </a:solidFill>
            <a:prstDash val="solid"/>
            <a:miter lim="800000"/>
          </a:ln>
          <a:effectLst>
            <a:innerShdw blurRad="76200">
              <a:srgbClr val="000000"/>
            </a:innerShdw>
          </a:effectLst>
        </p:spPr>
      </p:pic>
      <p:pic>
        <p:nvPicPr>
          <p:cNvPr id="8" name="Picture 7" descr="PL_VC2.png"/>
          <p:cNvPicPr>
            <a:picLocks noChangeAspect="1"/>
          </p:cNvPicPr>
          <p:nvPr/>
        </p:nvPicPr>
        <p:blipFill>
          <a:blip r:embed="rId3" cstate="print"/>
          <a:stretch>
            <a:fillRect/>
          </a:stretch>
        </p:blipFill>
        <p:spPr>
          <a:xfrm>
            <a:off x="4214567" y="1943863"/>
            <a:ext cx="3862633" cy="2018537"/>
          </a:xfrm>
          <a:prstGeom prst="rect">
            <a:avLst/>
          </a:prstGeom>
        </p:spPr>
      </p:pic>
      <p:pic>
        <p:nvPicPr>
          <p:cNvPr id="10" name="Picture 9" descr="schumann_ego_spectrog.png"/>
          <p:cNvPicPr>
            <a:picLocks noChangeAspect="1"/>
          </p:cNvPicPr>
          <p:nvPr/>
        </p:nvPicPr>
        <p:blipFill>
          <a:blip r:embed="rId4" cstate="print"/>
          <a:stretch>
            <a:fillRect/>
          </a:stretch>
        </p:blipFill>
        <p:spPr>
          <a:xfrm>
            <a:off x="4724400" y="4603118"/>
            <a:ext cx="3810000" cy="1950082"/>
          </a:xfrm>
          <a:prstGeom prst="rect">
            <a:avLst/>
          </a:prstGeom>
        </p:spPr>
      </p:pic>
      <p:pic>
        <p:nvPicPr>
          <p:cNvPr id="11" name="Picture 10" descr="schumann_ego_spectra.png"/>
          <p:cNvPicPr>
            <a:picLocks noChangeAspect="1"/>
          </p:cNvPicPr>
          <p:nvPr/>
        </p:nvPicPr>
        <p:blipFill>
          <a:blip r:embed="rId5" cstate="print"/>
          <a:srcRect t="21426"/>
          <a:stretch>
            <a:fillRect/>
          </a:stretch>
        </p:blipFill>
        <p:spPr>
          <a:xfrm>
            <a:off x="685800" y="4724400"/>
            <a:ext cx="3842194" cy="1905000"/>
          </a:xfrm>
          <a:prstGeom prst="rect">
            <a:avLst/>
          </a:prstGeom>
        </p:spPr>
      </p:pic>
      <p:sp>
        <p:nvSpPr>
          <p:cNvPr id="12" name="TextBox 11"/>
          <p:cNvSpPr txBox="1"/>
          <p:nvPr/>
        </p:nvSpPr>
        <p:spPr>
          <a:xfrm>
            <a:off x="4800600" y="4309646"/>
            <a:ext cx="1752600" cy="338554"/>
          </a:xfrm>
          <a:prstGeom prst="rect">
            <a:avLst/>
          </a:prstGeom>
          <a:noFill/>
        </p:spPr>
        <p:txBody>
          <a:bodyPr wrap="square" rtlCol="0">
            <a:spAutoFit/>
          </a:bodyPr>
          <a:lstStyle/>
          <a:p>
            <a:r>
              <a:rPr lang="en-GB" sz="1600" dirty="0" smtClean="0">
                <a:solidFill>
                  <a:srgbClr val="FF0000"/>
                </a:solidFill>
              </a:rPr>
              <a:t>24hrs outside NEB</a:t>
            </a:r>
            <a:endParaRPr lang="en-GB" sz="1600" dirty="0">
              <a:solidFill>
                <a:srgbClr val="FF0000"/>
              </a:solidFill>
            </a:endParaRPr>
          </a:p>
        </p:txBody>
      </p:sp>
      <p:sp>
        <p:nvSpPr>
          <p:cNvPr id="13" name="TextBox 12"/>
          <p:cNvSpPr txBox="1"/>
          <p:nvPr/>
        </p:nvSpPr>
        <p:spPr>
          <a:xfrm>
            <a:off x="6934200" y="4309646"/>
            <a:ext cx="1295400" cy="338554"/>
          </a:xfrm>
          <a:prstGeom prst="rect">
            <a:avLst/>
          </a:prstGeom>
          <a:noFill/>
        </p:spPr>
        <p:txBody>
          <a:bodyPr wrap="square" rtlCol="0">
            <a:spAutoFit/>
          </a:bodyPr>
          <a:lstStyle/>
          <a:p>
            <a:r>
              <a:rPr lang="en-GB" sz="1600" dirty="0" smtClean="0">
                <a:solidFill>
                  <a:srgbClr val="FF0000"/>
                </a:solidFill>
              </a:rPr>
              <a:t>selected data</a:t>
            </a:r>
            <a:endParaRPr lang="en-GB" sz="1600" dirty="0">
              <a:solidFill>
                <a:srgbClr val="FF0000"/>
              </a:solidFill>
            </a:endParaRPr>
          </a:p>
        </p:txBody>
      </p:sp>
      <p:sp>
        <p:nvSpPr>
          <p:cNvPr id="17" name="TextBox 16"/>
          <p:cNvSpPr txBox="1"/>
          <p:nvPr/>
        </p:nvSpPr>
        <p:spPr>
          <a:xfrm>
            <a:off x="3885163" y="1292423"/>
            <a:ext cx="5182637" cy="307777"/>
          </a:xfrm>
          <a:prstGeom prst="rect">
            <a:avLst/>
          </a:prstGeom>
          <a:noFill/>
        </p:spPr>
        <p:txBody>
          <a:bodyPr wrap="none" rtlCol="0">
            <a:spAutoFit/>
          </a:bodyPr>
          <a:lstStyle/>
          <a:p>
            <a:r>
              <a:rPr lang="en-GB" sz="1400" dirty="0" smtClean="0">
                <a:solidFill>
                  <a:srgbClr val="00B050"/>
                </a:solidFill>
              </a:rPr>
              <a:t>Melissa Guidry (IREU 2015) Tristan Shoemaker (summer stage 2016) </a:t>
            </a:r>
            <a:endParaRPr lang="en-GB" sz="1400" dirty="0">
              <a:solidFill>
                <a:srgbClr val="00B050"/>
              </a:solidFill>
            </a:endParaRPr>
          </a:p>
        </p:txBody>
      </p:sp>
      <p:pic>
        <p:nvPicPr>
          <p:cNvPr id="18" name="Picture 17" descr="schumann_ego_spectra_legend.png"/>
          <p:cNvPicPr>
            <a:picLocks noChangeAspect="1"/>
          </p:cNvPicPr>
          <p:nvPr/>
        </p:nvPicPr>
        <p:blipFill>
          <a:blip r:embed="rId6" cstate="print"/>
          <a:stretch>
            <a:fillRect/>
          </a:stretch>
        </p:blipFill>
        <p:spPr>
          <a:xfrm>
            <a:off x="2362200" y="4809913"/>
            <a:ext cx="1934357" cy="524087"/>
          </a:xfrm>
          <a:prstGeom prst="rect">
            <a:avLst/>
          </a:prstGeom>
        </p:spPr>
      </p:pic>
      <p:sp>
        <p:nvSpPr>
          <p:cNvPr id="19" name="Date Placeholder 18"/>
          <p:cNvSpPr>
            <a:spLocks noGrp="1"/>
          </p:cNvSpPr>
          <p:nvPr>
            <p:ph type="dt" sz="half" idx="10"/>
          </p:nvPr>
        </p:nvSpPr>
        <p:spPr/>
        <p:txBody>
          <a:bodyPr/>
          <a:lstStyle/>
          <a:p>
            <a:r>
              <a:rPr lang="en-US" smtClean="0"/>
              <a:t>August 29 2016</a:t>
            </a:r>
            <a:endParaRPr lang="en-US"/>
          </a:p>
        </p:txBody>
      </p:sp>
      <p:sp>
        <p:nvSpPr>
          <p:cNvPr id="20" name="Slide Number Placeholder 19"/>
          <p:cNvSpPr>
            <a:spLocks noGrp="1"/>
          </p:cNvSpPr>
          <p:nvPr>
            <p:ph type="sldNum" sz="quarter" idx="12"/>
          </p:nvPr>
        </p:nvSpPr>
        <p:spPr/>
        <p:txBody>
          <a:bodyPr/>
          <a:lstStyle/>
          <a:p>
            <a:fld id="{B6F15528-21DE-4FAA-801E-634DDDAF4B2B}" type="slidenum">
              <a:rPr lang="en-US" smtClean="0"/>
              <a:pPr/>
              <a:t>13</a:t>
            </a:fld>
            <a:endParaRPr lang="en-US"/>
          </a:p>
        </p:txBody>
      </p:sp>
      <p:sp>
        <p:nvSpPr>
          <p:cNvPr id="21" name="Footer Placeholder 20"/>
          <p:cNvSpPr>
            <a:spLocks noGrp="1"/>
          </p:cNvSpPr>
          <p:nvPr>
            <p:ph type="ftr" sz="quarter" idx="11"/>
          </p:nvPr>
        </p:nvSpPr>
        <p:spPr/>
        <p:txBody>
          <a:bodyPr/>
          <a:lstStyle/>
          <a:p>
            <a:r>
              <a:rPr lang="en-US" smtClean="0"/>
              <a:t>Irene Fiori LSC-Virgo Glasgow</a:t>
            </a:r>
            <a:endParaRPr lang="en-US"/>
          </a:p>
        </p:txBody>
      </p:sp>
      <p:sp>
        <p:nvSpPr>
          <p:cNvPr id="23" name="TextBox 22"/>
          <p:cNvSpPr txBox="1"/>
          <p:nvPr/>
        </p:nvSpPr>
        <p:spPr>
          <a:xfrm>
            <a:off x="6172200" y="2057400"/>
            <a:ext cx="2499274" cy="338554"/>
          </a:xfrm>
          <a:prstGeom prst="rect">
            <a:avLst/>
          </a:prstGeom>
          <a:noFill/>
        </p:spPr>
        <p:txBody>
          <a:bodyPr wrap="none" rtlCol="0">
            <a:spAutoFit/>
          </a:bodyPr>
          <a:lstStyle/>
          <a:p>
            <a:r>
              <a:rPr lang="en-GB" sz="1600" dirty="0" smtClean="0"/>
              <a:t>10th, 50th, 90th percentiles</a:t>
            </a:r>
            <a:endParaRPr lang="en-GB" sz="1600" dirty="0"/>
          </a:p>
        </p:txBody>
      </p:sp>
      <p:pic>
        <p:nvPicPr>
          <p:cNvPr id="24" name="Picture 23" descr="AdV_logo.png"/>
          <p:cNvPicPr>
            <a:picLocks noChangeAspect="1"/>
          </p:cNvPicPr>
          <p:nvPr/>
        </p:nvPicPr>
        <p:blipFill>
          <a:blip r:embed="rId7" cstate="print"/>
          <a:stretch>
            <a:fillRect/>
          </a:stretch>
        </p:blipFill>
        <p:spPr>
          <a:xfrm>
            <a:off x="8007658" y="0"/>
            <a:ext cx="1136342" cy="6149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GB" dirty="0" smtClean="0"/>
              <a:t>Global magnetic</a:t>
            </a:r>
            <a:r>
              <a:rPr lang="en-GB" sz="4000" dirty="0" smtClean="0"/>
              <a:t> noise (2)</a:t>
            </a:r>
            <a:br>
              <a:rPr lang="en-GB" sz="4000" dirty="0" smtClean="0"/>
            </a:br>
            <a:r>
              <a:rPr lang="en-GB" sz="3100" dirty="0" smtClean="0"/>
              <a:t>Inter-sites correlation studies</a:t>
            </a:r>
            <a:endParaRPr lang="en-GB" sz="4000" dirty="0"/>
          </a:p>
        </p:txBody>
      </p:sp>
      <p:sp>
        <p:nvSpPr>
          <p:cNvPr id="3" name="Content Placeholder 2"/>
          <p:cNvSpPr>
            <a:spLocks noGrp="1"/>
          </p:cNvSpPr>
          <p:nvPr>
            <p:ph idx="1"/>
          </p:nvPr>
        </p:nvSpPr>
        <p:spPr>
          <a:xfrm>
            <a:off x="76200" y="1524000"/>
            <a:ext cx="9067800" cy="4525963"/>
          </a:xfrm>
        </p:spPr>
        <p:txBody>
          <a:bodyPr>
            <a:normAutofit/>
          </a:bodyPr>
          <a:lstStyle/>
          <a:p>
            <a:r>
              <a:rPr lang="en-GB" sz="1800" b="1" dirty="0" smtClean="0">
                <a:solidFill>
                  <a:schemeClr val="accent1">
                    <a:lumMod val="75000"/>
                  </a:schemeClr>
                </a:solidFill>
                <a:effectLst>
                  <a:outerShdw blurRad="38100" dist="38100" dir="2700000" algn="tl">
                    <a:srgbClr val="000000">
                      <a:alpha val="43137"/>
                    </a:srgbClr>
                  </a:outerShdw>
                </a:effectLst>
              </a:rPr>
              <a:t>Coincident measurements </a:t>
            </a:r>
            <a:r>
              <a:rPr lang="en-GB" sz="1800" dirty="0" smtClean="0"/>
              <a:t> </a:t>
            </a:r>
            <a:r>
              <a:rPr lang="en-GB" sz="1800" dirty="0" smtClean="0"/>
              <a:t>with a net of low noise magnetometers at </a:t>
            </a:r>
            <a:r>
              <a:rPr lang="en-GB" sz="1800" b="1" dirty="0" smtClean="0"/>
              <a:t>Villa-Cristina</a:t>
            </a:r>
            <a:r>
              <a:rPr lang="en-GB" sz="1800" b="1" dirty="0" smtClean="0"/>
              <a:t>, KAGRA </a:t>
            </a:r>
            <a:r>
              <a:rPr lang="en-GB" sz="1800" b="1" dirty="0" smtClean="0"/>
              <a:t> and ELF </a:t>
            </a:r>
            <a:r>
              <a:rPr lang="en-GB" sz="1800" b="1" dirty="0" smtClean="0"/>
              <a:t>stations in Poland and Colorado (July 21-22, 2016).  NS and EW directions</a:t>
            </a:r>
            <a:r>
              <a:rPr lang="en-GB" sz="1800" b="1" dirty="0" smtClean="0"/>
              <a:t>.</a:t>
            </a:r>
            <a:endParaRPr lang="en-GB" sz="1800" b="1" dirty="0" smtClean="0">
              <a:solidFill>
                <a:schemeClr val="accent1">
                  <a:lumMod val="75000"/>
                </a:schemeClr>
              </a:solidFill>
            </a:endParaRPr>
          </a:p>
          <a:p>
            <a:r>
              <a:rPr lang="en-GB" sz="1800" b="1" dirty="0" smtClean="0">
                <a:solidFill>
                  <a:schemeClr val="accent1">
                    <a:lumMod val="75000"/>
                  </a:schemeClr>
                </a:solidFill>
              </a:rPr>
              <a:t>Goal is studying correlation distance of global magnetic noise, inter-site correlation, noise subtraction studies using one magnetometer as mock GW detector </a:t>
            </a:r>
            <a:endParaRPr lang="en-GB" sz="1800" dirty="0" smtClean="0"/>
          </a:p>
          <a:p>
            <a:r>
              <a:rPr lang="en-GB" sz="1800" dirty="0" smtClean="0"/>
              <a:t>KAGRA also took short datasets with </a:t>
            </a:r>
            <a:r>
              <a:rPr lang="en-GB" sz="1800" b="1" dirty="0" smtClean="0"/>
              <a:t>few kilometres distant magnetometers, </a:t>
            </a:r>
            <a:r>
              <a:rPr lang="en-GB" sz="1800" dirty="0" smtClean="0"/>
              <a:t>to study correlation at the distance scale of ITF end-stations. </a:t>
            </a:r>
          </a:p>
          <a:p>
            <a:endParaRPr lang="en-GB" sz="1800" dirty="0" smtClean="0"/>
          </a:p>
          <a:p>
            <a:pPr>
              <a:buNone/>
            </a:pPr>
            <a:endParaRPr lang="en-GB" sz="1800" dirty="0"/>
          </a:p>
        </p:txBody>
      </p:sp>
      <p:pic>
        <p:nvPicPr>
          <p:cNvPr id="4" name="Picture 3" descr="DSC_0032.JPG"/>
          <p:cNvPicPr>
            <a:picLocks noChangeAspect="1"/>
          </p:cNvPicPr>
          <p:nvPr/>
        </p:nvPicPr>
        <p:blipFill>
          <a:blip r:embed="rId2" cstate="print"/>
          <a:stretch>
            <a:fillRect/>
          </a:stretch>
        </p:blipFill>
        <p:spPr>
          <a:xfrm>
            <a:off x="685800" y="3810000"/>
            <a:ext cx="3886200" cy="2185987"/>
          </a:xfrm>
          <a:prstGeom prst="rect">
            <a:avLst/>
          </a:prstGeom>
        </p:spPr>
      </p:pic>
      <p:sp>
        <p:nvSpPr>
          <p:cNvPr id="5" name="TextBox 4"/>
          <p:cNvSpPr txBox="1"/>
          <p:nvPr/>
        </p:nvSpPr>
        <p:spPr>
          <a:xfrm>
            <a:off x="457200" y="1066800"/>
            <a:ext cx="8524641" cy="338554"/>
          </a:xfrm>
          <a:prstGeom prst="rect">
            <a:avLst/>
          </a:prstGeom>
          <a:noFill/>
        </p:spPr>
        <p:txBody>
          <a:bodyPr wrap="none" rtlCol="0">
            <a:spAutoFit/>
          </a:bodyPr>
          <a:lstStyle/>
          <a:p>
            <a:r>
              <a:rPr lang="en-GB" sz="1600" dirty="0" smtClean="0">
                <a:solidFill>
                  <a:srgbClr val="00B050"/>
                </a:solidFill>
              </a:rPr>
              <a:t>Credits: </a:t>
            </a:r>
            <a:r>
              <a:rPr lang="en-GB" sz="1600" dirty="0" err="1" smtClean="0">
                <a:solidFill>
                  <a:srgbClr val="00B050"/>
                </a:solidFill>
              </a:rPr>
              <a:t>M.Coughlin</a:t>
            </a:r>
            <a:r>
              <a:rPr lang="en-GB" sz="1600" dirty="0" smtClean="0">
                <a:solidFill>
                  <a:srgbClr val="00B050"/>
                </a:solidFill>
              </a:rPr>
              <a:t>, </a:t>
            </a:r>
            <a:r>
              <a:rPr lang="en-GB" sz="1600" dirty="0" err="1" smtClean="0">
                <a:solidFill>
                  <a:srgbClr val="00B050"/>
                </a:solidFill>
              </a:rPr>
              <a:t>N.Chistensen</a:t>
            </a:r>
            <a:r>
              <a:rPr lang="en-GB" sz="1600" dirty="0" smtClean="0">
                <a:solidFill>
                  <a:srgbClr val="00B050"/>
                </a:solidFill>
              </a:rPr>
              <a:t>, </a:t>
            </a:r>
            <a:r>
              <a:rPr lang="en-GB" sz="1600" dirty="0" err="1" smtClean="0">
                <a:solidFill>
                  <a:srgbClr val="00B050"/>
                </a:solidFill>
              </a:rPr>
              <a:t>E.Thrane</a:t>
            </a:r>
            <a:r>
              <a:rPr lang="en-GB" sz="1600" dirty="0" smtClean="0">
                <a:solidFill>
                  <a:srgbClr val="00B050"/>
                </a:solidFill>
              </a:rPr>
              <a:t>, </a:t>
            </a:r>
            <a:r>
              <a:rPr lang="en-GB" sz="1600" dirty="0" err="1" smtClean="0">
                <a:solidFill>
                  <a:srgbClr val="00B050"/>
                </a:solidFill>
              </a:rPr>
              <a:t>J.Harms</a:t>
            </a:r>
            <a:r>
              <a:rPr lang="en-GB" sz="1600" dirty="0" smtClean="0">
                <a:solidFill>
                  <a:srgbClr val="00B050"/>
                </a:solidFill>
              </a:rPr>
              <a:t>, </a:t>
            </a:r>
            <a:r>
              <a:rPr lang="en-GB" sz="1600" dirty="0" err="1" smtClean="0">
                <a:solidFill>
                  <a:srgbClr val="00B050"/>
                </a:solidFill>
              </a:rPr>
              <a:t>K.Somiya</a:t>
            </a:r>
            <a:r>
              <a:rPr lang="en-GB" sz="1600" dirty="0" smtClean="0">
                <a:solidFill>
                  <a:srgbClr val="00B050"/>
                </a:solidFill>
              </a:rPr>
              <a:t> and KAGRA team, Krakow ELF group</a:t>
            </a:r>
            <a:endParaRPr lang="en-GB" sz="1600" dirty="0">
              <a:solidFill>
                <a:srgbClr val="00B050"/>
              </a:solidFill>
            </a:endParaRPr>
          </a:p>
        </p:txBody>
      </p:sp>
      <p:sp>
        <p:nvSpPr>
          <p:cNvPr id="6" name="TextBox 5"/>
          <p:cNvSpPr txBox="1"/>
          <p:nvPr/>
        </p:nvSpPr>
        <p:spPr>
          <a:xfrm>
            <a:off x="6096000" y="3352800"/>
            <a:ext cx="1293816" cy="369332"/>
          </a:xfrm>
          <a:prstGeom prst="rect">
            <a:avLst/>
          </a:prstGeom>
          <a:noFill/>
        </p:spPr>
        <p:txBody>
          <a:bodyPr wrap="none" rtlCol="0">
            <a:spAutoFit/>
          </a:bodyPr>
          <a:lstStyle/>
          <a:p>
            <a:r>
              <a:rPr lang="en-GB" b="1" i="1" dirty="0" smtClean="0">
                <a:solidFill>
                  <a:srgbClr val="FF0000"/>
                </a:solidFill>
              </a:rPr>
              <a:t>Preliminary</a:t>
            </a:r>
          </a:p>
        </p:txBody>
      </p:sp>
      <p:pic>
        <p:nvPicPr>
          <p:cNvPr id="7" name="Picture 6" descr="coherence_VC_KAGRA.png"/>
          <p:cNvPicPr>
            <a:picLocks noChangeAspect="1"/>
          </p:cNvPicPr>
          <p:nvPr/>
        </p:nvPicPr>
        <p:blipFill>
          <a:blip r:embed="rId3" cstate="print"/>
          <a:stretch>
            <a:fillRect/>
          </a:stretch>
        </p:blipFill>
        <p:spPr>
          <a:xfrm>
            <a:off x="4800600" y="4038600"/>
            <a:ext cx="3648191" cy="2295888"/>
          </a:xfrm>
          <a:prstGeom prst="rect">
            <a:avLst/>
          </a:prstGeom>
        </p:spPr>
      </p:pic>
      <p:sp>
        <p:nvSpPr>
          <p:cNvPr id="9" name="TextBox 8"/>
          <p:cNvSpPr txBox="1"/>
          <p:nvPr/>
        </p:nvSpPr>
        <p:spPr>
          <a:xfrm>
            <a:off x="5159784" y="3669268"/>
            <a:ext cx="3450816" cy="369332"/>
          </a:xfrm>
          <a:prstGeom prst="rect">
            <a:avLst/>
          </a:prstGeom>
          <a:noFill/>
        </p:spPr>
        <p:txBody>
          <a:bodyPr wrap="none" rtlCol="0">
            <a:spAutoFit/>
          </a:bodyPr>
          <a:lstStyle/>
          <a:p>
            <a:r>
              <a:rPr lang="en-GB" dirty="0" smtClean="0"/>
              <a:t>Coherences (</a:t>
            </a:r>
            <a:r>
              <a:rPr lang="en-GB" dirty="0" err="1" smtClean="0"/>
              <a:t>VillaCristina</a:t>
            </a:r>
            <a:r>
              <a:rPr lang="en-GB" dirty="0" smtClean="0"/>
              <a:t> – KAGRA)</a:t>
            </a:r>
            <a:endParaRPr lang="en-GB" dirty="0"/>
          </a:p>
        </p:txBody>
      </p:sp>
      <p:sp>
        <p:nvSpPr>
          <p:cNvPr id="10" name="Date Placeholder 9"/>
          <p:cNvSpPr>
            <a:spLocks noGrp="1"/>
          </p:cNvSpPr>
          <p:nvPr>
            <p:ph type="dt" sz="half" idx="10"/>
          </p:nvPr>
        </p:nvSpPr>
        <p:spPr/>
        <p:txBody>
          <a:bodyPr/>
          <a:lstStyle/>
          <a:p>
            <a:r>
              <a:rPr lang="en-US" smtClean="0"/>
              <a:t>August 29 2016</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14</a:t>
            </a:fld>
            <a:endParaRPr lang="en-US"/>
          </a:p>
        </p:txBody>
      </p:sp>
      <p:sp>
        <p:nvSpPr>
          <p:cNvPr id="12" name="Footer Placeholder 11"/>
          <p:cNvSpPr>
            <a:spLocks noGrp="1"/>
          </p:cNvSpPr>
          <p:nvPr>
            <p:ph type="ftr" sz="quarter" idx="11"/>
          </p:nvPr>
        </p:nvSpPr>
        <p:spPr/>
        <p:txBody>
          <a:bodyPr/>
          <a:lstStyle/>
          <a:p>
            <a:r>
              <a:rPr lang="en-US" smtClean="0"/>
              <a:t>Irene Fiori LSC-Virgo Glasgow</a:t>
            </a:r>
            <a:endParaRPr lang="en-US"/>
          </a:p>
        </p:txBody>
      </p:sp>
      <p:pic>
        <p:nvPicPr>
          <p:cNvPr id="16" name="Picture 15" descr="AdV_logo.png"/>
          <p:cNvPicPr>
            <a:picLocks noChangeAspect="1"/>
          </p:cNvPicPr>
          <p:nvPr/>
        </p:nvPicPr>
        <p:blipFill>
          <a:blip r:embed="rId4" cstate="print"/>
          <a:stretch>
            <a:fillRect/>
          </a:stretch>
        </p:blipFill>
        <p:spPr>
          <a:xfrm>
            <a:off x="8007658" y="0"/>
            <a:ext cx="1136342" cy="61493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GB" dirty="0" smtClean="0"/>
              <a:t>Newtonian Noise  </a:t>
            </a:r>
            <a:r>
              <a:rPr lang="en-GB" dirty="0" smtClean="0"/>
              <a:t>(1</a:t>
            </a:r>
            <a:r>
              <a:rPr lang="en-GB" dirty="0" smtClean="0"/>
              <a:t>)</a:t>
            </a:r>
            <a:br>
              <a:rPr lang="en-GB" dirty="0" smtClean="0"/>
            </a:br>
            <a:r>
              <a:rPr lang="en-GB" sz="3200" dirty="0" smtClean="0"/>
              <a:t>characterization studies</a:t>
            </a:r>
            <a:endParaRPr lang="en-GB" sz="3600" dirty="0"/>
          </a:p>
        </p:txBody>
      </p:sp>
      <p:pic>
        <p:nvPicPr>
          <p:cNvPr id="4" name="Picture 3" descr="sez_edificioTerminale.png"/>
          <p:cNvPicPr>
            <a:picLocks noChangeAspect="1"/>
          </p:cNvPicPr>
          <p:nvPr/>
        </p:nvPicPr>
        <p:blipFill>
          <a:blip r:embed="rId2" cstate="print"/>
          <a:stretch>
            <a:fillRect/>
          </a:stretch>
        </p:blipFill>
        <p:spPr>
          <a:xfrm>
            <a:off x="609600" y="3652578"/>
            <a:ext cx="3657600" cy="2824422"/>
          </a:xfrm>
          <a:prstGeom prst="rect">
            <a:avLst/>
          </a:prstGeom>
        </p:spPr>
      </p:pic>
      <p:pic>
        <p:nvPicPr>
          <p:cNvPr id="5" name="Picture 4" descr="map z x c arrays NO labels.jpg"/>
          <p:cNvPicPr>
            <a:picLocks noChangeAspect="1"/>
          </p:cNvPicPr>
          <p:nvPr/>
        </p:nvPicPr>
        <p:blipFill>
          <a:blip r:embed="rId3" cstate="print"/>
          <a:srcRect l="17857" t="9922"/>
          <a:stretch>
            <a:fillRect/>
          </a:stretch>
        </p:blipFill>
        <p:spPr>
          <a:xfrm>
            <a:off x="4648200" y="3874208"/>
            <a:ext cx="4267200" cy="2526592"/>
          </a:xfrm>
          <a:prstGeom prst="rect">
            <a:avLst/>
          </a:prstGeom>
        </p:spPr>
      </p:pic>
      <p:sp>
        <p:nvSpPr>
          <p:cNvPr id="6" name="TextBox 5"/>
          <p:cNvSpPr txBox="1"/>
          <p:nvPr/>
        </p:nvSpPr>
        <p:spPr>
          <a:xfrm>
            <a:off x="4495800" y="3429000"/>
            <a:ext cx="1383712" cy="369332"/>
          </a:xfrm>
          <a:prstGeom prst="rect">
            <a:avLst/>
          </a:prstGeom>
          <a:noFill/>
        </p:spPr>
        <p:txBody>
          <a:bodyPr wrap="none" rtlCol="0">
            <a:spAutoFit/>
          </a:bodyPr>
          <a:lstStyle/>
          <a:p>
            <a:r>
              <a:rPr lang="en-GB" b="1" dirty="0" smtClean="0">
                <a:solidFill>
                  <a:srgbClr val="FF0000"/>
                </a:solidFill>
              </a:rPr>
              <a:t>WE building </a:t>
            </a:r>
            <a:endParaRPr lang="en-GB" b="1" dirty="0">
              <a:solidFill>
                <a:srgbClr val="FF0000"/>
              </a:solidFill>
            </a:endParaRPr>
          </a:p>
        </p:txBody>
      </p:sp>
      <p:sp>
        <p:nvSpPr>
          <p:cNvPr id="7" name="TextBox 6"/>
          <p:cNvSpPr txBox="1"/>
          <p:nvPr/>
        </p:nvSpPr>
        <p:spPr>
          <a:xfrm>
            <a:off x="2667000" y="1143000"/>
            <a:ext cx="3763403" cy="307777"/>
          </a:xfrm>
          <a:prstGeom prst="rect">
            <a:avLst/>
          </a:prstGeom>
          <a:noFill/>
        </p:spPr>
        <p:txBody>
          <a:bodyPr wrap="none" rtlCol="0">
            <a:spAutoFit/>
          </a:bodyPr>
          <a:lstStyle/>
          <a:p>
            <a:r>
              <a:rPr lang="en-GB" sz="1400" dirty="0" smtClean="0">
                <a:solidFill>
                  <a:srgbClr val="00B050"/>
                </a:solidFill>
              </a:rPr>
              <a:t>Credits: </a:t>
            </a:r>
            <a:r>
              <a:rPr lang="en-GB" sz="1400" dirty="0" smtClean="0">
                <a:solidFill>
                  <a:srgbClr val="00B050"/>
                </a:solidFill>
              </a:rPr>
              <a:t>Jan </a:t>
            </a:r>
            <a:r>
              <a:rPr lang="en-GB" sz="1400" dirty="0" smtClean="0">
                <a:solidFill>
                  <a:srgbClr val="00B050"/>
                </a:solidFill>
              </a:rPr>
              <a:t>Harms,  Susan Blackburn (IREU 2016)</a:t>
            </a:r>
            <a:endParaRPr lang="en-GB" sz="1400" dirty="0">
              <a:solidFill>
                <a:srgbClr val="00B050"/>
              </a:solidFill>
            </a:endParaRPr>
          </a:p>
        </p:txBody>
      </p:sp>
      <p:sp>
        <p:nvSpPr>
          <p:cNvPr id="8" name="TextBox 7"/>
          <p:cNvSpPr txBox="1"/>
          <p:nvPr/>
        </p:nvSpPr>
        <p:spPr>
          <a:xfrm>
            <a:off x="6324600" y="3429000"/>
            <a:ext cx="2409121" cy="338554"/>
          </a:xfrm>
          <a:prstGeom prst="rect">
            <a:avLst/>
          </a:prstGeom>
          <a:noFill/>
        </p:spPr>
        <p:txBody>
          <a:bodyPr wrap="none" rtlCol="0">
            <a:spAutoFit/>
          </a:bodyPr>
          <a:lstStyle/>
          <a:p>
            <a:r>
              <a:rPr lang="en-GB" sz="1600" dirty="0" smtClean="0">
                <a:solidFill>
                  <a:srgbClr val="00B050"/>
                </a:solidFill>
              </a:rPr>
              <a:t>•</a:t>
            </a:r>
            <a:r>
              <a:rPr lang="en-GB" sz="1600" dirty="0" smtClean="0"/>
              <a:t> </a:t>
            </a:r>
            <a:r>
              <a:rPr lang="en-GB" sz="1600" dirty="0" smtClean="0">
                <a:solidFill>
                  <a:srgbClr val="FF0000"/>
                </a:solidFill>
              </a:rPr>
              <a:t>•</a:t>
            </a:r>
            <a:r>
              <a:rPr lang="en-GB" sz="1600" dirty="0" smtClean="0"/>
              <a:t> </a:t>
            </a:r>
            <a:r>
              <a:rPr lang="en-GB" sz="1600" dirty="0" smtClean="0">
                <a:solidFill>
                  <a:srgbClr val="0000FF"/>
                </a:solidFill>
              </a:rPr>
              <a:t>•</a:t>
            </a:r>
            <a:r>
              <a:rPr lang="en-GB" sz="1600" dirty="0" smtClean="0"/>
              <a:t> </a:t>
            </a:r>
            <a:r>
              <a:rPr lang="en-GB" sz="1600" dirty="0" smtClean="0">
                <a:solidFill>
                  <a:srgbClr val="00B050"/>
                </a:solidFill>
              </a:rPr>
              <a:t>Accelerometer arrays</a:t>
            </a:r>
            <a:endParaRPr lang="en-GB" sz="1600" dirty="0">
              <a:solidFill>
                <a:srgbClr val="00B050"/>
              </a:solidFill>
            </a:endParaRPr>
          </a:p>
        </p:txBody>
      </p:sp>
      <p:sp>
        <p:nvSpPr>
          <p:cNvPr id="9" name="Date Placeholder 8"/>
          <p:cNvSpPr>
            <a:spLocks noGrp="1"/>
          </p:cNvSpPr>
          <p:nvPr>
            <p:ph type="dt" sz="half" idx="10"/>
          </p:nvPr>
        </p:nvSpPr>
        <p:spPr/>
        <p:txBody>
          <a:bodyPr/>
          <a:lstStyle/>
          <a:p>
            <a:r>
              <a:rPr lang="en-US" smtClean="0"/>
              <a:t>August 29 2016</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15</a:t>
            </a:fld>
            <a:endParaRPr lang="en-US"/>
          </a:p>
        </p:txBody>
      </p:sp>
      <p:sp>
        <p:nvSpPr>
          <p:cNvPr id="11" name="Footer Placeholder 10"/>
          <p:cNvSpPr>
            <a:spLocks noGrp="1"/>
          </p:cNvSpPr>
          <p:nvPr>
            <p:ph type="ftr" sz="quarter" idx="11"/>
          </p:nvPr>
        </p:nvSpPr>
        <p:spPr/>
        <p:txBody>
          <a:bodyPr/>
          <a:lstStyle/>
          <a:p>
            <a:r>
              <a:rPr lang="en-US" smtClean="0"/>
              <a:t>Irene Fiori LSC-Virgo Glasgow</a:t>
            </a:r>
            <a:endParaRPr lang="en-US"/>
          </a:p>
        </p:txBody>
      </p:sp>
      <p:sp>
        <p:nvSpPr>
          <p:cNvPr id="12" name="TextBox 11"/>
          <p:cNvSpPr txBox="1"/>
          <p:nvPr/>
        </p:nvSpPr>
        <p:spPr>
          <a:xfrm>
            <a:off x="457201" y="1515070"/>
            <a:ext cx="7772400" cy="923330"/>
          </a:xfrm>
          <a:prstGeom prst="rect">
            <a:avLst/>
          </a:prstGeom>
          <a:noFill/>
        </p:spPr>
        <p:txBody>
          <a:bodyPr wrap="square" rtlCol="0">
            <a:spAutoFit/>
          </a:bodyPr>
          <a:lstStyle/>
          <a:p>
            <a:r>
              <a:rPr lang="en-GB" b="1" dirty="0" smtClean="0">
                <a:solidFill>
                  <a:schemeClr val="accent1"/>
                </a:solidFill>
              </a:rPr>
              <a:t>Preliminary study of Virgo Building floor seismicity aimed at NN modelling: seismic levels, correlation lengths, seismic sources.</a:t>
            </a:r>
          </a:p>
          <a:p>
            <a:endParaRPr lang="en-GB" dirty="0"/>
          </a:p>
        </p:txBody>
      </p:sp>
      <p:sp>
        <p:nvSpPr>
          <p:cNvPr id="3" name="Content Placeholder 2"/>
          <p:cNvSpPr>
            <a:spLocks noGrp="1"/>
          </p:cNvSpPr>
          <p:nvPr>
            <p:ph idx="1"/>
          </p:nvPr>
        </p:nvSpPr>
        <p:spPr>
          <a:xfrm>
            <a:off x="533400" y="2057400"/>
            <a:ext cx="8229600" cy="1447800"/>
          </a:xfrm>
        </p:spPr>
        <p:txBody>
          <a:bodyPr>
            <a:noAutofit/>
          </a:bodyPr>
          <a:lstStyle/>
          <a:p>
            <a:pPr>
              <a:buNone/>
            </a:pPr>
            <a:endParaRPr lang="en-GB" sz="600" dirty="0" smtClean="0"/>
          </a:p>
          <a:p>
            <a:r>
              <a:rPr lang="en-GB" sz="1400" dirty="0" smtClean="0"/>
              <a:t>Modelling Virgo Bld. </a:t>
            </a:r>
            <a:r>
              <a:rPr lang="en-GB" sz="1400" dirty="0" smtClean="0"/>
              <a:t>s</a:t>
            </a:r>
            <a:r>
              <a:rPr lang="en-GB" sz="1400" dirty="0" smtClean="0"/>
              <a:t> i</a:t>
            </a:r>
            <a:r>
              <a:rPr lang="en-GB" sz="1400" dirty="0" smtClean="0"/>
              <a:t>s not</a:t>
            </a:r>
            <a:r>
              <a:rPr lang="en-GB" sz="1400" dirty="0" smtClean="0"/>
              <a:t> simple,  each building  </a:t>
            </a:r>
            <a:r>
              <a:rPr lang="en-GB" sz="1400" dirty="0" smtClean="0"/>
              <a:t>has two independent floor slabs: the first </a:t>
            </a:r>
            <a:r>
              <a:rPr lang="en-GB" sz="1400" dirty="0" smtClean="0"/>
              <a:t> </a:t>
            </a:r>
            <a:r>
              <a:rPr lang="en-GB" sz="1400" dirty="0" smtClean="0"/>
              <a:t>(aka “TM floor”) supports the TM vacuum tank and  has 50m deep poles, it  also includes a h</a:t>
            </a:r>
            <a:r>
              <a:rPr lang="en-GB" sz="1400" dirty="0" smtClean="0"/>
              <a:t>ollow space below TM hosting </a:t>
            </a:r>
            <a:r>
              <a:rPr lang="en-GB" sz="1400" dirty="0" err="1" smtClean="0"/>
              <a:t>CleanRoom</a:t>
            </a:r>
            <a:r>
              <a:rPr lang="en-GB" sz="1400" dirty="0" smtClean="0"/>
              <a:t>); </a:t>
            </a:r>
            <a:r>
              <a:rPr lang="en-GB" sz="1400" dirty="0" smtClean="0"/>
              <a:t>the second surrounding floor (aka “Building floor”) is disconnected from TM floor and has shallower foundations, it  supports all noisy devices (HVAC, VAC pumps, racks).</a:t>
            </a:r>
          </a:p>
          <a:p>
            <a:pPr>
              <a:buNone/>
            </a:pPr>
            <a:endParaRPr lang="en-GB" sz="300" dirty="0" smtClean="0"/>
          </a:p>
          <a:p>
            <a:r>
              <a:rPr lang="en-GB" sz="1400" dirty="0" smtClean="0"/>
              <a:t>Deployed 3 seismic arrays of 9 Meggit</a:t>
            </a:r>
            <a:r>
              <a:rPr lang="en-GB" sz="1400" dirty="0" smtClean="0"/>
              <a:t>-</a:t>
            </a:r>
            <a:r>
              <a:rPr lang="en-GB" sz="1400" dirty="0" smtClean="0"/>
              <a:t>731 vertical accelerometers each</a:t>
            </a:r>
          </a:p>
        </p:txBody>
      </p:sp>
      <p:pic>
        <p:nvPicPr>
          <p:cNvPr id="13" name="Picture 12" descr="AdV_logo.png"/>
          <p:cNvPicPr>
            <a:picLocks noChangeAspect="1"/>
          </p:cNvPicPr>
          <p:nvPr/>
        </p:nvPicPr>
        <p:blipFill>
          <a:blip r:embed="rId4" cstate="print"/>
          <a:stretch>
            <a:fillRect/>
          </a:stretch>
        </p:blipFill>
        <p:spPr>
          <a:xfrm>
            <a:off x="8007658" y="0"/>
            <a:ext cx="1136342" cy="6149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lvl="0"/>
            <a:r>
              <a:rPr lang="en-GB" dirty="0" smtClean="0"/>
              <a:t>Newtonian Noise  </a:t>
            </a:r>
            <a:r>
              <a:rPr lang="en-GB" dirty="0" smtClean="0"/>
              <a:t>(2)</a:t>
            </a:r>
            <a:r>
              <a:rPr lang="en-GB" dirty="0" smtClean="0"/>
              <a:t/>
            </a:r>
            <a:br>
              <a:rPr lang="en-GB" dirty="0" smtClean="0"/>
            </a:br>
            <a:r>
              <a:rPr lang="en-GB" sz="3200" dirty="0" smtClean="0"/>
              <a:t>characterization studies</a:t>
            </a:r>
            <a:r>
              <a:rPr lang="en-GB" sz="3600" dirty="0" smtClean="0"/>
              <a:t/>
            </a:r>
            <a:br>
              <a:rPr lang="en-GB" sz="3600" dirty="0" smtClean="0"/>
            </a:br>
            <a:endParaRPr lang="en-GB" sz="3200" dirty="0"/>
          </a:p>
        </p:txBody>
      </p:sp>
      <p:pic>
        <p:nvPicPr>
          <p:cNvPr id="5" name="Content Placeholder 4" descr="50PL_x-array.png"/>
          <p:cNvPicPr>
            <a:picLocks noGrp="1" noChangeAspect="1"/>
          </p:cNvPicPr>
          <p:nvPr>
            <p:ph idx="1"/>
          </p:nvPr>
        </p:nvPicPr>
        <p:blipFill>
          <a:blip r:embed="rId2" cstate="print"/>
          <a:stretch>
            <a:fillRect/>
          </a:stretch>
        </p:blipFill>
        <p:spPr>
          <a:xfrm>
            <a:off x="762000" y="4191000"/>
            <a:ext cx="3642799" cy="2280851"/>
          </a:xfrm>
        </p:spPr>
      </p:pic>
      <p:pic>
        <p:nvPicPr>
          <p:cNvPr id="7" name="Picture 6" descr="Medians_velocity_Ligo_WEB.png"/>
          <p:cNvPicPr>
            <a:picLocks noChangeAspect="1"/>
          </p:cNvPicPr>
          <p:nvPr/>
        </p:nvPicPr>
        <p:blipFill>
          <a:blip r:embed="rId3" cstate="print"/>
          <a:stretch>
            <a:fillRect/>
          </a:stretch>
        </p:blipFill>
        <p:spPr>
          <a:xfrm>
            <a:off x="4928951" y="1755270"/>
            <a:ext cx="3605449" cy="2740530"/>
          </a:xfrm>
          <a:prstGeom prst="rect">
            <a:avLst/>
          </a:prstGeom>
        </p:spPr>
      </p:pic>
      <p:pic>
        <p:nvPicPr>
          <p:cNvPr id="8" name="Picture 7" descr="50PL_z-array.png"/>
          <p:cNvPicPr>
            <a:picLocks noChangeAspect="1"/>
          </p:cNvPicPr>
          <p:nvPr/>
        </p:nvPicPr>
        <p:blipFill>
          <a:blip r:embed="rId4" cstate="print"/>
          <a:stretch>
            <a:fillRect/>
          </a:stretch>
        </p:blipFill>
        <p:spPr>
          <a:xfrm>
            <a:off x="762000" y="1971514"/>
            <a:ext cx="3642085" cy="2273743"/>
          </a:xfrm>
          <a:prstGeom prst="rect">
            <a:avLst/>
          </a:prstGeom>
        </p:spPr>
      </p:pic>
      <p:sp>
        <p:nvSpPr>
          <p:cNvPr id="9" name="Content Placeholder 2"/>
          <p:cNvSpPr txBox="1">
            <a:spLocks/>
          </p:cNvSpPr>
          <p:nvPr/>
        </p:nvSpPr>
        <p:spPr>
          <a:xfrm>
            <a:off x="4495800" y="4648200"/>
            <a:ext cx="4495800" cy="1752600"/>
          </a:xfrm>
          <a:prstGeom prst="rect">
            <a:avLst/>
          </a:prstGeom>
          <a:noFill/>
          <a:ln w="38100">
            <a:solidFill>
              <a:schemeClr val="accent1">
                <a:shade val="50000"/>
              </a:schemeClr>
            </a:solid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dirty="0" smtClean="0"/>
              <a:t>Virgo </a:t>
            </a:r>
            <a:r>
              <a:rPr lang="en-GB" b="1" dirty="0" smtClean="0">
                <a:solidFill>
                  <a:schemeClr val="accent1"/>
                </a:solidFill>
              </a:rPr>
              <a:t>TM floor is seismically quieter than Building floor</a:t>
            </a:r>
            <a:r>
              <a:rPr lang="en-GB" dirty="0" smtClean="0"/>
              <a:t> above 10Hz.  TM floor filters noisy devices placed on Building floor slab.</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b="0" i="0" u="none" strike="noStrike" kern="1200" cap="none" spc="0" normalizeH="0" noProof="0" dirty="0" smtClean="0">
                <a:ln>
                  <a:noFill/>
                </a:ln>
                <a:solidFill>
                  <a:schemeClr val="tx1"/>
                </a:solidFill>
                <a:effectLst/>
                <a:uLnTx/>
                <a:uFillTx/>
                <a:latin typeface="+mn-lt"/>
                <a:ea typeface="+mn-ea"/>
                <a:cs typeface="+mn-cs"/>
              </a:rPr>
              <a:t>Virgo </a:t>
            </a:r>
            <a:r>
              <a:rPr kumimoji="0" lang="en-GB" b="1" i="0" u="none" strike="noStrike" kern="1200" cap="none" spc="0" normalizeH="0" noProof="0" dirty="0" smtClean="0">
                <a:ln>
                  <a:noFill/>
                </a:ln>
                <a:solidFill>
                  <a:schemeClr val="accent1"/>
                </a:solidFill>
                <a:effectLst/>
                <a:uLnTx/>
                <a:uFillTx/>
                <a:latin typeface="+mn-lt"/>
                <a:ea typeface="+mn-ea"/>
                <a:cs typeface="+mn-cs"/>
              </a:rPr>
              <a:t>TM floor is seismically quieter </a:t>
            </a:r>
            <a:r>
              <a:rPr kumimoji="0" lang="en-GB" b="0" i="0" u="none" strike="noStrike" kern="1200" cap="none" spc="0" normalizeH="0" noProof="0" dirty="0" smtClean="0">
                <a:ln>
                  <a:noFill/>
                </a:ln>
                <a:solidFill>
                  <a:schemeClr val="tx1"/>
                </a:solidFill>
                <a:effectLst/>
                <a:uLnTx/>
                <a:uFillTx/>
                <a:latin typeface="+mn-lt"/>
                <a:ea typeface="+mn-ea"/>
                <a:cs typeface="+mn-cs"/>
              </a:rPr>
              <a:t>(factor 5-3 above 5Hz) </a:t>
            </a:r>
            <a:r>
              <a:rPr kumimoji="0" lang="en-GB" b="1" i="0" u="none" strike="noStrike" kern="1200" cap="none" spc="0" normalizeH="0" noProof="0" dirty="0" smtClean="0">
                <a:ln>
                  <a:noFill/>
                </a:ln>
                <a:solidFill>
                  <a:schemeClr val="accent1"/>
                </a:solidFill>
                <a:effectLst/>
                <a:uLnTx/>
                <a:uFillTx/>
                <a:latin typeface="+mn-lt"/>
                <a:ea typeface="+mn-ea"/>
                <a:cs typeface="+mn-cs"/>
              </a:rPr>
              <a:t>than LIGO LVEA </a:t>
            </a:r>
            <a:r>
              <a:rPr kumimoji="0" lang="en-GB" b="0" i="0" u="none" strike="noStrike" kern="1200" cap="none" spc="0" normalizeH="0" noProof="0" dirty="0" smtClean="0">
                <a:ln>
                  <a:noFill/>
                </a:ln>
                <a:solidFill>
                  <a:schemeClr val="tx1"/>
                </a:solidFill>
                <a:effectLst/>
                <a:uLnTx/>
                <a:uFillTx/>
                <a:latin typeface="+mn-lt"/>
                <a:ea typeface="+mn-ea"/>
                <a:cs typeface="+mn-cs"/>
              </a:rPr>
              <a:t>(source </a:t>
            </a:r>
            <a:r>
              <a:rPr kumimoji="0" lang="en-GB" b="0" i="0" u="none" strike="noStrike" kern="1200" cap="none" spc="0" normalizeH="0" noProof="0" dirty="0" err="1" smtClean="0">
                <a:ln>
                  <a:noFill/>
                </a:ln>
                <a:solidFill>
                  <a:schemeClr val="tx1"/>
                </a:solidFill>
                <a:effectLst/>
                <a:uLnTx/>
                <a:uFillTx/>
                <a:latin typeface="+mn-lt"/>
                <a:ea typeface="+mn-ea"/>
                <a:cs typeface="+mn-cs"/>
              </a:rPr>
              <a:t>J.Harms</a:t>
            </a:r>
            <a:r>
              <a:rPr kumimoji="0" lang="en-GB" b="0" i="0" u="none" strike="noStrike" kern="1200" cap="none" spc="0" normalizeH="0" noProof="0" dirty="0" smtClean="0">
                <a:ln>
                  <a:noFill/>
                </a:ln>
                <a:solidFill>
                  <a:schemeClr val="tx1"/>
                </a:solidFill>
                <a:effectLst/>
                <a:uLnTx/>
                <a:uFillTx/>
                <a:latin typeface="+mn-lt"/>
                <a:ea typeface="+mn-ea"/>
                <a:cs typeface="+mn-cs"/>
              </a:rPr>
              <a:t>)</a:t>
            </a:r>
            <a:endParaRPr kumimoji="0" lang="en-GB"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extBox 9"/>
          <p:cNvSpPr txBox="1"/>
          <p:nvPr/>
        </p:nvSpPr>
        <p:spPr>
          <a:xfrm>
            <a:off x="1940770" y="2234625"/>
            <a:ext cx="1869230" cy="584775"/>
          </a:xfrm>
          <a:prstGeom prst="rect">
            <a:avLst/>
          </a:prstGeom>
          <a:noFill/>
        </p:spPr>
        <p:txBody>
          <a:bodyPr wrap="none" rtlCol="0">
            <a:spAutoFit/>
          </a:bodyPr>
          <a:lstStyle/>
          <a:p>
            <a:r>
              <a:rPr lang="en-GB" sz="1600" b="1" dirty="0" smtClean="0">
                <a:solidFill>
                  <a:srgbClr val="0000FF"/>
                </a:solidFill>
              </a:rPr>
              <a:t>BLUE: Building floor</a:t>
            </a:r>
          </a:p>
          <a:p>
            <a:r>
              <a:rPr lang="en-GB" sz="1600" b="1" dirty="0" smtClean="0">
                <a:solidFill>
                  <a:srgbClr val="FF0000"/>
                </a:solidFill>
              </a:rPr>
              <a:t>RED: </a:t>
            </a:r>
            <a:r>
              <a:rPr lang="en-GB" sz="1600" b="1" dirty="0" smtClean="0">
                <a:solidFill>
                  <a:srgbClr val="FF0000"/>
                </a:solidFill>
              </a:rPr>
              <a:t> </a:t>
            </a:r>
            <a:r>
              <a:rPr lang="en-GB" sz="1600" b="1" dirty="0" smtClean="0">
                <a:solidFill>
                  <a:srgbClr val="FF0000"/>
                </a:solidFill>
              </a:rPr>
              <a:t>TM floor</a:t>
            </a:r>
          </a:p>
        </p:txBody>
      </p:sp>
      <p:sp>
        <p:nvSpPr>
          <p:cNvPr id="11" name="Date Placeholder 10"/>
          <p:cNvSpPr>
            <a:spLocks noGrp="1"/>
          </p:cNvSpPr>
          <p:nvPr>
            <p:ph type="dt" sz="half" idx="10"/>
          </p:nvPr>
        </p:nvSpPr>
        <p:spPr/>
        <p:txBody>
          <a:bodyPr/>
          <a:lstStyle/>
          <a:p>
            <a:r>
              <a:rPr lang="en-US" smtClean="0"/>
              <a:t>August 29 2016</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16</a:t>
            </a:fld>
            <a:endParaRPr lang="en-US" dirty="0"/>
          </a:p>
        </p:txBody>
      </p:sp>
      <p:sp>
        <p:nvSpPr>
          <p:cNvPr id="13" name="Footer Placeholder 12"/>
          <p:cNvSpPr>
            <a:spLocks noGrp="1"/>
          </p:cNvSpPr>
          <p:nvPr>
            <p:ph type="ftr" sz="quarter" idx="11"/>
          </p:nvPr>
        </p:nvSpPr>
        <p:spPr/>
        <p:txBody>
          <a:bodyPr/>
          <a:lstStyle/>
          <a:p>
            <a:r>
              <a:rPr lang="en-US" smtClean="0"/>
              <a:t>Irene Fiori LSC-Virgo Glasgow</a:t>
            </a:r>
            <a:endParaRPr lang="en-US"/>
          </a:p>
        </p:txBody>
      </p:sp>
      <p:sp>
        <p:nvSpPr>
          <p:cNvPr id="14" name="TextBox 13"/>
          <p:cNvSpPr txBox="1"/>
          <p:nvPr/>
        </p:nvSpPr>
        <p:spPr>
          <a:xfrm>
            <a:off x="381000" y="1182469"/>
            <a:ext cx="8593827" cy="646331"/>
          </a:xfrm>
          <a:prstGeom prst="rect">
            <a:avLst/>
          </a:prstGeom>
          <a:noFill/>
        </p:spPr>
        <p:txBody>
          <a:bodyPr wrap="none" rtlCol="0">
            <a:spAutoFit/>
          </a:bodyPr>
          <a:lstStyle/>
          <a:p>
            <a:r>
              <a:rPr lang="en-GB" b="1" dirty="0" smtClean="0">
                <a:solidFill>
                  <a:schemeClr val="accent1"/>
                </a:solidFill>
              </a:rPr>
              <a:t>Comparing all accelerometers on TM floor slab with all accelerometers on Building floor, </a:t>
            </a:r>
          </a:p>
          <a:p>
            <a:r>
              <a:rPr lang="en-GB" b="1" dirty="0" smtClean="0">
                <a:solidFill>
                  <a:schemeClr val="accent1"/>
                </a:solidFill>
              </a:rPr>
              <a:t>and comparing Virgo TM floor (one location) with LIGO LVEA floor.</a:t>
            </a:r>
            <a:endParaRPr lang="en-GB" b="1" dirty="0">
              <a:solidFill>
                <a:schemeClr val="accent1"/>
              </a:solidFill>
            </a:endParaRPr>
          </a:p>
        </p:txBody>
      </p:sp>
      <p:pic>
        <p:nvPicPr>
          <p:cNvPr id="15" name="Picture 14" descr="AdV_logo.png"/>
          <p:cNvPicPr>
            <a:picLocks noChangeAspect="1"/>
          </p:cNvPicPr>
          <p:nvPr/>
        </p:nvPicPr>
        <p:blipFill>
          <a:blip r:embed="rId5" cstate="print"/>
          <a:stretch>
            <a:fillRect/>
          </a:stretch>
        </p:blipFill>
        <p:spPr>
          <a:xfrm>
            <a:off x="8007658" y="0"/>
            <a:ext cx="1136342" cy="6149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GB" dirty="0" smtClean="0"/>
              <a:t>Newtonian Noise  </a:t>
            </a:r>
            <a:r>
              <a:rPr lang="en-GB" dirty="0" smtClean="0"/>
              <a:t>(3)</a:t>
            </a:r>
            <a:r>
              <a:rPr lang="en-GB" dirty="0" smtClean="0"/>
              <a:t/>
            </a:r>
            <a:br>
              <a:rPr lang="en-GB" dirty="0" smtClean="0"/>
            </a:br>
            <a:r>
              <a:rPr lang="en-GB" sz="3200" dirty="0" smtClean="0"/>
              <a:t>sources characterization (preliminary)</a:t>
            </a:r>
            <a:endParaRPr lang="en-GB" sz="3200" dirty="0"/>
          </a:p>
        </p:txBody>
      </p:sp>
      <p:sp>
        <p:nvSpPr>
          <p:cNvPr id="3" name="Content Placeholder 2"/>
          <p:cNvSpPr>
            <a:spLocks noGrp="1"/>
          </p:cNvSpPr>
          <p:nvPr>
            <p:ph idx="1"/>
          </p:nvPr>
        </p:nvSpPr>
        <p:spPr>
          <a:xfrm>
            <a:off x="76200" y="1219200"/>
            <a:ext cx="9067800" cy="4525963"/>
          </a:xfrm>
        </p:spPr>
        <p:txBody>
          <a:bodyPr>
            <a:normAutofit/>
          </a:bodyPr>
          <a:lstStyle/>
          <a:p>
            <a:r>
              <a:rPr lang="en-GB" sz="1800" dirty="0" smtClean="0"/>
              <a:t>k-f maps provide rough indications on source location and wave velocity, sources confirmed by switching off devices or hunting with portable probes </a:t>
            </a:r>
          </a:p>
          <a:p>
            <a:pPr>
              <a:buNone/>
            </a:pPr>
            <a:r>
              <a:rPr lang="en-GB" sz="1800" dirty="0" smtClean="0"/>
              <a:t> </a:t>
            </a:r>
            <a:r>
              <a:rPr lang="en-GB" sz="1800" dirty="0" smtClean="0"/>
              <a:t>      </a:t>
            </a:r>
            <a:r>
              <a:rPr lang="en-GB" sz="1600" dirty="0" smtClean="0">
                <a:solidFill>
                  <a:srgbClr val="00B050"/>
                </a:solidFill>
              </a:rPr>
              <a:t>HVAC contributes a bit 15-30Hz</a:t>
            </a:r>
            <a:endParaRPr lang="en-GB" sz="1600" dirty="0" smtClean="0">
              <a:solidFill>
                <a:srgbClr val="00B050"/>
              </a:solidFill>
            </a:endParaRPr>
          </a:p>
          <a:p>
            <a:pPr>
              <a:buNone/>
            </a:pPr>
            <a:r>
              <a:rPr lang="en-GB" sz="1600" dirty="0" smtClean="0"/>
              <a:t>       </a:t>
            </a:r>
            <a:r>
              <a:rPr lang="en-GB" sz="1600" dirty="0" smtClean="0">
                <a:solidFill>
                  <a:srgbClr val="FF0000"/>
                </a:solidFill>
              </a:rPr>
              <a:t>17Hz from SWEB clean room fans</a:t>
            </a:r>
            <a:r>
              <a:rPr lang="en-GB" sz="1600" dirty="0" smtClean="0">
                <a:solidFill>
                  <a:srgbClr val="FF0000"/>
                </a:solidFill>
              </a:rPr>
              <a:t>, wave speed </a:t>
            </a:r>
            <a:r>
              <a:rPr lang="en-GB" sz="1600" dirty="0" smtClean="0">
                <a:solidFill>
                  <a:srgbClr val="FF0000"/>
                </a:solidFill>
              </a:rPr>
              <a:t>350 </a:t>
            </a:r>
            <a:r>
              <a:rPr lang="en-GB" sz="1600" dirty="0" smtClean="0">
                <a:solidFill>
                  <a:srgbClr val="FF0000"/>
                </a:solidFill>
              </a:rPr>
              <a:t>m/s </a:t>
            </a:r>
            <a:endParaRPr lang="en-GB" sz="1600" dirty="0" smtClean="0">
              <a:solidFill>
                <a:srgbClr val="FF0000"/>
              </a:solidFill>
            </a:endParaRPr>
          </a:p>
          <a:p>
            <a:pPr>
              <a:buNone/>
            </a:pPr>
            <a:r>
              <a:rPr lang="en-GB" sz="1600" dirty="0" smtClean="0"/>
              <a:t>       </a:t>
            </a:r>
            <a:r>
              <a:rPr lang="en-GB" sz="1600" dirty="0" smtClean="0">
                <a:solidFill>
                  <a:srgbClr val="0000FF"/>
                </a:solidFill>
              </a:rPr>
              <a:t>12 Hz bump, coherent through whole building, suspect it originates from outside, traffic??</a:t>
            </a:r>
          </a:p>
          <a:p>
            <a:r>
              <a:rPr lang="en-GB" sz="1600" dirty="0" smtClean="0"/>
              <a:t>Except for 12Hz noise, seismic waves from other sources have </a:t>
            </a:r>
            <a:r>
              <a:rPr lang="en-GB" sz="1600" b="1" dirty="0" smtClean="0"/>
              <a:t>short correlation length </a:t>
            </a:r>
            <a:r>
              <a:rPr lang="en-GB" sz="1600" dirty="0" smtClean="0"/>
              <a:t>(less than Jan measured for LIGO floors). It might indicate significant wave scattering ....  likely makes NN sensing and subtraction a tougher job!</a:t>
            </a:r>
            <a:endParaRPr lang="en-GB" sz="1600" dirty="0" smtClean="0"/>
          </a:p>
          <a:p>
            <a:pPr>
              <a:buNone/>
            </a:pPr>
            <a:endParaRPr lang="en-GB" sz="1600" dirty="0" smtClean="0"/>
          </a:p>
          <a:p>
            <a:pPr>
              <a:buNone/>
            </a:pPr>
            <a:endParaRPr lang="en-GB" sz="1600" dirty="0"/>
          </a:p>
        </p:txBody>
      </p:sp>
      <p:pic>
        <p:nvPicPr>
          <p:cNvPr id="5" name="Picture 4" descr="Map_17p05Hz_50th.png"/>
          <p:cNvPicPr>
            <a:picLocks noChangeAspect="1"/>
          </p:cNvPicPr>
          <p:nvPr/>
        </p:nvPicPr>
        <p:blipFill>
          <a:blip r:embed="rId2" cstate="print"/>
          <a:stretch>
            <a:fillRect/>
          </a:stretch>
        </p:blipFill>
        <p:spPr>
          <a:xfrm>
            <a:off x="76200" y="3886200"/>
            <a:ext cx="3238500" cy="2590800"/>
          </a:xfrm>
          <a:prstGeom prst="rect">
            <a:avLst/>
          </a:prstGeom>
        </p:spPr>
      </p:pic>
      <p:grpSp>
        <p:nvGrpSpPr>
          <p:cNvPr id="14" name="Group 13"/>
          <p:cNvGrpSpPr/>
          <p:nvPr/>
        </p:nvGrpSpPr>
        <p:grpSpPr>
          <a:xfrm>
            <a:off x="3200400" y="3276600"/>
            <a:ext cx="2743200" cy="3142735"/>
            <a:chOff x="3657600" y="3288268"/>
            <a:chExt cx="3048000" cy="3359667"/>
          </a:xfrm>
        </p:grpSpPr>
        <p:pic>
          <p:nvPicPr>
            <p:cNvPr id="4" name="Picture 3" descr="HVAC_spectra.png"/>
            <p:cNvPicPr>
              <a:picLocks noChangeAspect="1"/>
            </p:cNvPicPr>
            <p:nvPr/>
          </p:nvPicPr>
          <p:blipFill>
            <a:blip r:embed="rId3" cstate="print"/>
            <a:srcRect l="36538" t="3354" r="35000" b="34720"/>
            <a:stretch>
              <a:fillRect/>
            </a:stretch>
          </p:blipFill>
          <p:spPr>
            <a:xfrm>
              <a:off x="3657600" y="3352800"/>
              <a:ext cx="3048000" cy="3295135"/>
            </a:xfrm>
            <a:prstGeom prst="rect">
              <a:avLst/>
            </a:prstGeom>
          </p:spPr>
        </p:pic>
        <p:sp>
          <p:nvSpPr>
            <p:cNvPr id="7" name="TextBox 6"/>
            <p:cNvSpPr txBox="1"/>
            <p:nvPr/>
          </p:nvSpPr>
          <p:spPr>
            <a:xfrm>
              <a:off x="5361814" y="3581400"/>
              <a:ext cx="1089786" cy="369332"/>
            </a:xfrm>
            <a:prstGeom prst="rect">
              <a:avLst/>
            </a:prstGeom>
            <a:noFill/>
          </p:spPr>
          <p:txBody>
            <a:bodyPr wrap="none" rtlCol="0">
              <a:spAutoFit/>
            </a:bodyPr>
            <a:lstStyle/>
            <a:p>
              <a:r>
                <a:rPr lang="en-GB" b="1" dirty="0" smtClean="0">
                  <a:solidFill>
                    <a:srgbClr val="00B050"/>
                  </a:solidFill>
                </a:rPr>
                <a:t>HVAC off </a:t>
              </a:r>
              <a:endParaRPr lang="en-GB" b="1" dirty="0">
                <a:solidFill>
                  <a:srgbClr val="00B050"/>
                </a:solidFill>
              </a:endParaRPr>
            </a:p>
          </p:txBody>
        </p:sp>
        <p:sp>
          <p:nvSpPr>
            <p:cNvPr id="8" name="TextBox 7"/>
            <p:cNvSpPr txBox="1"/>
            <p:nvPr/>
          </p:nvSpPr>
          <p:spPr>
            <a:xfrm>
              <a:off x="3886200" y="3288268"/>
              <a:ext cx="1112805" cy="369332"/>
            </a:xfrm>
            <a:prstGeom prst="rect">
              <a:avLst/>
            </a:prstGeom>
            <a:noFill/>
          </p:spPr>
          <p:txBody>
            <a:bodyPr wrap="none" rtlCol="0">
              <a:spAutoFit/>
            </a:bodyPr>
            <a:lstStyle/>
            <a:p>
              <a:r>
                <a:rPr lang="en-GB" b="1" dirty="0" smtClean="0">
                  <a:solidFill>
                    <a:srgbClr val="FF0000"/>
                  </a:solidFill>
                </a:rPr>
                <a:t>17 Hz line</a:t>
              </a:r>
              <a:endParaRPr lang="en-GB" b="1" dirty="0">
                <a:solidFill>
                  <a:srgbClr val="FF0000"/>
                </a:solidFill>
              </a:endParaRPr>
            </a:p>
          </p:txBody>
        </p:sp>
        <p:cxnSp>
          <p:nvCxnSpPr>
            <p:cNvPr id="10" name="Straight Arrow Connector 9"/>
            <p:cNvCxnSpPr/>
            <p:nvPr/>
          </p:nvCxnSpPr>
          <p:spPr>
            <a:xfrm>
              <a:off x="4724400" y="3618219"/>
              <a:ext cx="133152" cy="24026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038600" y="5486400"/>
              <a:ext cx="533400" cy="533400"/>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733800" y="4998924"/>
              <a:ext cx="1466213" cy="394826"/>
            </a:xfrm>
            <a:prstGeom prst="rect">
              <a:avLst/>
            </a:prstGeom>
            <a:solidFill>
              <a:schemeClr val="bg1">
                <a:lumMod val="85000"/>
                <a:alpha val="50000"/>
              </a:schemeClr>
            </a:solidFill>
          </p:spPr>
          <p:txBody>
            <a:bodyPr wrap="none" rtlCol="0">
              <a:spAutoFit/>
            </a:bodyPr>
            <a:lstStyle/>
            <a:p>
              <a:r>
                <a:rPr lang="en-GB" b="1" dirty="0" smtClean="0">
                  <a:solidFill>
                    <a:srgbClr val="FFC000"/>
                  </a:solidFill>
                </a:rPr>
                <a:t>12 Hz bump</a:t>
              </a:r>
              <a:endParaRPr lang="en-GB" b="1" dirty="0">
                <a:solidFill>
                  <a:srgbClr val="FFC000"/>
                </a:solidFill>
              </a:endParaRPr>
            </a:p>
          </p:txBody>
        </p:sp>
      </p:grpSp>
      <p:pic>
        <p:nvPicPr>
          <p:cNvPr id="17" name="Picture 16" descr="corr.png"/>
          <p:cNvPicPr>
            <a:picLocks noChangeAspect="1"/>
          </p:cNvPicPr>
          <p:nvPr/>
        </p:nvPicPr>
        <p:blipFill>
          <a:blip r:embed="rId4" cstate="print"/>
          <a:srcRect l="12147" t="6494" r="6275"/>
          <a:stretch>
            <a:fillRect/>
          </a:stretch>
        </p:blipFill>
        <p:spPr>
          <a:xfrm>
            <a:off x="6019800" y="4191000"/>
            <a:ext cx="2971800" cy="2590800"/>
          </a:xfrm>
          <a:prstGeom prst="rect">
            <a:avLst/>
          </a:prstGeom>
        </p:spPr>
      </p:pic>
      <p:sp>
        <p:nvSpPr>
          <p:cNvPr id="20" name="Oval 19"/>
          <p:cNvSpPr/>
          <p:nvPr/>
        </p:nvSpPr>
        <p:spPr>
          <a:xfrm>
            <a:off x="7543800" y="4343400"/>
            <a:ext cx="480060" cy="498959"/>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6096000" y="3606225"/>
            <a:ext cx="3048000" cy="584775"/>
          </a:xfrm>
          <a:prstGeom prst="rect">
            <a:avLst/>
          </a:prstGeom>
          <a:noFill/>
        </p:spPr>
        <p:txBody>
          <a:bodyPr wrap="square" rtlCol="0">
            <a:spAutoFit/>
          </a:bodyPr>
          <a:lstStyle/>
          <a:p>
            <a:r>
              <a:rPr lang="en-GB" sz="1600" dirty="0" smtClean="0">
                <a:latin typeface="Arial Narrow" pitchFamily="34" charset="0"/>
              </a:rPr>
              <a:t>Coherence between two Trillium-C20 on TM floor, increasing distance</a:t>
            </a:r>
            <a:endParaRPr lang="en-GB" sz="1600" dirty="0">
              <a:latin typeface="Arial Narrow" pitchFamily="34" charset="0"/>
            </a:endParaRPr>
          </a:p>
        </p:txBody>
      </p:sp>
      <p:sp>
        <p:nvSpPr>
          <p:cNvPr id="22" name="Date Placeholder 21"/>
          <p:cNvSpPr>
            <a:spLocks noGrp="1"/>
          </p:cNvSpPr>
          <p:nvPr>
            <p:ph type="dt" sz="half" idx="10"/>
          </p:nvPr>
        </p:nvSpPr>
        <p:spPr/>
        <p:txBody>
          <a:bodyPr/>
          <a:lstStyle/>
          <a:p>
            <a:r>
              <a:rPr lang="en-US" smtClean="0"/>
              <a:t>August 29 2016</a:t>
            </a:r>
            <a:endParaRPr lang="en-US"/>
          </a:p>
        </p:txBody>
      </p:sp>
      <p:sp>
        <p:nvSpPr>
          <p:cNvPr id="23" name="Slide Number Placeholder 22"/>
          <p:cNvSpPr>
            <a:spLocks noGrp="1"/>
          </p:cNvSpPr>
          <p:nvPr>
            <p:ph type="sldNum" sz="quarter" idx="12"/>
          </p:nvPr>
        </p:nvSpPr>
        <p:spPr/>
        <p:txBody>
          <a:bodyPr/>
          <a:lstStyle/>
          <a:p>
            <a:fld id="{B6F15528-21DE-4FAA-801E-634DDDAF4B2B}" type="slidenum">
              <a:rPr lang="en-US" smtClean="0"/>
              <a:pPr/>
              <a:t>17</a:t>
            </a:fld>
            <a:endParaRPr lang="en-US"/>
          </a:p>
        </p:txBody>
      </p:sp>
      <p:sp>
        <p:nvSpPr>
          <p:cNvPr id="24" name="Footer Placeholder 23"/>
          <p:cNvSpPr>
            <a:spLocks noGrp="1"/>
          </p:cNvSpPr>
          <p:nvPr>
            <p:ph type="ftr" sz="quarter" idx="11"/>
          </p:nvPr>
        </p:nvSpPr>
        <p:spPr/>
        <p:txBody>
          <a:bodyPr/>
          <a:lstStyle/>
          <a:p>
            <a:r>
              <a:rPr lang="en-US" smtClean="0"/>
              <a:t>Irene Fiori LSC-Virgo Glasgow</a:t>
            </a:r>
            <a:endParaRPr lang="en-US"/>
          </a:p>
        </p:txBody>
      </p:sp>
      <p:pic>
        <p:nvPicPr>
          <p:cNvPr id="25" name="Picture 24" descr="AdV_logo.png"/>
          <p:cNvPicPr>
            <a:picLocks noChangeAspect="1"/>
          </p:cNvPicPr>
          <p:nvPr/>
        </p:nvPicPr>
        <p:blipFill>
          <a:blip r:embed="rId5" cstate="print"/>
          <a:stretch>
            <a:fillRect/>
          </a:stretch>
        </p:blipFill>
        <p:spPr>
          <a:xfrm>
            <a:off x="8007658" y="0"/>
            <a:ext cx="1136342" cy="614938"/>
          </a:xfrm>
          <a:prstGeom prst="rect">
            <a:avLst/>
          </a:prstGeom>
        </p:spPr>
      </p:pic>
      <p:sp>
        <p:nvSpPr>
          <p:cNvPr id="26" name="TextBox 25"/>
          <p:cNvSpPr txBox="1"/>
          <p:nvPr/>
        </p:nvSpPr>
        <p:spPr>
          <a:xfrm>
            <a:off x="4734193" y="4988516"/>
            <a:ext cx="980807" cy="345484"/>
          </a:xfrm>
          <a:prstGeom prst="rect">
            <a:avLst/>
          </a:prstGeom>
          <a:noFill/>
        </p:spPr>
        <p:txBody>
          <a:bodyPr wrap="none" rtlCol="0">
            <a:spAutoFit/>
          </a:bodyPr>
          <a:lstStyle/>
          <a:p>
            <a:r>
              <a:rPr lang="en-GB" b="1" dirty="0" smtClean="0">
                <a:solidFill>
                  <a:srgbClr val="00B050"/>
                </a:solidFill>
              </a:rPr>
              <a:t>HVAC off </a:t>
            </a:r>
            <a:endParaRPr lang="en-GB" b="1" dirty="0">
              <a:solidFill>
                <a:srgbClr val="00B05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GB" dirty="0" smtClean="0"/>
              <a:t>NN, </a:t>
            </a:r>
            <a:r>
              <a:rPr lang="en-GB" dirty="0" smtClean="0"/>
              <a:t>next</a:t>
            </a:r>
            <a:endParaRPr lang="en-GB" dirty="0"/>
          </a:p>
        </p:txBody>
      </p:sp>
      <p:sp>
        <p:nvSpPr>
          <p:cNvPr id="3" name="Content Placeholder 2"/>
          <p:cNvSpPr>
            <a:spLocks noGrp="1"/>
          </p:cNvSpPr>
          <p:nvPr>
            <p:ph idx="1"/>
          </p:nvPr>
        </p:nvSpPr>
        <p:spPr>
          <a:xfrm>
            <a:off x="152400" y="914400"/>
            <a:ext cx="5105400" cy="5486400"/>
          </a:xfrm>
        </p:spPr>
        <p:txBody>
          <a:bodyPr>
            <a:noAutofit/>
          </a:bodyPr>
          <a:lstStyle/>
          <a:p>
            <a:r>
              <a:rPr lang="en-GB" sz="1600" dirty="0" smtClean="0"/>
              <a:t>August: </a:t>
            </a:r>
            <a:r>
              <a:rPr lang="sv-SE" sz="1600" dirty="0" smtClean="0">
                <a:solidFill>
                  <a:srgbClr val="00B050"/>
                </a:solidFill>
              </a:rPr>
              <a:t>Soumen Koley and Maria Bader </a:t>
            </a:r>
            <a:r>
              <a:rPr lang="sv-SE" sz="1600" dirty="0" smtClean="0">
                <a:solidFill>
                  <a:srgbClr val="00B050"/>
                </a:solidFill>
              </a:rPr>
              <a:t>- </a:t>
            </a:r>
            <a:r>
              <a:rPr lang="en-GB" sz="1600" dirty="0" smtClean="0">
                <a:solidFill>
                  <a:srgbClr val="00B050"/>
                </a:solidFill>
              </a:rPr>
              <a:t>Nikhef </a:t>
            </a:r>
            <a:r>
              <a:rPr lang="en-GB" sz="1600" b="1" dirty="0" smtClean="0">
                <a:solidFill>
                  <a:schemeClr val="accent1"/>
                </a:solidFill>
              </a:rPr>
              <a:t>deployed array of 70 geophones </a:t>
            </a:r>
            <a:r>
              <a:rPr lang="en-GB" sz="1600" dirty="0" smtClean="0"/>
              <a:t>covering an area of 1.5 km radius centred at Virgo. </a:t>
            </a:r>
            <a:r>
              <a:rPr lang="en-GB" sz="1600" dirty="0" smtClean="0"/>
              <a:t>Two weeks data taking, </a:t>
            </a:r>
            <a:r>
              <a:rPr lang="en-GB" sz="1600" dirty="0" smtClean="0"/>
              <a:t>ongoing. </a:t>
            </a:r>
          </a:p>
          <a:p>
            <a:pPr>
              <a:buNone/>
            </a:pPr>
            <a:r>
              <a:rPr lang="en-GB" sz="1600" dirty="0" smtClean="0"/>
              <a:t> </a:t>
            </a:r>
            <a:r>
              <a:rPr lang="en-GB" sz="1600" dirty="0" smtClean="0"/>
              <a:t>      Very i</a:t>
            </a:r>
            <a:r>
              <a:rPr lang="en-GB" sz="1600" dirty="0" smtClean="0"/>
              <a:t>nteresting data, to study Virgo s</a:t>
            </a:r>
            <a:r>
              <a:rPr lang="en-GB" sz="1600" dirty="0" smtClean="0"/>
              <a:t>oil transmission properties, do sources triangulation (like 12 Hz noise).</a:t>
            </a:r>
            <a:endParaRPr lang="en-GB" sz="1600" dirty="0" smtClean="0"/>
          </a:p>
          <a:p>
            <a:endParaRPr lang="en-GB" sz="1600" dirty="0" smtClean="0"/>
          </a:p>
          <a:p>
            <a:endParaRPr lang="en-GB" sz="1600" dirty="0" smtClean="0"/>
          </a:p>
          <a:p>
            <a:endParaRPr lang="en-GB" sz="1600" dirty="0" smtClean="0"/>
          </a:p>
          <a:p>
            <a:pPr>
              <a:buNone/>
            </a:pPr>
            <a:endParaRPr lang="en-GB" sz="1600" dirty="0" smtClean="0"/>
          </a:p>
          <a:p>
            <a:pPr>
              <a:buNone/>
            </a:pPr>
            <a:endParaRPr lang="en-GB" sz="1600" dirty="0" smtClean="0"/>
          </a:p>
          <a:p>
            <a:pPr>
              <a:buNone/>
            </a:pPr>
            <a:endParaRPr lang="en-GB" sz="1600" dirty="0" smtClean="0"/>
          </a:p>
          <a:p>
            <a:endParaRPr lang="en-GB" sz="1600" dirty="0" smtClean="0"/>
          </a:p>
          <a:p>
            <a:endParaRPr lang="en-GB" sz="1600" dirty="0" smtClean="0"/>
          </a:p>
          <a:p>
            <a:pPr>
              <a:buNone/>
            </a:pPr>
            <a:endParaRPr lang="en-GB" sz="1600" dirty="0" smtClean="0"/>
          </a:p>
          <a:p>
            <a:r>
              <a:rPr lang="en-GB" sz="1600" dirty="0" smtClean="0"/>
              <a:t>September: </a:t>
            </a:r>
            <a:r>
              <a:rPr lang="en-GB" sz="1600" dirty="0" smtClean="0">
                <a:solidFill>
                  <a:srgbClr val="00B050"/>
                </a:solidFill>
              </a:rPr>
              <a:t>Donatella </a:t>
            </a:r>
            <a:r>
              <a:rPr lang="en-GB" sz="1600" dirty="0" err="1" smtClean="0">
                <a:solidFill>
                  <a:srgbClr val="00B050"/>
                </a:solidFill>
              </a:rPr>
              <a:t>Fiorucci</a:t>
            </a:r>
            <a:r>
              <a:rPr lang="en-GB" sz="1600" dirty="0" smtClean="0">
                <a:solidFill>
                  <a:srgbClr val="00B050"/>
                </a:solidFill>
              </a:rPr>
              <a:t> - APS </a:t>
            </a:r>
            <a:r>
              <a:rPr lang="en-GB" sz="1600" dirty="0" smtClean="0"/>
              <a:t>will perform preliminar</a:t>
            </a:r>
            <a:r>
              <a:rPr lang="en-GB" sz="1600" dirty="0" smtClean="0"/>
              <a:t>y measurements at EGO with </a:t>
            </a:r>
            <a:r>
              <a:rPr lang="en-GB" sz="1600" b="1" dirty="0" smtClean="0">
                <a:solidFill>
                  <a:schemeClr val="accent1"/>
                </a:solidFill>
              </a:rPr>
              <a:t>infrasound</a:t>
            </a:r>
            <a:r>
              <a:rPr lang="en-GB" sz="1600" dirty="0" smtClean="0"/>
              <a:t> </a:t>
            </a:r>
            <a:r>
              <a:rPr lang="en-GB" sz="1600" b="1" dirty="0" smtClean="0">
                <a:solidFill>
                  <a:schemeClr val="accent1"/>
                </a:solidFill>
              </a:rPr>
              <a:t>microphones</a:t>
            </a:r>
            <a:r>
              <a:rPr lang="en-GB" sz="1600" dirty="0" smtClean="0"/>
              <a:t>.</a:t>
            </a:r>
            <a:endParaRPr lang="en-GB" sz="1600" dirty="0" smtClean="0"/>
          </a:p>
          <a:p>
            <a:pPr>
              <a:buNone/>
            </a:pPr>
            <a:r>
              <a:rPr lang="en-GB" sz="1600" dirty="0" smtClean="0"/>
              <a:t>	Study of inside – outside correlations, NN infrasound modelling and subtraction tests.</a:t>
            </a:r>
            <a:endParaRPr lang="en-GB" sz="1600" dirty="0"/>
          </a:p>
        </p:txBody>
      </p:sp>
      <p:pic>
        <p:nvPicPr>
          <p:cNvPr id="4" name="Picture 3" descr="Nikhef_accelerometri.png"/>
          <p:cNvPicPr>
            <a:picLocks noChangeAspect="1"/>
          </p:cNvPicPr>
          <p:nvPr/>
        </p:nvPicPr>
        <p:blipFill>
          <a:blip r:embed="rId2" cstate="print"/>
          <a:stretch>
            <a:fillRect/>
          </a:stretch>
        </p:blipFill>
        <p:spPr>
          <a:xfrm>
            <a:off x="5276299" y="1143000"/>
            <a:ext cx="3715301" cy="4953734"/>
          </a:xfrm>
          <a:prstGeom prst="rect">
            <a:avLst/>
          </a:prstGeom>
        </p:spPr>
      </p:pic>
      <p:pic>
        <p:nvPicPr>
          <p:cNvPr id="5" name="Picture 4" descr="Mappa_sensori_Nikhef.png"/>
          <p:cNvPicPr>
            <a:picLocks noChangeAspect="1"/>
          </p:cNvPicPr>
          <p:nvPr/>
        </p:nvPicPr>
        <p:blipFill>
          <a:blip r:embed="rId3" cstate="print"/>
          <a:stretch>
            <a:fillRect/>
          </a:stretch>
        </p:blipFill>
        <p:spPr>
          <a:xfrm>
            <a:off x="992876" y="2514600"/>
            <a:ext cx="3202674" cy="2438400"/>
          </a:xfrm>
          <a:prstGeom prst="rect">
            <a:avLst/>
          </a:prstGeom>
        </p:spPr>
      </p:pic>
      <p:sp>
        <p:nvSpPr>
          <p:cNvPr id="7" name="Date Placeholder 6"/>
          <p:cNvSpPr>
            <a:spLocks noGrp="1"/>
          </p:cNvSpPr>
          <p:nvPr>
            <p:ph type="dt" sz="half" idx="10"/>
          </p:nvPr>
        </p:nvSpPr>
        <p:spPr/>
        <p:txBody>
          <a:bodyPr/>
          <a:lstStyle/>
          <a:p>
            <a:r>
              <a:rPr lang="en-US" dirty="0" smtClean="0"/>
              <a:t>August 29 2016</a:t>
            </a: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18</a:t>
            </a:fld>
            <a:endParaRPr lang="en-US"/>
          </a:p>
        </p:txBody>
      </p:sp>
      <p:sp>
        <p:nvSpPr>
          <p:cNvPr id="9" name="Footer Placeholder 8"/>
          <p:cNvSpPr>
            <a:spLocks noGrp="1"/>
          </p:cNvSpPr>
          <p:nvPr>
            <p:ph type="ftr" sz="quarter" idx="11"/>
          </p:nvPr>
        </p:nvSpPr>
        <p:spPr/>
        <p:txBody>
          <a:bodyPr/>
          <a:lstStyle/>
          <a:p>
            <a:r>
              <a:rPr lang="en-US" dirty="0" smtClean="0"/>
              <a:t>Irene Fiori LSC-Virgo Glasgow</a:t>
            </a:r>
            <a:endParaRPr lang="en-US" dirty="0"/>
          </a:p>
        </p:txBody>
      </p:sp>
      <p:pic>
        <p:nvPicPr>
          <p:cNvPr id="10" name="Picture 9" descr="AdV_logo.png"/>
          <p:cNvPicPr>
            <a:picLocks noChangeAspect="1"/>
          </p:cNvPicPr>
          <p:nvPr/>
        </p:nvPicPr>
        <p:blipFill>
          <a:blip r:embed="rId4" cstate="print"/>
          <a:stretch>
            <a:fillRect/>
          </a:stretch>
        </p:blipFill>
        <p:spPr>
          <a:xfrm>
            <a:off x="8007658" y="0"/>
            <a:ext cx="1136342" cy="61493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ECTRO_VC2.png"/>
          <p:cNvPicPr>
            <a:picLocks noChangeAspect="1"/>
          </p:cNvPicPr>
          <p:nvPr/>
        </p:nvPicPr>
        <p:blipFill>
          <a:blip r:embed="rId2" cstate="print">
            <a:duotone>
              <a:schemeClr val="accent4">
                <a:shade val="45000"/>
                <a:satMod val="135000"/>
              </a:schemeClr>
              <a:prstClr val="white"/>
            </a:duotone>
            <a:lum bright="25000"/>
          </a:blip>
          <a:srcRect l="14610" t="8330" r="11487" b="11108"/>
          <a:stretch>
            <a:fillRect/>
          </a:stretch>
        </p:blipFill>
        <p:spPr>
          <a:xfrm>
            <a:off x="0" y="-1"/>
            <a:ext cx="9144000" cy="6847267"/>
          </a:xfrm>
          <a:prstGeom prst="rect">
            <a:avLst/>
          </a:prstGeom>
        </p:spPr>
      </p:pic>
      <p:sp>
        <p:nvSpPr>
          <p:cNvPr id="2" name="Title 1"/>
          <p:cNvSpPr>
            <a:spLocks noGrp="1"/>
          </p:cNvSpPr>
          <p:nvPr>
            <p:ph type="title"/>
          </p:nvPr>
        </p:nvSpPr>
        <p:spPr/>
        <p:txBody>
          <a:bodyPr>
            <a:normAutofit/>
          </a:bodyPr>
          <a:lstStyle/>
          <a:p>
            <a:r>
              <a:rPr lang="en-GB" sz="5400" b="1" dirty="0" smtClean="0"/>
              <a:t>Conclusions</a:t>
            </a:r>
            <a:endParaRPr lang="en-GB" sz="5400" b="1" dirty="0"/>
          </a:p>
        </p:txBody>
      </p:sp>
      <p:sp>
        <p:nvSpPr>
          <p:cNvPr id="3" name="Content Placeholder 2"/>
          <p:cNvSpPr>
            <a:spLocks noGrp="1"/>
          </p:cNvSpPr>
          <p:nvPr>
            <p:ph idx="1"/>
          </p:nvPr>
        </p:nvSpPr>
        <p:spPr>
          <a:xfrm>
            <a:off x="457200" y="1524000"/>
            <a:ext cx="8229600" cy="5181600"/>
          </a:xfrm>
        </p:spPr>
        <p:txBody>
          <a:bodyPr>
            <a:normAutofit fontScale="70000" lnSpcReduction="20000"/>
          </a:bodyPr>
          <a:lstStyle/>
          <a:p>
            <a:r>
              <a:rPr lang="en-GB" dirty="0" smtClean="0"/>
              <a:t>Environmental sensor network installation is almost completed,  enhanced monitoring of infrastructure devices to help commissioning </a:t>
            </a:r>
            <a:endParaRPr lang="en-GB" sz="2300" dirty="0" smtClean="0"/>
          </a:p>
          <a:p>
            <a:pPr>
              <a:buNone/>
            </a:pPr>
            <a:r>
              <a:rPr lang="en-GB" sz="2300" dirty="0" smtClean="0"/>
              <a:t> </a:t>
            </a:r>
            <a:endParaRPr lang="en-GB" dirty="0" smtClean="0"/>
          </a:p>
          <a:p>
            <a:r>
              <a:rPr lang="en-GB" dirty="0" smtClean="0"/>
              <a:t>Magnetic coupling to payloads: modelling works and ambient noise reduction give us confidence about it </a:t>
            </a:r>
          </a:p>
          <a:p>
            <a:pPr>
              <a:buNone/>
            </a:pPr>
            <a:endParaRPr lang="en-GB" sz="2600" dirty="0" smtClean="0"/>
          </a:p>
          <a:p>
            <a:r>
              <a:rPr lang="en-GB" dirty="0" smtClean="0"/>
              <a:t>Schumann noise: quiet detection possible within few km from Virgo site. First inter-site correlation studies ongoing </a:t>
            </a:r>
          </a:p>
          <a:p>
            <a:pPr>
              <a:buNone/>
            </a:pPr>
            <a:endParaRPr lang="en-GB" sz="2600" dirty="0" smtClean="0"/>
          </a:p>
          <a:p>
            <a:r>
              <a:rPr lang="en-GB" dirty="0" smtClean="0"/>
              <a:t>First steps in site seismic characterization aimed to NN subtraction studies.  Virgo TM floor is relatively quiet at NN frequencies, but the short correlation length might require more dense subtraction arrays.  Presently Nikhef array is recording a detailed seismic map of Virgo site external ground, promise interesting data. </a:t>
            </a:r>
            <a:endParaRPr lang="en-GB" sz="2900" dirty="0" smtClean="0"/>
          </a:p>
          <a:p>
            <a:pPr>
              <a:buNone/>
            </a:pPr>
            <a:r>
              <a:rPr lang="en-GB" sz="2900" dirty="0" smtClean="0"/>
              <a:t>  </a:t>
            </a:r>
            <a:endParaRPr lang="en-GB" dirty="0" smtClean="0"/>
          </a:p>
          <a:p>
            <a:r>
              <a:rPr lang="en-GB" dirty="0" smtClean="0"/>
              <a:t>.... </a:t>
            </a:r>
            <a:r>
              <a:rPr lang="en-GB" dirty="0" smtClean="0"/>
              <a:t>l</a:t>
            </a:r>
            <a:r>
              <a:rPr lang="en-GB" dirty="0" smtClean="0"/>
              <a:t>ooking forward to real noise hunting on full ITF!</a:t>
            </a:r>
          </a:p>
          <a:p>
            <a:pPr>
              <a:buNone/>
            </a:pPr>
            <a:endParaRPr lang="en-GB" dirty="0"/>
          </a:p>
        </p:txBody>
      </p:sp>
      <p:sp>
        <p:nvSpPr>
          <p:cNvPr id="5" name="Date Placeholder 4"/>
          <p:cNvSpPr>
            <a:spLocks noGrp="1"/>
          </p:cNvSpPr>
          <p:nvPr>
            <p:ph type="dt" sz="half" idx="10"/>
          </p:nvPr>
        </p:nvSpPr>
        <p:spPr/>
        <p:txBody>
          <a:bodyPr/>
          <a:lstStyle/>
          <a:p>
            <a:r>
              <a:rPr lang="en-US" smtClean="0"/>
              <a:t>August 29 2016</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dirty="0"/>
          </a:p>
        </p:txBody>
      </p:sp>
      <p:sp>
        <p:nvSpPr>
          <p:cNvPr id="7" name="Footer Placeholder 6"/>
          <p:cNvSpPr>
            <a:spLocks noGrp="1"/>
          </p:cNvSpPr>
          <p:nvPr>
            <p:ph type="ftr" sz="quarter" idx="11"/>
          </p:nvPr>
        </p:nvSpPr>
        <p:spPr/>
        <p:txBody>
          <a:bodyPr/>
          <a:lstStyle/>
          <a:p>
            <a:r>
              <a:rPr lang="en-US" smtClean="0"/>
              <a:t>Irene Fiori LSC-Virgo Glasgow</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smtClean="0"/>
          </a:p>
          <a:p>
            <a:pPr>
              <a:buNone/>
            </a:pPr>
            <a:endParaRPr lang="en-GB" dirty="0"/>
          </a:p>
        </p:txBody>
      </p:sp>
      <p:pic>
        <p:nvPicPr>
          <p:cNvPr id="4" name="Picture 3" descr="sweeps_2.gif"/>
          <p:cNvPicPr>
            <a:picLocks noChangeAspect="1"/>
          </p:cNvPicPr>
          <p:nvPr/>
        </p:nvPicPr>
        <p:blipFill>
          <a:blip r:embed="rId2" cstate="print"/>
          <a:srcRect l="4707" t="17396" r="72383" b="13020"/>
          <a:stretch>
            <a:fillRect/>
          </a:stretch>
        </p:blipFill>
        <p:spPr>
          <a:xfrm>
            <a:off x="1981200" y="76200"/>
            <a:ext cx="5181600" cy="5486400"/>
          </a:xfrm>
          <a:prstGeom prst="rect">
            <a:avLst/>
          </a:prstGeom>
        </p:spPr>
      </p:pic>
      <p:pic>
        <p:nvPicPr>
          <p:cNvPr id="6" name="Picture 5" descr="coil.png"/>
          <p:cNvPicPr>
            <a:picLocks noChangeAspect="1"/>
          </p:cNvPicPr>
          <p:nvPr/>
        </p:nvPicPr>
        <p:blipFill>
          <a:blip r:embed="rId3" cstate="print"/>
          <a:srcRect b="15625"/>
          <a:stretch>
            <a:fillRect/>
          </a:stretch>
        </p:blipFill>
        <p:spPr>
          <a:xfrm>
            <a:off x="0" y="76200"/>
            <a:ext cx="2049465" cy="1981200"/>
          </a:xfrm>
          <a:prstGeom prst="rect">
            <a:avLst/>
          </a:prstGeom>
        </p:spPr>
      </p:pic>
      <p:pic>
        <p:nvPicPr>
          <p:cNvPr id="10" name="Picture 9" descr="shaker.jpg"/>
          <p:cNvPicPr>
            <a:picLocks noChangeAspect="1"/>
          </p:cNvPicPr>
          <p:nvPr/>
        </p:nvPicPr>
        <p:blipFill>
          <a:blip r:embed="rId4" cstate="print"/>
          <a:stretch>
            <a:fillRect/>
          </a:stretch>
        </p:blipFill>
        <p:spPr>
          <a:xfrm>
            <a:off x="6858000" y="76200"/>
            <a:ext cx="2286000" cy="3048000"/>
          </a:xfrm>
          <a:prstGeom prst="rect">
            <a:avLst/>
          </a:prstGeom>
        </p:spPr>
      </p:pic>
      <p:sp>
        <p:nvSpPr>
          <p:cNvPr id="2" name="Title 1"/>
          <p:cNvSpPr>
            <a:spLocks noGrp="1"/>
          </p:cNvSpPr>
          <p:nvPr>
            <p:ph type="title"/>
          </p:nvPr>
        </p:nvSpPr>
        <p:spPr>
          <a:xfrm>
            <a:off x="304800" y="0"/>
            <a:ext cx="8229600" cy="1143000"/>
          </a:xfrm>
        </p:spPr>
        <p:txBody>
          <a:bodyPr/>
          <a:lstStyle/>
          <a:p>
            <a:r>
              <a:rPr lang="en-GB" b="1" dirty="0" smtClean="0"/>
              <a:t>...warming up tools!</a:t>
            </a:r>
            <a:endParaRPr lang="en-GB" b="1" dirty="0"/>
          </a:p>
        </p:txBody>
      </p:sp>
      <p:sp>
        <p:nvSpPr>
          <p:cNvPr id="14" name="Date Placeholder 13"/>
          <p:cNvSpPr>
            <a:spLocks noGrp="1"/>
          </p:cNvSpPr>
          <p:nvPr>
            <p:ph type="dt" sz="half" idx="10"/>
          </p:nvPr>
        </p:nvSpPr>
        <p:spPr/>
        <p:txBody>
          <a:bodyPr/>
          <a:lstStyle/>
          <a:p>
            <a:r>
              <a:rPr lang="en-US" smtClean="0"/>
              <a:t>August 29 2016</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20</a:t>
            </a:fld>
            <a:endParaRPr lang="en-US"/>
          </a:p>
        </p:txBody>
      </p:sp>
      <p:sp>
        <p:nvSpPr>
          <p:cNvPr id="16" name="Footer Placeholder 15"/>
          <p:cNvSpPr>
            <a:spLocks noGrp="1"/>
          </p:cNvSpPr>
          <p:nvPr>
            <p:ph type="ftr" sz="quarter" idx="11"/>
          </p:nvPr>
        </p:nvSpPr>
        <p:spPr/>
        <p:txBody>
          <a:bodyPr/>
          <a:lstStyle/>
          <a:p>
            <a:r>
              <a:rPr lang="en-US" dirty="0" smtClean="0"/>
              <a:t>Irene Fiori LSC-Virgo Glasgow</a:t>
            </a:r>
            <a:endParaRPr lang="en-US" dirty="0"/>
          </a:p>
        </p:txBody>
      </p:sp>
      <p:pic>
        <p:nvPicPr>
          <p:cNvPr id="18" name="Picture 17" descr="loudspekers.jpg"/>
          <p:cNvPicPr>
            <a:picLocks noChangeAspect="1"/>
          </p:cNvPicPr>
          <p:nvPr/>
        </p:nvPicPr>
        <p:blipFill>
          <a:blip r:embed="rId5" cstate="print"/>
          <a:srcRect t="1424" r="50000" b="21652"/>
          <a:stretch>
            <a:fillRect/>
          </a:stretch>
        </p:blipFill>
        <p:spPr>
          <a:xfrm>
            <a:off x="0" y="2086708"/>
            <a:ext cx="2021840" cy="2332892"/>
          </a:xfrm>
          <a:prstGeom prst="rect">
            <a:avLst/>
          </a:prstGeom>
        </p:spPr>
      </p:pic>
      <p:pic>
        <p:nvPicPr>
          <p:cNvPr id="20" name="Picture 19" descr="tools.jpg"/>
          <p:cNvPicPr>
            <a:picLocks noChangeAspect="1"/>
          </p:cNvPicPr>
          <p:nvPr/>
        </p:nvPicPr>
        <p:blipFill>
          <a:blip r:embed="rId6" cstate="print"/>
          <a:srcRect l="37500"/>
          <a:stretch>
            <a:fillRect/>
          </a:stretch>
        </p:blipFill>
        <p:spPr>
          <a:xfrm>
            <a:off x="0" y="4419600"/>
            <a:ext cx="2032000" cy="2438400"/>
          </a:xfrm>
          <a:prstGeom prst="rect">
            <a:avLst/>
          </a:prstGeom>
        </p:spPr>
      </p:pic>
      <p:sp>
        <p:nvSpPr>
          <p:cNvPr id="21" name="TextBox 20"/>
          <p:cNvSpPr txBox="1"/>
          <p:nvPr/>
        </p:nvSpPr>
        <p:spPr>
          <a:xfrm>
            <a:off x="3258619" y="2362200"/>
            <a:ext cx="3218381" cy="1077218"/>
          </a:xfrm>
          <a:prstGeom prst="rect">
            <a:avLst/>
          </a:prstGeom>
          <a:noFill/>
        </p:spPr>
        <p:txBody>
          <a:bodyPr wrap="none" rtlCol="0">
            <a:spAutoFit/>
          </a:bodyPr>
          <a:lstStyle/>
          <a:p>
            <a:pPr algn="ctr"/>
            <a:r>
              <a:rPr lang="en-GB" sz="3200" b="1" dirty="0" smtClean="0"/>
              <a:t>Thank you </a:t>
            </a:r>
          </a:p>
          <a:p>
            <a:pPr algn="ctr"/>
            <a:r>
              <a:rPr lang="en-GB" sz="3200" b="1" dirty="0" smtClean="0"/>
              <a:t>for your attention</a:t>
            </a:r>
            <a:endParaRPr lang="en-GB" sz="3200" b="1" dirty="0"/>
          </a:p>
        </p:txBody>
      </p:sp>
      <p:pic>
        <p:nvPicPr>
          <p:cNvPr id="13" name="Picture 12" descr="20160802_102930_resized.jpg"/>
          <p:cNvPicPr>
            <a:picLocks noChangeAspect="1"/>
          </p:cNvPicPr>
          <p:nvPr/>
        </p:nvPicPr>
        <p:blipFill>
          <a:blip r:embed="rId7" cstate="print"/>
          <a:srcRect l="14754" t="18519" r="8191"/>
          <a:stretch>
            <a:fillRect/>
          </a:stretch>
        </p:blipFill>
        <p:spPr>
          <a:xfrm>
            <a:off x="4267200" y="5029200"/>
            <a:ext cx="2590800" cy="1828800"/>
          </a:xfrm>
          <a:prstGeom prst="rect">
            <a:avLst/>
          </a:prstGeom>
        </p:spPr>
      </p:pic>
      <p:pic>
        <p:nvPicPr>
          <p:cNvPr id="12" name="Picture 11" descr="20160802_103514_resized.jpg"/>
          <p:cNvPicPr>
            <a:picLocks noChangeAspect="1"/>
          </p:cNvPicPr>
          <p:nvPr/>
        </p:nvPicPr>
        <p:blipFill>
          <a:blip r:embed="rId8" cstate="print"/>
          <a:srcRect l="32945" r="-2222"/>
          <a:stretch>
            <a:fillRect/>
          </a:stretch>
        </p:blipFill>
        <p:spPr>
          <a:xfrm>
            <a:off x="1905000" y="5029200"/>
            <a:ext cx="2438400" cy="1828800"/>
          </a:xfrm>
          <a:prstGeom prst="rect">
            <a:avLst/>
          </a:prstGeom>
        </p:spPr>
      </p:pic>
      <p:pic>
        <p:nvPicPr>
          <p:cNvPr id="8" name="Picture 7" descr="antenna_2.jpg"/>
          <p:cNvPicPr>
            <a:picLocks noChangeAspect="1"/>
          </p:cNvPicPr>
          <p:nvPr/>
        </p:nvPicPr>
        <p:blipFill>
          <a:blip r:embed="rId9" cstate="print"/>
          <a:stretch>
            <a:fillRect/>
          </a:stretch>
        </p:blipFill>
        <p:spPr>
          <a:xfrm>
            <a:off x="6858000" y="3124200"/>
            <a:ext cx="2286000" cy="3733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8096</TotalTime>
  <Words>1795</Words>
  <Application>Microsoft Office PowerPoint</Application>
  <PresentationFormat>On-screen Show (4:3)</PresentationFormat>
  <Paragraphs>310</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Microsoft Equation 3.0</vt:lpstr>
      <vt:lpstr>Virgo environmental noise works status</vt:lpstr>
      <vt:lpstr>Outline</vt:lpstr>
      <vt:lpstr>Environmental monitoring  Fast sensors</vt:lpstr>
      <vt:lpstr>Fast sensors (2)</vt:lpstr>
      <vt:lpstr>Environmental monitoring  Slow sensors (1Hz) </vt:lpstr>
      <vt:lpstr>Infrastructure machines monitoring extended and improved</vt:lpstr>
      <vt:lpstr>Channel naming conventions </vt:lpstr>
      <vt:lpstr>Laser Lab environment</vt:lpstr>
      <vt:lpstr>Magnetic coupling to payloads modelling work</vt:lpstr>
      <vt:lpstr>Magnetic coupling to payloads modelling work</vt:lpstr>
      <vt:lpstr>Magnetic Mitigations (1) </vt:lpstr>
      <vt:lpstr>Magnetic Mitigations (2) </vt:lpstr>
      <vt:lpstr>Global magnetic noise (1) </vt:lpstr>
      <vt:lpstr>Global magnetic noise (2) Inter-sites correlation studies</vt:lpstr>
      <vt:lpstr>Newtonian Noise  (1) characterization studies</vt:lpstr>
      <vt:lpstr>Newtonian Noise  (2) characterization studies </vt:lpstr>
      <vt:lpstr>Newtonian Noise  (3) sources characterization (preliminary)</vt:lpstr>
      <vt:lpstr>NN, next</vt:lpstr>
      <vt:lpstr>Conclusions</vt:lpstr>
      <vt:lpstr>...warming up tools!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works</dc:title>
  <dc:creator>virgo</dc:creator>
  <cp:lastModifiedBy>irene fiori</cp:lastModifiedBy>
  <cp:revision>226</cp:revision>
  <dcterms:created xsi:type="dcterms:W3CDTF">2006-08-16T00:00:00Z</dcterms:created>
  <dcterms:modified xsi:type="dcterms:W3CDTF">2016-08-27T11:52:27Z</dcterms:modified>
</cp:coreProperties>
</file>