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92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15FFF2-9963-4FBD-8DCC-5F3C3A08E712}" type="datetimeFigureOut">
              <a:rPr lang="en-US" smtClean="0"/>
              <a:t>4/16/2012</a:t>
            </a:fld>
            <a:endParaRPr lang="en-US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B1D464-FB6C-428A-AAEB-D0B2DD2BE88B}" type="slidenum">
              <a:rPr lang="en-US" smtClean="0"/>
              <a:t>‹N›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lowchart: Document 6"/>
          <p:cNvSpPr/>
          <p:nvPr/>
        </p:nvSpPr>
        <p:spPr>
          <a:xfrm rot="10800000">
            <a:off x="1" y="1520731"/>
            <a:ext cx="9144000" cy="3435579"/>
          </a:xfrm>
          <a:custGeom>
            <a:avLst/>
            <a:gdLst>
              <a:gd name="connsiteX0" fmla="*/ 0 w 21600"/>
              <a:gd name="connsiteY0" fmla="*/ 0 h 18805"/>
              <a:gd name="connsiteX1" fmla="*/ 21600 w 21600"/>
              <a:gd name="connsiteY1" fmla="*/ 0 h 18805"/>
              <a:gd name="connsiteX2" fmla="*/ 21600 w 21600"/>
              <a:gd name="connsiteY2" fmla="*/ 17322 h 18805"/>
              <a:gd name="connsiteX3" fmla="*/ 0 w 21600"/>
              <a:gd name="connsiteY3" fmla="*/ 18805 h 18805"/>
              <a:gd name="connsiteX4" fmla="*/ 0 w 21600"/>
              <a:gd name="connsiteY4" fmla="*/ 0 h 18805"/>
              <a:gd name="connsiteX0" fmla="*/ 0 w 21600"/>
              <a:gd name="connsiteY0" fmla="*/ 0 h 18805"/>
              <a:gd name="connsiteX1" fmla="*/ 21600 w 21600"/>
              <a:gd name="connsiteY1" fmla="*/ 0 h 18805"/>
              <a:gd name="connsiteX2" fmla="*/ 21600 w 21600"/>
              <a:gd name="connsiteY2" fmla="*/ 17322 h 18805"/>
              <a:gd name="connsiteX3" fmla="*/ 0 w 21600"/>
              <a:gd name="connsiteY3" fmla="*/ 18805 h 18805"/>
              <a:gd name="connsiteX4" fmla="*/ 0 w 21600"/>
              <a:gd name="connsiteY4" fmla="*/ 0 h 18805"/>
              <a:gd name="connsiteX0" fmla="*/ 0 w 21600"/>
              <a:gd name="connsiteY0" fmla="*/ 0 h 18916"/>
              <a:gd name="connsiteX1" fmla="*/ 21600 w 21600"/>
              <a:gd name="connsiteY1" fmla="*/ 0 h 18916"/>
              <a:gd name="connsiteX2" fmla="*/ 21600 w 21600"/>
              <a:gd name="connsiteY2" fmla="*/ 17322 h 18916"/>
              <a:gd name="connsiteX3" fmla="*/ 0 w 21600"/>
              <a:gd name="connsiteY3" fmla="*/ 18916 h 18916"/>
              <a:gd name="connsiteX4" fmla="*/ 0 w 21600"/>
              <a:gd name="connsiteY4" fmla="*/ 0 h 18916"/>
              <a:gd name="connsiteX0" fmla="*/ 0 w 21600"/>
              <a:gd name="connsiteY0" fmla="*/ 0 h 18916"/>
              <a:gd name="connsiteX1" fmla="*/ 21600 w 21600"/>
              <a:gd name="connsiteY1" fmla="*/ 0 h 18916"/>
              <a:gd name="connsiteX2" fmla="*/ 21600 w 21600"/>
              <a:gd name="connsiteY2" fmla="*/ 17322 h 18916"/>
              <a:gd name="connsiteX3" fmla="*/ 0 w 21600"/>
              <a:gd name="connsiteY3" fmla="*/ 18916 h 18916"/>
              <a:gd name="connsiteX4" fmla="*/ 0 w 21600"/>
              <a:gd name="connsiteY4" fmla="*/ 0 h 18916"/>
              <a:gd name="connsiteX0" fmla="*/ 0 w 21600"/>
              <a:gd name="connsiteY0" fmla="*/ 0 h 18916"/>
              <a:gd name="connsiteX1" fmla="*/ 21600 w 21600"/>
              <a:gd name="connsiteY1" fmla="*/ 0 h 18916"/>
              <a:gd name="connsiteX2" fmla="*/ 21600 w 21600"/>
              <a:gd name="connsiteY2" fmla="*/ 17322 h 18916"/>
              <a:gd name="connsiteX3" fmla="*/ 0 w 21600"/>
              <a:gd name="connsiteY3" fmla="*/ 18916 h 18916"/>
              <a:gd name="connsiteX4" fmla="*/ 0 w 21600"/>
              <a:gd name="connsiteY4" fmla="*/ 0 h 18916"/>
              <a:gd name="connsiteX0" fmla="*/ 0 w 21600"/>
              <a:gd name="connsiteY0" fmla="*/ 0 h 19355"/>
              <a:gd name="connsiteX1" fmla="*/ 21600 w 21600"/>
              <a:gd name="connsiteY1" fmla="*/ 0 h 19355"/>
              <a:gd name="connsiteX2" fmla="*/ 21600 w 21600"/>
              <a:gd name="connsiteY2" fmla="*/ 17322 h 19355"/>
              <a:gd name="connsiteX3" fmla="*/ 0 w 21600"/>
              <a:gd name="connsiteY3" fmla="*/ 19355 h 19355"/>
              <a:gd name="connsiteX4" fmla="*/ 0 w 21600"/>
              <a:gd name="connsiteY4" fmla="*/ 0 h 19355"/>
              <a:gd name="connsiteX0" fmla="*/ 0 w 21600"/>
              <a:gd name="connsiteY0" fmla="*/ 0 h 19355"/>
              <a:gd name="connsiteX1" fmla="*/ 21600 w 21600"/>
              <a:gd name="connsiteY1" fmla="*/ 0 h 19355"/>
              <a:gd name="connsiteX2" fmla="*/ 21600 w 21600"/>
              <a:gd name="connsiteY2" fmla="*/ 17322 h 19355"/>
              <a:gd name="connsiteX3" fmla="*/ 0 w 21600"/>
              <a:gd name="connsiteY3" fmla="*/ 19355 h 19355"/>
              <a:gd name="connsiteX4" fmla="*/ 0 w 21600"/>
              <a:gd name="connsiteY4" fmla="*/ 0 h 19355"/>
              <a:gd name="connsiteX0" fmla="*/ 0 w 21600"/>
              <a:gd name="connsiteY0" fmla="*/ 0 h 19794"/>
              <a:gd name="connsiteX1" fmla="*/ 21600 w 21600"/>
              <a:gd name="connsiteY1" fmla="*/ 0 h 19794"/>
              <a:gd name="connsiteX2" fmla="*/ 21600 w 21600"/>
              <a:gd name="connsiteY2" fmla="*/ 17322 h 19794"/>
              <a:gd name="connsiteX3" fmla="*/ 0 w 21600"/>
              <a:gd name="connsiteY3" fmla="*/ 19794 h 19794"/>
              <a:gd name="connsiteX4" fmla="*/ 0 w 21600"/>
              <a:gd name="connsiteY4" fmla="*/ 0 h 19794"/>
              <a:gd name="connsiteX0" fmla="*/ 0 w 21600"/>
              <a:gd name="connsiteY0" fmla="*/ 0 h 19794"/>
              <a:gd name="connsiteX1" fmla="*/ 21600 w 21600"/>
              <a:gd name="connsiteY1" fmla="*/ 0 h 19794"/>
              <a:gd name="connsiteX2" fmla="*/ 21600 w 21600"/>
              <a:gd name="connsiteY2" fmla="*/ 17322 h 19794"/>
              <a:gd name="connsiteX3" fmla="*/ 0 w 21600"/>
              <a:gd name="connsiteY3" fmla="*/ 19794 h 19794"/>
              <a:gd name="connsiteX4" fmla="*/ 0 w 21600"/>
              <a:gd name="connsiteY4" fmla="*/ 0 h 197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00" h="19794">
                <a:moveTo>
                  <a:pt x="0" y="0"/>
                </a:moveTo>
                <a:lnTo>
                  <a:pt x="21600" y="0"/>
                </a:lnTo>
                <a:lnTo>
                  <a:pt x="21600" y="17322"/>
                </a:lnTo>
                <a:cubicBezTo>
                  <a:pt x="10800" y="17322"/>
                  <a:pt x="7466" y="25350"/>
                  <a:pt x="0" y="19794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chemeClr val="bg2">
                  <a:tint val="28000"/>
                  <a:satMod val="2000000"/>
                  <a:alpha val="30000"/>
                </a:schemeClr>
              </a:gs>
              <a:gs pos="35000">
                <a:schemeClr val="bg2">
                  <a:shade val="100000"/>
                  <a:satMod val="600000"/>
                  <a:alpha val="0"/>
                </a:schemeClr>
              </a:gs>
            </a:gsLst>
            <a:lin ang="5400000" scaled="1"/>
          </a:gradFill>
          <a:ln w="317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02920" y="2775745"/>
            <a:ext cx="8229600" cy="2167128"/>
          </a:xfrm>
        </p:spPr>
        <p:txBody>
          <a:bodyPr tIns="0" bIns="0" anchor="t"/>
          <a:lstStyle>
            <a:lvl1pPr>
              <a:defRPr sz="5000" cap="all" baseline="0">
                <a:effectLst>
                  <a:outerShdw blurRad="30000" dist="30000" dir="2700000" algn="tl" rotWithShape="0">
                    <a:schemeClr val="bg2">
                      <a:shade val="45000"/>
                      <a:satMod val="150000"/>
                      <a:alpha val="90000"/>
                    </a:schemeClr>
                  </a:outerShdw>
                  <a:reflection blurRad="12000" stA="25000" endPos="49000" dist="5000" dir="5400000" sy="-100000" algn="bl" rotWithShape="0"/>
                </a:effectLst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00064" y="1559720"/>
            <a:ext cx="5105400" cy="1219200"/>
          </a:xfrm>
        </p:spPr>
        <p:txBody>
          <a:bodyPr lIns="0" tIns="0" rIns="0" bIns="0" anchor="b"/>
          <a:lstStyle>
            <a:lvl1pPr marL="0" indent="0" algn="l">
              <a:buNone/>
              <a:defRPr sz="19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660FC-980A-420D-AB4B-7B82A68F9227}" type="datetime1">
              <a:rPr lang="en-US" smtClean="0"/>
              <a:t>4/16/2012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AdV meeting 17/04/2012</a:t>
            </a:r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F0B94-38B2-4E2A-B5EE-08AE8522F64D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C2DA6-BCC5-4387-B952-E4DC24BD500F}" type="datetime1">
              <a:rPr lang="en-US" smtClean="0"/>
              <a:t>4/16/2012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AdV meeting 17/04/2012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F0B94-38B2-4E2A-B5EE-08AE8522F64D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990600"/>
            <a:ext cx="7772400" cy="1362456"/>
          </a:xfrm>
        </p:spPr>
        <p:txBody>
          <a:bodyPr>
            <a:noAutofit/>
          </a:bodyPr>
          <a:lstStyle>
            <a:lvl1pPr algn="l">
              <a:buNone/>
              <a:defRPr sz="4800" b="1" cap="none" baseline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352677"/>
            <a:ext cx="7772400" cy="1509712"/>
          </a:xfrm>
        </p:spPr>
        <p:txBody>
          <a:bodyPr anchor="t"/>
          <a:lstStyle>
            <a:lvl1pPr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F6183-7041-47FD-BDDA-50A2FE62B507}" type="datetime1">
              <a:rPr lang="en-US" smtClean="0"/>
              <a:t>4/16/2012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AdV meeting 17/04/2012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F0B94-38B2-4E2A-B5EE-08AE8522F64D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1143000"/>
          </a:xfrm>
        </p:spPr>
        <p:txBody>
          <a:bodyPr tIns="9144" bIns="9144"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199800"/>
            <a:ext cx="4038600" cy="416052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199800"/>
            <a:ext cx="4038600" cy="416052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913AC-7C84-4C75-BCA1-0F7ABD53D69A}" type="datetime1">
              <a:rPr lang="en-US" smtClean="0"/>
              <a:t>4/16/2012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AdV meeting 17/04/2012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F0B94-38B2-4E2A-B5EE-08AE8522F64D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1143000"/>
          </a:xfrm>
        </p:spPr>
        <p:txBody>
          <a:bodyPr tIns="9144" bIns="9144" anchor="b"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112168"/>
            <a:ext cx="4040188" cy="502920"/>
          </a:xfrm>
        </p:spPr>
        <p:txBody>
          <a:bodyPr anchor="b">
            <a:noAutofit/>
          </a:bodyPr>
          <a:lstStyle>
            <a:lvl1pPr>
              <a:buNone/>
              <a:defRPr sz="2200" b="1">
                <a:effectLst>
                  <a:outerShdw blurRad="38000" dist="38000" dir="2700000" algn="tl" rotWithShape="0">
                    <a:schemeClr val="bg2">
                      <a:shade val="45000"/>
                      <a:satMod val="150000"/>
                      <a:alpha val="90000"/>
                    </a:schemeClr>
                  </a:outerShdw>
                </a:effectLst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2112168"/>
            <a:ext cx="4041775" cy="502920"/>
          </a:xfrm>
        </p:spPr>
        <p:txBody>
          <a:bodyPr anchor="b">
            <a:noAutofit/>
          </a:bodyPr>
          <a:lstStyle>
            <a:lvl1pPr>
              <a:buNone/>
              <a:defRPr sz="2200" b="1">
                <a:effectLst>
                  <a:outerShdw blurRad="30000" dist="30000" dir="2700000" algn="tl" rotWithShape="0">
                    <a:schemeClr val="bg2">
                      <a:shade val="45000"/>
                      <a:satMod val="150000"/>
                      <a:alpha val="90000"/>
                    </a:schemeClr>
                  </a:outerShdw>
                </a:effectLst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667000"/>
            <a:ext cx="4040188" cy="365760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667000"/>
            <a:ext cx="4041775" cy="365760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4F54C-DCBB-4615-B78B-10C0CE3C676D}" type="datetime1">
              <a:rPr lang="en-US" smtClean="0"/>
              <a:t>4/16/2012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AdV meeting 17/04/2012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F0B94-38B2-4E2A-B5EE-08AE8522F64D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1143000"/>
          </a:xfrm>
          <a:effectLst/>
        </p:spPr>
        <p:txBody>
          <a:bodyPr tIns="9144" bIns="9144" anchor="b"/>
          <a:lstStyle>
            <a:lvl1pPr>
              <a:defRPr sz="4800" cap="none" baseline="0">
                <a:effectLst>
                  <a:outerShdw blurRad="30000" dist="30000" dir="2700000" algn="tl" rotWithShape="0">
                    <a:schemeClr val="bg2">
                      <a:shade val="45000"/>
                      <a:satMod val="150000"/>
                      <a:alpha val="90000"/>
                    </a:schemeClr>
                  </a:outerShdw>
                </a:effectLst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73BE4-475B-485F-9AC3-64D9AE4F0960}" type="datetime1">
              <a:rPr lang="en-US" smtClean="0"/>
              <a:t>4/16/2012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AdV meeting 17/04/2012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F0B94-38B2-4E2A-B5EE-08AE8522F64D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0BEE5-D8A3-471D-A540-5559F6DC4578}" type="datetime1">
              <a:rPr lang="en-US" smtClean="0"/>
              <a:t>4/16/2012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AdV meeting 17/04/2012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F0B94-38B2-4E2A-B5EE-08AE8522F64D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1440"/>
            <a:ext cx="8229600" cy="914400"/>
          </a:xfrm>
        </p:spPr>
        <p:txBody>
          <a:bodyPr tIns="0" bIns="0" anchor="b"/>
          <a:lstStyle>
            <a:lvl1pPr algn="l">
              <a:buNone/>
              <a:defRPr sz="5000" b="1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133856"/>
            <a:ext cx="2590800" cy="5181600"/>
          </a:xfrm>
        </p:spPr>
        <p:txBody>
          <a:bodyPr lIns="45720" tIns="45720" rIns="0"/>
          <a:lstStyle>
            <a:lvl1pPr marL="0" indent="0">
              <a:spcBef>
                <a:spcPts val="300"/>
              </a:spcBef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429000" y="1133472"/>
            <a:ext cx="5257800" cy="5191128"/>
          </a:xfrm>
        </p:spPr>
        <p:txBody>
          <a:bodyPr/>
          <a:lstStyle>
            <a:lvl1pPr algn="l">
              <a:defRPr sz="3000"/>
            </a:lvl1pPr>
            <a:lvl2pPr algn="l">
              <a:defRPr sz="2800"/>
            </a:lvl2pPr>
            <a:lvl3pPr algn="l">
              <a:defRPr sz="2400"/>
            </a:lvl3pPr>
            <a:lvl4pPr algn="l">
              <a:defRPr sz="2000"/>
            </a:lvl4pPr>
            <a:lvl5pPr algn="l">
              <a:defRPr sz="2000"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175A0-F74A-4CE1-870B-8D5E4F90E05E}" type="datetime1">
              <a:rPr lang="en-US" smtClean="0"/>
              <a:t>4/16/2012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AdV meeting 17/04/2012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F0B94-38B2-4E2A-B5EE-08AE8522F64D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6240" y="1981200"/>
            <a:ext cx="3429000" cy="522288"/>
          </a:xfrm>
        </p:spPr>
        <p:txBody>
          <a:bodyPr tIns="0" bIns="0" anchor="b"/>
          <a:lstStyle>
            <a:lvl1pPr algn="r">
              <a:buNone/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93368" y="1066800"/>
            <a:ext cx="4572000" cy="4572000"/>
          </a:xfrm>
          <a:solidFill>
            <a:schemeClr val="bg2">
              <a:shade val="75000"/>
            </a:schemeClr>
          </a:solidFill>
          <a:ln w="60325">
            <a:solidFill>
              <a:srgbClr val="FFFFFF"/>
            </a:solidFill>
            <a:miter lim="800000"/>
          </a:ln>
          <a:effectLst>
            <a:outerShdw blurRad="36195" dist="10000" dir="5400000" algn="tl" rotWithShape="0">
              <a:srgbClr val="000000">
                <a:alpha val="75000"/>
              </a:srgbClr>
            </a:outerShdw>
            <a:reflection stA="21000" endA="500" endPos="10000" dist="20000" dir="5400000" sy="-100000" algn="bl" rotWithShape="0"/>
          </a:effectLst>
        </p:spPr>
        <p:txBody>
          <a:bodyPr/>
          <a:lstStyle>
            <a:lvl1pPr>
              <a:buNone/>
              <a:defRPr sz="3200"/>
            </a:lvl1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76240" y="2543176"/>
            <a:ext cx="3429000" cy="914400"/>
          </a:xfrm>
        </p:spPr>
        <p:txBody>
          <a:bodyPr lIns="0" tIns="0" rIns="0" bIns="0" anchor="t"/>
          <a:lstStyle>
            <a:lvl1pPr indent="0" algn="r">
              <a:spcBef>
                <a:spcPts val="300"/>
              </a:spcBef>
              <a:buFontTx/>
              <a:buNone/>
              <a:defRPr sz="1400" baseline="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AE544-9050-45D4-93B7-3AB0890CEEB1}" type="datetime1">
              <a:rPr lang="en-US" smtClean="0"/>
              <a:t>4/16/2012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AdV meeting 17/04/2012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3400" y="6356350"/>
            <a:ext cx="533400" cy="365125"/>
          </a:xfrm>
        </p:spPr>
        <p:txBody>
          <a:bodyPr/>
          <a:lstStyle/>
          <a:p>
            <a:fld id="{DA2F0B94-38B2-4E2A-B5EE-08AE8522F64D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A42C3-B7EB-4EA7-9547-1E9A399523ED}" type="datetime1">
              <a:rPr lang="en-US" smtClean="0"/>
              <a:t>4/16/2012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AdV meeting 17/04/2012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F0B94-38B2-4E2A-B5EE-08AE8522F64D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9AD2D-64C2-4E5A-B17D-12B7FF7A4E77}" type="datetime1">
              <a:rPr lang="en-US" smtClean="0"/>
              <a:t>4/16/2012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AdV meeting 17/04/2012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F0B94-38B2-4E2A-B5EE-08AE8522F64D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0082"/>
            </a:gs>
            <a:gs pos="13000">
              <a:srgbClr val="0047FF"/>
            </a:gs>
            <a:gs pos="28000">
              <a:srgbClr val="000082"/>
            </a:gs>
            <a:gs pos="42999">
              <a:srgbClr val="0047FF"/>
            </a:gs>
            <a:gs pos="58000">
              <a:srgbClr val="000082"/>
            </a:gs>
            <a:gs pos="72000">
              <a:srgbClr val="0047FF"/>
            </a:gs>
            <a:gs pos="87000">
              <a:srgbClr val="000082"/>
            </a:gs>
            <a:gs pos="100000">
              <a:srgbClr val="0047FF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lowchart: Document 6"/>
          <p:cNvSpPr/>
          <p:nvPr/>
        </p:nvSpPr>
        <p:spPr>
          <a:xfrm rot="10800000">
            <a:off x="1" y="1142899"/>
            <a:ext cx="9144000" cy="5562705"/>
          </a:xfrm>
          <a:custGeom>
            <a:avLst/>
            <a:gdLst>
              <a:gd name="connsiteX0" fmla="*/ 0 w 21600"/>
              <a:gd name="connsiteY0" fmla="*/ 0 h 19378"/>
              <a:gd name="connsiteX1" fmla="*/ 21600 w 21600"/>
              <a:gd name="connsiteY1" fmla="*/ 0 h 19378"/>
              <a:gd name="connsiteX2" fmla="*/ 21600 w 21600"/>
              <a:gd name="connsiteY2" fmla="*/ 17322 h 19378"/>
              <a:gd name="connsiteX3" fmla="*/ 0 w 21600"/>
              <a:gd name="connsiteY3" fmla="*/ 19378 h 19378"/>
              <a:gd name="connsiteX4" fmla="*/ 0 w 21600"/>
              <a:gd name="connsiteY4" fmla="*/ 0 h 19378"/>
              <a:gd name="connsiteX0" fmla="*/ 0 w 21600"/>
              <a:gd name="connsiteY0" fmla="*/ 0 h 19378"/>
              <a:gd name="connsiteX1" fmla="*/ 21600 w 21600"/>
              <a:gd name="connsiteY1" fmla="*/ 0 h 19378"/>
              <a:gd name="connsiteX2" fmla="*/ 21600 w 21600"/>
              <a:gd name="connsiteY2" fmla="*/ 17322 h 19378"/>
              <a:gd name="connsiteX3" fmla="*/ 0 w 21600"/>
              <a:gd name="connsiteY3" fmla="*/ 19378 h 19378"/>
              <a:gd name="connsiteX4" fmla="*/ 0 w 21600"/>
              <a:gd name="connsiteY4" fmla="*/ 0 h 19378"/>
              <a:gd name="connsiteX0" fmla="*/ 0 w 21600"/>
              <a:gd name="connsiteY0" fmla="*/ 0 h 19378"/>
              <a:gd name="connsiteX1" fmla="*/ 21600 w 21600"/>
              <a:gd name="connsiteY1" fmla="*/ 0 h 19378"/>
              <a:gd name="connsiteX2" fmla="*/ 21600 w 21600"/>
              <a:gd name="connsiteY2" fmla="*/ 17322 h 19378"/>
              <a:gd name="connsiteX3" fmla="*/ 0 w 21600"/>
              <a:gd name="connsiteY3" fmla="*/ 19378 h 19378"/>
              <a:gd name="connsiteX4" fmla="*/ 0 w 21600"/>
              <a:gd name="connsiteY4" fmla="*/ 0 h 19378"/>
              <a:gd name="connsiteX0" fmla="*/ 0 w 21600"/>
              <a:gd name="connsiteY0" fmla="*/ 0 h 19974"/>
              <a:gd name="connsiteX1" fmla="*/ 21600 w 21600"/>
              <a:gd name="connsiteY1" fmla="*/ 0 h 19974"/>
              <a:gd name="connsiteX2" fmla="*/ 21600 w 21600"/>
              <a:gd name="connsiteY2" fmla="*/ 17322 h 19974"/>
              <a:gd name="connsiteX3" fmla="*/ 0 w 21600"/>
              <a:gd name="connsiteY3" fmla="*/ 19974 h 19974"/>
              <a:gd name="connsiteX4" fmla="*/ 0 w 21600"/>
              <a:gd name="connsiteY4" fmla="*/ 0 h 19974"/>
              <a:gd name="connsiteX0" fmla="*/ 0 w 21600"/>
              <a:gd name="connsiteY0" fmla="*/ 0 h 19974"/>
              <a:gd name="connsiteX1" fmla="*/ 21600 w 21600"/>
              <a:gd name="connsiteY1" fmla="*/ 0 h 19974"/>
              <a:gd name="connsiteX2" fmla="*/ 21600 w 21600"/>
              <a:gd name="connsiteY2" fmla="*/ 17322 h 19974"/>
              <a:gd name="connsiteX3" fmla="*/ 0 w 21600"/>
              <a:gd name="connsiteY3" fmla="*/ 19974 h 19974"/>
              <a:gd name="connsiteX4" fmla="*/ 0 w 21600"/>
              <a:gd name="connsiteY4" fmla="*/ 0 h 19974"/>
              <a:gd name="connsiteX0" fmla="*/ 0 w 21600"/>
              <a:gd name="connsiteY0" fmla="*/ 0 h 19974"/>
              <a:gd name="connsiteX1" fmla="*/ 21600 w 21600"/>
              <a:gd name="connsiteY1" fmla="*/ 0 h 19974"/>
              <a:gd name="connsiteX2" fmla="*/ 21600 w 21600"/>
              <a:gd name="connsiteY2" fmla="*/ 17322 h 19974"/>
              <a:gd name="connsiteX3" fmla="*/ 0 w 21600"/>
              <a:gd name="connsiteY3" fmla="*/ 19974 h 19974"/>
              <a:gd name="connsiteX4" fmla="*/ 0 w 21600"/>
              <a:gd name="connsiteY4" fmla="*/ 0 h 19974"/>
              <a:gd name="connsiteX0" fmla="*/ 0 w 21600"/>
              <a:gd name="connsiteY0" fmla="*/ 0 h 20252"/>
              <a:gd name="connsiteX1" fmla="*/ 21600 w 21600"/>
              <a:gd name="connsiteY1" fmla="*/ 0 h 20252"/>
              <a:gd name="connsiteX2" fmla="*/ 21600 w 21600"/>
              <a:gd name="connsiteY2" fmla="*/ 17322 h 20252"/>
              <a:gd name="connsiteX3" fmla="*/ 0 w 21600"/>
              <a:gd name="connsiteY3" fmla="*/ 20252 h 20252"/>
              <a:gd name="connsiteX4" fmla="*/ 0 w 21600"/>
              <a:gd name="connsiteY4" fmla="*/ 0 h 20252"/>
              <a:gd name="connsiteX0" fmla="*/ 0 w 21600"/>
              <a:gd name="connsiteY0" fmla="*/ 0 h 20252"/>
              <a:gd name="connsiteX1" fmla="*/ 21600 w 21600"/>
              <a:gd name="connsiteY1" fmla="*/ 0 h 20252"/>
              <a:gd name="connsiteX2" fmla="*/ 21600 w 21600"/>
              <a:gd name="connsiteY2" fmla="*/ 17322 h 20252"/>
              <a:gd name="connsiteX3" fmla="*/ 0 w 21600"/>
              <a:gd name="connsiteY3" fmla="*/ 20252 h 20252"/>
              <a:gd name="connsiteX4" fmla="*/ 0 w 21600"/>
              <a:gd name="connsiteY4" fmla="*/ 0 h 20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00" h="20252">
                <a:moveTo>
                  <a:pt x="0" y="0"/>
                </a:moveTo>
                <a:lnTo>
                  <a:pt x="21600" y="0"/>
                </a:lnTo>
                <a:lnTo>
                  <a:pt x="21600" y="17322"/>
                </a:lnTo>
                <a:cubicBezTo>
                  <a:pt x="10800" y="17322"/>
                  <a:pt x="10056" y="24231"/>
                  <a:pt x="0" y="20252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chemeClr val="bg2">
                  <a:tint val="55000"/>
                  <a:satMod val="1800000"/>
                  <a:alpha val="55000"/>
                </a:schemeClr>
              </a:gs>
              <a:gs pos="65000">
                <a:schemeClr val="bg2">
                  <a:shade val="100000"/>
                  <a:satMod val="600000"/>
                  <a:alpha val="0"/>
                </a:schemeClr>
              </a:gs>
            </a:gsLst>
            <a:lin ang="4800000" scaled="1"/>
          </a:gradFill>
          <a:ln w="317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8" name="Flowchart: Document 7"/>
          <p:cNvSpPr/>
          <p:nvPr/>
        </p:nvSpPr>
        <p:spPr>
          <a:xfrm rot="10800000">
            <a:off x="1" y="1341133"/>
            <a:ext cx="9144000" cy="4480425"/>
          </a:xfrm>
          <a:custGeom>
            <a:avLst/>
            <a:gdLst>
              <a:gd name="connsiteX0" fmla="*/ 0 w 21600"/>
              <a:gd name="connsiteY0" fmla="*/ 0 h 18944"/>
              <a:gd name="connsiteX1" fmla="*/ 21600 w 21600"/>
              <a:gd name="connsiteY1" fmla="*/ 0 h 18944"/>
              <a:gd name="connsiteX2" fmla="*/ 21600 w 21600"/>
              <a:gd name="connsiteY2" fmla="*/ 17322 h 18944"/>
              <a:gd name="connsiteX3" fmla="*/ 0 w 21600"/>
              <a:gd name="connsiteY3" fmla="*/ 18944 h 18944"/>
              <a:gd name="connsiteX4" fmla="*/ 0 w 21600"/>
              <a:gd name="connsiteY4" fmla="*/ 0 h 18944"/>
              <a:gd name="connsiteX0" fmla="*/ 0 w 21600"/>
              <a:gd name="connsiteY0" fmla="*/ 0 h 18944"/>
              <a:gd name="connsiteX1" fmla="*/ 21600 w 21600"/>
              <a:gd name="connsiteY1" fmla="*/ 0 h 18944"/>
              <a:gd name="connsiteX2" fmla="*/ 21600 w 21600"/>
              <a:gd name="connsiteY2" fmla="*/ 17322 h 18944"/>
              <a:gd name="connsiteX3" fmla="*/ 0 w 21600"/>
              <a:gd name="connsiteY3" fmla="*/ 18944 h 18944"/>
              <a:gd name="connsiteX4" fmla="*/ 0 w 21600"/>
              <a:gd name="connsiteY4" fmla="*/ 0 h 18944"/>
              <a:gd name="connsiteX0" fmla="*/ 0 w 21600"/>
              <a:gd name="connsiteY0" fmla="*/ 0 h 19350"/>
              <a:gd name="connsiteX1" fmla="*/ 21600 w 21600"/>
              <a:gd name="connsiteY1" fmla="*/ 0 h 19350"/>
              <a:gd name="connsiteX2" fmla="*/ 21600 w 21600"/>
              <a:gd name="connsiteY2" fmla="*/ 17322 h 19350"/>
              <a:gd name="connsiteX3" fmla="*/ 0 w 21600"/>
              <a:gd name="connsiteY3" fmla="*/ 19350 h 19350"/>
              <a:gd name="connsiteX4" fmla="*/ 0 w 21600"/>
              <a:gd name="connsiteY4" fmla="*/ 0 h 19350"/>
              <a:gd name="connsiteX0" fmla="*/ 0 w 21600"/>
              <a:gd name="connsiteY0" fmla="*/ 0 h 19350"/>
              <a:gd name="connsiteX1" fmla="*/ 21600 w 21600"/>
              <a:gd name="connsiteY1" fmla="*/ 0 h 19350"/>
              <a:gd name="connsiteX2" fmla="*/ 21600 w 21600"/>
              <a:gd name="connsiteY2" fmla="*/ 17322 h 19350"/>
              <a:gd name="connsiteX3" fmla="*/ 0 w 21600"/>
              <a:gd name="connsiteY3" fmla="*/ 19350 h 19350"/>
              <a:gd name="connsiteX4" fmla="*/ 0 w 21600"/>
              <a:gd name="connsiteY4" fmla="*/ 0 h 19350"/>
              <a:gd name="connsiteX0" fmla="*/ 0 w 21600"/>
              <a:gd name="connsiteY0" fmla="*/ 0 h 19350"/>
              <a:gd name="connsiteX1" fmla="*/ 21600 w 21600"/>
              <a:gd name="connsiteY1" fmla="*/ 0 h 19350"/>
              <a:gd name="connsiteX2" fmla="*/ 21600 w 21600"/>
              <a:gd name="connsiteY2" fmla="*/ 17322 h 19350"/>
              <a:gd name="connsiteX3" fmla="*/ 0 w 21600"/>
              <a:gd name="connsiteY3" fmla="*/ 19350 h 19350"/>
              <a:gd name="connsiteX4" fmla="*/ 0 w 21600"/>
              <a:gd name="connsiteY4" fmla="*/ 0 h 19350"/>
              <a:gd name="connsiteX0" fmla="*/ 0 w 21600"/>
              <a:gd name="connsiteY0" fmla="*/ 0 h 19350"/>
              <a:gd name="connsiteX1" fmla="*/ 21600 w 21600"/>
              <a:gd name="connsiteY1" fmla="*/ 0 h 19350"/>
              <a:gd name="connsiteX2" fmla="*/ 21600 w 21600"/>
              <a:gd name="connsiteY2" fmla="*/ 17322 h 19350"/>
              <a:gd name="connsiteX3" fmla="*/ 0 w 21600"/>
              <a:gd name="connsiteY3" fmla="*/ 19350 h 19350"/>
              <a:gd name="connsiteX4" fmla="*/ 0 w 21600"/>
              <a:gd name="connsiteY4" fmla="*/ 0 h 19350"/>
              <a:gd name="connsiteX0" fmla="*/ 0 w 21600"/>
              <a:gd name="connsiteY0" fmla="*/ 0 h 19691"/>
              <a:gd name="connsiteX1" fmla="*/ 21600 w 21600"/>
              <a:gd name="connsiteY1" fmla="*/ 0 h 19691"/>
              <a:gd name="connsiteX2" fmla="*/ 21600 w 21600"/>
              <a:gd name="connsiteY2" fmla="*/ 17322 h 19691"/>
              <a:gd name="connsiteX3" fmla="*/ 0 w 21600"/>
              <a:gd name="connsiteY3" fmla="*/ 19691 h 19691"/>
              <a:gd name="connsiteX4" fmla="*/ 0 w 21600"/>
              <a:gd name="connsiteY4" fmla="*/ 0 h 19691"/>
              <a:gd name="connsiteX0" fmla="*/ 0 w 21600"/>
              <a:gd name="connsiteY0" fmla="*/ 0 h 19691"/>
              <a:gd name="connsiteX1" fmla="*/ 21600 w 21600"/>
              <a:gd name="connsiteY1" fmla="*/ 0 h 19691"/>
              <a:gd name="connsiteX2" fmla="*/ 21600 w 21600"/>
              <a:gd name="connsiteY2" fmla="*/ 17322 h 19691"/>
              <a:gd name="connsiteX3" fmla="*/ 0 w 21600"/>
              <a:gd name="connsiteY3" fmla="*/ 19691 h 19691"/>
              <a:gd name="connsiteX4" fmla="*/ 0 w 21600"/>
              <a:gd name="connsiteY4" fmla="*/ 0 h 19691"/>
              <a:gd name="connsiteX0" fmla="*/ 0 w 21600"/>
              <a:gd name="connsiteY0" fmla="*/ 0 h 20032"/>
              <a:gd name="connsiteX1" fmla="*/ 21600 w 21600"/>
              <a:gd name="connsiteY1" fmla="*/ 0 h 20032"/>
              <a:gd name="connsiteX2" fmla="*/ 21600 w 21600"/>
              <a:gd name="connsiteY2" fmla="*/ 17322 h 20032"/>
              <a:gd name="connsiteX3" fmla="*/ 0 w 21600"/>
              <a:gd name="connsiteY3" fmla="*/ 20032 h 20032"/>
              <a:gd name="connsiteX4" fmla="*/ 0 w 21600"/>
              <a:gd name="connsiteY4" fmla="*/ 0 h 20032"/>
              <a:gd name="connsiteX0" fmla="*/ 0 w 21600"/>
              <a:gd name="connsiteY0" fmla="*/ 0 h 20032"/>
              <a:gd name="connsiteX1" fmla="*/ 21600 w 21600"/>
              <a:gd name="connsiteY1" fmla="*/ 0 h 20032"/>
              <a:gd name="connsiteX2" fmla="*/ 21600 w 21600"/>
              <a:gd name="connsiteY2" fmla="*/ 17322 h 20032"/>
              <a:gd name="connsiteX3" fmla="*/ 0 w 21600"/>
              <a:gd name="connsiteY3" fmla="*/ 20032 h 20032"/>
              <a:gd name="connsiteX4" fmla="*/ 0 w 21600"/>
              <a:gd name="connsiteY4" fmla="*/ 0 h 20032"/>
              <a:gd name="connsiteX0" fmla="*/ 0 w 21600"/>
              <a:gd name="connsiteY0" fmla="*/ 0 h 20032"/>
              <a:gd name="connsiteX1" fmla="*/ 21600 w 21600"/>
              <a:gd name="connsiteY1" fmla="*/ 0 h 20032"/>
              <a:gd name="connsiteX2" fmla="*/ 21600 w 21600"/>
              <a:gd name="connsiteY2" fmla="*/ 17322 h 20032"/>
              <a:gd name="connsiteX3" fmla="*/ 0 w 21600"/>
              <a:gd name="connsiteY3" fmla="*/ 20032 h 20032"/>
              <a:gd name="connsiteX4" fmla="*/ 0 w 21600"/>
              <a:gd name="connsiteY4" fmla="*/ 0 h 20032"/>
              <a:gd name="connsiteX0" fmla="*/ 0 w 21600"/>
              <a:gd name="connsiteY0" fmla="*/ 0 h 20032"/>
              <a:gd name="connsiteX1" fmla="*/ 21600 w 21600"/>
              <a:gd name="connsiteY1" fmla="*/ 0 h 20032"/>
              <a:gd name="connsiteX2" fmla="*/ 21600 w 21600"/>
              <a:gd name="connsiteY2" fmla="*/ 17322 h 20032"/>
              <a:gd name="connsiteX3" fmla="*/ 0 w 21600"/>
              <a:gd name="connsiteY3" fmla="*/ 20032 h 20032"/>
              <a:gd name="connsiteX4" fmla="*/ 0 w 21600"/>
              <a:gd name="connsiteY4" fmla="*/ 0 h 20032"/>
              <a:gd name="connsiteX0" fmla="*/ 0 w 21600"/>
              <a:gd name="connsiteY0" fmla="*/ 0 h 20032"/>
              <a:gd name="connsiteX1" fmla="*/ 21600 w 21600"/>
              <a:gd name="connsiteY1" fmla="*/ 0 h 20032"/>
              <a:gd name="connsiteX2" fmla="*/ 21600 w 21600"/>
              <a:gd name="connsiteY2" fmla="*/ 17322 h 20032"/>
              <a:gd name="connsiteX3" fmla="*/ 0 w 21600"/>
              <a:gd name="connsiteY3" fmla="*/ 20032 h 20032"/>
              <a:gd name="connsiteX4" fmla="*/ 0 w 21600"/>
              <a:gd name="connsiteY4" fmla="*/ 0 h 200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00" h="20032">
                <a:moveTo>
                  <a:pt x="0" y="0"/>
                </a:moveTo>
                <a:lnTo>
                  <a:pt x="21600" y="0"/>
                </a:lnTo>
                <a:lnTo>
                  <a:pt x="21600" y="17322"/>
                </a:lnTo>
                <a:cubicBezTo>
                  <a:pt x="10800" y="17322"/>
                  <a:pt x="8684" y="24776"/>
                  <a:pt x="0" y="20032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chemeClr val="bg2">
                  <a:tint val="40000"/>
                  <a:satMod val="1900000"/>
                  <a:alpha val="30000"/>
                </a:schemeClr>
              </a:gs>
              <a:gs pos="65000">
                <a:schemeClr val="bg2">
                  <a:shade val="100000"/>
                  <a:satMod val="600000"/>
                  <a:alpha val="0"/>
                </a:schemeClr>
              </a:gs>
            </a:gsLst>
            <a:lin ang="4800000" scaled="1"/>
          </a:gradFill>
          <a:ln w="317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524000"/>
          </a:xfrm>
          <a:prstGeom prst="rect">
            <a:avLst/>
          </a:prstGeom>
        </p:spPr>
        <p:txBody>
          <a:bodyPr vert="horz" lIns="0" tIns="9144" rIns="0" bIns="9144" anchor="b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2179637"/>
            <a:ext cx="8229600" cy="4114800"/>
          </a:xfrm>
          <a:prstGeom prst="rect">
            <a:avLst/>
          </a:prstGeom>
        </p:spPr>
        <p:txBody>
          <a:bodyPr vert="horz" lIns="9144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981200" cy="365125"/>
          </a:xfrm>
          <a:prstGeom prst="rect">
            <a:avLst/>
          </a:prstGeom>
        </p:spPr>
        <p:txBody>
          <a:bodyPr vert="horz" anchor="b"/>
          <a:lstStyle>
            <a:lvl1pPr algn="ctr">
              <a:defRPr sz="12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101F4195-0E0A-4ADB-B3AA-9D6E043D1C7B}" type="datetime1">
              <a:rPr lang="en-US" smtClean="0"/>
              <a:t>4/16/2012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438400" y="6356350"/>
            <a:ext cx="2895600" cy="365125"/>
          </a:xfrm>
          <a:prstGeom prst="rect">
            <a:avLst/>
          </a:prstGeom>
        </p:spPr>
        <p:txBody>
          <a:bodyPr vert="horz" lIns="0" anchor="b"/>
          <a:lstStyle>
            <a:lvl1pPr algn="l">
              <a:defRPr sz="12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r>
              <a:rPr lang="en-US" smtClean="0"/>
              <a:t>AdV meeting 17/04/2012</a:t>
            </a:r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153400" y="6356350"/>
            <a:ext cx="533400" cy="365125"/>
          </a:xfrm>
          <a:prstGeom prst="rect">
            <a:avLst/>
          </a:prstGeom>
        </p:spPr>
        <p:txBody>
          <a:bodyPr vert="horz" lIns="91440" rIns="0" anchor="b"/>
          <a:lstStyle>
            <a:lvl1pPr algn="r">
              <a:defRPr sz="14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DA2F0B94-38B2-4E2A-B5EE-08AE8522F64D}" type="slidenum">
              <a:rPr lang="en-US" smtClean="0"/>
              <a:pPr/>
              <a:t>‹N›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l" rtl="0" eaLnBrk="1" latinLnBrk="0" hangingPunct="1">
        <a:spcBef>
          <a:spcPct val="0"/>
        </a:spcBef>
        <a:buNone/>
        <a:defRPr sz="4800" b="1" kern="1200">
          <a:ln w="500">
            <a:solidFill>
              <a:schemeClr val="tx2">
                <a:shade val="20000"/>
                <a:satMod val="350000"/>
              </a:schemeClr>
            </a:solidFill>
          </a:ln>
          <a:solidFill>
            <a:schemeClr val="tx2">
              <a:tint val="100000"/>
              <a:satMod val="250000"/>
            </a:schemeClr>
          </a:solidFill>
          <a:effectLst>
            <a:outerShdw blurRad="30000" dist="30000" dir="2700000" algn="tl" rotWithShape="0">
              <a:schemeClr val="bg2">
                <a:shade val="45000"/>
                <a:satMod val="150000"/>
                <a:alpha val="90000"/>
              </a:schemeClr>
            </a:outerShdw>
          </a:effectLst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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630936" indent="-27432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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23544" indent="-274320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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2860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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228600" algn="l" rtl="0" eaLnBrk="1" latinLnBrk="0" hangingPunct="1">
        <a:spcBef>
          <a:spcPct val="20000"/>
        </a:spcBef>
        <a:buClr>
          <a:schemeClr val="accent5"/>
        </a:buClr>
        <a:buFont typeface="Wingdings 2"/>
        <a:buChar char="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73352" indent="-228600" algn="l" rtl="0" eaLnBrk="1" latinLnBrk="0" hangingPunct="1">
        <a:spcBef>
          <a:spcPct val="20000"/>
        </a:spcBef>
        <a:buClr>
          <a:schemeClr val="accent6"/>
        </a:buClr>
        <a:buFont typeface="Wingdings 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11096" indent="-228600" algn="l" rtl="0" eaLnBrk="1" latinLnBrk="0" hangingPunct="1">
        <a:spcBef>
          <a:spcPct val="20000"/>
        </a:spcBef>
        <a:buClr>
          <a:schemeClr val="tx2"/>
        </a:buClr>
        <a:buFont typeface="Wingdings 2"/>
        <a:buChar char="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21408" indent="-182880" algn="l" rtl="0" eaLnBrk="1" latinLnBrk="0" hangingPunct="1">
        <a:spcBef>
          <a:spcPct val="20000"/>
        </a:spcBef>
        <a:buClr>
          <a:schemeClr val="tx2"/>
        </a:buClr>
        <a:buFont typeface="Wingdings 2"/>
        <a:buChar char="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22576" indent="-182880" algn="l" rtl="0" eaLnBrk="1" latinLnBrk="0" hangingPunct="1">
        <a:spcBef>
          <a:spcPct val="20000"/>
        </a:spcBef>
        <a:buClr>
          <a:schemeClr val="tx2"/>
        </a:buClr>
        <a:buFont typeface="Wingdings 2"/>
        <a:buChar char="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pub5.ego-gw.it/svn/AdvVirgo/AdVsens/GWINC_AdV/" TargetMode="External"/><Relationship Id="rId2" Type="http://schemas.openxmlformats.org/officeDocument/2006/relationships/hyperlink" Target="https://tds.ego-gw.it/ql/?c=8877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214282" y="1285860"/>
            <a:ext cx="8429684" cy="2071702"/>
          </a:xfrm>
        </p:spPr>
        <p:txBody>
          <a:bodyPr>
            <a:normAutofit/>
          </a:bodyPr>
          <a:lstStyle/>
          <a:p>
            <a:pPr algn="l"/>
            <a:r>
              <a:rPr lang="en-US" sz="4000" dirty="0" smtClean="0"/>
              <a:t>Sensitivity curve document</a:t>
            </a:r>
            <a:endParaRPr lang="en-US" sz="4000" dirty="0"/>
          </a:p>
        </p:txBody>
      </p:sp>
      <p:sp>
        <p:nvSpPr>
          <p:cNvPr id="5" name="Sottotitolo 2"/>
          <p:cNvSpPr>
            <a:spLocks noGrp="1"/>
          </p:cNvSpPr>
          <p:nvPr>
            <p:ph type="subTitle" idx="1"/>
          </p:nvPr>
        </p:nvSpPr>
        <p:spPr>
          <a:xfrm>
            <a:off x="214282" y="3714752"/>
            <a:ext cx="7854696" cy="1752600"/>
          </a:xfrm>
        </p:spPr>
        <p:txBody>
          <a:bodyPr>
            <a:normAutofit/>
          </a:bodyPr>
          <a:lstStyle/>
          <a:p>
            <a:pPr algn="l"/>
            <a:r>
              <a:rPr lang="en-US" sz="2800" dirty="0" smtClean="0"/>
              <a:t>Michele Punturo</a:t>
            </a:r>
          </a:p>
          <a:p>
            <a:pPr algn="l"/>
            <a:r>
              <a:rPr lang="en-US" sz="1900" dirty="0" smtClean="0"/>
              <a:t>INFN Perugia</a:t>
            </a:r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AdV meeting 17/04/2012</a:t>
            </a:r>
            <a:endParaRPr kumimoji="0" lang="en-US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1</a:t>
            </a:fld>
            <a:endParaRPr kumimoji="0" lang="en-US"/>
          </a:p>
        </p:txBody>
      </p:sp>
      <p:pic>
        <p:nvPicPr>
          <p:cNvPr id="9" name="Immagine 8" descr="logo virgo.png"/>
          <p:cNvPicPr>
            <a:picLocks noChangeAspect="1"/>
          </p:cNvPicPr>
          <p:nvPr/>
        </p:nvPicPr>
        <p:blipFill>
          <a:blip r:embed="rId2" cstate="print"/>
          <a:srcRect r="55512"/>
          <a:stretch>
            <a:fillRect/>
          </a:stretch>
        </p:blipFill>
        <p:spPr>
          <a:xfrm>
            <a:off x="7506972" y="0"/>
            <a:ext cx="1637028" cy="6736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Status pre-TDR</a:t>
            </a:r>
            <a:endParaRPr lang="en-US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dirty="0" err="1" smtClean="0"/>
              <a:t>AdV</a:t>
            </a:r>
            <a:r>
              <a:rPr lang="en-US" dirty="0" smtClean="0"/>
              <a:t> sensitivity computation based on</a:t>
            </a:r>
          </a:p>
          <a:p>
            <a:pPr lvl="1"/>
            <a:r>
              <a:rPr lang="en-US" dirty="0" smtClean="0"/>
              <a:t>GWINC (</a:t>
            </a:r>
            <a:r>
              <a:rPr lang="en-US" dirty="0" err="1" smtClean="0"/>
              <a:t>matlab</a:t>
            </a:r>
            <a:r>
              <a:rPr lang="en-US" dirty="0" smtClean="0"/>
              <a:t> package developed by LIGO)</a:t>
            </a:r>
          </a:p>
          <a:p>
            <a:pPr lvl="1"/>
            <a:r>
              <a:rPr lang="en-US" dirty="0" smtClean="0"/>
              <a:t>Only “fundamental” noises </a:t>
            </a:r>
          </a:p>
          <a:p>
            <a:pPr lvl="1"/>
            <a:r>
              <a:rPr lang="en-US" dirty="0" smtClean="0"/>
              <a:t>No residual seismic noise computation (in the </a:t>
            </a:r>
            <a:r>
              <a:rPr lang="en-US" dirty="0" err="1" smtClean="0"/>
              <a:t>AdV</a:t>
            </a:r>
            <a:r>
              <a:rPr lang="en-US" dirty="0" smtClean="0"/>
              <a:t> implementation)</a:t>
            </a:r>
          </a:p>
          <a:p>
            <a:pPr lvl="1"/>
            <a:r>
              <a:rPr lang="en-US" dirty="0" smtClean="0"/>
              <a:t>LIGO Seismic noise model </a:t>
            </a:r>
          </a:p>
          <a:p>
            <a:pPr lvl="1"/>
            <a:r>
              <a:rPr lang="en-US" dirty="0" smtClean="0"/>
              <a:t>Other noises partially customized to the </a:t>
            </a:r>
            <a:r>
              <a:rPr lang="en-US" dirty="0" err="1" smtClean="0"/>
              <a:t>AdV</a:t>
            </a:r>
            <a:r>
              <a:rPr lang="en-US" dirty="0" smtClean="0"/>
              <a:t> design, but specifications still not frozen by the TDR</a:t>
            </a:r>
            <a:endParaRPr lang="en-US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AdV meeting 17/04/2012</a:t>
            </a:r>
            <a:endParaRPr lang="en-US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F0B94-38B2-4E2A-B5EE-08AE8522F64D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6" name="Immagine 5" descr="logo virgo.png"/>
          <p:cNvPicPr>
            <a:picLocks noChangeAspect="1"/>
          </p:cNvPicPr>
          <p:nvPr/>
        </p:nvPicPr>
        <p:blipFill>
          <a:blip r:embed="rId2" cstate="print"/>
          <a:srcRect r="55512"/>
          <a:stretch>
            <a:fillRect/>
          </a:stretch>
        </p:blipFill>
        <p:spPr>
          <a:xfrm>
            <a:off x="7506972" y="0"/>
            <a:ext cx="1637028" cy="6736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677416"/>
            <a:ext cx="8229600" cy="951384"/>
          </a:xfrm>
        </p:spPr>
        <p:txBody>
          <a:bodyPr/>
          <a:lstStyle/>
          <a:p>
            <a:r>
              <a:rPr lang="en-US" dirty="0" smtClean="0"/>
              <a:t>Activities &amp; Current Status</a:t>
            </a:r>
            <a:endParaRPr lang="en-US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521621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Giovanni asked to me review the code and to assure its compliance with the </a:t>
            </a:r>
            <a:r>
              <a:rPr lang="en-US" dirty="0" err="1" smtClean="0"/>
              <a:t>AdV</a:t>
            </a:r>
            <a:r>
              <a:rPr lang="en-US" dirty="0" smtClean="0"/>
              <a:t> design (request made official by the VSC)</a:t>
            </a:r>
          </a:p>
          <a:p>
            <a:r>
              <a:rPr lang="en-US" dirty="0" smtClean="0"/>
              <a:t>The logic of the action has been</a:t>
            </a:r>
          </a:p>
          <a:p>
            <a:pPr lvl="1"/>
            <a:r>
              <a:rPr lang="en-US" dirty="0" smtClean="0"/>
              <a:t>To document in detail the models and the parameters used to reproduce the </a:t>
            </a:r>
            <a:r>
              <a:rPr lang="en-US" dirty="0" err="1" smtClean="0"/>
              <a:t>AdV</a:t>
            </a:r>
            <a:r>
              <a:rPr lang="en-US" dirty="0" smtClean="0"/>
              <a:t> expected sensitivity (fundamental noises)</a:t>
            </a:r>
          </a:p>
          <a:p>
            <a:pPr lvl="1"/>
            <a:r>
              <a:rPr lang="en-US" dirty="0" smtClean="0"/>
              <a:t>To assure the compliance of these models and parameters to the TDR</a:t>
            </a:r>
          </a:p>
          <a:p>
            <a:pPr lvl="1"/>
            <a:r>
              <a:rPr lang="en-US" dirty="0" smtClean="0"/>
              <a:t>To introduce the “technical noises” to avoid, in future, the dualism sensitivity curve – noise budged we suffered in Virgo/V+</a:t>
            </a:r>
            <a:endParaRPr lang="en-US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AdV meeting 17/04/2012</a:t>
            </a:r>
            <a:endParaRPr lang="en-US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F0B94-38B2-4E2A-B5EE-08AE8522F64D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6" name="Immagine 5" descr="logo virgo.png"/>
          <p:cNvPicPr>
            <a:picLocks noChangeAspect="1"/>
          </p:cNvPicPr>
          <p:nvPr/>
        </p:nvPicPr>
        <p:blipFill>
          <a:blip r:embed="rId2" cstate="print"/>
          <a:srcRect r="55512"/>
          <a:stretch>
            <a:fillRect/>
          </a:stretch>
        </p:blipFill>
        <p:spPr>
          <a:xfrm>
            <a:off x="7506972" y="0"/>
            <a:ext cx="1637028" cy="673609"/>
          </a:xfrm>
          <a:prstGeom prst="rect">
            <a:avLst/>
          </a:prstGeom>
        </p:spPr>
      </p:pic>
      <p:pic>
        <p:nvPicPr>
          <p:cNvPr id="7" name="Immagine 6" descr="ok_Ico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884368" y="3717032"/>
            <a:ext cx="329143" cy="329143"/>
          </a:xfrm>
          <a:prstGeom prst="rect">
            <a:avLst/>
          </a:prstGeom>
        </p:spPr>
      </p:pic>
      <p:pic>
        <p:nvPicPr>
          <p:cNvPr id="8" name="Immagine 7" descr="ok_Ico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884368" y="4468009"/>
            <a:ext cx="329143" cy="329143"/>
          </a:xfrm>
          <a:prstGeom prst="rect">
            <a:avLst/>
          </a:prstGeom>
        </p:spPr>
      </p:pic>
      <p:pic>
        <p:nvPicPr>
          <p:cNvPr id="1028" name="Picture 4" descr="C:\Program Files (x86)\Microsoft Office\MEDIA\OFFICE12\Bullets\BD14753_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27963" y="5249863"/>
            <a:ext cx="344437" cy="3444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879376"/>
          </a:xfrm>
        </p:spPr>
        <p:txBody>
          <a:bodyPr/>
          <a:lstStyle/>
          <a:p>
            <a:r>
              <a:rPr lang="en-US" dirty="0" smtClean="0"/>
              <a:t>Novelties: Seism</a:t>
            </a:r>
            <a:endParaRPr lang="en-US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23528" y="1196752"/>
            <a:ext cx="8229600" cy="1800200"/>
          </a:xfrm>
        </p:spPr>
        <p:txBody>
          <a:bodyPr/>
          <a:lstStyle/>
          <a:p>
            <a:r>
              <a:rPr lang="en-US" dirty="0" smtClean="0"/>
              <a:t>New seismic noise model based on the seismic measurements made by I. Fiori</a:t>
            </a:r>
          </a:p>
          <a:p>
            <a:r>
              <a:rPr lang="en-US" dirty="0" smtClean="0"/>
              <a:t>Possibility to mimic quiet seismic conditions</a:t>
            </a:r>
            <a:endParaRPr lang="en-US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AdV meeting 17/04/2012</a:t>
            </a:r>
            <a:endParaRPr lang="en-US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F0B94-38B2-4E2A-B5EE-08AE8522F64D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780929"/>
            <a:ext cx="5392749" cy="4077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Immagine 6" descr="logo virgo.png"/>
          <p:cNvPicPr>
            <a:picLocks noChangeAspect="1"/>
          </p:cNvPicPr>
          <p:nvPr/>
        </p:nvPicPr>
        <p:blipFill>
          <a:blip r:embed="rId3" cstate="print"/>
          <a:srcRect r="55512"/>
          <a:stretch>
            <a:fillRect/>
          </a:stretch>
        </p:blipFill>
        <p:spPr>
          <a:xfrm>
            <a:off x="7506972" y="0"/>
            <a:ext cx="1637028" cy="6736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879376"/>
          </a:xfrm>
        </p:spPr>
        <p:txBody>
          <a:bodyPr/>
          <a:lstStyle/>
          <a:p>
            <a:r>
              <a:rPr lang="en-US" dirty="0" smtClean="0"/>
              <a:t>Novelties: Seism</a:t>
            </a:r>
            <a:endParaRPr lang="en-US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23528" y="1196752"/>
            <a:ext cx="8229600" cy="1800200"/>
          </a:xfrm>
        </p:spPr>
        <p:txBody>
          <a:bodyPr/>
          <a:lstStyle/>
          <a:p>
            <a:r>
              <a:rPr lang="en-US" dirty="0" smtClean="0"/>
              <a:t>New seismic noise model based on the seismic measurements made by I. Fiori</a:t>
            </a:r>
          </a:p>
          <a:p>
            <a:r>
              <a:rPr lang="en-US" dirty="0" smtClean="0"/>
              <a:t>Possibility to mimic quiet seismic conditions</a:t>
            </a:r>
            <a:endParaRPr lang="en-US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AdV meeting 17/04/2012</a:t>
            </a:r>
            <a:endParaRPr lang="en-US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F0B94-38B2-4E2A-B5EE-08AE8522F64D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780929"/>
            <a:ext cx="5392749" cy="4077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26065" y="2780928"/>
            <a:ext cx="5017935" cy="4077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Segnaposto contenuto 2"/>
          <p:cNvSpPr txBox="1">
            <a:spLocks/>
          </p:cNvSpPr>
          <p:nvPr/>
        </p:nvSpPr>
        <p:spPr>
          <a:xfrm>
            <a:off x="323528" y="2852936"/>
            <a:ext cx="8229600" cy="720080"/>
          </a:xfrm>
          <a:prstGeom prst="rect">
            <a:avLst/>
          </a:prstGeom>
        </p:spPr>
        <p:txBody>
          <a:bodyPr vert="horz" lIns="91440">
            <a:normAutofit/>
          </a:bodyPr>
          <a:lstStyle/>
          <a:p>
            <a:pPr marL="320040" marR="0" lvl="0" indent="-32004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Char char=""/>
              <a:tabLst/>
              <a:defRPr/>
            </a:pPr>
            <a:r>
              <a:rPr kumimoji="0" lang="en-US" sz="3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Possibility to mimic noisy seismic conditions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9" name="Immagine 8" descr="logo virgo.png"/>
          <p:cNvPicPr>
            <a:picLocks noChangeAspect="1"/>
          </p:cNvPicPr>
          <p:nvPr/>
        </p:nvPicPr>
        <p:blipFill>
          <a:blip r:embed="rId4" cstate="print"/>
          <a:srcRect r="55512"/>
          <a:stretch>
            <a:fillRect/>
          </a:stretch>
        </p:blipFill>
        <p:spPr>
          <a:xfrm>
            <a:off x="7506972" y="0"/>
            <a:ext cx="1637028" cy="6736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229600" cy="807368"/>
          </a:xfrm>
        </p:spPr>
        <p:txBody>
          <a:bodyPr/>
          <a:lstStyle/>
          <a:p>
            <a:r>
              <a:rPr lang="en-US" dirty="0" smtClean="0"/>
              <a:t>Novelties: SA filtering</a:t>
            </a:r>
            <a:endParaRPr lang="en-US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51520" y="1268760"/>
            <a:ext cx="8640960" cy="4752528"/>
          </a:xfrm>
        </p:spPr>
        <p:txBody>
          <a:bodyPr/>
          <a:lstStyle/>
          <a:p>
            <a:r>
              <a:rPr lang="en-US" dirty="0" smtClean="0"/>
              <a:t>SA modeling made through Octopus by P. Ruggi</a:t>
            </a:r>
          </a:p>
          <a:p>
            <a:r>
              <a:rPr lang="en-US" dirty="0" smtClean="0"/>
              <a:t>Since a final design of the </a:t>
            </a:r>
            <a:r>
              <a:rPr lang="en-US" dirty="0" err="1" smtClean="0"/>
              <a:t>AdV</a:t>
            </a:r>
            <a:r>
              <a:rPr lang="en-US" dirty="0" smtClean="0"/>
              <a:t> payload is missing, SA filtering has been modeled  with a V+ design (with </a:t>
            </a:r>
            <a:r>
              <a:rPr lang="en-US" dirty="0" err="1" smtClean="0"/>
              <a:t>AdV</a:t>
            </a:r>
            <a:r>
              <a:rPr lang="en-US" dirty="0" smtClean="0"/>
              <a:t> mirror masses)</a:t>
            </a:r>
          </a:p>
          <a:p>
            <a:r>
              <a:rPr lang="en-US" dirty="0" smtClean="0"/>
              <a:t>A vertical-to-horizontal coupling ~ 10</a:t>
            </a:r>
            <a:r>
              <a:rPr lang="en-US" baseline="30000" dirty="0" smtClean="0"/>
              <a:t>-3</a:t>
            </a:r>
            <a:r>
              <a:rPr lang="en-US" dirty="0" smtClean="0"/>
              <a:t> has been imposed</a:t>
            </a:r>
            <a:endParaRPr lang="en-US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AdV meeting 17/04/2012</a:t>
            </a:r>
            <a:endParaRPr lang="en-US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F0B94-38B2-4E2A-B5EE-08AE8522F64D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6" name="Immagine 5" descr="logo virgo.png"/>
          <p:cNvPicPr>
            <a:picLocks noChangeAspect="1"/>
          </p:cNvPicPr>
          <p:nvPr/>
        </p:nvPicPr>
        <p:blipFill>
          <a:blip r:embed="rId2" cstate="print"/>
          <a:srcRect r="55512"/>
          <a:stretch>
            <a:fillRect/>
          </a:stretch>
        </p:blipFill>
        <p:spPr>
          <a:xfrm>
            <a:off x="7506972" y="0"/>
            <a:ext cx="1637028" cy="6736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229600" cy="807368"/>
          </a:xfrm>
        </p:spPr>
        <p:txBody>
          <a:bodyPr/>
          <a:lstStyle/>
          <a:p>
            <a:r>
              <a:rPr lang="en-US" dirty="0" smtClean="0"/>
              <a:t>Novelties: SA filtering</a:t>
            </a:r>
            <a:endParaRPr lang="en-US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51520" y="1268760"/>
            <a:ext cx="8640960" cy="4752528"/>
          </a:xfrm>
        </p:spPr>
        <p:txBody>
          <a:bodyPr/>
          <a:lstStyle/>
          <a:p>
            <a:r>
              <a:rPr lang="en-US" dirty="0" smtClean="0"/>
              <a:t>SA modeling made through Octopus by P. Ruggi</a:t>
            </a:r>
          </a:p>
          <a:p>
            <a:r>
              <a:rPr lang="en-US" dirty="0" smtClean="0"/>
              <a:t>Since a final design of the </a:t>
            </a:r>
            <a:r>
              <a:rPr lang="en-US" dirty="0" err="1" smtClean="0"/>
              <a:t>AdV</a:t>
            </a:r>
            <a:r>
              <a:rPr lang="en-US" dirty="0" smtClean="0"/>
              <a:t> payload is missing, SA filtering has been modeled  with a V+ design (with </a:t>
            </a:r>
            <a:r>
              <a:rPr lang="en-US" dirty="0" err="1" smtClean="0"/>
              <a:t>AdV</a:t>
            </a:r>
            <a:r>
              <a:rPr lang="en-US" dirty="0" smtClean="0"/>
              <a:t> mirror masses)</a:t>
            </a:r>
          </a:p>
          <a:p>
            <a:r>
              <a:rPr lang="en-US" dirty="0" smtClean="0"/>
              <a:t>A vertical-to-horizontal coupling ~ 10</a:t>
            </a:r>
            <a:r>
              <a:rPr lang="en-US" baseline="30000" dirty="0" smtClean="0"/>
              <a:t>-3</a:t>
            </a:r>
            <a:r>
              <a:rPr lang="en-US" dirty="0" smtClean="0"/>
              <a:t> has been imposed</a:t>
            </a:r>
            <a:endParaRPr lang="en-US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AdV meeting 17/04/2012</a:t>
            </a:r>
            <a:endParaRPr lang="en-US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F0B94-38B2-4E2A-B5EE-08AE8522F64D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1124744"/>
            <a:ext cx="6840760" cy="525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Immagine 6" descr="logo virgo.png"/>
          <p:cNvPicPr>
            <a:picLocks noChangeAspect="1"/>
          </p:cNvPicPr>
          <p:nvPr/>
        </p:nvPicPr>
        <p:blipFill>
          <a:blip r:embed="rId3" cstate="print"/>
          <a:srcRect r="55512"/>
          <a:stretch>
            <a:fillRect/>
          </a:stretch>
        </p:blipFill>
        <p:spPr>
          <a:xfrm>
            <a:off x="7506972" y="0"/>
            <a:ext cx="1637028" cy="6736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879376"/>
          </a:xfrm>
        </p:spPr>
        <p:txBody>
          <a:bodyPr/>
          <a:lstStyle/>
          <a:p>
            <a:r>
              <a:rPr lang="en-US" dirty="0" smtClean="0"/>
              <a:t>Quantum noise</a:t>
            </a:r>
            <a:endParaRPr lang="en-US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51520" y="1628801"/>
            <a:ext cx="8568952" cy="1728192"/>
          </a:xfrm>
        </p:spPr>
        <p:txBody>
          <a:bodyPr/>
          <a:lstStyle/>
          <a:p>
            <a:r>
              <a:rPr lang="en-US" dirty="0" smtClean="0"/>
              <a:t>Pre-existing </a:t>
            </a:r>
            <a:r>
              <a:rPr lang="en-US" dirty="0" err="1" smtClean="0"/>
              <a:t>Bonanno</a:t>
            </a:r>
            <a:r>
              <a:rPr lang="en-US" dirty="0" smtClean="0"/>
              <a:t>-Chen model untouched but great detail in the description of the optical losses, thanks to the TDR activities </a:t>
            </a:r>
            <a:endParaRPr lang="en-US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AdV meeting 17/04/2012</a:t>
            </a:r>
            <a:endParaRPr lang="en-US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F0B94-38B2-4E2A-B5EE-08AE8522F64D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284984"/>
            <a:ext cx="5623142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80112" y="3284984"/>
            <a:ext cx="3563888" cy="1735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Immagine 7" descr="logo virgo.png"/>
          <p:cNvPicPr>
            <a:picLocks noChangeAspect="1"/>
          </p:cNvPicPr>
          <p:nvPr/>
        </p:nvPicPr>
        <p:blipFill>
          <a:blip r:embed="rId4" cstate="print"/>
          <a:srcRect r="55512"/>
          <a:stretch>
            <a:fillRect/>
          </a:stretch>
        </p:blipFill>
        <p:spPr>
          <a:xfrm>
            <a:off x="7506972" y="0"/>
            <a:ext cx="1637028" cy="6736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Document and Code</a:t>
            </a:r>
            <a:endParaRPr lang="en-US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dirty="0" err="1" smtClean="0"/>
              <a:t>AdV</a:t>
            </a:r>
            <a:r>
              <a:rPr lang="en-US" dirty="0" smtClean="0"/>
              <a:t> sensitivity document </a:t>
            </a:r>
            <a:r>
              <a:rPr lang="en-US" dirty="0" smtClean="0"/>
              <a:t>is available on the TDS: </a:t>
            </a:r>
            <a:r>
              <a:rPr lang="en-US" dirty="0" smtClean="0"/>
              <a:t>VIR-0073B-12</a:t>
            </a:r>
          </a:p>
          <a:p>
            <a:pPr lvl="1"/>
            <a:r>
              <a:rPr lang="en-US" dirty="0" smtClean="0">
                <a:hlinkClick r:id="rId2"/>
              </a:rPr>
              <a:t>https://tds.ego-gw.it/ql/?</a:t>
            </a:r>
            <a:r>
              <a:rPr lang="en-US" dirty="0" smtClean="0">
                <a:hlinkClick r:id="rId2"/>
              </a:rPr>
              <a:t>c=8877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 err="1" smtClean="0"/>
              <a:t>AdV</a:t>
            </a:r>
            <a:r>
              <a:rPr lang="en-US" dirty="0" smtClean="0"/>
              <a:t> </a:t>
            </a:r>
            <a:r>
              <a:rPr lang="en-US" dirty="0" err="1" smtClean="0"/>
              <a:t>LaTeX</a:t>
            </a:r>
            <a:r>
              <a:rPr lang="en-US" dirty="0" smtClean="0"/>
              <a:t> and </a:t>
            </a:r>
            <a:r>
              <a:rPr lang="en-US" dirty="0" err="1" smtClean="0"/>
              <a:t>Matlab</a:t>
            </a:r>
            <a:r>
              <a:rPr lang="en-US" dirty="0" smtClean="0"/>
              <a:t> (GWINC) codes are available on the SVN repository:</a:t>
            </a:r>
          </a:p>
          <a:p>
            <a:pPr lvl="1"/>
            <a:r>
              <a:rPr lang="en-US" dirty="0" smtClean="0">
                <a:hlinkClick r:id="rId3"/>
              </a:rPr>
              <a:t>https://pub5.ego-gw.it/svn/AdvVirgo/AdVsens/GWINC_AdV</a:t>
            </a:r>
            <a:r>
              <a:rPr lang="en-US" dirty="0" smtClean="0">
                <a:hlinkClick r:id="rId3"/>
              </a:rPr>
              <a:t>/</a:t>
            </a:r>
            <a:endParaRPr lang="en-US" dirty="0" smtClean="0"/>
          </a:p>
          <a:p>
            <a:r>
              <a:rPr lang="en-US" dirty="0" err="1" smtClean="0"/>
              <a:t>LaTeX</a:t>
            </a:r>
            <a:r>
              <a:rPr lang="en-US" dirty="0" smtClean="0"/>
              <a:t> and </a:t>
            </a:r>
            <a:r>
              <a:rPr lang="en-US" dirty="0" err="1" smtClean="0"/>
              <a:t>Matlab</a:t>
            </a:r>
            <a:r>
              <a:rPr lang="en-US" dirty="0" smtClean="0"/>
              <a:t> codes are interconnected! </a:t>
            </a: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AdV meeting 17/04/2012</a:t>
            </a:r>
            <a:endParaRPr lang="en-US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F0B94-38B2-4E2A-B5EE-08AE8522F64D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6" name="Immagine 5" descr="logo virgo.png"/>
          <p:cNvPicPr>
            <a:picLocks noChangeAspect="1"/>
          </p:cNvPicPr>
          <p:nvPr/>
        </p:nvPicPr>
        <p:blipFill>
          <a:blip r:embed="rId4" cstate="print"/>
          <a:srcRect r="55512"/>
          <a:stretch>
            <a:fillRect/>
          </a:stretch>
        </p:blipFill>
        <p:spPr>
          <a:xfrm>
            <a:off x="7506972" y="0"/>
            <a:ext cx="1637028" cy="6736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VirgoModel">
  <a:themeElements>
    <a:clrScheme name="Deluxe">
      <a:dk1>
        <a:sysClr val="windowText" lastClr="000000"/>
      </a:dk1>
      <a:lt1>
        <a:sysClr val="window" lastClr="FFFFFF"/>
      </a:lt1>
      <a:dk2>
        <a:srgbClr val="30356E"/>
      </a:dk2>
      <a:lt2>
        <a:srgbClr val="FFF9E5"/>
      </a:lt2>
      <a:accent1>
        <a:srgbClr val="CC4757"/>
      </a:accent1>
      <a:accent2>
        <a:srgbClr val="FF6F61"/>
      </a:accent2>
      <a:accent3>
        <a:srgbClr val="FF953E"/>
      </a:accent3>
      <a:accent4>
        <a:srgbClr val="F8BD52"/>
      </a:accent4>
      <a:accent5>
        <a:srgbClr val="46A6BD"/>
      </a:accent5>
      <a:accent6>
        <a:srgbClr val="5488BC"/>
      </a:accent6>
      <a:hlink>
        <a:srgbClr val="FA7D7A"/>
      </a:hlink>
      <a:folHlink>
        <a:srgbClr val="FFCF3E"/>
      </a:folHlink>
    </a:clrScheme>
    <a:fontScheme name="Office classico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Deluxe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280000"/>
              </a:schemeClr>
            </a:gs>
            <a:gs pos="14000">
              <a:schemeClr val="phClr">
                <a:tint val="37000"/>
                <a:satMod val="250000"/>
              </a:schemeClr>
            </a:gs>
            <a:gs pos="45000">
              <a:schemeClr val="phClr">
                <a:tint val="53000"/>
                <a:satMod val="220000"/>
              </a:schemeClr>
            </a:gs>
            <a:gs pos="65000">
              <a:schemeClr val="phClr">
                <a:tint val="53000"/>
                <a:satMod val="220000"/>
              </a:schemeClr>
            </a:gs>
            <a:gs pos="86000">
              <a:schemeClr val="phClr">
                <a:tint val="42000"/>
                <a:satMod val="240000"/>
              </a:schemeClr>
            </a:gs>
            <a:gs pos="100000">
              <a:schemeClr val="phClr">
                <a:tint val="20000"/>
                <a:satMod val="23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0000">
              <a:schemeClr val="phClr">
                <a:satMod val="150000"/>
              </a:schemeClr>
            </a:gs>
            <a:gs pos="100000">
              <a:schemeClr val="phClr">
                <a:tint val="75000"/>
                <a:satMod val="200000"/>
              </a:schemeClr>
            </a:gs>
          </a:gsLst>
          <a:lin ang="16200000" scaled="1"/>
        </a:gradFill>
      </a:fillStyleLst>
      <a:lnStyleLst>
        <a:ln w="9525" cap="flat" cmpd="sng" algn="ctr">
          <a:solidFill>
            <a:schemeClr val="phClr">
              <a:satMod val="14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prstMaterial="powder">
            <a:bevelT w="152400"/>
            <a:contourClr>
              <a:schemeClr val="phClr"/>
            </a:contourClr>
          </a:sp3d>
        </a:effectStyle>
        <a:effectStyle>
          <a:effectLst>
            <a:reflection blurRad="12700" stA="26000" endPos="28000" dist="38100" dir="5400000" sy="-100000"/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prstMaterial="powder">
            <a:bevelT w="190500" h="1016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3000"/>
                <a:satMod val="1550000"/>
              </a:schemeClr>
            </a:gs>
            <a:gs pos="1000">
              <a:schemeClr val="phClr">
                <a:tint val="48000"/>
                <a:satMod val="1550000"/>
              </a:schemeClr>
            </a:gs>
            <a:gs pos="90000">
              <a:schemeClr val="phClr">
                <a:shade val="18000"/>
                <a:satMod val="275000"/>
              </a:schemeClr>
            </a:gs>
          </a:gsLst>
          <a:path path="circle">
            <a:fillToRect r="210000" b="300000"/>
          </a:path>
        </a:gradFill>
        <a:gradFill rotWithShape="1">
          <a:gsLst>
            <a:gs pos="5000">
              <a:schemeClr val="phClr">
                <a:tint val="38000"/>
                <a:satMod val="1800000"/>
              </a:schemeClr>
            </a:gs>
            <a:gs pos="5000">
              <a:schemeClr val="phClr">
                <a:tint val="40000"/>
                <a:satMod val="1800000"/>
              </a:schemeClr>
            </a:gs>
            <a:gs pos="90000">
              <a:schemeClr val="phClr">
                <a:shade val="18000"/>
                <a:satMod val="275000"/>
              </a:schemeClr>
            </a:gs>
          </a:gsLst>
          <a:path path="circle">
            <a:fillToRect l="20000" t="30000" r="135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VirgoModel</Template>
  <TotalTime>0</TotalTime>
  <Words>404</Words>
  <Application>Microsoft Office PowerPoint</Application>
  <PresentationFormat>Presentazione su schermo (4:3)</PresentationFormat>
  <Paragraphs>57</Paragraphs>
  <Slides>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9</vt:i4>
      </vt:variant>
    </vt:vector>
  </HeadingPairs>
  <TitlesOfParts>
    <vt:vector size="10" baseType="lpstr">
      <vt:lpstr>VirgoModel</vt:lpstr>
      <vt:lpstr>Sensitivity curve document</vt:lpstr>
      <vt:lpstr>Status pre-TDR</vt:lpstr>
      <vt:lpstr>Activities &amp; Current Status</vt:lpstr>
      <vt:lpstr>Novelties: Seism</vt:lpstr>
      <vt:lpstr>Novelties: Seism</vt:lpstr>
      <vt:lpstr>Novelties: SA filtering</vt:lpstr>
      <vt:lpstr>Novelties: SA filtering</vt:lpstr>
      <vt:lpstr>Quantum noise</vt:lpstr>
      <vt:lpstr>Document and Code</vt:lpstr>
    </vt:vector>
  </TitlesOfParts>
  <Company>INFN Perugia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Sensitivity curve document</dc:title>
  <dc:creator>Michele Punturo</dc:creator>
  <cp:lastModifiedBy>Michele Punturo</cp:lastModifiedBy>
  <cp:revision>10</cp:revision>
  <dcterms:created xsi:type="dcterms:W3CDTF">2012-04-16T07:57:07Z</dcterms:created>
  <dcterms:modified xsi:type="dcterms:W3CDTF">2012-04-16T08:42:45Z</dcterms:modified>
</cp:coreProperties>
</file>