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9C18D-C9CC-415C-B445-5C1A6058E9B6}" type="datetimeFigureOut">
              <a:rPr lang="it-IT" smtClean="0"/>
              <a:t>28/11/2013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CD43B-7187-458A-8BAD-D901B2A5C4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5288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9A21B5C-DA4D-4A57-8E48-87AD0CC422B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9444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9A21B5C-DA4D-4A57-8E48-87AD0CC422B4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8" name="Connettore 1 7"/>
          <p:cNvCxnSpPr/>
          <p:nvPr userDrawn="1"/>
        </p:nvCxnSpPr>
        <p:spPr>
          <a:xfrm>
            <a:off x="0" y="908720"/>
            <a:ext cx="9144000" cy="0"/>
          </a:xfrm>
          <a:prstGeom prst="line">
            <a:avLst/>
          </a:prstGeom>
          <a:ln w="38100"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tangolo arrotondato 10"/>
          <p:cNvSpPr/>
          <p:nvPr userDrawn="1"/>
        </p:nvSpPr>
        <p:spPr>
          <a:xfrm>
            <a:off x="251520" y="1124744"/>
            <a:ext cx="8640960" cy="5112568"/>
          </a:xfrm>
          <a:prstGeom prst="roundRect">
            <a:avLst/>
          </a:prstGeom>
          <a:solidFill>
            <a:schemeClr val="accent1">
              <a:alpha val="23000"/>
            </a:schemeClr>
          </a:solidFill>
          <a:ln>
            <a:solidFill>
              <a:schemeClr val="bg1"/>
            </a:solidFill>
          </a:ln>
          <a:effectLst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Segnaposto testo 12"/>
          <p:cNvSpPr>
            <a:spLocks noGrp="1"/>
          </p:cNvSpPr>
          <p:nvPr>
            <p:ph type="body" sz="quarter" idx="13" hasCustomPrompt="1"/>
          </p:nvPr>
        </p:nvSpPr>
        <p:spPr>
          <a:xfrm>
            <a:off x="1358389" y="2132856"/>
            <a:ext cx="1944216" cy="5760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latin typeface="Tw Cen MT" pitchFamily="34" charset="0"/>
              </a:defRPr>
            </a:lvl1pPr>
          </a:lstStyle>
          <a:p>
            <a:pPr lvl="0"/>
            <a:r>
              <a:rPr lang="it-IT" dirty="0" smtClean="0"/>
              <a:t>INSERISCI TESTO</a:t>
            </a:r>
            <a:endParaRPr lang="it-IT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4" hasCustomPrompt="1"/>
          </p:nvPr>
        </p:nvSpPr>
        <p:spPr>
          <a:xfrm>
            <a:off x="395536" y="116632"/>
            <a:ext cx="3744168" cy="6926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Tw Cen MT" pitchFamily="34" charset="0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60587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0569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1788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827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2086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0041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923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8542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169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5941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Tw Cen MT" pitchFamily="34" charset="0"/>
              </a:defRPr>
            </a:lvl1pPr>
          </a:lstStyle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Tw Cen MT" pitchFamily="34" charset="0"/>
              </a:defRPr>
            </a:lvl1pPr>
          </a:lstStyle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Tw Cen MT" pitchFamily="34" charset="0"/>
              </a:defRPr>
            </a:lvl1pPr>
          </a:lstStyle>
          <a:p>
            <a:fld id="{B9A21B5C-DA4D-4A57-8E48-87AD0CC422B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834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4"/>
          </p:nvPr>
        </p:nvSpPr>
        <p:spPr>
          <a:xfrm>
            <a:off x="1043608" y="2924944"/>
            <a:ext cx="7272808" cy="864096"/>
          </a:xfrm>
        </p:spPr>
        <p:txBody>
          <a:bodyPr/>
          <a:lstStyle/>
          <a:p>
            <a:pPr algn="ctr"/>
            <a:r>
              <a:rPr lang="it-IT" sz="4000" dirty="0" smtClean="0"/>
              <a:t>ACTUATION FORCE ON THE CP</a:t>
            </a:r>
            <a:endParaRPr lang="it-IT" sz="40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059832" y="3707740"/>
            <a:ext cx="2975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Tw Cen MT" pitchFamily="34" charset="0"/>
              </a:rPr>
              <a:t>Matteo </a:t>
            </a:r>
            <a:r>
              <a:rPr lang="it-IT" dirty="0" err="1" smtClean="0">
                <a:latin typeface="Tw Cen MT" pitchFamily="34" charset="0"/>
              </a:rPr>
              <a:t>Lorenzini</a:t>
            </a:r>
            <a:r>
              <a:rPr lang="it-IT" dirty="0" smtClean="0">
                <a:latin typeface="Tw Cen MT" pitchFamily="34" charset="0"/>
              </a:rPr>
              <a:t> for TCS team</a:t>
            </a:r>
          </a:p>
        </p:txBody>
      </p:sp>
    </p:spTree>
    <p:extLst>
      <p:ext uri="{BB962C8B-B14F-4D97-AF65-F5344CB8AC3E}">
        <p14:creationId xmlns:p14="http://schemas.microsoft.com/office/powerpoint/2010/main" val="292200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pPr/>
              <a:t>2</a:t>
            </a:fld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egnaposto testo 4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9552" y="1772816"/>
                <a:ext cx="7920880" cy="2160240"/>
              </a:xfrm>
            </p:spPr>
            <p:txBody>
              <a:bodyPr/>
              <a:lstStyle/>
              <a:p>
                <a:r>
                  <a:rPr lang="it-IT" sz="1800" dirty="0" smtClean="0"/>
                  <a:t>Torque and force due to the SS on the CP are </a:t>
                </a:r>
                <a:r>
                  <a:rPr lang="it-IT" sz="1800" dirty="0" err="1" smtClean="0"/>
                  <a:t>calculated</a:t>
                </a:r>
                <a:r>
                  <a:rPr lang="it-IT" sz="1800" dirty="0" smtClean="0"/>
                  <a:t> </a:t>
                </a:r>
                <a:r>
                  <a:rPr lang="it-IT" sz="1800" dirty="0" err="1" smtClean="0"/>
                  <a:t>assuming</a:t>
                </a:r>
                <a:r>
                  <a:rPr lang="it-IT" sz="1800" dirty="0" smtClean="0"/>
                  <a:t> 2 W </a:t>
                </a:r>
                <a:r>
                  <a:rPr lang="it-IT" sz="1800" dirty="0" err="1" smtClean="0"/>
                  <a:t>beam</a:t>
                </a:r>
                <a:r>
                  <a:rPr lang="it-IT" sz="1800" dirty="0" smtClean="0"/>
                  <a:t> </a:t>
                </a:r>
                <a:r>
                  <a:rPr lang="it-IT" sz="1800" dirty="0" err="1" smtClean="0"/>
                  <a:t>power</a:t>
                </a:r>
                <a:r>
                  <a:rPr lang="it-IT" sz="1800" dirty="0" smtClean="0"/>
                  <a:t>, </a:t>
                </a:r>
                <a:r>
                  <a:rPr lang="it-IT" sz="1800" dirty="0" err="1" smtClean="0"/>
                  <a:t>total</a:t>
                </a:r>
                <a:r>
                  <a:rPr lang="it-IT" sz="1800" dirty="0" smtClean="0"/>
                  <a:t> </a:t>
                </a:r>
                <a:r>
                  <a:rPr lang="it-IT" sz="1800" dirty="0" err="1" smtClean="0"/>
                  <a:t>absorption</a:t>
                </a:r>
                <a:r>
                  <a:rPr lang="it-IT" sz="1800" dirty="0" smtClean="0"/>
                  <a:t>,  22x22 </a:t>
                </a:r>
                <a:r>
                  <a:rPr lang="it-IT" sz="1800" dirty="0" err="1" smtClean="0"/>
                  <a:t>points</a:t>
                </a:r>
                <a:r>
                  <a:rPr lang="it-IT" sz="1800" dirty="0" smtClean="0"/>
                  <a:t> </a:t>
                </a:r>
                <a:r>
                  <a:rPr lang="it-IT" sz="1800" dirty="0" err="1" smtClean="0"/>
                  <a:t>raster</a:t>
                </a:r>
                <a:r>
                  <a:rPr lang="it-IT" sz="1800" dirty="0" smtClean="0"/>
                  <a:t> </a:t>
                </a:r>
                <a:r>
                  <a:rPr lang="it-IT" sz="1800" dirty="0" err="1" smtClean="0"/>
                  <a:t>scan</a:t>
                </a:r>
                <a:r>
                  <a:rPr lang="it-IT" sz="1800" dirty="0" smtClean="0"/>
                  <a:t>, and </a:t>
                </a:r>
                <a:r>
                  <a:rPr lang="it-IT" sz="1800" dirty="0" err="1" smtClean="0"/>
                  <a:t>relying</a:t>
                </a:r>
                <a:r>
                  <a:rPr lang="it-IT" sz="1800" dirty="0" smtClean="0"/>
                  <a:t> on the </a:t>
                </a:r>
                <a:r>
                  <a:rPr lang="it-IT" sz="1800" dirty="0" err="1" smtClean="0"/>
                  <a:t>following</a:t>
                </a:r>
                <a:r>
                  <a:rPr lang="it-IT" sz="1800" dirty="0" smtClean="0"/>
                  <a:t> </a:t>
                </a:r>
                <a:r>
                  <a:rPr lang="it-IT" sz="1800" dirty="0" err="1" smtClean="0"/>
                  <a:t>simplifications</a:t>
                </a:r>
                <a:r>
                  <a:rPr lang="it-IT" sz="1800" dirty="0" smtClean="0"/>
                  <a:t>: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t-IT" sz="1800" dirty="0" smtClean="0"/>
                  <a:t>CP </a:t>
                </a:r>
                <a:r>
                  <a:rPr lang="it-IT" sz="1800" dirty="0" err="1" smtClean="0"/>
                  <a:t>as</a:t>
                </a:r>
                <a:r>
                  <a:rPr lang="it-IT" sz="1800" dirty="0" smtClean="0"/>
                  <a:t> a </a:t>
                </a:r>
                <a:r>
                  <a:rPr lang="it-IT" sz="1800" dirty="0" err="1" smtClean="0"/>
                  <a:t>rigid</a:t>
                </a:r>
                <a:r>
                  <a:rPr lang="it-IT" sz="1800" dirty="0" smtClean="0"/>
                  <a:t> body </a:t>
                </a:r>
                <a14:m>
                  <m:oMath xmlns:m="http://schemas.openxmlformats.org/officeDocument/2006/math">
                    <m:r>
                      <a:rPr lang="it-IT" sz="1800" i="1" smtClean="0">
                        <a:latin typeface="Cambria Math"/>
                        <a:sym typeface="Symbol"/>
                      </a:rPr>
                      <m:t></m:t>
                    </m:r>
                    <m:r>
                      <a:rPr lang="it-IT" sz="1800" b="0" i="1" smtClean="0">
                        <a:latin typeface="Cambria Math"/>
                        <a:sym typeface="Symbol"/>
                      </a:rPr>
                      <m:t> </m:t>
                    </m:r>
                  </m:oMath>
                </a14:m>
                <a:r>
                  <a:rPr lang="it-IT" sz="1800" dirty="0" smtClean="0"/>
                  <a:t>CM </a:t>
                </a:r>
                <a:r>
                  <a:rPr lang="it-IT" sz="1800" dirty="0" err="1" smtClean="0"/>
                  <a:t>axis</a:t>
                </a:r>
                <a:r>
                  <a:rPr lang="it-IT" sz="1800" dirty="0" smtClean="0"/>
                  <a:t> </a:t>
                </a:r>
                <a:r>
                  <a:rPr lang="it-IT" sz="1800" dirty="0" err="1" smtClean="0"/>
                  <a:t>reduction</a:t>
                </a:r>
                <a:endParaRPr lang="it-IT" sz="1800" dirty="0" smtClean="0"/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t-IT" sz="1800" dirty="0" smtClean="0"/>
                  <a:t>Torque vs time </a:t>
                </a:r>
                <a:r>
                  <a:rPr lang="it-IT" sz="1800" dirty="0" err="1" smtClean="0"/>
                  <a:t>neglects</a:t>
                </a:r>
                <a:r>
                  <a:rPr lang="it-IT" sz="1800" dirty="0" smtClean="0"/>
                  <a:t> </a:t>
                </a:r>
                <a:r>
                  <a:rPr lang="it-IT" sz="1800" dirty="0" err="1" smtClean="0"/>
                  <a:t>power</a:t>
                </a:r>
                <a:r>
                  <a:rPr lang="it-IT" sz="1800" dirty="0" smtClean="0"/>
                  <a:t> </a:t>
                </a:r>
                <a:r>
                  <a:rPr lang="it-IT" sz="1800" dirty="0" err="1" smtClean="0"/>
                  <a:t>variations</a:t>
                </a:r>
                <a:r>
                  <a:rPr lang="it-IT" sz="1800" dirty="0" smtClean="0"/>
                  <a:t> (</a:t>
                </a:r>
                <a:r>
                  <a:rPr lang="it-IT" sz="1800" dirty="0" smtClean="0">
                    <a:sym typeface="Symbol"/>
                  </a:rPr>
                  <a:t>10%)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t-IT" sz="1800" dirty="0" smtClean="0">
                    <a:sym typeface="Symbol"/>
                  </a:rPr>
                  <a:t>Torque </a:t>
                </a:r>
                <a:r>
                  <a:rPr lang="it-IT" sz="1800" dirty="0" err="1" smtClean="0">
                    <a:sym typeface="Symbol"/>
                  </a:rPr>
                  <a:t>step</a:t>
                </a:r>
                <a:r>
                  <a:rPr lang="it-IT" sz="1800" dirty="0" smtClean="0">
                    <a:sym typeface="Symbol"/>
                  </a:rPr>
                  <a:t> </a:t>
                </a:r>
                <a:r>
                  <a:rPr lang="it-IT" sz="1800" dirty="0" err="1" smtClean="0">
                    <a:sym typeface="Symbol"/>
                  </a:rPr>
                  <a:t>structure</a:t>
                </a:r>
                <a:r>
                  <a:rPr lang="it-IT" sz="1800" dirty="0" smtClean="0">
                    <a:sym typeface="Symbol"/>
                  </a:rPr>
                  <a:t> </a:t>
                </a:r>
                <a:r>
                  <a:rPr lang="it-IT" sz="1800" dirty="0" err="1" smtClean="0">
                    <a:sym typeface="Symbol"/>
                  </a:rPr>
                  <a:t>is</a:t>
                </a:r>
                <a:r>
                  <a:rPr lang="it-IT" sz="1800" dirty="0" smtClean="0">
                    <a:sym typeface="Symbol"/>
                  </a:rPr>
                  <a:t> </a:t>
                </a:r>
                <a:r>
                  <a:rPr lang="it-IT" sz="1800" dirty="0" err="1" smtClean="0">
                    <a:sym typeface="Symbol"/>
                  </a:rPr>
                  <a:t>neglected</a:t>
                </a:r>
                <a:r>
                  <a:rPr lang="it-IT" sz="1800" dirty="0" smtClean="0">
                    <a:sym typeface="Symbol"/>
                  </a:rPr>
                  <a:t> (</a:t>
                </a:r>
                <a:r>
                  <a:rPr lang="it-IT" sz="1800" dirty="0" err="1" smtClean="0">
                    <a:sym typeface="Symbol"/>
                  </a:rPr>
                  <a:t>smoothed</a:t>
                </a:r>
                <a:r>
                  <a:rPr lang="it-IT" sz="1800" dirty="0" smtClean="0">
                    <a:sym typeface="Symbol"/>
                  </a:rPr>
                  <a:t> to a </a:t>
                </a:r>
                <a:r>
                  <a:rPr lang="it-IT" sz="1800" dirty="0" err="1" smtClean="0">
                    <a:sym typeface="Symbol"/>
                  </a:rPr>
                  <a:t>triangle</a:t>
                </a:r>
                <a:r>
                  <a:rPr lang="it-IT" sz="1800" dirty="0" smtClean="0">
                    <a:sym typeface="Symbol"/>
                  </a:rPr>
                  <a:t> </a:t>
                </a:r>
                <a:r>
                  <a:rPr lang="it-IT" sz="1800" dirty="0" err="1" smtClean="0">
                    <a:sym typeface="Symbol"/>
                  </a:rPr>
                  <a:t>wave</a:t>
                </a:r>
                <a:r>
                  <a:rPr lang="it-IT" sz="1800" dirty="0" smtClean="0">
                    <a:sym typeface="Symbol"/>
                  </a:rPr>
                  <a:t>)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t-IT" sz="1800" dirty="0" smtClean="0">
                    <a:sym typeface="Symbol"/>
                  </a:rPr>
                  <a:t>RIN of the laser </a:t>
                </a:r>
                <a:r>
                  <a:rPr lang="it-IT" sz="1800" dirty="0" err="1" smtClean="0">
                    <a:sym typeface="Symbol"/>
                  </a:rPr>
                  <a:t>is</a:t>
                </a:r>
                <a:r>
                  <a:rPr lang="it-IT" sz="1800" dirty="0" smtClean="0">
                    <a:sym typeface="Symbol"/>
                  </a:rPr>
                  <a:t> </a:t>
                </a:r>
                <a:r>
                  <a:rPr lang="it-IT" sz="1800" dirty="0" err="1" smtClean="0">
                    <a:sym typeface="Symbol"/>
                  </a:rPr>
                  <a:t>neglected</a:t>
                </a:r>
                <a:r>
                  <a:rPr lang="it-IT" sz="1800" dirty="0" smtClean="0">
                    <a:sym typeface="Symbol"/>
                  </a:rPr>
                  <a:t> (DAS pressure </a:t>
                </a:r>
                <a:r>
                  <a:rPr lang="it-IT" sz="1800" dirty="0" err="1" smtClean="0">
                    <a:sym typeface="Symbol"/>
                  </a:rPr>
                  <a:t>noise</a:t>
                </a:r>
                <a:r>
                  <a:rPr lang="it-IT" sz="1800" dirty="0" smtClean="0">
                    <a:sym typeface="Symbol"/>
                  </a:rPr>
                  <a:t> </a:t>
                </a:r>
                <a:r>
                  <a:rPr lang="it-IT" sz="1800" dirty="0" err="1" smtClean="0">
                    <a:sym typeface="Symbol"/>
                  </a:rPr>
                  <a:t>is</a:t>
                </a:r>
                <a:r>
                  <a:rPr lang="it-IT" sz="1800" dirty="0" smtClean="0">
                    <a:sym typeface="Symbol"/>
                  </a:rPr>
                  <a:t> </a:t>
                </a:r>
                <a:r>
                  <a:rPr lang="it-IT" sz="1800" dirty="0" err="1" smtClean="0">
                    <a:sym typeface="Symbol"/>
                  </a:rPr>
                  <a:t>evaluated</a:t>
                </a:r>
                <a:r>
                  <a:rPr lang="it-IT" sz="1800" dirty="0" smtClean="0">
                    <a:sym typeface="Symbol"/>
                  </a:rPr>
                  <a:t> </a:t>
                </a:r>
                <a:r>
                  <a:rPr lang="it-IT" sz="1800" dirty="0" err="1" smtClean="0">
                    <a:sym typeface="Symbol"/>
                  </a:rPr>
                  <a:t>separately</a:t>
                </a:r>
                <a:r>
                  <a:rPr lang="it-IT" sz="1800" dirty="0" smtClean="0">
                    <a:sym typeface="Symbol"/>
                  </a:rPr>
                  <a:t>)</a:t>
                </a:r>
                <a:endParaRPr lang="it-IT" sz="1800" dirty="0"/>
              </a:p>
            </p:txBody>
          </p:sp>
        </mc:Choice>
        <mc:Fallback xmlns="">
          <p:sp>
            <p:nvSpPr>
              <p:cNvPr id="5" name="Segnaposto testo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9552" y="1772816"/>
                <a:ext cx="7920880" cy="2160240"/>
              </a:xfrm>
              <a:blipFill rotWithShape="1">
                <a:blip r:embed="rId2"/>
                <a:stretch>
                  <a:fillRect l="-693" t="-1412" r="-1386" b="-791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egnaposto testo 5"/>
          <p:cNvSpPr>
            <a:spLocks noGrp="1"/>
          </p:cNvSpPr>
          <p:nvPr>
            <p:ph type="body" sz="quarter" idx="14"/>
          </p:nvPr>
        </p:nvSpPr>
        <p:spPr>
          <a:xfrm>
            <a:off x="395536" y="116632"/>
            <a:ext cx="8136904" cy="692696"/>
          </a:xfrm>
        </p:spPr>
        <p:txBody>
          <a:bodyPr/>
          <a:lstStyle/>
          <a:p>
            <a:r>
              <a:rPr lang="it-IT" dirty="0" smtClean="0"/>
              <a:t>COMPUTATION OF TORQUE AND FORCE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83568" y="4211796"/>
            <a:ext cx="81369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w Cen MT" pitchFamily="34" charset="0"/>
              </a:rPr>
              <a:t>The torque and force time </a:t>
            </a:r>
            <a:r>
              <a:rPr lang="it-IT" dirty="0" err="1" smtClean="0">
                <a:latin typeface="Tw Cen MT" pitchFamily="34" charset="0"/>
              </a:rPr>
              <a:t>dependence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is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related</a:t>
            </a:r>
            <a:r>
              <a:rPr lang="it-IT" dirty="0" smtClean="0">
                <a:latin typeface="Tw Cen MT" pitchFamily="34" charset="0"/>
              </a:rPr>
              <a:t> to the </a:t>
            </a:r>
            <a:r>
              <a:rPr lang="it-IT" dirty="0" err="1" smtClean="0">
                <a:latin typeface="Tw Cen MT" pitchFamily="34" charset="0"/>
              </a:rPr>
              <a:t>choice</a:t>
            </a:r>
            <a:r>
              <a:rPr lang="it-IT" dirty="0" smtClean="0">
                <a:latin typeface="Tw Cen MT" pitchFamily="34" charset="0"/>
              </a:rPr>
              <a:t> of the </a:t>
            </a:r>
            <a:r>
              <a:rPr lang="it-IT" dirty="0" err="1" smtClean="0">
                <a:latin typeface="Tw Cen MT" pitchFamily="34" charset="0"/>
              </a:rPr>
              <a:t>following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parameters</a:t>
            </a:r>
            <a:r>
              <a:rPr lang="it-IT" dirty="0" smtClean="0">
                <a:latin typeface="Tw Cen MT" pitchFamily="34" charset="0"/>
              </a:rPr>
              <a:t> of the </a:t>
            </a:r>
            <a:r>
              <a:rPr lang="it-IT" dirty="0" err="1" smtClean="0">
                <a:latin typeface="Tw Cen MT" pitchFamily="34" charset="0"/>
              </a:rPr>
              <a:t>scan</a:t>
            </a:r>
            <a:r>
              <a:rPr lang="it-IT" dirty="0" smtClean="0">
                <a:latin typeface="Tw Cen MT" pitchFamily="34" charset="0"/>
              </a:rPr>
              <a:t>: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t-IT" dirty="0" err="1" smtClean="0">
                <a:latin typeface="Tw Cen MT" pitchFamily="34" charset="0"/>
              </a:rPr>
              <a:t>Power</a:t>
            </a:r>
            <a:r>
              <a:rPr lang="it-IT" dirty="0" smtClean="0">
                <a:latin typeface="Tw Cen MT" pitchFamily="34" charset="0"/>
              </a:rPr>
              <a:t> (2 W)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t-IT" b="1" dirty="0" smtClean="0">
                <a:latin typeface="Tw Cen MT" pitchFamily="34" charset="0"/>
              </a:rPr>
              <a:t>Pattern </a:t>
            </a:r>
            <a:r>
              <a:rPr lang="it-IT" b="1" dirty="0" err="1" smtClean="0">
                <a:latin typeface="Tw Cen MT" pitchFamily="34" charset="0"/>
              </a:rPr>
              <a:t>repetition</a:t>
            </a:r>
            <a:r>
              <a:rPr lang="it-IT" b="1" dirty="0" smtClean="0">
                <a:latin typeface="Tw Cen MT" pitchFamily="34" charset="0"/>
              </a:rPr>
              <a:t> </a:t>
            </a:r>
            <a:r>
              <a:rPr lang="it-IT" b="1" dirty="0" err="1" smtClean="0">
                <a:latin typeface="Tw Cen MT" pitchFamily="34" charset="0"/>
              </a:rPr>
              <a:t>period</a:t>
            </a:r>
            <a:r>
              <a:rPr lang="it-IT" b="1" dirty="0" smtClean="0">
                <a:latin typeface="Tw Cen MT" pitchFamily="34" charset="0"/>
              </a:rPr>
              <a:t> (1 s) </a:t>
            </a:r>
            <a:r>
              <a:rPr lang="it-IT" dirty="0" smtClean="0">
                <a:latin typeface="Tw Cen MT" pitchFamily="34" charset="0"/>
              </a:rPr>
              <a:t>(</a:t>
            </a:r>
            <a:r>
              <a:rPr lang="it-IT" dirty="0" err="1" smtClean="0">
                <a:latin typeface="Tw Cen MT" pitchFamily="34" charset="0"/>
              </a:rPr>
              <a:t>limited</a:t>
            </a:r>
            <a:r>
              <a:rPr lang="it-IT" dirty="0" smtClean="0">
                <a:latin typeface="Tw Cen MT" pitchFamily="34" charset="0"/>
              </a:rPr>
              <a:t> by GALVO performances or </a:t>
            </a:r>
            <a:r>
              <a:rPr lang="it-IT" dirty="0" err="1" smtClean="0">
                <a:latin typeface="Tw Cen MT" pitchFamily="34" charset="0"/>
              </a:rPr>
              <a:t>phase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noise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considerations</a:t>
            </a:r>
            <a:r>
              <a:rPr lang="it-IT" dirty="0" smtClean="0">
                <a:latin typeface="Tw Cen MT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t-IT" dirty="0" err="1" smtClean="0">
                <a:latin typeface="Tw Cen MT" pitchFamily="34" charset="0"/>
              </a:rPr>
              <a:t>Number</a:t>
            </a:r>
            <a:r>
              <a:rPr lang="it-IT" dirty="0" smtClean="0">
                <a:latin typeface="Tw Cen MT" pitchFamily="34" charset="0"/>
              </a:rPr>
              <a:t> of </a:t>
            </a:r>
            <a:r>
              <a:rPr lang="it-IT" dirty="0" err="1" smtClean="0">
                <a:latin typeface="Tw Cen MT" pitchFamily="34" charset="0"/>
              </a:rPr>
              <a:t>scan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points</a:t>
            </a:r>
            <a:r>
              <a:rPr lang="it-IT" dirty="0" smtClean="0">
                <a:latin typeface="Tw Cen MT" pitchFamily="34" charset="0"/>
              </a:rPr>
              <a:t> (22x22</a:t>
            </a:r>
            <a:r>
              <a:rPr lang="it-IT" dirty="0" smtClean="0">
                <a:latin typeface="Tw Cen MT" pitchFamily="34" charset="0"/>
              </a:rPr>
              <a:t>) (</a:t>
            </a:r>
            <a:r>
              <a:rPr lang="it-IT" dirty="0" err="1" smtClean="0">
                <a:latin typeface="Tw Cen MT" pitchFamily="34" charset="0"/>
              </a:rPr>
              <a:t>related</a:t>
            </a:r>
            <a:r>
              <a:rPr lang="it-IT" dirty="0" smtClean="0">
                <a:latin typeface="Tw Cen MT" pitchFamily="34" charset="0"/>
              </a:rPr>
              <a:t> to the </a:t>
            </a:r>
            <a:r>
              <a:rPr lang="it-IT" dirty="0" err="1" smtClean="0">
                <a:latin typeface="Tw Cen MT" pitchFamily="34" charset="0"/>
              </a:rPr>
              <a:t>actuation</a:t>
            </a:r>
            <a:r>
              <a:rPr lang="it-IT" dirty="0" smtClean="0">
                <a:latin typeface="Tw Cen MT" pitchFamily="34" charset="0"/>
              </a:rPr>
              <a:t> area)</a:t>
            </a:r>
            <a:endParaRPr lang="it-IT" dirty="0" smtClean="0">
              <a:latin typeface="Tw Cen MT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it-IT" dirty="0" err="1" smtClean="0">
                <a:latin typeface="Tw Cen MT" pitchFamily="34" charset="0"/>
              </a:rPr>
              <a:t>Scan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geometry</a:t>
            </a:r>
            <a:r>
              <a:rPr lang="it-IT" dirty="0" smtClean="0">
                <a:latin typeface="Tw Cen MT" pitchFamily="34" charset="0"/>
              </a:rPr>
              <a:t> (</a:t>
            </a:r>
            <a:r>
              <a:rPr lang="it-IT" dirty="0" err="1" smtClean="0">
                <a:latin typeface="Tw Cen MT" pitchFamily="34" charset="0"/>
              </a:rPr>
              <a:t>raster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scan</a:t>
            </a:r>
            <a:r>
              <a:rPr lang="it-IT" dirty="0" smtClean="0">
                <a:latin typeface="Tw Cen MT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7459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4"/>
          </p:nvPr>
        </p:nvSpPr>
        <p:spPr>
          <a:xfrm>
            <a:off x="395536" y="116632"/>
            <a:ext cx="8424936" cy="692696"/>
          </a:xfrm>
        </p:spPr>
        <p:txBody>
          <a:bodyPr/>
          <a:lstStyle/>
          <a:p>
            <a:r>
              <a:rPr lang="it-IT" dirty="0"/>
              <a:t>COMPUTATION OF TORQUE AND FORCE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2170" y="1461250"/>
            <a:ext cx="6659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Tw Cen MT" pitchFamily="34" charset="0"/>
              </a:rPr>
              <a:t>The </a:t>
            </a:r>
            <a:r>
              <a:rPr lang="it-IT" dirty="0" err="1" smtClean="0">
                <a:latin typeface="Tw Cen MT" pitchFamily="34" charset="0"/>
              </a:rPr>
              <a:t>raster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scan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ion</a:t>
            </a:r>
            <a:r>
              <a:rPr lang="it-IT" dirty="0" smtClean="0">
                <a:latin typeface="Tw Cen MT" pitchFamily="34" charset="0"/>
              </a:rPr>
              <a:t> the CP s </a:t>
            </a:r>
            <a:r>
              <a:rPr lang="it-IT" dirty="0" err="1" smtClean="0">
                <a:latin typeface="Tw Cen MT" pitchFamily="34" charset="0"/>
              </a:rPr>
              <a:t>characterized</a:t>
            </a:r>
            <a:r>
              <a:rPr lang="it-IT" dirty="0" smtClean="0">
                <a:latin typeface="Tw Cen MT" pitchFamily="34" charset="0"/>
              </a:rPr>
              <a:t> by the </a:t>
            </a:r>
            <a:r>
              <a:rPr lang="it-IT" dirty="0" err="1" smtClean="0">
                <a:latin typeface="Tw Cen MT" pitchFamily="34" charset="0"/>
              </a:rPr>
              <a:t>following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parameters</a:t>
            </a:r>
            <a:r>
              <a:rPr lang="it-IT" dirty="0" smtClean="0">
                <a:latin typeface="Tw Cen MT" pitchFamily="34" charset="0"/>
              </a:rPr>
              <a:t>:</a:t>
            </a:r>
          </a:p>
        </p:txBody>
      </p:sp>
      <p:grpSp>
        <p:nvGrpSpPr>
          <p:cNvPr id="48" name="Gruppo 47"/>
          <p:cNvGrpSpPr/>
          <p:nvPr/>
        </p:nvGrpSpPr>
        <p:grpSpPr>
          <a:xfrm>
            <a:off x="755576" y="2064620"/>
            <a:ext cx="3456384" cy="3312368"/>
            <a:chOff x="1403648" y="2276872"/>
            <a:chExt cx="3456384" cy="3312368"/>
          </a:xfrm>
        </p:grpSpPr>
        <p:sp>
          <p:nvSpPr>
            <p:cNvPr id="8" name="Ovale 7"/>
            <p:cNvSpPr/>
            <p:nvPr/>
          </p:nvSpPr>
          <p:spPr>
            <a:xfrm>
              <a:off x="1403648" y="2276872"/>
              <a:ext cx="3456384" cy="33123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45" name="Gruppo 44"/>
            <p:cNvGrpSpPr/>
            <p:nvPr/>
          </p:nvGrpSpPr>
          <p:grpSpPr>
            <a:xfrm>
              <a:off x="2051720" y="3068960"/>
              <a:ext cx="2160240" cy="1728192"/>
              <a:chOff x="5148064" y="2276872"/>
              <a:chExt cx="2520280" cy="1728192"/>
            </a:xfrm>
          </p:grpSpPr>
          <p:cxnSp>
            <p:nvCxnSpPr>
              <p:cNvPr id="11" name="Connettore 1 10"/>
              <p:cNvCxnSpPr/>
              <p:nvPr/>
            </p:nvCxnSpPr>
            <p:spPr>
              <a:xfrm>
                <a:off x="5148064" y="2276872"/>
                <a:ext cx="252028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ttore 1 20"/>
              <p:cNvCxnSpPr/>
              <p:nvPr/>
            </p:nvCxnSpPr>
            <p:spPr>
              <a:xfrm>
                <a:off x="5148064" y="2492896"/>
                <a:ext cx="252028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ttore 1 21"/>
              <p:cNvCxnSpPr/>
              <p:nvPr/>
            </p:nvCxnSpPr>
            <p:spPr>
              <a:xfrm>
                <a:off x="5148064" y="2708920"/>
                <a:ext cx="252028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ttore 1 22"/>
              <p:cNvCxnSpPr/>
              <p:nvPr/>
            </p:nvCxnSpPr>
            <p:spPr>
              <a:xfrm>
                <a:off x="5148064" y="2924944"/>
                <a:ext cx="252028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ttore 1 23"/>
              <p:cNvCxnSpPr/>
              <p:nvPr/>
            </p:nvCxnSpPr>
            <p:spPr>
              <a:xfrm>
                <a:off x="5148064" y="3140968"/>
                <a:ext cx="252028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ttore 1 24"/>
              <p:cNvCxnSpPr/>
              <p:nvPr/>
            </p:nvCxnSpPr>
            <p:spPr>
              <a:xfrm>
                <a:off x="5148064" y="3356992"/>
                <a:ext cx="252028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ttore 1 25"/>
              <p:cNvCxnSpPr/>
              <p:nvPr/>
            </p:nvCxnSpPr>
            <p:spPr>
              <a:xfrm>
                <a:off x="5148064" y="3573016"/>
                <a:ext cx="252028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ttore 1 26"/>
              <p:cNvCxnSpPr/>
              <p:nvPr/>
            </p:nvCxnSpPr>
            <p:spPr>
              <a:xfrm>
                <a:off x="5148064" y="3789040"/>
                <a:ext cx="252028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ttore 1 27"/>
              <p:cNvCxnSpPr/>
              <p:nvPr/>
            </p:nvCxnSpPr>
            <p:spPr>
              <a:xfrm>
                <a:off x="5148064" y="4005064"/>
                <a:ext cx="252028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ttore 1 29"/>
              <p:cNvCxnSpPr/>
              <p:nvPr/>
            </p:nvCxnSpPr>
            <p:spPr>
              <a:xfrm>
                <a:off x="7668344" y="2276872"/>
                <a:ext cx="0" cy="21602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ttore 1 31"/>
              <p:cNvCxnSpPr/>
              <p:nvPr/>
            </p:nvCxnSpPr>
            <p:spPr>
              <a:xfrm>
                <a:off x="5148064" y="2492896"/>
                <a:ext cx="0" cy="21602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ttore 1 33"/>
              <p:cNvCxnSpPr/>
              <p:nvPr/>
            </p:nvCxnSpPr>
            <p:spPr>
              <a:xfrm>
                <a:off x="7668344" y="2708920"/>
                <a:ext cx="0" cy="21602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ttore 1 35"/>
              <p:cNvCxnSpPr/>
              <p:nvPr/>
            </p:nvCxnSpPr>
            <p:spPr>
              <a:xfrm>
                <a:off x="5148064" y="2924944"/>
                <a:ext cx="0" cy="21602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ttore 1 37"/>
              <p:cNvCxnSpPr/>
              <p:nvPr/>
            </p:nvCxnSpPr>
            <p:spPr>
              <a:xfrm>
                <a:off x="7668344" y="3140968"/>
                <a:ext cx="0" cy="21602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ttore 1 39"/>
              <p:cNvCxnSpPr/>
              <p:nvPr/>
            </p:nvCxnSpPr>
            <p:spPr>
              <a:xfrm>
                <a:off x="5148064" y="3356992"/>
                <a:ext cx="0" cy="21602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ttore 1 41"/>
              <p:cNvCxnSpPr/>
              <p:nvPr/>
            </p:nvCxnSpPr>
            <p:spPr>
              <a:xfrm>
                <a:off x="7668344" y="3573016"/>
                <a:ext cx="0" cy="21602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ttore 1 43"/>
              <p:cNvCxnSpPr/>
              <p:nvPr/>
            </p:nvCxnSpPr>
            <p:spPr>
              <a:xfrm>
                <a:off x="5148064" y="3789040"/>
                <a:ext cx="0" cy="21602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Freccia in giù 45"/>
            <p:cNvSpPr/>
            <p:nvPr/>
          </p:nvSpPr>
          <p:spPr>
            <a:xfrm rot="16200000">
              <a:off x="3050831" y="2879939"/>
              <a:ext cx="162018" cy="378042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47" name="CasellaDiTesto 46"/>
          <p:cNvSpPr txBox="1"/>
          <p:nvPr/>
        </p:nvSpPr>
        <p:spPr>
          <a:xfrm>
            <a:off x="4427984" y="2051058"/>
            <a:ext cx="33716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t-IT" dirty="0" smtClean="0">
                <a:latin typeface="Tw Cen MT" pitchFamily="34" charset="0"/>
              </a:rPr>
              <a:t>Side </a:t>
            </a:r>
            <a:r>
              <a:rPr lang="it-IT" dirty="0" err="1" smtClean="0">
                <a:latin typeface="Tw Cen MT" pitchFamily="34" charset="0"/>
              </a:rPr>
              <a:t>length</a:t>
            </a:r>
            <a:r>
              <a:rPr lang="it-IT" dirty="0" smtClean="0">
                <a:latin typeface="Tw Cen MT" pitchFamily="34" charset="0"/>
              </a:rPr>
              <a:t> of the </a:t>
            </a:r>
            <a:r>
              <a:rPr lang="it-IT" dirty="0" err="1" smtClean="0">
                <a:latin typeface="Tw Cen MT" pitchFamily="34" charset="0"/>
              </a:rPr>
              <a:t>scan</a:t>
            </a:r>
            <a:r>
              <a:rPr lang="it-IT" dirty="0" smtClean="0">
                <a:latin typeface="Tw Cen MT" pitchFamily="34" charset="0"/>
              </a:rPr>
              <a:t> pattern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dirty="0" err="1" smtClean="0">
                <a:latin typeface="Tw Cen MT" pitchFamily="34" charset="0"/>
              </a:rPr>
              <a:t>Number</a:t>
            </a:r>
            <a:r>
              <a:rPr lang="it-IT" dirty="0" smtClean="0">
                <a:latin typeface="Tw Cen MT" pitchFamily="34" charset="0"/>
              </a:rPr>
              <a:t> of </a:t>
            </a:r>
            <a:r>
              <a:rPr lang="it-IT" dirty="0" err="1" smtClean="0">
                <a:latin typeface="Tw Cen MT" pitchFamily="34" charset="0"/>
              </a:rPr>
              <a:t>scan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points</a:t>
            </a:r>
            <a:r>
              <a:rPr lang="it-IT" dirty="0" smtClean="0">
                <a:latin typeface="Tw Cen MT" pitchFamily="34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dirty="0" smtClean="0">
                <a:latin typeface="Tw Cen MT" pitchFamily="34" charset="0"/>
              </a:rPr>
              <a:t>Laser </a:t>
            </a:r>
            <a:r>
              <a:rPr lang="it-IT" dirty="0" err="1" smtClean="0">
                <a:latin typeface="Tw Cen MT" pitchFamily="34" charset="0"/>
              </a:rPr>
              <a:t>beam</a:t>
            </a:r>
            <a:r>
              <a:rPr lang="it-IT" dirty="0" smtClean="0">
                <a:latin typeface="Tw Cen MT" pitchFamily="34" charset="0"/>
              </a:rPr>
              <a:t> spot </a:t>
            </a:r>
            <a:r>
              <a:rPr lang="it-IT" dirty="0" err="1" smtClean="0">
                <a:latin typeface="Tw Cen MT" pitchFamily="34" charset="0"/>
              </a:rPr>
              <a:t>size</a:t>
            </a:r>
            <a:endParaRPr lang="it-IT" dirty="0" smtClean="0">
              <a:latin typeface="Tw Cen MT" pitchFamily="34" charset="0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4432920" y="3504780"/>
            <a:ext cx="42484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w Cen MT" pitchFamily="34" charset="0"/>
              </a:rPr>
              <a:t>NOTICE:</a:t>
            </a:r>
          </a:p>
          <a:p>
            <a:r>
              <a:rPr lang="it-IT" dirty="0" smtClean="0">
                <a:latin typeface="Tw Cen MT" pitchFamily="34" charset="0"/>
              </a:rPr>
              <a:t>The torque </a:t>
            </a:r>
            <a:r>
              <a:rPr lang="it-IT" dirty="0" err="1" smtClean="0">
                <a:latin typeface="Tw Cen MT" pitchFamily="34" charset="0"/>
              </a:rPr>
              <a:t>is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splitted</a:t>
            </a:r>
            <a:r>
              <a:rPr lang="it-IT" dirty="0" smtClean="0">
                <a:latin typeface="Tw Cen MT" pitchFamily="34" charset="0"/>
              </a:rPr>
              <a:t> in torque </a:t>
            </a:r>
            <a:r>
              <a:rPr lang="it-IT" dirty="0" err="1" smtClean="0">
                <a:latin typeface="Tw Cen MT" pitchFamily="34" charset="0"/>
              </a:rPr>
              <a:t>along</a:t>
            </a:r>
            <a:r>
              <a:rPr lang="it-IT" dirty="0" smtClean="0">
                <a:latin typeface="Tw Cen MT" pitchFamily="34" charset="0"/>
              </a:rPr>
              <a:t> x (</a:t>
            </a:r>
            <a:r>
              <a:rPr lang="it-IT" dirty="0" err="1" smtClean="0">
                <a:latin typeface="Tw Cen MT" pitchFamily="34" charset="0"/>
              </a:rPr>
              <a:t>horizontal</a:t>
            </a:r>
            <a:r>
              <a:rPr lang="it-IT" dirty="0" smtClean="0">
                <a:latin typeface="Tw Cen MT" pitchFamily="34" charset="0"/>
              </a:rPr>
              <a:t>) and </a:t>
            </a:r>
            <a:r>
              <a:rPr lang="it-IT" dirty="0" err="1" smtClean="0">
                <a:latin typeface="Tw Cen MT" pitchFamily="34" charset="0"/>
              </a:rPr>
              <a:t>along</a:t>
            </a:r>
            <a:r>
              <a:rPr lang="it-IT" dirty="0" smtClean="0">
                <a:latin typeface="Tw Cen MT" pitchFamily="34" charset="0"/>
              </a:rPr>
              <a:t> z (</a:t>
            </a:r>
            <a:r>
              <a:rPr lang="it-IT" dirty="0" err="1" smtClean="0">
                <a:latin typeface="Tw Cen MT" pitchFamily="34" charset="0"/>
              </a:rPr>
              <a:t>vertical</a:t>
            </a:r>
            <a:r>
              <a:rPr lang="it-IT" dirty="0" smtClean="0">
                <a:latin typeface="Tw Cen MT" pitchFamily="34" charset="0"/>
              </a:rPr>
              <a:t>).</a:t>
            </a:r>
          </a:p>
          <a:p>
            <a:r>
              <a:rPr lang="it-IT" dirty="0" err="1" smtClean="0">
                <a:latin typeface="Tw Cen MT" pitchFamily="34" charset="0"/>
              </a:rPr>
              <a:t>Their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curves</a:t>
            </a:r>
            <a:r>
              <a:rPr lang="it-IT" dirty="0" smtClean="0">
                <a:latin typeface="Tw Cen MT" pitchFamily="34" charset="0"/>
              </a:rPr>
              <a:t> vs time </a:t>
            </a:r>
            <a:r>
              <a:rPr lang="it-IT" dirty="0" err="1" smtClean="0">
                <a:latin typeface="Tw Cen MT" pitchFamily="34" charset="0"/>
              </a:rPr>
              <a:t>depend</a:t>
            </a:r>
            <a:r>
              <a:rPr lang="it-IT" dirty="0" smtClean="0">
                <a:latin typeface="Tw Cen MT" pitchFamily="34" charset="0"/>
              </a:rPr>
              <a:t> on the </a:t>
            </a:r>
            <a:r>
              <a:rPr lang="it-IT" dirty="0" err="1" smtClean="0">
                <a:latin typeface="Tw Cen MT" pitchFamily="34" charset="0"/>
              </a:rPr>
              <a:t>scan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orientation</a:t>
            </a:r>
            <a:r>
              <a:rPr lang="it-IT" dirty="0" smtClean="0">
                <a:latin typeface="Tw Cen MT" pitchFamily="34" charset="0"/>
              </a:rPr>
              <a:t>: </a:t>
            </a:r>
            <a:r>
              <a:rPr lang="it-IT" dirty="0" err="1" smtClean="0">
                <a:latin typeface="Tw Cen MT" pitchFamily="34" charset="0"/>
              </a:rPr>
              <a:t>rotating</a:t>
            </a:r>
            <a:r>
              <a:rPr lang="it-IT" dirty="0" smtClean="0">
                <a:latin typeface="Tw Cen MT" pitchFamily="34" charset="0"/>
              </a:rPr>
              <a:t> the </a:t>
            </a:r>
            <a:r>
              <a:rPr lang="it-IT" dirty="0" err="1" smtClean="0">
                <a:latin typeface="Tw Cen MT" pitchFamily="34" charset="0"/>
              </a:rPr>
              <a:t>raster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scan</a:t>
            </a:r>
            <a:r>
              <a:rPr lang="it-IT" dirty="0" smtClean="0">
                <a:latin typeface="Tw Cen MT" pitchFamily="34" charset="0"/>
              </a:rPr>
              <a:t> by 90°, the </a:t>
            </a:r>
            <a:r>
              <a:rPr lang="it-IT" dirty="0" err="1" smtClean="0">
                <a:latin typeface="Tw Cen MT" pitchFamily="34" charset="0"/>
              </a:rPr>
              <a:t>two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components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trade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their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places</a:t>
            </a:r>
            <a:r>
              <a:rPr lang="it-IT" dirty="0" smtClean="0">
                <a:latin typeface="Tw Cen MT" pitchFamily="34" charset="0"/>
              </a:rPr>
              <a:t>.</a:t>
            </a:r>
          </a:p>
        </p:txBody>
      </p:sp>
      <p:grpSp>
        <p:nvGrpSpPr>
          <p:cNvPr id="56" name="Gruppo 55"/>
          <p:cNvGrpSpPr/>
          <p:nvPr/>
        </p:nvGrpSpPr>
        <p:grpSpPr>
          <a:xfrm>
            <a:off x="582897" y="4730802"/>
            <a:ext cx="864096" cy="792088"/>
            <a:chOff x="755576" y="4584900"/>
            <a:chExt cx="864096" cy="792088"/>
          </a:xfrm>
        </p:grpSpPr>
        <p:cxnSp>
          <p:nvCxnSpPr>
            <p:cNvPr id="51" name="Connettore 2 50"/>
            <p:cNvCxnSpPr/>
            <p:nvPr/>
          </p:nvCxnSpPr>
          <p:spPr>
            <a:xfrm flipV="1">
              <a:off x="755576" y="4584900"/>
              <a:ext cx="0" cy="7920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2 52"/>
            <p:cNvCxnSpPr/>
            <p:nvPr/>
          </p:nvCxnSpPr>
          <p:spPr>
            <a:xfrm>
              <a:off x="755576" y="5376988"/>
              <a:ext cx="86409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2 54"/>
            <p:cNvCxnSpPr/>
            <p:nvPr/>
          </p:nvCxnSpPr>
          <p:spPr>
            <a:xfrm flipV="1">
              <a:off x="755576" y="4980944"/>
              <a:ext cx="432048" cy="3960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CasellaDiTesto 56"/>
          <p:cNvSpPr txBox="1"/>
          <p:nvPr/>
        </p:nvSpPr>
        <p:spPr>
          <a:xfrm>
            <a:off x="297241" y="4437112"/>
            <a:ext cx="285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Tw Cen MT" pitchFamily="34" charset="0"/>
              </a:rPr>
              <a:t>z</a:t>
            </a:r>
          </a:p>
        </p:txBody>
      </p:sp>
      <p:sp>
        <p:nvSpPr>
          <p:cNvPr id="59" name="CasellaDiTesto 58"/>
          <p:cNvSpPr txBox="1"/>
          <p:nvPr/>
        </p:nvSpPr>
        <p:spPr>
          <a:xfrm>
            <a:off x="1403648" y="54452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Tw Cen MT" pitchFamily="34" charset="0"/>
              </a:rPr>
              <a:t>x</a:t>
            </a:r>
          </a:p>
        </p:txBody>
      </p:sp>
      <p:sp>
        <p:nvSpPr>
          <p:cNvPr id="60" name="CasellaDiTesto 59"/>
          <p:cNvSpPr txBox="1"/>
          <p:nvPr/>
        </p:nvSpPr>
        <p:spPr>
          <a:xfrm>
            <a:off x="971600" y="49411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Tw Cen MT" pitchFamily="34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57995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4"/>
          </p:nvPr>
        </p:nvSpPr>
        <p:spPr>
          <a:xfrm>
            <a:off x="395536" y="116632"/>
            <a:ext cx="7992888" cy="692696"/>
          </a:xfrm>
        </p:spPr>
        <p:txBody>
          <a:bodyPr/>
          <a:lstStyle/>
          <a:p>
            <a:r>
              <a:rPr lang="it-IT" dirty="0" smtClean="0"/>
              <a:t>TORQUE AND FORCE vs TIME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268760"/>
            <a:ext cx="3248521" cy="2432048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808197"/>
            <a:ext cx="3213455" cy="240579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782479"/>
            <a:ext cx="3248521" cy="2432048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5664837" y="1402918"/>
            <a:ext cx="8194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Tw Cen MT" pitchFamily="34" charset="0"/>
              </a:rPr>
              <a:t>FORCE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897023" y="3933056"/>
            <a:ext cx="11081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Tw Cen MT" pitchFamily="34" charset="0"/>
              </a:rPr>
              <a:t>TORQUES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580112" y="1786020"/>
            <a:ext cx="3235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Tw Cen MT" pitchFamily="34" charset="0"/>
              </a:rPr>
              <a:t>The force </a:t>
            </a:r>
            <a:r>
              <a:rPr lang="it-IT" sz="1600" dirty="0" err="1" smtClean="0">
                <a:latin typeface="Tw Cen MT" pitchFamily="34" charset="0"/>
              </a:rPr>
              <a:t>behavior</a:t>
            </a:r>
            <a:r>
              <a:rPr lang="it-IT" sz="1600" dirty="0" smtClean="0">
                <a:latin typeface="Tw Cen MT" pitchFamily="34" charset="0"/>
              </a:rPr>
              <a:t> </a:t>
            </a:r>
            <a:r>
              <a:rPr lang="it-IT" sz="1600" dirty="0" err="1" smtClean="0">
                <a:latin typeface="Tw Cen MT" pitchFamily="34" charset="0"/>
              </a:rPr>
              <a:t>is</a:t>
            </a:r>
            <a:r>
              <a:rPr lang="it-IT" sz="1600" dirty="0" smtClean="0">
                <a:latin typeface="Tw Cen MT" pitchFamily="34" charset="0"/>
              </a:rPr>
              <a:t> due to an (</a:t>
            </a:r>
            <a:r>
              <a:rPr lang="it-IT" sz="1600" dirty="0" err="1" smtClean="0">
                <a:latin typeface="Tw Cen MT" pitchFamily="34" charset="0"/>
              </a:rPr>
              <a:t>assumed</a:t>
            </a:r>
            <a:r>
              <a:rPr lang="it-IT" sz="1600" dirty="0" smtClean="0">
                <a:latin typeface="Tw Cen MT" pitchFamily="34" charset="0"/>
              </a:rPr>
              <a:t>) </a:t>
            </a:r>
            <a:r>
              <a:rPr lang="it-IT" sz="1600" dirty="0" err="1" smtClean="0">
                <a:latin typeface="Tw Cen MT" pitchFamily="34" charset="0"/>
              </a:rPr>
              <a:t>modulation</a:t>
            </a:r>
            <a:r>
              <a:rPr lang="it-IT" sz="1600" dirty="0" smtClean="0">
                <a:latin typeface="Tw Cen MT" pitchFamily="34" charset="0"/>
              </a:rPr>
              <a:t> of the </a:t>
            </a:r>
            <a:r>
              <a:rPr lang="it-IT" sz="1600" dirty="0" err="1" smtClean="0">
                <a:latin typeface="Tw Cen MT" pitchFamily="34" charset="0"/>
              </a:rPr>
              <a:t>intensity</a:t>
            </a:r>
            <a:r>
              <a:rPr lang="it-IT" sz="1600" dirty="0" smtClean="0">
                <a:latin typeface="Tw Cen MT" pitchFamily="34" charset="0"/>
              </a:rPr>
              <a:t> of 10% (</a:t>
            </a:r>
            <a:r>
              <a:rPr lang="it-IT" sz="1600" dirty="0" err="1" smtClean="0">
                <a:latin typeface="Tw Cen MT" pitchFamily="34" charset="0"/>
              </a:rPr>
              <a:t>as</a:t>
            </a:r>
            <a:r>
              <a:rPr lang="it-IT" sz="1600" dirty="0" smtClean="0">
                <a:latin typeface="Tw Cen MT" pitchFamily="34" charset="0"/>
              </a:rPr>
              <a:t> in the </a:t>
            </a:r>
            <a:r>
              <a:rPr lang="it-IT" sz="1600" dirty="0" err="1" smtClean="0">
                <a:latin typeface="Tw Cen MT" pitchFamily="34" charset="0"/>
              </a:rPr>
              <a:t>real</a:t>
            </a:r>
            <a:r>
              <a:rPr lang="it-IT" sz="1600" dirty="0" smtClean="0">
                <a:latin typeface="Tw Cen MT" pitchFamily="34" charset="0"/>
              </a:rPr>
              <a:t> SS) </a:t>
            </a:r>
          </a:p>
        </p:txBody>
      </p:sp>
    </p:spTree>
    <p:extLst>
      <p:ext uri="{BB962C8B-B14F-4D97-AF65-F5344CB8AC3E}">
        <p14:creationId xmlns:p14="http://schemas.microsoft.com/office/powerpoint/2010/main" val="21216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FORCE SPECTRUM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14" y="1196752"/>
            <a:ext cx="7028571" cy="48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7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4"/>
          </p:nvPr>
        </p:nvSpPr>
        <p:spPr>
          <a:xfrm>
            <a:off x="395536" y="116632"/>
            <a:ext cx="5472608" cy="692696"/>
          </a:xfrm>
        </p:spPr>
        <p:txBody>
          <a:bodyPr/>
          <a:lstStyle/>
          <a:p>
            <a:r>
              <a:rPr lang="it-IT" dirty="0" smtClean="0"/>
              <a:t>TORQUE SPECTRUM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82" y="1308332"/>
            <a:ext cx="6714686" cy="477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28/11/2013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AdV weekly meeting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21B5C-DA4D-4A57-8E48-87AD0CC422B4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COMMENTS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23528" y="3573016"/>
            <a:ext cx="856895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t-IT" b="1" dirty="0" err="1" smtClean="0">
                <a:latin typeface="Tw Cen MT" pitchFamily="34" charset="0"/>
              </a:rPr>
              <a:t>Both</a:t>
            </a:r>
            <a:r>
              <a:rPr lang="it-IT" b="1" dirty="0" smtClean="0">
                <a:latin typeface="Tw Cen MT" pitchFamily="34" charset="0"/>
              </a:rPr>
              <a:t> the force and torque are </a:t>
            </a:r>
            <a:r>
              <a:rPr lang="it-IT" b="1" dirty="0" err="1" smtClean="0">
                <a:latin typeface="Tw Cen MT" pitchFamily="34" charset="0"/>
              </a:rPr>
              <a:t>computed</a:t>
            </a:r>
            <a:r>
              <a:rPr lang="it-IT" b="1" dirty="0" smtClean="0">
                <a:latin typeface="Tw Cen MT" pitchFamily="34" charset="0"/>
              </a:rPr>
              <a:t> for a </a:t>
            </a:r>
            <a:r>
              <a:rPr lang="it-IT" b="1" dirty="0" err="1" smtClean="0">
                <a:latin typeface="Tw Cen MT" pitchFamily="34" charset="0"/>
              </a:rPr>
              <a:t>rigid</a:t>
            </a:r>
            <a:r>
              <a:rPr lang="it-IT" b="1" dirty="0" smtClean="0">
                <a:latin typeface="Tw Cen MT" pitchFamily="34" charset="0"/>
              </a:rPr>
              <a:t> body</a:t>
            </a:r>
            <a:r>
              <a:rPr lang="it-IT" dirty="0" smtClean="0">
                <a:latin typeface="Tw Cen MT" pitchFamily="34" charset="0"/>
              </a:rPr>
              <a:t>: </a:t>
            </a:r>
            <a:r>
              <a:rPr lang="it-IT" dirty="0" err="1" smtClean="0">
                <a:latin typeface="Tw Cen MT" pitchFamily="34" charset="0"/>
              </a:rPr>
              <a:t>therefore</a:t>
            </a:r>
            <a:r>
              <a:rPr lang="it-IT" dirty="0" smtClean="0">
                <a:latin typeface="Tw Cen MT" pitchFamily="34" charset="0"/>
              </a:rPr>
              <a:t>, </a:t>
            </a:r>
            <a:r>
              <a:rPr lang="it-IT" dirty="0" err="1" smtClean="0">
                <a:latin typeface="Tw Cen MT" pitchFamily="34" charset="0"/>
              </a:rPr>
              <a:t>their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application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is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straightforward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only</a:t>
            </a:r>
            <a:r>
              <a:rPr lang="it-IT" dirty="0" smtClean="0">
                <a:latin typeface="Tw Cen MT" pitchFamily="34" charset="0"/>
              </a:rPr>
              <a:t> for </a:t>
            </a:r>
            <a:r>
              <a:rPr lang="it-IT" dirty="0" err="1" smtClean="0">
                <a:latin typeface="Tw Cen MT" pitchFamily="34" charset="0"/>
              </a:rPr>
              <a:t>those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resonant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modes</a:t>
            </a:r>
            <a:r>
              <a:rPr lang="it-IT" dirty="0" smtClean="0">
                <a:latin typeface="Tw Cen MT" pitchFamily="34" charset="0"/>
              </a:rPr>
              <a:t> of the CP </a:t>
            </a:r>
            <a:r>
              <a:rPr lang="it-IT" dirty="0" err="1" smtClean="0">
                <a:latin typeface="Tw Cen MT" pitchFamily="34" charset="0"/>
              </a:rPr>
              <a:t>that</a:t>
            </a:r>
            <a:r>
              <a:rPr lang="it-IT" dirty="0" smtClean="0">
                <a:latin typeface="Tw Cen MT" pitchFamily="34" charset="0"/>
              </a:rPr>
              <a:t> are due </a:t>
            </a:r>
            <a:r>
              <a:rPr lang="it-IT" dirty="0" err="1" smtClean="0">
                <a:latin typeface="Tw Cen MT" pitchFamily="34" charset="0"/>
              </a:rPr>
              <a:t>mainly</a:t>
            </a:r>
            <a:r>
              <a:rPr lang="it-IT" dirty="0" smtClean="0">
                <a:latin typeface="Tw Cen MT" pitchFamily="34" charset="0"/>
              </a:rPr>
              <a:t> to the </a:t>
            </a:r>
            <a:r>
              <a:rPr lang="it-IT" dirty="0" err="1" smtClean="0">
                <a:latin typeface="Tw Cen MT" pitchFamily="34" charset="0"/>
              </a:rPr>
              <a:t>suspension</a:t>
            </a:r>
            <a:r>
              <a:rPr lang="it-IT" dirty="0" smtClean="0">
                <a:latin typeface="Tw Cen MT" pitchFamily="34" charset="0"/>
              </a:rPr>
              <a:t> (e.g. </a:t>
            </a:r>
            <a:r>
              <a:rPr lang="it-IT" dirty="0" smtClean="0">
                <a:latin typeface="Tw Cen MT" pitchFamily="34" charset="0"/>
                <a:sym typeface="Symbol"/>
              </a:rPr>
              <a:t></a:t>
            </a:r>
            <a:r>
              <a:rPr lang="it-IT" baseline="-25000" dirty="0" smtClean="0">
                <a:latin typeface="Tw Cen MT" pitchFamily="34" charset="0"/>
                <a:sym typeface="Symbol"/>
              </a:rPr>
              <a:t>x</a:t>
            </a:r>
            <a:r>
              <a:rPr lang="it-IT" dirty="0" smtClean="0">
                <a:latin typeface="Tw Cen MT" pitchFamily="34" charset="0"/>
                <a:sym typeface="Symbol"/>
              </a:rPr>
              <a:t>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t-IT" dirty="0" smtClean="0">
                <a:latin typeface="Tw Cen MT" pitchFamily="34" charset="0"/>
                <a:sym typeface="Symbol"/>
              </a:rPr>
              <a:t>The </a:t>
            </a:r>
            <a:r>
              <a:rPr lang="it-IT" dirty="0" err="1" smtClean="0">
                <a:latin typeface="Tw Cen MT" pitchFamily="34" charset="0"/>
                <a:sym typeface="Symbol"/>
              </a:rPr>
              <a:t>other</a:t>
            </a:r>
            <a:r>
              <a:rPr lang="it-IT" dirty="0" smtClean="0">
                <a:latin typeface="Tw Cen MT" pitchFamily="34" charset="0"/>
                <a:sym typeface="Symbol"/>
              </a:rPr>
              <a:t> </a:t>
            </a:r>
            <a:r>
              <a:rPr lang="it-IT" dirty="0" err="1" smtClean="0">
                <a:latin typeface="Tw Cen MT" pitchFamily="34" charset="0"/>
                <a:sym typeface="Symbol"/>
              </a:rPr>
              <a:t>important</a:t>
            </a:r>
            <a:r>
              <a:rPr lang="it-IT" dirty="0" smtClean="0">
                <a:latin typeface="Tw Cen MT" pitchFamily="34" charset="0"/>
                <a:sym typeface="Symbol"/>
              </a:rPr>
              <a:t> information </a:t>
            </a:r>
            <a:r>
              <a:rPr lang="it-IT" dirty="0" err="1" smtClean="0">
                <a:latin typeface="Tw Cen MT" pitchFamily="34" charset="0"/>
                <a:sym typeface="Symbol"/>
              </a:rPr>
              <a:t>is</a:t>
            </a:r>
            <a:r>
              <a:rPr lang="it-IT" dirty="0" smtClean="0">
                <a:latin typeface="Tw Cen MT" pitchFamily="34" charset="0"/>
                <a:sym typeface="Symbol"/>
              </a:rPr>
              <a:t> the set of </a:t>
            </a:r>
            <a:r>
              <a:rPr lang="it-IT" dirty="0" err="1" smtClean="0">
                <a:latin typeface="Tw Cen MT" pitchFamily="34" charset="0"/>
                <a:sym typeface="Symbol"/>
              </a:rPr>
              <a:t>frequency</a:t>
            </a:r>
            <a:r>
              <a:rPr lang="it-IT" dirty="0" smtClean="0">
                <a:latin typeface="Tw Cen MT" pitchFamily="34" charset="0"/>
                <a:sym typeface="Symbol"/>
              </a:rPr>
              <a:t> </a:t>
            </a:r>
            <a:r>
              <a:rPr lang="it-IT" dirty="0" err="1" smtClean="0">
                <a:latin typeface="Tw Cen MT" pitchFamily="34" charset="0"/>
                <a:sym typeface="Symbol"/>
              </a:rPr>
              <a:t>peaks</a:t>
            </a:r>
            <a:r>
              <a:rPr lang="it-IT" dirty="0" smtClean="0">
                <a:latin typeface="Tw Cen MT" pitchFamily="34" charset="0"/>
                <a:sym typeface="Symbol"/>
              </a:rPr>
              <a:t> </a:t>
            </a:r>
            <a:r>
              <a:rPr lang="it-IT" dirty="0" err="1" smtClean="0">
                <a:latin typeface="Tw Cen MT" pitchFamily="34" charset="0"/>
                <a:sym typeface="Symbol"/>
              </a:rPr>
              <a:t>that</a:t>
            </a:r>
            <a:r>
              <a:rPr lang="it-IT" dirty="0" smtClean="0">
                <a:latin typeface="Tw Cen MT" pitchFamily="34" charset="0"/>
                <a:sym typeface="Symbol"/>
              </a:rPr>
              <a:t> can </a:t>
            </a:r>
            <a:r>
              <a:rPr lang="it-IT" dirty="0" err="1" smtClean="0">
                <a:latin typeface="Tw Cen MT" pitchFamily="34" charset="0"/>
                <a:sym typeface="Symbol"/>
              </a:rPr>
              <a:t>couple</a:t>
            </a:r>
            <a:r>
              <a:rPr lang="it-IT" dirty="0" smtClean="0">
                <a:latin typeface="Tw Cen MT" pitchFamily="34" charset="0"/>
                <a:sym typeface="Symbol"/>
              </a:rPr>
              <a:t> to the CP </a:t>
            </a:r>
            <a:r>
              <a:rPr lang="it-IT" dirty="0" err="1" smtClean="0">
                <a:latin typeface="Tw Cen MT" pitchFamily="34" charset="0"/>
                <a:sym typeface="Symbol"/>
              </a:rPr>
              <a:t>resonances</a:t>
            </a:r>
            <a:endParaRPr lang="it-IT" dirty="0" smtClean="0">
              <a:latin typeface="Tw Cen MT" pitchFamily="34" charset="0"/>
              <a:sym typeface="Symbol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it-IT" dirty="0" err="1" smtClean="0">
                <a:latin typeface="Tw Cen MT" pitchFamily="34" charset="0"/>
              </a:rPr>
              <a:t>Coupling</a:t>
            </a:r>
            <a:r>
              <a:rPr lang="it-IT" dirty="0" smtClean="0">
                <a:latin typeface="Tw Cen MT" pitchFamily="34" charset="0"/>
              </a:rPr>
              <a:t> of the force with CP </a:t>
            </a:r>
            <a:r>
              <a:rPr lang="it-IT" dirty="0" err="1" smtClean="0">
                <a:latin typeface="Tw Cen MT" pitchFamily="34" charset="0"/>
              </a:rPr>
              <a:t>internal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modes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is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not</a:t>
            </a:r>
            <a:r>
              <a:rPr lang="it-IT" dirty="0" smtClean="0">
                <a:latin typeface="Tw Cen MT" pitchFamily="34" charset="0"/>
              </a:rPr>
              <a:t> </a:t>
            </a:r>
            <a:r>
              <a:rPr lang="it-IT" dirty="0" err="1" smtClean="0">
                <a:latin typeface="Tw Cen MT" pitchFamily="34" charset="0"/>
              </a:rPr>
              <a:t>trivial</a:t>
            </a:r>
            <a:r>
              <a:rPr lang="it-IT" dirty="0" smtClean="0">
                <a:latin typeface="Tw Cen MT" pitchFamily="34" charset="0"/>
              </a:rPr>
              <a:t>!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t-IT" dirty="0" err="1" smtClean="0">
                <a:latin typeface="Tw Cen MT" pitchFamily="34" charset="0"/>
              </a:rPr>
              <a:t>Worst</a:t>
            </a:r>
            <a:r>
              <a:rPr lang="it-IT" dirty="0" smtClean="0">
                <a:latin typeface="Tw Cen MT" pitchFamily="34" charset="0"/>
              </a:rPr>
              <a:t> case: </a:t>
            </a:r>
            <a:r>
              <a:rPr lang="it-IT" dirty="0" err="1" smtClean="0">
                <a:latin typeface="Tw Cen MT" pitchFamily="34" charset="0"/>
              </a:rPr>
              <a:t>drum</a:t>
            </a:r>
            <a:r>
              <a:rPr lang="it-IT" dirty="0" smtClean="0">
                <a:latin typeface="Tw Cen MT" pitchFamily="34" charset="0"/>
              </a:rPr>
              <a:t> mode with F </a:t>
            </a:r>
            <a:r>
              <a:rPr lang="it-IT" dirty="0" err="1" smtClean="0">
                <a:latin typeface="Tw Cen MT" pitchFamily="34" charset="0"/>
              </a:rPr>
              <a:t>applied</a:t>
            </a:r>
            <a:r>
              <a:rPr lang="it-IT" dirty="0" smtClean="0">
                <a:latin typeface="Tw Cen MT" pitchFamily="34" charset="0"/>
              </a:rPr>
              <a:t> in the centre of the CP (?).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t-IT" b="1" dirty="0" err="1" smtClean="0">
                <a:latin typeface="Tw Cen MT" pitchFamily="34" charset="0"/>
              </a:rPr>
              <a:t>We</a:t>
            </a:r>
            <a:r>
              <a:rPr lang="it-IT" b="1" dirty="0" smtClean="0">
                <a:latin typeface="Tw Cen MT" pitchFamily="34" charset="0"/>
              </a:rPr>
              <a:t> can </a:t>
            </a:r>
            <a:r>
              <a:rPr lang="it-IT" b="1" dirty="0" err="1" smtClean="0">
                <a:latin typeface="Tw Cen MT" pitchFamily="34" charset="0"/>
              </a:rPr>
              <a:t>optimize</a:t>
            </a:r>
            <a:r>
              <a:rPr lang="it-IT" b="1" dirty="0" smtClean="0">
                <a:latin typeface="Tw Cen MT" pitchFamily="34" charset="0"/>
              </a:rPr>
              <a:t> the </a:t>
            </a:r>
            <a:r>
              <a:rPr lang="it-IT" b="1" dirty="0" err="1" smtClean="0">
                <a:latin typeface="Tw Cen MT" pitchFamily="34" charset="0"/>
              </a:rPr>
              <a:t>scan</a:t>
            </a:r>
            <a:r>
              <a:rPr lang="it-IT" b="1" dirty="0" smtClean="0">
                <a:latin typeface="Tw Cen MT" pitchFamily="34" charset="0"/>
              </a:rPr>
              <a:t> </a:t>
            </a:r>
            <a:r>
              <a:rPr lang="it-IT" b="1" dirty="0" err="1" smtClean="0">
                <a:latin typeface="Tw Cen MT" pitchFamily="34" charset="0"/>
              </a:rPr>
              <a:t>period</a:t>
            </a:r>
            <a:r>
              <a:rPr lang="it-IT" b="1" dirty="0" smtClean="0">
                <a:latin typeface="Tw Cen MT" pitchFamily="34" charset="0"/>
              </a:rPr>
              <a:t> to </a:t>
            </a:r>
            <a:r>
              <a:rPr lang="it-IT" b="1" dirty="0" err="1" smtClean="0">
                <a:latin typeface="Tw Cen MT" pitchFamily="34" charset="0"/>
              </a:rPr>
              <a:t>avoid</a:t>
            </a:r>
            <a:r>
              <a:rPr lang="it-IT" b="1" dirty="0" smtClean="0">
                <a:latin typeface="Tw Cen MT" pitchFamily="34" charset="0"/>
              </a:rPr>
              <a:t> </a:t>
            </a:r>
            <a:r>
              <a:rPr lang="it-IT" b="1" dirty="0" err="1" smtClean="0">
                <a:latin typeface="Tw Cen MT" pitchFamily="34" charset="0"/>
              </a:rPr>
              <a:t>worst</a:t>
            </a:r>
            <a:r>
              <a:rPr lang="it-IT" b="1" dirty="0" smtClean="0">
                <a:latin typeface="Tw Cen MT" pitchFamily="34" charset="0"/>
              </a:rPr>
              <a:t> </a:t>
            </a:r>
            <a:r>
              <a:rPr lang="it-IT" b="1" dirty="0" err="1" smtClean="0">
                <a:latin typeface="Tw Cen MT" pitchFamily="34" charset="0"/>
              </a:rPr>
              <a:t>coupling</a:t>
            </a:r>
            <a:r>
              <a:rPr lang="it-IT" b="1" dirty="0" smtClean="0">
                <a:latin typeface="Tw Cen MT" pitchFamily="34" charset="0"/>
              </a:rPr>
              <a:t> with CP </a:t>
            </a:r>
            <a:r>
              <a:rPr lang="it-IT" b="1" dirty="0" err="1" smtClean="0">
                <a:latin typeface="Tw Cen MT" pitchFamily="34" charset="0"/>
              </a:rPr>
              <a:t>internal</a:t>
            </a:r>
            <a:r>
              <a:rPr lang="it-IT" b="1" dirty="0" smtClean="0">
                <a:latin typeface="Tw Cen MT" pitchFamily="34" charset="0"/>
              </a:rPr>
              <a:t> </a:t>
            </a:r>
            <a:r>
              <a:rPr lang="it-IT" b="1" dirty="0" err="1" smtClean="0">
                <a:latin typeface="Tw Cen MT" pitchFamily="34" charset="0"/>
              </a:rPr>
              <a:t>modes</a:t>
            </a:r>
            <a:endParaRPr lang="it-IT" b="1" dirty="0" smtClean="0">
              <a:latin typeface="Tw Cen MT" pitchFamily="34" charset="0"/>
            </a:endParaRPr>
          </a:p>
          <a:p>
            <a:endParaRPr lang="it-IT" dirty="0" smtClean="0">
              <a:latin typeface="Tw Cen M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71573"/>
            <a:ext cx="5057775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6228184" y="1228110"/>
            <a:ext cx="151836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Tw Cen MT" pitchFamily="34" charset="0"/>
              </a:rPr>
              <a:t>VIR 0469A 13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261451" y="1634618"/>
            <a:ext cx="1497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Tw Cen MT" pitchFamily="34" charset="0"/>
              </a:rPr>
              <a:t>CP </a:t>
            </a:r>
            <a:r>
              <a:rPr lang="it-IT" dirty="0" err="1" smtClean="0">
                <a:latin typeface="Tw Cen MT" pitchFamily="34" charset="0"/>
              </a:rPr>
              <a:t>resonances</a:t>
            </a:r>
            <a:endParaRPr lang="it-IT" dirty="0" smtClean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33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Tw Cen MT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405</Words>
  <Application>Microsoft Office PowerPoint</Application>
  <PresentationFormat>Presentazione su schermo (4:3)</PresentationFormat>
  <Paragraphs>59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Matteo</dc:creator>
  <cp:lastModifiedBy>Matteo</cp:lastModifiedBy>
  <cp:revision>11</cp:revision>
  <dcterms:created xsi:type="dcterms:W3CDTF">2013-11-25T10:02:17Z</dcterms:created>
  <dcterms:modified xsi:type="dcterms:W3CDTF">2013-11-28T13:06:23Z</dcterms:modified>
</cp:coreProperties>
</file>