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3" r:id="rId2"/>
    <p:sldId id="261" r:id="rId3"/>
    <p:sldId id="262" r:id="rId4"/>
    <p:sldId id="264" r:id="rId5"/>
    <p:sldId id="258" r:id="rId6"/>
    <p:sldId id="259" r:id="rId7"/>
    <p:sldId id="265" r:id="rId8"/>
    <p:sldId id="260" r:id="rId9"/>
    <p:sldId id="257" r:id="rId10"/>
    <p:sldId id="266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590" autoAdjust="0"/>
  </p:normalViewPr>
  <p:slideViewPr>
    <p:cSldViewPr>
      <p:cViewPr varScale="1">
        <p:scale>
          <a:sx n="62" d="100"/>
          <a:sy n="62" d="100"/>
        </p:scale>
        <p:origin x="-78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4A983-1D2F-404D-BD69-B543E6DBC98C}" type="datetimeFigureOut">
              <a:rPr lang="it-IT" smtClean="0"/>
              <a:pPr/>
              <a:t>04/07/2014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B977C-2C0F-4C88-A355-93F4F2D1BC9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B977C-2C0F-4C88-A355-93F4F2D1BC9E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B977C-2C0F-4C88-A355-93F4F2D1BC9E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B977C-2C0F-4C88-A355-93F4F2D1BC9E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9661-FF2D-4253-8CF5-F9814F8E03B8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D3AF-BBF2-49DD-BA6F-D34F91DC6A09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CC430-7BBA-4195-826D-5A92C93176B6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5FE6E-7113-4482-844A-F0E9FD58AADE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C605-CF37-4E7F-BE4A-EE18C480C2AF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13EB9-4F98-4C1A-B60A-94F8EB3F9C20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F09B-3B4B-4F33-B8A9-D6DA5BC5F435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0DEF-0CFA-4422-93A8-5D749DC8C35C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2FED8-D35C-4E2F-9FA0-156B7F132E79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623E-498B-426D-87AB-C5D9A46A705B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6B06-9CB9-460D-B9E9-C7771B9CDBA9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B2B14-E9DE-4B2E-AAE3-EAEE015DDF61}" type="datetime1">
              <a:rPr lang="it-IT" smtClean="0"/>
              <a:pPr/>
              <a:t>04/07/2014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CDACC-54FA-4E21-A823-1D0102A19F8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9" name="Picture 7" descr="manifesto_studi_1011_img_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10" name="Picture 8" descr="logo inf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11" name="Immagine 10" descr="pppssim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13" name="Connettore 1 12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asellaDiTesto 16"/>
          <p:cNvSpPr txBox="1"/>
          <p:nvPr/>
        </p:nvSpPr>
        <p:spPr>
          <a:xfrm>
            <a:off x="0" y="1886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‘</a:t>
            </a:r>
            <a:r>
              <a:rPr lang="it-IT" sz="2400" dirty="0" err="1" smtClean="0">
                <a:solidFill>
                  <a:srgbClr val="FF0000"/>
                </a:solidFill>
                <a:latin typeface="Arial Black" pitchFamily="34" charset="0"/>
              </a:rPr>
              <a:t>unexpected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’ </a:t>
            </a:r>
            <a:r>
              <a:rPr lang="it-IT" sz="2400" dirty="0" err="1" smtClean="0">
                <a:solidFill>
                  <a:srgbClr val="FF0000"/>
                </a:solidFill>
                <a:latin typeface="Arial Black" pitchFamily="34" charset="0"/>
              </a:rPr>
              <a:t>problems</a:t>
            </a:r>
            <a:endParaRPr lang="it-IT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51520" y="1196752"/>
            <a:ext cx="2860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1) </a:t>
            </a:r>
            <a:r>
              <a:rPr lang="it-IT" dirty="0" err="1" smtClean="0"/>
              <a:t>Second-order</a:t>
            </a:r>
            <a:r>
              <a:rPr lang="it-IT" dirty="0" smtClean="0"/>
              <a:t> </a:t>
            </a:r>
            <a:r>
              <a:rPr lang="it-IT" dirty="0" err="1" smtClean="0"/>
              <a:t>fluctuations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42844" y="138094"/>
            <a:ext cx="671517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800" dirty="0" smtClean="0">
                <a:latin typeface="Arial Black" pitchFamily="34" charset="0"/>
                <a:cs typeface="Arial" pitchFamily="34" charset="0"/>
              </a:rPr>
              <a:t>Non-linearity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347" y="1898830"/>
            <a:ext cx="7527798" cy="296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36"/>
              <p:cNvSpPr txBox="1"/>
              <p:nvPr/>
            </p:nvSpPr>
            <p:spPr>
              <a:xfrm>
                <a:off x="656565" y="976666"/>
                <a:ext cx="364254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500" i="1" smtClean="0">
                        <a:latin typeface="Cambria Math"/>
                        <a:ea typeface="Cambria Math"/>
                        <a:cs typeface="Arial" pitchFamily="34" charset="0"/>
                      </a:rPr>
                      <m:t>𝛿</m:t>
                    </m:r>
                    <m:r>
                      <a:rPr lang="it-IT" sz="15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𝑥</m:t>
                    </m:r>
                    <m:d>
                      <m:dPr>
                        <m:ctrlPr>
                          <a:rPr lang="it-IT" sz="1500" b="0" i="1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it-IT" sz="1500" b="0" i="1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𝑡</m:t>
                        </m:r>
                      </m:e>
                    </m:d>
                    <m:r>
                      <a:rPr lang="it-IT" sz="15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1500" dirty="0" smtClean="0">
                    <a:latin typeface="Arial" pitchFamily="34" charset="0"/>
                    <a:cs typeface="Arial" pitchFamily="34" charset="0"/>
                  </a:rPr>
                  <a:t>is small the linearization works</a:t>
                </a:r>
              </a:p>
              <a:p>
                <a:r>
                  <a:rPr lang="en-US" sz="1500" dirty="0" smtClean="0">
                    <a:latin typeface="Arial" pitchFamily="34" charset="0"/>
                    <a:cs typeface="Arial" pitchFamily="34" charset="0"/>
                  </a:rPr>
                  <a:t>Otherwise the second order expansion has to be used </a:t>
                </a:r>
              </a:p>
            </p:txBody>
          </p:sp>
        </mc:Choice>
        <mc:Fallback>
          <p:sp>
            <p:nvSpPr>
              <p:cNvPr id="24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65" y="976666"/>
                <a:ext cx="3642544" cy="78483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670" t="-1550" b="-697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36"/>
              <p:cNvSpPr txBox="1"/>
              <p:nvPr/>
            </p:nvSpPr>
            <p:spPr>
              <a:xfrm>
                <a:off x="5711104" y="1097148"/>
                <a:ext cx="2293824" cy="543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50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it-IT" sz="15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it-IT" sz="1500" b="0" i="1" smtClean="0">
                              <a:latin typeface="Cambria Math"/>
                              <a:cs typeface="Arial" pitchFamily="34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it-IT" sz="15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it-IT" sz="1500" b="0" i="1" smtClean="0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sz="15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500" i="1" smtClean="0">
                          <a:latin typeface="Cambria Math"/>
                          <a:ea typeface="Cambria Math"/>
                          <a:cs typeface="Arial" pitchFamily="34" charset="0"/>
                        </a:rPr>
                        <m:t>≅</m:t>
                      </m:r>
                      <m:r>
                        <a:rPr lang="it-IT" sz="1500" b="0" i="1" smtClean="0">
                          <a:latin typeface="Cambria Math"/>
                          <a:ea typeface="Cambria Math"/>
                          <a:cs typeface="Arial" pitchFamily="34" charset="0"/>
                        </a:rPr>
                        <m:t>1−</m:t>
                      </m:r>
                      <m:sSup>
                        <m:sSupPr>
                          <m:ctrlPr>
                            <a:rPr lang="it-IT" sz="1500" b="0" i="1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it-IT" sz="1500" b="0" i="1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it-IT" sz="1500" b="0" i="1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5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0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1104" y="1097148"/>
                <a:ext cx="2293824" cy="54386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ccia a destra 1"/>
          <p:cNvSpPr/>
          <p:nvPr/>
        </p:nvSpPr>
        <p:spPr>
          <a:xfrm>
            <a:off x="4797025" y="1369082"/>
            <a:ext cx="59513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36"/>
              <p:cNvSpPr txBox="1"/>
              <p:nvPr/>
            </p:nvSpPr>
            <p:spPr>
              <a:xfrm>
                <a:off x="1556665" y="5094185"/>
                <a:ext cx="5992689" cy="1027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𝑆</m:t>
                          </m:r>
                        </m:e>
                        <m:sub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𝜑</m:t>
                              </m:r>
                            </m:e>
                            <m:sup>
                              <m:r>
                                <a:rPr lang="it-IT" i="1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  <m:r>
                        <a:rPr lang="it-IT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it-IT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it-IT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it-IT" i="1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it-IT" i="1">
                                          <a:latin typeface="Cambria Math"/>
                                          <a:ea typeface="Cambria Math"/>
                                          <a:cs typeface="Arial" pitchFamily="34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it-IT" i="1">
                                          <a:latin typeface="Cambria Math"/>
                                          <a:ea typeface="Cambria Math"/>
                                          <a:cs typeface="Arial" pitchFamily="34" charset="0"/>
                                        </a:rPr>
                                        <m:t>𝜑</m:t>
                                      </m:r>
                                    </m:e>
                                  </m:acc>
                                  <m:d>
                                    <m:dPr>
                                      <m:ctrlPr>
                                        <a:rPr lang="it-IT" i="1">
                                          <a:latin typeface="Cambria Math"/>
                                          <a:ea typeface="Cambria Math"/>
                                          <a:cs typeface="Arial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it-IT" i="1">
                                              <a:latin typeface="Cambria Math"/>
                                              <a:ea typeface="Cambria Math"/>
                                              <a:cs typeface="Arial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it-IT" i="1">
                                              <a:latin typeface="Cambria Math"/>
                                              <a:ea typeface="Cambria Math"/>
                                              <a:cs typeface="Arial" pitchFamily="34" charset="0"/>
                                            </a:rPr>
                                            <m:t>𝜔</m:t>
                                          </m:r>
                                        </m:e>
                                        <m:sup>
                                          <m:r>
                                            <a:rPr lang="it-IT" i="1">
                                              <a:latin typeface="Cambria Math"/>
                                              <a:ea typeface="Cambria Math"/>
                                              <a:cs typeface="Arial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acc>
                                    <m:accPr>
                                      <m:chr m:val="̃"/>
                                      <m:ctrlPr>
                                        <a:rPr lang="it-IT" i="1">
                                          <a:latin typeface="Cambria Math"/>
                                          <a:ea typeface="Cambria Math"/>
                                          <a:cs typeface="Arial" pitchFamily="34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it-IT" i="1">
                                          <a:latin typeface="Cambria Math"/>
                                          <a:ea typeface="Cambria Math"/>
                                          <a:cs typeface="Arial" pitchFamily="34" charset="0"/>
                                        </a:rPr>
                                        <m:t>𝜑</m:t>
                                      </m:r>
                                    </m:e>
                                  </m:acc>
                                  <m:d>
                                    <m:dPr>
                                      <m:ctrlPr>
                                        <a:rPr lang="it-IT" i="1">
                                          <a:latin typeface="Cambria Math"/>
                                          <a:ea typeface="Cambria Math"/>
                                          <a:cs typeface="Arial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it-IT" i="1">
                                              <a:latin typeface="Cambria Math"/>
                                              <a:ea typeface="Cambria Math"/>
                                              <a:cs typeface="Arial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it-IT" i="1">
                                              <a:latin typeface="Cambria Math"/>
                                              <a:ea typeface="Cambria Math"/>
                                              <a:cs typeface="Arial" pitchFamily="34" charset="0"/>
                                            </a:rPr>
                                            <m:t>𝜔</m:t>
                                          </m:r>
                                          <m:r>
                                            <a:rPr lang="it-IT" i="1">
                                              <a:latin typeface="Cambria Math"/>
                                              <a:ea typeface="Cambria Math"/>
                                              <a:cs typeface="Arial" pitchFamily="34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it-IT" i="1">
                                              <a:latin typeface="Cambria Math"/>
                                              <a:ea typeface="Cambria Math"/>
                                              <a:cs typeface="Arial" pitchFamily="34" charset="0"/>
                                            </a:rPr>
                                            <m:t>𝜔</m:t>
                                          </m:r>
                                        </m:e>
                                        <m:sup>
                                          <m:r>
                                            <a:rPr lang="it-IT" i="1">
                                              <a:latin typeface="Cambria Math"/>
                                              <a:ea typeface="Cambria Math"/>
                                              <a:cs typeface="Arial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nary>
                              <m:f>
                                <m:fPr>
                                  <m:ctrlPr>
                                    <a:rPr lang="it-IT" i="1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t-IT" i="1">
                                          <a:latin typeface="Cambria Math"/>
                                          <a:cs typeface="Arial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i="1">
                                          <a:latin typeface="Cambria Math"/>
                                          <a:cs typeface="Arial" pitchFamily="34" charset="0"/>
                                        </a:rPr>
                                        <m:t>𝑑</m:t>
                                      </m:r>
                                      <m:r>
                                        <a:rPr lang="it-IT" i="1">
                                          <a:latin typeface="Cambria Math"/>
                                          <a:ea typeface="Cambria Math"/>
                                          <a:cs typeface="Arial" pitchFamily="34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it-IT" i="1">
                                          <a:latin typeface="Cambria Math"/>
                                          <a:cs typeface="Arial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it-IT" i="1">
                                      <a:latin typeface="Cambria Math"/>
                                      <a:cs typeface="Arial" pitchFamily="34" charset="0"/>
                                    </a:rPr>
                                    <m:t>2</m:t>
                                  </m:r>
                                  <m:r>
                                    <a:rPr lang="it-IT" i="1"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2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665" y="5094185"/>
                <a:ext cx="5992689" cy="102739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uppo 12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14" name="Picture 7" descr="manifesto_studi_1011_img_0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15" name="Picture 8" descr="logo infn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16" name="Immagine 15" descr="pppssim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17" name="Connettore 1 16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69208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42844" y="138094"/>
            <a:ext cx="671517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800" dirty="0" smtClean="0">
                <a:latin typeface="Arial Black" pitchFamily="34" charset="0"/>
                <a:cs typeface="Arial" pitchFamily="34" charset="0"/>
              </a:rPr>
              <a:t>Non-linearity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9" name="TextBox 36"/>
          <p:cNvSpPr txBox="1"/>
          <p:nvPr/>
        </p:nvSpPr>
        <p:spPr>
          <a:xfrm>
            <a:off x="2546775" y="5896145"/>
            <a:ext cx="17776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Arial" pitchFamily="34" charset="0"/>
                <a:cs typeface="Arial" pitchFamily="34" charset="0"/>
              </a:rPr>
              <a:t>Frequency  (Hz)</a:t>
            </a:r>
          </a:p>
        </p:txBody>
      </p:sp>
      <p:sp>
        <p:nvSpPr>
          <p:cNvPr id="30" name="TextBox 38"/>
          <p:cNvSpPr txBox="1"/>
          <p:nvPr/>
        </p:nvSpPr>
        <p:spPr>
          <a:xfrm rot="16200000">
            <a:off x="-1096982" y="3745683"/>
            <a:ext cx="2643867" cy="323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Arial" pitchFamily="34" charset="0"/>
                <a:cs typeface="Arial" pitchFamily="34" charset="0"/>
              </a:rPr>
              <a:t>Intensity PSD (W</a:t>
            </a:r>
            <a:r>
              <a:rPr lang="en-US" sz="15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/Hz)</a:t>
            </a:r>
          </a:p>
        </p:txBody>
      </p:sp>
      <p:pic>
        <p:nvPicPr>
          <p:cNvPr id="12186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535" y="2736399"/>
            <a:ext cx="5303560" cy="321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po 39"/>
          <p:cNvGrpSpPr/>
          <p:nvPr/>
        </p:nvGrpSpPr>
        <p:grpSpPr>
          <a:xfrm>
            <a:off x="4031940" y="1133745"/>
            <a:ext cx="4860540" cy="4365485"/>
            <a:chOff x="4031940" y="1133745"/>
            <a:chExt cx="4860540" cy="4365485"/>
          </a:xfrm>
        </p:grpSpPr>
        <p:pic>
          <p:nvPicPr>
            <p:cNvPr id="121862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1270" y="1133745"/>
              <a:ext cx="4051210" cy="2571638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3" name="Ovale 12"/>
            <p:cNvSpPr/>
            <p:nvPr/>
          </p:nvSpPr>
          <p:spPr>
            <a:xfrm>
              <a:off x="4031940" y="3907266"/>
              <a:ext cx="450050" cy="159196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26" name="Connettore 1 25"/>
            <p:cNvCxnSpPr>
              <a:endCxn id="13" idx="1"/>
            </p:cNvCxnSpPr>
            <p:nvPr/>
          </p:nvCxnSpPr>
          <p:spPr>
            <a:xfrm flipH="1">
              <a:off x="4097848" y="1133745"/>
              <a:ext cx="734563" cy="3006659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>
              <a:endCxn id="13" idx="5"/>
            </p:cNvCxnSpPr>
            <p:nvPr/>
          </p:nvCxnSpPr>
          <p:spPr>
            <a:xfrm flipH="1">
              <a:off x="4416082" y="3705383"/>
              <a:ext cx="416329" cy="1560709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36"/>
          <p:cNvSpPr txBox="1"/>
          <p:nvPr/>
        </p:nvSpPr>
        <p:spPr>
          <a:xfrm>
            <a:off x="92465" y="1133230"/>
            <a:ext cx="453178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Arial" pitchFamily="34" charset="0"/>
                <a:cs typeface="Arial" pitchFamily="34" charset="0"/>
              </a:rPr>
              <a:t>Simultaneous </a:t>
            </a:r>
            <a:r>
              <a:rPr lang="en-US" sz="1500" dirty="0">
                <a:latin typeface="Arial" pitchFamily="34" charset="0"/>
                <a:cs typeface="Arial" pitchFamily="34" charset="0"/>
              </a:rPr>
              <a:t>acquisition of  time 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series of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 smtClean="0">
                <a:latin typeface="Arial" pitchFamily="34" charset="0"/>
                <a:cs typeface="Arial" pitchFamily="34" charset="0"/>
              </a:rPr>
              <a:t>Output field intensity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 smtClean="0">
                <a:latin typeface="Arial" pitchFamily="34" charset="0"/>
                <a:cs typeface="Arial" pitchFamily="34" charset="0"/>
              </a:rPr>
              <a:t>PDH signal</a:t>
            </a:r>
          </a:p>
        </p:txBody>
      </p:sp>
      <p:sp>
        <p:nvSpPr>
          <p:cNvPr id="44" name="TextBox 36"/>
          <p:cNvSpPr txBox="1"/>
          <p:nvPr/>
        </p:nvSpPr>
        <p:spPr>
          <a:xfrm>
            <a:off x="1198339" y="2031335"/>
            <a:ext cx="31261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Arial" pitchFamily="34" charset="0"/>
                <a:cs typeface="Arial" pitchFamily="34" charset="0"/>
              </a:rPr>
              <a:t>Non linearized with optical resonance’s transfer function</a:t>
            </a:r>
          </a:p>
        </p:txBody>
      </p:sp>
      <p:grpSp>
        <p:nvGrpSpPr>
          <p:cNvPr id="5" name="Gruppo 38"/>
          <p:cNvGrpSpPr/>
          <p:nvPr/>
        </p:nvGrpSpPr>
        <p:grpSpPr>
          <a:xfrm>
            <a:off x="5859676" y="4014065"/>
            <a:ext cx="3181868" cy="810090"/>
            <a:chOff x="5690095" y="4014065"/>
            <a:chExt cx="3181868" cy="810090"/>
          </a:xfrm>
        </p:grpSpPr>
        <p:sp>
          <p:nvSpPr>
            <p:cNvPr id="46" name="TextBox 36"/>
            <p:cNvSpPr txBox="1"/>
            <p:nvPr/>
          </p:nvSpPr>
          <p:spPr>
            <a:xfrm>
              <a:off x="6466331" y="4140404"/>
              <a:ext cx="24056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latin typeface="Arial" pitchFamily="34" charset="0"/>
                  <a:cs typeface="Arial" pitchFamily="34" charset="0"/>
                </a:rPr>
                <a:t>Direct</a:t>
              </a:r>
            </a:p>
            <a:p>
              <a:r>
                <a:rPr lang="en-US" sz="1500" dirty="0" smtClean="0">
                  <a:latin typeface="Arial" pitchFamily="34" charset="0"/>
                  <a:cs typeface="Arial" pitchFamily="34" charset="0"/>
                </a:rPr>
                <a:t>Derived from PDH signal</a:t>
              </a:r>
            </a:p>
          </p:txBody>
        </p:sp>
        <p:cxnSp>
          <p:nvCxnSpPr>
            <p:cNvPr id="35" name="Connettore 1 34"/>
            <p:cNvCxnSpPr/>
            <p:nvPr/>
          </p:nvCxnSpPr>
          <p:spPr>
            <a:xfrm>
              <a:off x="5859676" y="4284095"/>
              <a:ext cx="467519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/>
          </p:nvCxnSpPr>
          <p:spPr>
            <a:xfrm>
              <a:off x="5859676" y="4554125"/>
              <a:ext cx="467519" cy="0"/>
            </a:xfrm>
            <a:prstGeom prst="line">
              <a:avLst/>
            </a:prstGeom>
            <a:ln w="254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ttangolo 37"/>
            <p:cNvSpPr/>
            <p:nvPr/>
          </p:nvSpPr>
          <p:spPr>
            <a:xfrm>
              <a:off x="5690095" y="4014065"/>
              <a:ext cx="3043955" cy="810090"/>
            </a:xfrm>
            <a:prstGeom prst="rect">
              <a:avLst/>
            </a:prstGeom>
            <a:noFill/>
            <a:ln>
              <a:solidFill>
                <a:schemeClr val="tx1">
                  <a:alpha val="7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xmlns="" val="32660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9" name="Picture 7" descr="manifesto_studi_1011_img_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10" name="Picture 8" descr="logo inf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11" name="Immagine 10" descr="pppssim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13" name="Connettore 1 12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asellaDiTesto 16"/>
          <p:cNvSpPr txBox="1"/>
          <p:nvPr/>
        </p:nvSpPr>
        <p:spPr>
          <a:xfrm>
            <a:off x="0" y="1886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‘</a:t>
            </a:r>
            <a:r>
              <a:rPr lang="it-IT" sz="2400" dirty="0" err="1" smtClean="0">
                <a:solidFill>
                  <a:srgbClr val="FF0000"/>
                </a:solidFill>
                <a:latin typeface="Arial Black" pitchFamily="34" charset="0"/>
              </a:rPr>
              <a:t>unexpected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’ </a:t>
            </a:r>
            <a:r>
              <a:rPr lang="it-IT" sz="2400" dirty="0" err="1" smtClean="0">
                <a:solidFill>
                  <a:srgbClr val="FF0000"/>
                </a:solidFill>
                <a:latin typeface="Arial Black" pitchFamily="34" charset="0"/>
              </a:rPr>
              <a:t>problems</a:t>
            </a:r>
            <a:endParaRPr lang="it-IT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51520" y="1196752"/>
            <a:ext cx="2860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1) </a:t>
            </a:r>
            <a:r>
              <a:rPr lang="it-IT" dirty="0" err="1" smtClean="0"/>
              <a:t>Second-order</a:t>
            </a:r>
            <a:r>
              <a:rPr lang="it-IT" dirty="0" smtClean="0"/>
              <a:t> </a:t>
            </a:r>
            <a:r>
              <a:rPr lang="it-IT" dirty="0" err="1" smtClean="0"/>
              <a:t>fluctuations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827584" y="1628800"/>
            <a:ext cx="7482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Solution</a:t>
            </a:r>
            <a:r>
              <a:rPr lang="it-IT" dirty="0" smtClean="0"/>
              <a:t>: 	- </a:t>
            </a:r>
            <a:r>
              <a:rPr lang="it-IT" dirty="0" err="1" smtClean="0"/>
              <a:t>higher</a:t>
            </a:r>
            <a:r>
              <a:rPr lang="it-IT" dirty="0" smtClean="0"/>
              <a:t> input </a:t>
            </a:r>
            <a:r>
              <a:rPr lang="it-IT" dirty="0" err="1" smtClean="0"/>
              <a:t>coupler</a:t>
            </a:r>
            <a:r>
              <a:rPr lang="it-IT" dirty="0" smtClean="0"/>
              <a:t> </a:t>
            </a:r>
            <a:r>
              <a:rPr lang="it-IT" dirty="0" err="1" smtClean="0"/>
              <a:t>transmission</a:t>
            </a:r>
            <a:r>
              <a:rPr lang="it-IT" dirty="0" smtClean="0"/>
              <a:t> (</a:t>
            </a:r>
            <a:r>
              <a:rPr lang="it-IT" dirty="0" err="1" smtClean="0"/>
              <a:t>lower</a:t>
            </a:r>
            <a:r>
              <a:rPr lang="it-IT" dirty="0" smtClean="0"/>
              <a:t> Finesse)</a:t>
            </a:r>
          </a:p>
          <a:p>
            <a:r>
              <a:rPr lang="it-IT" dirty="0" smtClean="0"/>
              <a:t>	- </a:t>
            </a:r>
            <a:r>
              <a:rPr lang="it-IT" dirty="0" err="1" smtClean="0"/>
              <a:t>cleaner</a:t>
            </a:r>
            <a:r>
              <a:rPr lang="it-IT" dirty="0" smtClean="0"/>
              <a:t> </a:t>
            </a:r>
            <a:r>
              <a:rPr lang="it-IT" dirty="0" err="1" smtClean="0"/>
              <a:t>spectrum</a:t>
            </a:r>
            <a:r>
              <a:rPr lang="it-IT" dirty="0" smtClean="0"/>
              <a:t> (low </a:t>
            </a:r>
            <a:r>
              <a:rPr lang="it-IT" dirty="0" err="1" smtClean="0"/>
              <a:t>frequency</a:t>
            </a:r>
            <a:r>
              <a:rPr lang="it-IT" dirty="0" smtClean="0"/>
              <a:t> </a:t>
            </a:r>
            <a:r>
              <a:rPr lang="it-IT" dirty="0" err="1" smtClean="0"/>
              <a:t>mechanical</a:t>
            </a:r>
            <a:r>
              <a:rPr lang="it-IT" dirty="0" smtClean="0"/>
              <a:t> </a:t>
            </a:r>
            <a:r>
              <a:rPr lang="it-IT" dirty="0" err="1" smtClean="0"/>
              <a:t>modes</a:t>
            </a:r>
            <a:r>
              <a:rPr lang="it-IT" dirty="0" smtClean="0"/>
              <a:t> are </a:t>
            </a:r>
            <a:r>
              <a:rPr lang="it-IT" dirty="0" err="1" smtClean="0"/>
              <a:t>important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51520" y="242088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Dynamic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instability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of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‘light’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modes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at low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frequency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within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or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close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the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locking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bandwidth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9" name="Picture 7" descr="manifesto_studi_1011_img_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10" name="Picture 8" descr="logo inf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11" name="Immagine 10" descr="pppssim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13" name="Connettore 1 12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764704"/>
            <a:ext cx="5896549" cy="317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114499"/>
            <a:ext cx="2820698" cy="403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9" name="Picture 7" descr="manifesto_studi_1011_img_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10" name="Picture 8" descr="logo inf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11" name="Immagine 10" descr="pppssim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13" name="Connettore 1 12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" name="Table 32"/>
          <p:cNvGraphicFramePr>
            <a:graphicFrameLocks noGrp="1"/>
          </p:cNvGraphicFramePr>
          <p:nvPr/>
        </p:nvGraphicFramePr>
        <p:xfrm>
          <a:off x="1677631" y="1196752"/>
          <a:ext cx="6525725" cy="1927085"/>
        </p:xfrm>
        <a:graphic>
          <a:graphicData uri="http://schemas.openxmlformats.org/drawingml/2006/table">
            <a:tbl>
              <a:tblPr/>
              <a:tblGrid>
                <a:gridCol w="1575175"/>
                <a:gridCol w="1914587"/>
                <a:gridCol w="1156636"/>
                <a:gridCol w="1879327"/>
              </a:tblGrid>
              <a:tr h="642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Freq. (kHz) [FEM]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±5%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Mass (kg)  [FEM]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±10%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Q  </a:t>
                      </a:r>
                      <a:r>
                        <a:rPr lang="it-IT" sz="14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Room 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±10%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Q  [FEM] </a:t>
                      </a:r>
                      <a:r>
                        <a:rPr lang="it-IT" sz="1400" b="1" dirty="0">
                          <a:solidFill>
                            <a:srgbClr val="18029A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LHe 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±10%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2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65.1   [67.0]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2.6 x 10</a:t>
                      </a:r>
                      <a:r>
                        <a:rPr lang="it-IT" sz="1400" baseline="30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-7</a:t>
                      </a: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[2.2 x 10</a:t>
                      </a:r>
                      <a:r>
                        <a:rPr lang="it-IT" sz="1400" baseline="30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-7</a:t>
                      </a: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0.87 x 10</a:t>
                      </a:r>
                      <a:r>
                        <a:rPr lang="it-IT" sz="1400" baseline="30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  <a:endParaRPr lang="it-IT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0.85 x 10</a:t>
                      </a:r>
                      <a:r>
                        <a:rPr lang="it-IT" sz="1400" baseline="30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</a:t>
                      </a: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[4.0 x 10</a:t>
                      </a:r>
                      <a:r>
                        <a:rPr lang="it-IT" sz="1400" baseline="30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</a:t>
                      </a: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2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85.5   [89.0]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3.0 x 10</a:t>
                      </a:r>
                      <a:r>
                        <a:rPr lang="it-IT" sz="1400" baseline="30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-7</a:t>
                      </a: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[2.2 x 10</a:t>
                      </a:r>
                      <a:r>
                        <a:rPr lang="it-IT" sz="1400" baseline="30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-7</a:t>
                      </a: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1.45 x 10</a:t>
                      </a:r>
                      <a:r>
                        <a:rPr lang="it-IT" sz="1400" baseline="30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  <a:endParaRPr lang="it-IT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2.60 x 10</a:t>
                      </a:r>
                      <a:r>
                        <a:rPr lang="it-IT" sz="1400" baseline="30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</a:t>
                      </a: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[2.0 x 10</a:t>
                      </a:r>
                      <a:r>
                        <a:rPr lang="it-IT" sz="1400" baseline="30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</a:t>
                      </a: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2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129   [136]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1.35 x 10</a:t>
                      </a:r>
                      <a:r>
                        <a:rPr lang="it-IT" sz="1400" baseline="30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-7</a:t>
                      </a: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[]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2.80 x 10</a:t>
                      </a:r>
                      <a:r>
                        <a:rPr lang="it-IT" sz="1400" baseline="30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  <a:endParaRPr lang="it-IT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1.00 x 10</a:t>
                      </a:r>
                      <a:r>
                        <a:rPr lang="it-IT" sz="1400" baseline="30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 [3.2 x 10</a:t>
                      </a:r>
                      <a:r>
                        <a:rPr lang="it-IT" sz="1400" baseline="30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</a:t>
                      </a:r>
                      <a:r>
                        <a:rPr lang="it-IT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]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8" name="Gruppo 7"/>
          <p:cNvGrpSpPr/>
          <p:nvPr/>
        </p:nvGrpSpPr>
        <p:grpSpPr>
          <a:xfrm>
            <a:off x="642516" y="1800612"/>
            <a:ext cx="7709904" cy="1691395"/>
            <a:chOff x="611560" y="4662930"/>
            <a:chExt cx="7709904" cy="1691395"/>
          </a:xfrm>
        </p:grpSpPr>
        <p:cxnSp>
          <p:nvCxnSpPr>
            <p:cNvPr id="12" name="Straight Connector 34"/>
            <p:cNvCxnSpPr/>
            <p:nvPr/>
          </p:nvCxnSpPr>
          <p:spPr>
            <a:xfrm>
              <a:off x="1601670" y="4662930"/>
              <a:ext cx="6719794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36"/>
            <p:cNvCxnSpPr/>
            <p:nvPr/>
          </p:nvCxnSpPr>
          <p:spPr>
            <a:xfrm>
              <a:off x="3221850" y="4662930"/>
              <a:ext cx="0" cy="149027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38"/>
            <p:cNvCxnSpPr/>
            <p:nvPr/>
          </p:nvCxnSpPr>
          <p:spPr>
            <a:xfrm>
              <a:off x="5112060" y="4662930"/>
              <a:ext cx="0" cy="130514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40"/>
            <p:cNvCxnSpPr/>
            <p:nvPr/>
          </p:nvCxnSpPr>
          <p:spPr>
            <a:xfrm>
              <a:off x="6237185" y="4662930"/>
              <a:ext cx="0" cy="149027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42"/>
            <p:cNvCxnSpPr/>
            <p:nvPr/>
          </p:nvCxnSpPr>
          <p:spPr>
            <a:xfrm>
              <a:off x="1601670" y="4662930"/>
              <a:ext cx="0" cy="9001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44"/>
            <p:cNvCxnSpPr/>
            <p:nvPr/>
          </p:nvCxnSpPr>
          <p:spPr>
            <a:xfrm>
              <a:off x="1601670" y="5563030"/>
              <a:ext cx="6719794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7" descr="B:\1-Dottorato\My Talks\Passaggio al 3°anno\qpo_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1560" y="4662930"/>
              <a:ext cx="900100" cy="873364"/>
            </a:xfrm>
            <a:prstGeom prst="rect">
              <a:avLst/>
            </a:prstGeom>
            <a:noFill/>
          </p:spPr>
        </p:pic>
        <p:pic>
          <p:nvPicPr>
            <p:cNvPr id="20" name="Picture 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6565" y="5581822"/>
              <a:ext cx="866139" cy="772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Rounded Rectangle 29"/>
          <p:cNvSpPr/>
          <p:nvPr/>
        </p:nvSpPr>
        <p:spPr>
          <a:xfrm>
            <a:off x="6327195" y="2321877"/>
            <a:ext cx="900100" cy="31503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755576" y="4365104"/>
            <a:ext cx="719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problem</a:t>
            </a:r>
            <a:r>
              <a:rPr lang="it-IT" dirty="0" smtClean="0"/>
              <a:t> </a:t>
            </a:r>
            <a:r>
              <a:rPr lang="it-IT" dirty="0" err="1" smtClean="0"/>
              <a:t>concerns</a:t>
            </a:r>
            <a:r>
              <a:rPr lang="it-IT" dirty="0" smtClean="0"/>
              <a:t> QPO </a:t>
            </a:r>
            <a:r>
              <a:rPr lang="it-IT" dirty="0" err="1" smtClean="0"/>
              <a:t>oscillators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WHEEL </a:t>
            </a:r>
            <a:r>
              <a:rPr lang="it-IT" dirty="0" err="1" smtClean="0"/>
              <a:t>oscillators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lower</a:t>
            </a:r>
            <a:r>
              <a:rPr lang="it-IT" dirty="0" smtClean="0"/>
              <a:t> Q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9" name="Picture 7" descr="manifesto_studi_1011_img_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10" name="Picture 8" descr="logo inf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11" name="Immagine 10" descr="pppssim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13" name="Connettore 1 12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asellaDiTesto 16"/>
          <p:cNvSpPr txBox="1"/>
          <p:nvPr/>
        </p:nvSpPr>
        <p:spPr>
          <a:xfrm>
            <a:off x="0" y="1886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‘</a:t>
            </a:r>
            <a:r>
              <a:rPr lang="it-IT" sz="2400" dirty="0" err="1" smtClean="0">
                <a:solidFill>
                  <a:srgbClr val="FF0000"/>
                </a:solidFill>
                <a:latin typeface="Arial Black" pitchFamily="34" charset="0"/>
              </a:rPr>
              <a:t>unexpected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’ </a:t>
            </a:r>
            <a:r>
              <a:rPr lang="it-IT" sz="2400" dirty="0" err="1" smtClean="0">
                <a:solidFill>
                  <a:srgbClr val="FF0000"/>
                </a:solidFill>
                <a:latin typeface="Arial Black" pitchFamily="34" charset="0"/>
              </a:rPr>
              <a:t>problems</a:t>
            </a:r>
            <a:endParaRPr lang="it-IT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51520" y="1196752"/>
            <a:ext cx="2860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1) </a:t>
            </a:r>
            <a:r>
              <a:rPr lang="it-IT" dirty="0" err="1" smtClean="0"/>
              <a:t>Second-order</a:t>
            </a:r>
            <a:r>
              <a:rPr lang="it-IT" dirty="0" smtClean="0"/>
              <a:t> </a:t>
            </a:r>
            <a:r>
              <a:rPr lang="it-IT" dirty="0" err="1" smtClean="0"/>
              <a:t>fluctuations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827584" y="1628800"/>
            <a:ext cx="7482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Solution</a:t>
            </a:r>
            <a:r>
              <a:rPr lang="it-IT" dirty="0" smtClean="0"/>
              <a:t>: 	- </a:t>
            </a:r>
            <a:r>
              <a:rPr lang="it-IT" dirty="0" err="1" smtClean="0"/>
              <a:t>higher</a:t>
            </a:r>
            <a:r>
              <a:rPr lang="it-IT" dirty="0" smtClean="0"/>
              <a:t> input </a:t>
            </a:r>
            <a:r>
              <a:rPr lang="it-IT" dirty="0" err="1" smtClean="0"/>
              <a:t>coupler</a:t>
            </a:r>
            <a:r>
              <a:rPr lang="it-IT" dirty="0" smtClean="0"/>
              <a:t> </a:t>
            </a:r>
            <a:r>
              <a:rPr lang="it-IT" dirty="0" err="1" smtClean="0"/>
              <a:t>transmission</a:t>
            </a:r>
            <a:r>
              <a:rPr lang="it-IT" dirty="0" smtClean="0"/>
              <a:t> (</a:t>
            </a:r>
            <a:r>
              <a:rPr lang="it-IT" dirty="0" err="1" smtClean="0"/>
              <a:t>lower</a:t>
            </a:r>
            <a:r>
              <a:rPr lang="it-IT" dirty="0" smtClean="0"/>
              <a:t> Finesse)</a:t>
            </a:r>
          </a:p>
          <a:p>
            <a:r>
              <a:rPr lang="it-IT" dirty="0" smtClean="0"/>
              <a:t>	- </a:t>
            </a:r>
            <a:r>
              <a:rPr lang="it-IT" dirty="0" err="1" smtClean="0"/>
              <a:t>cleaner</a:t>
            </a:r>
            <a:r>
              <a:rPr lang="it-IT" dirty="0" smtClean="0"/>
              <a:t> </a:t>
            </a:r>
            <a:r>
              <a:rPr lang="it-IT" dirty="0" err="1" smtClean="0"/>
              <a:t>spectrum</a:t>
            </a:r>
            <a:r>
              <a:rPr lang="it-IT" dirty="0" smtClean="0"/>
              <a:t> (low </a:t>
            </a:r>
            <a:r>
              <a:rPr lang="it-IT" dirty="0" err="1" smtClean="0"/>
              <a:t>frequency</a:t>
            </a:r>
            <a:r>
              <a:rPr lang="it-IT" dirty="0" smtClean="0"/>
              <a:t> </a:t>
            </a:r>
            <a:r>
              <a:rPr lang="it-IT" dirty="0" err="1" smtClean="0"/>
              <a:t>mechanical</a:t>
            </a:r>
            <a:r>
              <a:rPr lang="it-IT" dirty="0" smtClean="0"/>
              <a:t> </a:t>
            </a:r>
            <a:r>
              <a:rPr lang="it-IT" dirty="0" err="1" smtClean="0"/>
              <a:t>modes</a:t>
            </a:r>
            <a:r>
              <a:rPr lang="it-IT" dirty="0" smtClean="0"/>
              <a:t> are </a:t>
            </a:r>
            <a:r>
              <a:rPr lang="it-IT" dirty="0" err="1" smtClean="0"/>
              <a:t>important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51520" y="242088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/>
            <a:r>
              <a:rPr lang="it-IT" dirty="0"/>
              <a:t>2</a:t>
            </a:r>
            <a:r>
              <a:rPr lang="it-IT" dirty="0" smtClean="0"/>
              <a:t>) </a:t>
            </a:r>
            <a:r>
              <a:rPr lang="it-IT" dirty="0" err="1" smtClean="0"/>
              <a:t>Dynamic</a:t>
            </a:r>
            <a:r>
              <a:rPr lang="it-IT" dirty="0" smtClean="0"/>
              <a:t> </a:t>
            </a:r>
            <a:r>
              <a:rPr lang="it-IT" dirty="0" err="1" smtClean="0"/>
              <a:t>instability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‘light’ </a:t>
            </a:r>
            <a:r>
              <a:rPr lang="it-IT" dirty="0" err="1" smtClean="0"/>
              <a:t>modes</a:t>
            </a:r>
            <a:r>
              <a:rPr lang="it-IT" dirty="0" smtClean="0"/>
              <a:t> at low </a:t>
            </a:r>
            <a:r>
              <a:rPr lang="it-IT" dirty="0" err="1" smtClean="0"/>
              <a:t>frequency</a:t>
            </a:r>
            <a:r>
              <a:rPr lang="it-IT" dirty="0" smtClean="0"/>
              <a:t> (</a:t>
            </a:r>
            <a:r>
              <a:rPr lang="it-IT" dirty="0" err="1" smtClean="0"/>
              <a:t>within</a:t>
            </a:r>
            <a:r>
              <a:rPr lang="it-IT" dirty="0" smtClean="0"/>
              <a:t> or </a:t>
            </a:r>
            <a:r>
              <a:rPr lang="it-IT" dirty="0" err="1" smtClean="0"/>
              <a:t>close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locking</a:t>
            </a:r>
            <a:r>
              <a:rPr lang="it-IT" dirty="0" smtClean="0"/>
              <a:t> </a:t>
            </a:r>
            <a:r>
              <a:rPr lang="it-IT" dirty="0" err="1" smtClean="0"/>
              <a:t>bandwidth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827584" y="3214717"/>
            <a:ext cx="8316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0113" indent="-900113"/>
            <a:r>
              <a:rPr lang="it-IT" b="1" dirty="0" err="1" smtClean="0">
                <a:solidFill>
                  <a:srgbClr val="0070C0"/>
                </a:solidFill>
              </a:rPr>
              <a:t>Solution</a:t>
            </a:r>
            <a:r>
              <a:rPr lang="it-IT" b="1" dirty="0" smtClean="0">
                <a:solidFill>
                  <a:srgbClr val="0070C0"/>
                </a:solidFill>
              </a:rPr>
              <a:t>: 	- </a:t>
            </a:r>
            <a:r>
              <a:rPr lang="it-IT" b="1" dirty="0" err="1" smtClean="0">
                <a:solidFill>
                  <a:srgbClr val="0070C0"/>
                </a:solidFill>
              </a:rPr>
              <a:t>new</a:t>
            </a:r>
            <a:r>
              <a:rPr lang="it-IT" b="1" dirty="0" smtClean="0">
                <a:solidFill>
                  <a:srgbClr val="0070C0"/>
                </a:solidFill>
              </a:rPr>
              <a:t> QPO </a:t>
            </a:r>
            <a:r>
              <a:rPr lang="it-IT" b="1" dirty="0" err="1" smtClean="0">
                <a:solidFill>
                  <a:srgbClr val="0070C0"/>
                </a:solidFill>
              </a:rPr>
              <a:t>with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low-frequency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modes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up-shifted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</a:p>
          <a:p>
            <a:pPr marL="900113" indent="-900113"/>
            <a:r>
              <a:rPr lang="it-IT" b="1" dirty="0" smtClean="0">
                <a:solidFill>
                  <a:srgbClr val="0070C0"/>
                </a:solidFill>
              </a:rPr>
              <a:t>	- </a:t>
            </a:r>
            <a:r>
              <a:rPr lang="it-IT" b="1" dirty="0" err="1" smtClean="0">
                <a:solidFill>
                  <a:srgbClr val="0070C0"/>
                </a:solidFill>
              </a:rPr>
              <a:t>new</a:t>
            </a:r>
            <a:r>
              <a:rPr lang="it-IT" b="1" dirty="0" smtClean="0">
                <a:solidFill>
                  <a:srgbClr val="0070C0"/>
                </a:solidFill>
              </a:rPr>
              <a:t> WHEEL </a:t>
            </a:r>
            <a:r>
              <a:rPr lang="it-IT" b="1" dirty="0" err="1" smtClean="0">
                <a:solidFill>
                  <a:srgbClr val="0070C0"/>
                </a:solidFill>
              </a:rPr>
              <a:t>oscillators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with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balanced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nodal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suspension</a:t>
            </a:r>
            <a:r>
              <a:rPr lang="it-IT" b="1" dirty="0" smtClean="0">
                <a:solidFill>
                  <a:srgbClr val="0070C0"/>
                </a:solidFill>
              </a:rPr>
              <a:t> (</a:t>
            </a:r>
            <a:r>
              <a:rPr lang="it-IT" b="1" dirty="0" err="1" smtClean="0">
                <a:solidFill>
                  <a:srgbClr val="0070C0"/>
                </a:solidFill>
              </a:rPr>
              <a:t>enhanced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de-coupling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from</a:t>
            </a:r>
            <a:r>
              <a:rPr lang="it-IT" b="1" dirty="0" smtClean="0">
                <a:solidFill>
                  <a:srgbClr val="0070C0"/>
                </a:solidFill>
              </a:rPr>
              <a:t> the background and </a:t>
            </a:r>
            <a:r>
              <a:rPr lang="it-IT" b="1" dirty="0" err="1" smtClean="0">
                <a:solidFill>
                  <a:srgbClr val="0070C0"/>
                </a:solidFill>
              </a:rPr>
              <a:t>increased</a:t>
            </a:r>
            <a:r>
              <a:rPr lang="it-IT" b="1" dirty="0" smtClean="0">
                <a:solidFill>
                  <a:srgbClr val="0070C0"/>
                </a:solidFill>
              </a:rPr>
              <a:t> Q</a:t>
            </a:r>
            <a:endParaRPr lang="it-IT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9" name="Picture 7" descr="manifesto_studi_1011_img_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10" name="Picture 8" descr="logo inf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11" name="Immagine 10" descr="pppssim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13" name="Connettore 1 12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53" y="1190626"/>
            <a:ext cx="3846447" cy="439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0" y="40466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New  QPO</a:t>
            </a:r>
            <a:endParaRPr lang="it-IT" sz="2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2009775"/>
            <a:ext cx="530542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4" name="Picture 7" descr="manifesto_studi_1011_img_0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5" name="Picture 8" descr="logo inf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6" name="Immagine 5" descr="pppssim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7" name="Connettore 1 6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asellaDiTesto 7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New  WHEEL</a:t>
            </a:r>
            <a:endParaRPr lang="it-IT" sz="2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189831"/>
            <a:ext cx="808672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4" name="Picture 7" descr="manifesto_studi_1011_img_0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5" name="Picture 8" descr="logo inf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6" name="Immagine 5" descr="pppssim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7" name="Connettore 1 6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196752"/>
            <a:ext cx="39147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New  WHEEL</a:t>
            </a:r>
            <a:endParaRPr lang="it-IT" sz="2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077072"/>
            <a:ext cx="463025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77680" y="1412776"/>
            <a:ext cx="41148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5"/>
          <p:cNvGrpSpPr/>
          <p:nvPr/>
        </p:nvGrpSpPr>
        <p:grpSpPr>
          <a:xfrm>
            <a:off x="0" y="6064152"/>
            <a:ext cx="9144000" cy="749224"/>
            <a:chOff x="0" y="6064152"/>
            <a:chExt cx="9144000" cy="749224"/>
          </a:xfrm>
        </p:grpSpPr>
        <p:pic>
          <p:nvPicPr>
            <p:cNvPr id="4" name="Picture 7" descr="manifesto_studi_1011_img_0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7215" y="6282317"/>
              <a:ext cx="2534329" cy="446088"/>
            </a:xfrm>
            <a:prstGeom prst="rect">
              <a:avLst/>
            </a:prstGeom>
          </p:spPr>
        </p:pic>
        <p:pic>
          <p:nvPicPr>
            <p:cNvPr id="5" name="Picture 8" descr="logo inf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5152" y="6194242"/>
              <a:ext cx="858896" cy="547126"/>
            </a:xfrm>
            <a:prstGeom prst="rect">
              <a:avLst/>
            </a:prstGeom>
          </p:spPr>
        </p:pic>
        <p:pic>
          <p:nvPicPr>
            <p:cNvPr id="6" name="Immagine 5" descr="pppssim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190" y="6166501"/>
              <a:ext cx="1299474" cy="646875"/>
            </a:xfrm>
            <a:prstGeom prst="rect">
              <a:avLst/>
            </a:prstGeom>
          </p:spPr>
        </p:pic>
        <p:cxnSp>
          <p:nvCxnSpPr>
            <p:cNvPr id="7" name="Connettore 1 6"/>
            <p:cNvCxnSpPr/>
            <p:nvPr/>
          </p:nvCxnSpPr>
          <p:spPr>
            <a:xfrm>
              <a:off x="0" y="6064152"/>
              <a:ext cx="914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412776"/>
            <a:ext cx="7375351" cy="130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2996952"/>
            <a:ext cx="6783660" cy="110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5245" y="4443046"/>
            <a:ext cx="7543179" cy="1002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nettore 1 10"/>
          <p:cNvCxnSpPr/>
          <p:nvPr/>
        </p:nvCxnSpPr>
        <p:spPr>
          <a:xfrm>
            <a:off x="0" y="2852936"/>
            <a:ext cx="914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-22224" y="4293096"/>
            <a:ext cx="914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0" y="260648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>
                <a:solidFill>
                  <a:srgbClr val="FF0000"/>
                </a:solidFill>
                <a:latin typeface="Arial Black" pitchFamily="34" charset="0"/>
              </a:rPr>
              <a:t>Published</a:t>
            </a:r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  <a:latin typeface="Arial Black" pitchFamily="34" charset="0"/>
              </a:rPr>
              <a:t>works</a:t>
            </a:r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  <a:latin typeface="Arial Black" pitchFamily="34" charset="0"/>
              </a:rPr>
              <a:t>with</a:t>
            </a:r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  <a:latin typeface="Arial Black" pitchFamily="34" charset="0"/>
              </a:rPr>
              <a:t>acknowledgement</a:t>
            </a:r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  <a:latin typeface="Arial Black" pitchFamily="34" charset="0"/>
              </a:rPr>
              <a:t>to</a:t>
            </a:r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 the PRIN</a:t>
            </a:r>
            <a:endParaRPr lang="it-IT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235</Words>
  <Application>Microsoft Office PowerPoint</Application>
  <PresentationFormat>Presentazione su schermo (4:3)</PresentationFormat>
  <Paragraphs>55</Paragraphs>
  <Slides>11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Valued Acer Customer</dc:creator>
  <cp:lastModifiedBy>Valued Acer Customer</cp:lastModifiedBy>
  <cp:revision>10</cp:revision>
  <dcterms:created xsi:type="dcterms:W3CDTF">2014-07-03T11:14:31Z</dcterms:created>
  <dcterms:modified xsi:type="dcterms:W3CDTF">2014-07-04T07:00:57Z</dcterms:modified>
</cp:coreProperties>
</file>