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7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8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  <p:sldMasterId id="2147483734" r:id="rId2"/>
    <p:sldMasterId id="2147483749" r:id="rId3"/>
    <p:sldMasterId id="2147483780" r:id="rId4"/>
    <p:sldMasterId id="2147483831" r:id="rId5"/>
    <p:sldMasterId id="2147483843" r:id="rId6"/>
  </p:sldMasterIdLst>
  <p:notesMasterIdLst>
    <p:notesMasterId r:id="rId35"/>
  </p:notesMasterIdLst>
  <p:sldIdLst>
    <p:sldId id="348" r:id="rId7"/>
    <p:sldId id="536" r:id="rId8"/>
    <p:sldId id="509" r:id="rId9"/>
    <p:sldId id="479" r:id="rId10"/>
    <p:sldId id="546" r:id="rId11"/>
    <p:sldId id="542" r:id="rId12"/>
    <p:sldId id="543" r:id="rId13"/>
    <p:sldId id="545" r:id="rId14"/>
    <p:sldId id="549" r:id="rId15"/>
    <p:sldId id="550" r:id="rId16"/>
    <p:sldId id="481" r:id="rId17"/>
    <p:sldId id="537" r:id="rId18"/>
    <p:sldId id="460" r:id="rId19"/>
    <p:sldId id="465" r:id="rId20"/>
    <p:sldId id="467" r:id="rId21"/>
    <p:sldId id="529" r:id="rId22"/>
    <p:sldId id="504" r:id="rId23"/>
    <p:sldId id="553" r:id="rId24"/>
    <p:sldId id="524" r:id="rId25"/>
    <p:sldId id="523" r:id="rId26"/>
    <p:sldId id="539" r:id="rId27"/>
    <p:sldId id="540" r:id="rId28"/>
    <p:sldId id="476" r:id="rId29"/>
    <p:sldId id="541" r:id="rId30"/>
    <p:sldId id="538" r:id="rId31"/>
    <p:sldId id="554" r:id="rId32"/>
    <p:sldId id="551" r:id="rId33"/>
    <p:sldId id="552" r:id="rId34"/>
  </p:sldIdLst>
  <p:sldSz cx="9906000" cy="6858000" type="A4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4B3A"/>
    <a:srgbClr val="75503C"/>
    <a:srgbClr val="75513C"/>
    <a:srgbClr val="FFFFFF"/>
    <a:srgbClr val="C0BBB6"/>
    <a:srgbClr val="1C3F53"/>
    <a:srgbClr val="5C5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65" autoAdjust="0"/>
    <p:restoredTop sz="88190" autoAdjust="0"/>
  </p:normalViewPr>
  <p:slideViewPr>
    <p:cSldViewPr snapToGrid="0">
      <p:cViewPr varScale="1">
        <p:scale>
          <a:sx n="62" d="100"/>
          <a:sy n="62" d="100"/>
        </p:scale>
        <p:origin x="940" y="28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70432" cy="4812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062" y="1"/>
            <a:ext cx="3170432" cy="4812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D396E-FB64-4959-B0B7-85F31F74F7CC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17625" y="1200150"/>
            <a:ext cx="46799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033" y="4621268"/>
            <a:ext cx="5851135" cy="377978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914"/>
            <a:ext cx="3170432" cy="4812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062" y="9119914"/>
            <a:ext cx="3170432" cy="4812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C9C5C-CA5E-4F39-B8C4-A17F57D113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712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9A94-9271-4439-831C-90F05E1956B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94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Spain is our newest addition: Univ. of Valencia, </a:t>
            </a:r>
            <a:r>
              <a:rPr lang="en-US" dirty="0" err="1" smtClean="0"/>
              <a:t>Pinte</a:t>
            </a:r>
            <a:r>
              <a:rPr lang="en-US" dirty="0" smtClean="0"/>
              <a:t>,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C9C5C-CA5E-4F39-B8C4-A17F57D1139F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767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8A2EA-8280-8540-B900-39AAED27C5CF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21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AAC89-DCE4-5348-A1A2-9EC25A13B942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609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AAC89-DCE4-5348-A1A2-9EC25A13B942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30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8873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AAC89-DCE4-5348-A1A2-9EC25A13B942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944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AAC89-DCE4-5348-A1A2-9EC25A13B942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785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nl-NL" dirty="0" smtClean="0"/>
              <a:t>I </a:t>
            </a:r>
            <a:r>
              <a:rPr lang="nl-NL" dirty="0" err="1" smtClean="0"/>
              <a:t>understand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such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infrastructure</a:t>
            </a:r>
            <a:r>
              <a:rPr lang="nl-NL" baseline="0" dirty="0" smtClean="0"/>
              <a:t> is </a:t>
            </a:r>
            <a:r>
              <a:rPr lang="nl-NL" baseline="0" dirty="0" err="1" smtClean="0"/>
              <a:t>costly</a:t>
            </a:r>
            <a:r>
              <a:rPr lang="nl-NL" baseline="0" dirty="0" smtClean="0"/>
              <a:t>, but </a:t>
            </a:r>
            <a:r>
              <a:rPr lang="nl-NL" baseline="0" dirty="0" err="1" smtClean="0"/>
              <a:t>besides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science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there</a:t>
            </a:r>
            <a:r>
              <a:rPr lang="nl-NL" baseline="0" dirty="0" smtClean="0"/>
              <a:t> is </a:t>
            </a:r>
            <a:r>
              <a:rPr lang="nl-NL" baseline="0" dirty="0" err="1" smtClean="0"/>
              <a:t>other</a:t>
            </a:r>
            <a:r>
              <a:rPr lang="nl-NL" baseline="0" dirty="0" smtClean="0"/>
              <a:t> spin-off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society</a:t>
            </a: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1360674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89029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City of diameter 20 km to flatness of normal human hair (70</a:t>
            </a:r>
            <a:r>
              <a:rPr lang="en-US" baseline="0" dirty="0" smtClean="0"/>
              <a:t> um)</a:t>
            </a:r>
            <a:endParaRPr lang="en-US" dirty="0" smtClean="0"/>
          </a:p>
          <a:p>
            <a:r>
              <a:rPr lang="en-US" dirty="0" smtClean="0"/>
              <a:t>Thermal noise in the bulk, reduce pendulum thermal noise</a:t>
            </a:r>
          </a:p>
          <a:p>
            <a:r>
              <a:rPr lang="en-US" dirty="0" smtClean="0"/>
              <a:t>Internal mechanical losses determine</a:t>
            </a:r>
            <a:r>
              <a:rPr lang="en-US" baseline="0" dirty="0" smtClean="0"/>
              <a:t> amplitude of thermal noise</a:t>
            </a:r>
          </a:p>
          <a:p>
            <a:r>
              <a:rPr lang="en-US" baseline="0" dirty="0" err="1" smtClean="0"/>
              <a:t>Titania</a:t>
            </a:r>
            <a:r>
              <a:rPr lang="en-US" baseline="0" dirty="0" smtClean="0"/>
              <a:t> doped </a:t>
            </a:r>
            <a:r>
              <a:rPr lang="en-US" baseline="0" dirty="0" err="1" smtClean="0"/>
              <a:t>tantala</a:t>
            </a:r>
            <a:r>
              <a:rPr lang="en-US" baseline="0" dirty="0" smtClean="0"/>
              <a:t>: mixture of TiO2 and Ta2O5</a:t>
            </a:r>
          </a:p>
          <a:p>
            <a:r>
              <a:rPr lang="en-US" baseline="0" dirty="0" smtClean="0"/>
              <a:t>Crystalline materials, sapphire and silicon, have poor thermo-elastic properties at room temperature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C9C5C-CA5E-4F39-B8C4-A17F57D1139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334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353174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00579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9A94-9271-4439-831C-90F05E1956B2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7610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745577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64736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90513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96834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6.jpeg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.jp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08" y="297553"/>
            <a:ext cx="1719072" cy="920931"/>
          </a:xfrm>
          <a:prstGeom prst="rect">
            <a:avLst/>
          </a:prstGeom>
        </p:spPr>
      </p:pic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92" y="1596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0" name="think-cell Slide" r:id="rId5" imgW="492" imgH="504" progId="TCLayout.ActiveDocument.1">
                  <p:embed/>
                </p:oleObj>
              </mc:Choice>
              <mc:Fallback>
                <p:oleObj name="think-cell Slide" r:id="rId5" imgW="492" imgH="50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92" y="1596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808937" y="4365112"/>
            <a:ext cx="4681138" cy="27084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Location, </a:t>
            </a:r>
            <a:r>
              <a:rPr lang="en-US" dirty="0" err="1"/>
              <a:t>dd</a:t>
            </a:r>
            <a:r>
              <a:rPr lang="en-US" dirty="0"/>
              <a:t> Month </a:t>
            </a:r>
            <a:r>
              <a:rPr lang="en-US" dirty="0" err="1"/>
              <a:t>yyyy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293962" y="1872000"/>
            <a:ext cx="8196113" cy="828000"/>
          </a:xfrm>
        </p:spPr>
        <p:txBody>
          <a:bodyPr/>
          <a:lstStyle>
            <a:lvl1pPr algn="r">
              <a:spcBef>
                <a:spcPts val="0"/>
              </a:spcBef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Report</a:t>
            </a:r>
            <a:r>
              <a:rPr lang="en-US" dirty="0"/>
              <a:t> title runs here two lines if needed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3963" y="2722552"/>
            <a:ext cx="8196544" cy="779773"/>
          </a:xfrm>
        </p:spPr>
        <p:txBody>
          <a:bodyPr/>
          <a:lstStyle>
            <a:lvl1pPr algn="r">
              <a:spcBef>
                <a:spcPts val="0"/>
              </a:spcBef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800">
                <a:solidFill>
                  <a:schemeClr val="accent2"/>
                </a:solidFill>
              </a:defRPr>
            </a:lvl2pPr>
            <a:lvl3pPr>
              <a:defRPr sz="2800">
                <a:solidFill>
                  <a:schemeClr val="accent2"/>
                </a:solidFill>
              </a:defRPr>
            </a:lvl3pPr>
            <a:lvl4pPr>
              <a:defRPr sz="2800">
                <a:solidFill>
                  <a:schemeClr val="accent2"/>
                </a:solidFill>
              </a:defRPr>
            </a:lvl4pPr>
            <a:lvl5pPr>
              <a:defRPr sz="2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Subheading runs here two lines if needed</a:t>
            </a:r>
          </a:p>
        </p:txBody>
      </p:sp>
    </p:spTree>
    <p:extLst>
      <p:ext uri="{BB962C8B-B14F-4D97-AF65-F5344CB8AC3E}">
        <p14:creationId xmlns:p14="http://schemas.microsoft.com/office/powerpoint/2010/main" val="3421370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15928" y="731520"/>
            <a:ext cx="9074150" cy="603504"/>
          </a:xfrm>
          <a:prstGeom prst="rect">
            <a:avLst/>
          </a:prstGeom>
          <a:noFill/>
        </p:spPr>
        <p:txBody>
          <a:bodyPr anchor="t"/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100508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Tx/>
              <a:buNone/>
            </a:pPr>
            <a:r>
              <a:rPr lang="en-US" dirty="0"/>
              <a:t>Click here to enter slide subtitle (location in presentation)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 hasCustomPrompt="1"/>
          </p:nvPr>
        </p:nvSpPr>
        <p:spPr>
          <a:xfrm>
            <a:off x="415924" y="1355013"/>
            <a:ext cx="9074150" cy="4824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here to 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 level</a:t>
            </a:r>
          </a:p>
          <a:p>
            <a:pPr lvl="6"/>
            <a:r>
              <a:rPr lang="en-US" noProof="0" dirty="0"/>
              <a:t>Seventh</a:t>
            </a:r>
            <a:r>
              <a:rPr lang="en-US" dirty="0"/>
              <a:t>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1028560" y="6585092"/>
            <a:ext cx="0" cy="107722"/>
          </a:xfrm>
        </p:spPr>
        <p:txBody>
          <a:bodyPr/>
          <a:lstStyle/>
          <a:p>
            <a:endParaRPr lang="en-US" dirty="0">
              <a:solidFill>
                <a:srgbClr val="31313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‹#›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15926" y="274320"/>
            <a:ext cx="9074152" cy="429768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056420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>
          <a:xfrm>
            <a:off x="1028560" y="6580373"/>
            <a:ext cx="0" cy="107722"/>
          </a:xfrm>
        </p:spPr>
        <p:txBody>
          <a:bodyPr/>
          <a:lstStyle/>
          <a:p>
            <a:endParaRPr lang="en-US">
              <a:solidFill>
                <a:srgbClr val="31313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‹#›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15928" y="1059721"/>
            <a:ext cx="9074150" cy="233725"/>
          </a:xfrm>
          <a:prstGeom prst="rect">
            <a:avLst/>
          </a:prstGeom>
          <a:noFill/>
        </p:spPr>
        <p:txBody>
          <a:bodyPr anchor="t"/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100508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Tx/>
              <a:buNone/>
            </a:pPr>
            <a:r>
              <a:rPr lang="en-US" dirty="0"/>
              <a:t>Click here to enter slide subtitle (location in presentation)</a:t>
            </a:r>
          </a:p>
        </p:txBody>
      </p:sp>
      <p:sp>
        <p:nvSpPr>
          <p:cNvPr id="12" name="Content Placeholder 17"/>
          <p:cNvSpPr>
            <a:spLocks noGrp="1"/>
          </p:cNvSpPr>
          <p:nvPr>
            <p:ph sz="quarter" idx="15" hasCustomPrompt="1"/>
          </p:nvPr>
        </p:nvSpPr>
        <p:spPr>
          <a:xfrm>
            <a:off x="415924" y="1484317"/>
            <a:ext cx="4480414" cy="4824413"/>
          </a:xfrm>
        </p:spPr>
        <p:txBody>
          <a:bodyPr/>
          <a:lstStyle>
            <a:lvl1pPr>
              <a:defRPr/>
            </a:lvl1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here to 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 level</a:t>
            </a:r>
          </a:p>
          <a:p>
            <a:pPr lvl="6"/>
            <a:r>
              <a:rPr lang="en-US" noProof="0" dirty="0"/>
              <a:t>Seventh</a:t>
            </a:r>
            <a:r>
              <a:rPr lang="en-US" dirty="0"/>
              <a:t>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4" name="Content Placeholder 17"/>
          <p:cNvSpPr>
            <a:spLocks noGrp="1"/>
          </p:cNvSpPr>
          <p:nvPr>
            <p:ph sz="quarter" idx="19" hasCustomPrompt="1"/>
          </p:nvPr>
        </p:nvSpPr>
        <p:spPr>
          <a:xfrm>
            <a:off x="5009664" y="1484316"/>
            <a:ext cx="4480414" cy="4824413"/>
          </a:xfrm>
        </p:spPr>
        <p:txBody>
          <a:bodyPr/>
          <a:lstStyle>
            <a:lvl1pPr>
              <a:defRPr/>
            </a:lvl1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here to 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 level</a:t>
            </a:r>
          </a:p>
          <a:p>
            <a:pPr lvl="6"/>
            <a:r>
              <a:rPr lang="en-US" noProof="0" dirty="0"/>
              <a:t>Seventh</a:t>
            </a:r>
            <a:r>
              <a:rPr lang="en-US" dirty="0"/>
              <a:t>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60342602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1028560" y="6580373"/>
            <a:ext cx="0" cy="107722"/>
          </a:xfrm>
        </p:spPr>
        <p:txBody>
          <a:bodyPr/>
          <a:lstStyle/>
          <a:p>
            <a:endParaRPr lang="en-US">
              <a:solidFill>
                <a:srgbClr val="31313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‹#›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15928" y="1059721"/>
            <a:ext cx="9074150" cy="233725"/>
          </a:xfrm>
          <a:prstGeom prst="rect">
            <a:avLst/>
          </a:prstGeom>
          <a:noFill/>
        </p:spPr>
        <p:txBody>
          <a:bodyPr anchor="t"/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4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100508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Tx/>
              <a:buNone/>
            </a:pPr>
            <a:r>
              <a:rPr lang="en-US" dirty="0"/>
              <a:t>Click here to enter slide subtitle (location in presentation)</a:t>
            </a:r>
          </a:p>
        </p:txBody>
      </p:sp>
    </p:spTree>
    <p:extLst>
      <p:ext uri="{BB962C8B-B14F-4D97-AF65-F5344CB8AC3E}">
        <p14:creationId xmlns:p14="http://schemas.microsoft.com/office/powerpoint/2010/main" val="2319958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650001"/>
            <a:ext cx="8420100" cy="4308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560" y="6576833"/>
            <a:ext cx="0" cy="107722"/>
          </a:xfrm>
        </p:spPr>
        <p:txBody>
          <a:bodyPr/>
          <a:lstStyle/>
          <a:p>
            <a:endParaRPr lang="en-US" dirty="0">
              <a:solidFill>
                <a:srgbClr val="31313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‹#›</a:t>
            </a:fld>
            <a:endParaRPr lang="en-US" dirty="0">
              <a:solidFill>
                <a:srgbClr val="3131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257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small_side_bar.jpg                                             00074EA4Mach Mac                       B7A2AEF9: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8667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0"/>
          <p:cNvGrpSpPr>
            <a:grpSpLocks/>
          </p:cNvGrpSpPr>
          <p:nvPr userDrawn="1"/>
        </p:nvGrpSpPr>
        <p:grpSpPr bwMode="auto">
          <a:xfrm>
            <a:off x="0" y="5934080"/>
            <a:ext cx="982002" cy="923925"/>
            <a:chOff x="236" y="3661"/>
            <a:chExt cx="723" cy="734"/>
          </a:xfrm>
        </p:grpSpPr>
        <p:sp>
          <p:nvSpPr>
            <p:cNvPr id="6" name="Oval 11"/>
            <p:cNvSpPr>
              <a:spLocks noChangeArrowheads="1"/>
            </p:cNvSpPr>
            <p:nvPr/>
          </p:nvSpPr>
          <p:spPr bwMode="auto">
            <a:xfrm>
              <a:off x="271" y="3771"/>
              <a:ext cx="652" cy="516"/>
            </a:xfrm>
            <a:prstGeom prst="ellipse">
              <a:avLst/>
            </a:prstGeom>
            <a:noFill/>
            <a:ln w="12700">
              <a:noFill/>
              <a:round/>
              <a:headEnd/>
              <a:tailEnd type="none" w="sm" len="lg"/>
            </a:ln>
            <a:effectLst/>
          </p:spPr>
          <p:txBody>
            <a:bodyPr anchor="ctr">
              <a:spAutoFit/>
            </a:bodyPr>
            <a:lstStyle/>
            <a:p>
              <a:pPr defTabSz="91442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b="1">
                <a:solidFill>
                  <a:srgbClr val="000000"/>
                </a:solidFill>
              </a:endParaRPr>
            </a:p>
          </p:txBody>
        </p:sp>
        <p:pic>
          <p:nvPicPr>
            <p:cNvPr id="7" name="Picture 12" descr="lisa-icon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" y="3661"/>
              <a:ext cx="723" cy="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1231" y="1417638"/>
            <a:ext cx="8420100" cy="1143000"/>
          </a:xfrm>
        </p:spPr>
        <p:txBody>
          <a:bodyPr wrap="square" lIns="90487" tIns="44450" rIns="90487" bIns="44450"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86098468"/>
      </p:ext>
    </p:extLst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51105"/>
      </p:ext>
    </p:extLst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12" indent="0">
              <a:buNone/>
              <a:defRPr sz="1800"/>
            </a:lvl2pPr>
            <a:lvl3pPr marL="914423" indent="0">
              <a:buNone/>
              <a:defRPr sz="1600"/>
            </a:lvl3pPr>
            <a:lvl4pPr marL="1371634" indent="0">
              <a:buNone/>
              <a:defRPr sz="1400"/>
            </a:lvl4pPr>
            <a:lvl5pPr marL="1828846" indent="0">
              <a:buNone/>
              <a:defRPr sz="1400"/>
            </a:lvl5pPr>
            <a:lvl6pPr marL="2286057" indent="0">
              <a:buNone/>
              <a:defRPr sz="1400"/>
            </a:lvl6pPr>
            <a:lvl7pPr marL="2743269" indent="0">
              <a:buNone/>
              <a:defRPr sz="1400"/>
            </a:lvl7pPr>
            <a:lvl8pPr marL="3200480" indent="0">
              <a:buNone/>
              <a:defRPr sz="1400"/>
            </a:lvl8pPr>
            <a:lvl9pPr marL="3657691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1405617"/>
      </p:ext>
    </p:extLst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5693" y="1136650"/>
            <a:ext cx="4210050" cy="5086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0843" y="1136650"/>
            <a:ext cx="4210050" cy="5086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10651"/>
      </p:ext>
    </p:extLst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83456"/>
      </p:ext>
    </p:extLst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30645"/>
      </p:ext>
    </p:extLst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3577329"/>
      </p:ext>
    </p:extLst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5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12" indent="0">
              <a:buNone/>
              <a:defRPr sz="1200"/>
            </a:lvl2pPr>
            <a:lvl3pPr marL="914423" indent="0">
              <a:buNone/>
              <a:defRPr sz="1000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9" indent="0">
              <a:buNone/>
              <a:defRPr sz="900"/>
            </a:lvl7pPr>
            <a:lvl8pPr marL="3200480" indent="0">
              <a:buNone/>
              <a:defRPr sz="900"/>
            </a:lvl8pPr>
            <a:lvl9pPr marL="365769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4153810"/>
      </p:ext>
    </p:extLst>
  </p:cSld>
  <p:clrMapOvr>
    <a:masterClrMapping/>
  </p:clrMapOvr>
  <p:transition spd="med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12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12" indent="0">
              <a:buNone/>
              <a:defRPr sz="1200"/>
            </a:lvl2pPr>
            <a:lvl3pPr marL="914423" indent="0">
              <a:buNone/>
              <a:defRPr sz="1000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9" indent="0">
              <a:buNone/>
              <a:defRPr sz="900"/>
            </a:lvl7pPr>
            <a:lvl8pPr marL="3200480" indent="0">
              <a:buNone/>
              <a:defRPr sz="900"/>
            </a:lvl8pPr>
            <a:lvl9pPr marL="365769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4264913"/>
      </p:ext>
    </p:extLst>
  </p:cSld>
  <p:clrMapOvr>
    <a:masterClrMapping/>
  </p:clrMapOvr>
  <p:transition spd="med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26395"/>
      </p:ext>
    </p:extLst>
  </p:cSld>
  <p:clrMapOvr>
    <a:masterClrMapping/>
  </p:clrMapOvr>
  <p:transition spd="med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79628" y="20638"/>
            <a:ext cx="2163498" cy="6202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5695" y="20638"/>
            <a:ext cx="6328833" cy="6202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65297"/>
      </p:ext>
    </p:extLst>
  </p:cSld>
  <p:clrMapOvr>
    <a:masterClrMapping/>
  </p:clrMapOvr>
  <p:transition spd="med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0475" y="20640"/>
            <a:ext cx="8502650" cy="955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5693" y="1136655"/>
            <a:ext cx="8585200" cy="2466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693" y="3756030"/>
            <a:ext cx="8585200" cy="2466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77996"/>
      </p:ext>
    </p:extLst>
  </p:cSld>
  <p:clrMapOvr>
    <a:masterClrMapping/>
  </p:clrMapOvr>
  <p:transition spd="med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0475" y="20640"/>
            <a:ext cx="8502650" cy="955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85693" y="1136650"/>
            <a:ext cx="4210050" cy="508635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60843" y="1136650"/>
            <a:ext cx="4210050" cy="5086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78167"/>
      </p:ext>
    </p:extLst>
  </p:cSld>
  <p:clrMapOvr>
    <a:masterClrMapping/>
  </p:clrMapOvr>
  <p:transition spd="med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0475" y="20640"/>
            <a:ext cx="8502650" cy="955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85693" y="1136650"/>
            <a:ext cx="4210050" cy="5086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0843" y="1136650"/>
            <a:ext cx="4210050" cy="5086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415967"/>
      </p:ext>
    </p:extLst>
  </p:cSld>
  <p:clrMapOvr>
    <a:masterClrMapping/>
  </p:clrMapOvr>
  <p:transition spd="med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92" y="1596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1" name="think-cell Slide" r:id="rId4" imgW="492" imgH="504" progId="TCLayout.ActiveDocument.1">
                  <p:embed/>
                </p:oleObj>
              </mc:Choice>
              <mc:Fallback>
                <p:oleObj name="think-cell Slide" r:id="rId4" imgW="492" imgH="50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2" y="1596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808937" y="4365112"/>
            <a:ext cx="4681138" cy="27084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defRPr sz="16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Location, </a:t>
            </a:r>
            <a:r>
              <a:rPr lang="en-US" dirty="0" err="1"/>
              <a:t>dd</a:t>
            </a:r>
            <a:r>
              <a:rPr lang="en-US" dirty="0"/>
              <a:t> Month </a:t>
            </a:r>
            <a:r>
              <a:rPr lang="en-US" dirty="0" err="1"/>
              <a:t>yyyy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293962" y="1872000"/>
            <a:ext cx="8196113" cy="828000"/>
          </a:xfrm>
        </p:spPr>
        <p:txBody>
          <a:bodyPr/>
          <a:lstStyle>
            <a:lvl1pPr algn="r">
              <a:spcBef>
                <a:spcPts val="0"/>
              </a:spcBef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Report</a:t>
            </a:r>
            <a:r>
              <a:rPr lang="en-US" dirty="0"/>
              <a:t> title runs here two lines if needed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3963" y="2722552"/>
            <a:ext cx="8196544" cy="779773"/>
          </a:xfrm>
        </p:spPr>
        <p:txBody>
          <a:bodyPr/>
          <a:lstStyle>
            <a:lvl1pPr algn="r">
              <a:spcBef>
                <a:spcPts val="0"/>
              </a:spcBef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800">
                <a:solidFill>
                  <a:schemeClr val="accent2"/>
                </a:solidFill>
              </a:defRPr>
            </a:lvl2pPr>
            <a:lvl3pPr>
              <a:defRPr sz="2800">
                <a:solidFill>
                  <a:schemeClr val="accent2"/>
                </a:solidFill>
              </a:defRPr>
            </a:lvl3pPr>
            <a:lvl4pPr>
              <a:defRPr sz="2800">
                <a:solidFill>
                  <a:schemeClr val="accent2"/>
                </a:solidFill>
              </a:defRPr>
            </a:lvl4pPr>
            <a:lvl5pPr>
              <a:defRPr sz="2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Subheading runs here two lines if needed</a:t>
            </a:r>
          </a:p>
        </p:txBody>
      </p:sp>
      <p:pic>
        <p:nvPicPr>
          <p:cNvPr id="12" name="Picture 11" descr="InnoSeis_logo_small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9308" y="343955"/>
            <a:ext cx="1718943" cy="828129"/>
          </a:xfrm>
          <a:prstGeom prst="rect">
            <a:avLst/>
          </a:prstGeom>
        </p:spPr>
      </p:pic>
      <p:pic>
        <p:nvPicPr>
          <p:cNvPr id="8" name="Picture 7" descr="Nodes-Vert-Horiz-2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73" y="3661104"/>
            <a:ext cx="2719231" cy="243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7197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15926" y="728666"/>
            <a:ext cx="9074150" cy="601013"/>
          </a:xfrm>
          <a:prstGeom prst="rect">
            <a:avLst/>
          </a:prstGeom>
          <a:noFill/>
        </p:spPr>
        <p:txBody>
          <a:bodyPr anchor="t"/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100508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Tx/>
              <a:buNone/>
            </a:pPr>
            <a:r>
              <a:rPr lang="en-US" dirty="0"/>
              <a:t>Click here to enter slide message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 hasCustomPrompt="1"/>
          </p:nvPr>
        </p:nvSpPr>
        <p:spPr>
          <a:xfrm>
            <a:off x="415924" y="1484317"/>
            <a:ext cx="9074150" cy="48244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here to 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 level</a:t>
            </a:r>
          </a:p>
          <a:p>
            <a:pPr lvl="6"/>
            <a:r>
              <a:rPr lang="en-US" noProof="0" dirty="0"/>
              <a:t>Seventh</a:t>
            </a:r>
            <a:r>
              <a:rPr lang="en-US" dirty="0"/>
              <a:t>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5925" y="275443"/>
            <a:ext cx="9074150" cy="430887"/>
          </a:xfrm>
        </p:spPr>
        <p:txBody>
          <a:bodyPr/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here to enter </a:t>
            </a:r>
            <a:r>
              <a:rPr lang="en-US" noProof="0" dirty="0"/>
              <a:t>chapter title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1028560" y="6589000"/>
            <a:ext cx="0" cy="107722"/>
          </a:xfrm>
        </p:spPr>
        <p:txBody>
          <a:bodyPr/>
          <a:lstStyle/>
          <a:p>
            <a:endParaRPr lang="en-GB">
              <a:solidFill>
                <a:srgbClr val="31313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DECE138-2599-40E6-8E90-11D7EFE27F9D}" type="slidenum">
              <a:rPr lang="en-GB" smtClean="0">
                <a:solidFill>
                  <a:srgbClr val="313131"/>
                </a:solidFill>
              </a:rPr>
              <a:pPr/>
              <a:t>‹#›</a:t>
            </a:fld>
            <a:endParaRPr lang="en-GB">
              <a:solidFill>
                <a:srgbClr val="3131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9192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/>
          <p:cNvSpPr>
            <a:spLocks noGrp="1"/>
          </p:cNvSpPr>
          <p:nvPr>
            <p:ph sz="quarter" idx="15" hasCustomPrompt="1"/>
          </p:nvPr>
        </p:nvSpPr>
        <p:spPr>
          <a:xfrm>
            <a:off x="415925" y="1484313"/>
            <a:ext cx="4393060" cy="48244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here to 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 level</a:t>
            </a:r>
          </a:p>
          <a:p>
            <a:pPr lvl="6"/>
            <a:r>
              <a:rPr lang="en-US" noProof="0" dirty="0"/>
              <a:t>Seventh</a:t>
            </a:r>
            <a:r>
              <a:rPr lang="en-US" dirty="0"/>
              <a:t>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8" name="Content Placeholder 17"/>
          <p:cNvSpPr>
            <a:spLocks noGrp="1"/>
          </p:cNvSpPr>
          <p:nvPr>
            <p:ph sz="quarter" idx="16" hasCustomPrompt="1"/>
          </p:nvPr>
        </p:nvSpPr>
        <p:spPr>
          <a:xfrm>
            <a:off x="5097463" y="1484313"/>
            <a:ext cx="4393060" cy="48244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here to 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 level</a:t>
            </a:r>
          </a:p>
          <a:p>
            <a:pPr lvl="6"/>
            <a:r>
              <a:rPr lang="en-US" noProof="0" dirty="0"/>
              <a:t>Seventh</a:t>
            </a:r>
            <a:r>
              <a:rPr lang="en-US" dirty="0"/>
              <a:t>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5925" y="275443"/>
            <a:ext cx="9074150" cy="430887"/>
          </a:xfrm>
        </p:spPr>
        <p:txBody>
          <a:bodyPr/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here to enter </a:t>
            </a:r>
            <a:r>
              <a:rPr lang="en-US" noProof="0" dirty="0"/>
              <a:t>chapter title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>
          <a:xfrm>
            <a:off x="1028560" y="6580373"/>
            <a:ext cx="0" cy="107722"/>
          </a:xfrm>
        </p:spPr>
        <p:txBody>
          <a:bodyPr/>
          <a:lstStyle/>
          <a:p>
            <a:endParaRPr lang="en-GB">
              <a:solidFill>
                <a:srgbClr val="31313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DECE138-2599-40E6-8E90-11D7EFE27F9D}" type="slidenum">
              <a:rPr lang="en-GB" smtClean="0">
                <a:solidFill>
                  <a:srgbClr val="313131"/>
                </a:solidFill>
              </a:rPr>
              <a:pPr/>
              <a:t>‹#›</a:t>
            </a:fld>
            <a:endParaRPr lang="en-GB">
              <a:solidFill>
                <a:srgbClr val="313131"/>
              </a:solidFill>
            </a:endParaRPr>
          </a:p>
        </p:txBody>
      </p:sp>
      <p:sp>
        <p:nvSpPr>
          <p:cNvPr id="9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15926" y="728666"/>
            <a:ext cx="9074150" cy="601013"/>
          </a:xfrm>
          <a:prstGeom prst="rect">
            <a:avLst/>
          </a:prstGeom>
          <a:noFill/>
        </p:spPr>
        <p:txBody>
          <a:bodyPr anchor="t"/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100508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Tx/>
              <a:buNone/>
            </a:pPr>
            <a:r>
              <a:rPr lang="en-US" dirty="0"/>
              <a:t>Click here to enter slide message</a:t>
            </a:r>
          </a:p>
        </p:txBody>
      </p:sp>
    </p:spTree>
    <p:extLst>
      <p:ext uri="{BB962C8B-B14F-4D97-AF65-F5344CB8AC3E}">
        <p14:creationId xmlns:p14="http://schemas.microsoft.com/office/powerpoint/2010/main" val="29619394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2535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415925" y="275443"/>
            <a:ext cx="9074150" cy="430887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dirty="0"/>
              <a:t>Click here to enter </a:t>
            </a:r>
            <a:r>
              <a:rPr lang="en-US" noProof="0" dirty="0"/>
              <a:t>chapter title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415925" y="731895"/>
            <a:ext cx="9074150" cy="609545"/>
          </a:xfrm>
        </p:spPr>
        <p:txBody>
          <a:bodyPr/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Tx/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indent="0" algn="l" defTabSz="100508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Tx/>
              <a:buNone/>
            </a:pPr>
            <a:r>
              <a:rPr lang="en-US" dirty="0"/>
              <a:t>Click here to enter slide message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1028560" y="6580373"/>
            <a:ext cx="0" cy="107722"/>
          </a:xfrm>
        </p:spPr>
        <p:txBody>
          <a:bodyPr/>
          <a:lstStyle/>
          <a:p>
            <a:endParaRPr lang="en-GB">
              <a:solidFill>
                <a:srgbClr val="31313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DECE138-2599-40E6-8E90-11D7EFE27F9D}" type="slidenum">
              <a:rPr lang="en-GB" smtClean="0">
                <a:solidFill>
                  <a:srgbClr val="313131"/>
                </a:solidFill>
              </a:rPr>
              <a:pPr/>
              <a:t>‹#›</a:t>
            </a:fld>
            <a:endParaRPr lang="en-GB">
              <a:solidFill>
                <a:srgbClr val="3131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0473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cutive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32000" y="1700215"/>
            <a:ext cx="6336000" cy="46085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here to enter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7"/>
            <a:r>
              <a:rPr lang="en-US" noProof="0" dirty="0"/>
              <a:t>Eight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004" y="1700215"/>
            <a:ext cx="2290075" cy="46085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3131"/>
              </a:buClr>
              <a:buSzTx/>
              <a:buFont typeface="Arial" panose="020B0604020202020204" pitchFamily="34" charset="0"/>
              <a:buNone/>
              <a:tabLst/>
              <a:defRPr sz="17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3131"/>
              </a:buClr>
              <a:buSzTx/>
              <a:buFont typeface="Arial" panose="020B0604020202020204" pitchFamily="34" charset="0"/>
              <a:buNone/>
              <a:tabLst/>
              <a:defRPr sz="1700"/>
            </a:lvl2pPr>
            <a:lvl3pPr marL="180000" marR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700"/>
            </a:lvl3pPr>
            <a:lvl4pPr marL="360000" marR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−"/>
              <a:tabLst/>
              <a:defRPr sz="1700"/>
            </a:lvl4pPr>
            <a:lvl5pPr marL="540000" marR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700"/>
            </a:lvl5pPr>
            <a:lvl6pPr marL="720000" marR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−"/>
              <a:tabLst/>
              <a:defRPr/>
            </a:lvl6pPr>
            <a:lvl7pPr marL="900000" marR="0" indent="-1793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7pPr>
            <a:lvl8pPr marL="1080000" marR="0" indent="-1793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−"/>
              <a:tabLst/>
              <a:defRPr/>
            </a:lvl8pPr>
            <a:lvl9pPr marL="1260000" marR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313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here to enter text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313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A1D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80000" marR="0" lvl="2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360000" marR="0" lvl="3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540000" marR="0" lvl="4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  <a:p>
            <a:pPr marL="720000" marR="0" lvl="5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Six level</a:t>
            </a:r>
          </a:p>
          <a:p>
            <a:pPr marL="900000" marR="0" lvl="6" indent="-1793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Seventh level</a:t>
            </a:r>
          </a:p>
          <a:p>
            <a:pPr marL="1080000" marR="0" lvl="7" indent="-1793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Eight level</a:t>
            </a:r>
          </a:p>
          <a:p>
            <a:pPr marL="1260000" marR="0" lvl="8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Ninth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415925" y="273044"/>
            <a:ext cx="9074150" cy="430887"/>
          </a:xfrm>
        </p:spPr>
        <p:txBody>
          <a:bodyPr/>
          <a:lstStyle/>
          <a:p>
            <a:r>
              <a:rPr lang="en-US" dirty="0"/>
              <a:t>Click here to enter </a:t>
            </a:r>
            <a:r>
              <a:rPr lang="en-US" noProof="0" dirty="0"/>
              <a:t>chapter title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1028560" y="6597626"/>
            <a:ext cx="0" cy="107722"/>
          </a:xfrm>
        </p:spPr>
        <p:txBody>
          <a:bodyPr/>
          <a:lstStyle/>
          <a:p>
            <a:endParaRPr lang="en-GB">
              <a:solidFill>
                <a:srgbClr val="31313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ECE138-2599-40E6-8E90-11D7EFE27F9D}" type="slidenum">
              <a:rPr lang="en-GB" smtClean="0">
                <a:solidFill>
                  <a:srgbClr val="313131"/>
                </a:solidFill>
              </a:rPr>
              <a:pPr/>
              <a:t>‹#›</a:t>
            </a:fld>
            <a:endParaRPr lang="en-GB">
              <a:solidFill>
                <a:srgbClr val="313131"/>
              </a:solidFill>
            </a:endParaRPr>
          </a:p>
        </p:txBody>
      </p:sp>
      <p:pic>
        <p:nvPicPr>
          <p:cNvPr id="8" name="Picture 7" descr="InnoSeis_logo_small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1395" y="6324352"/>
            <a:ext cx="1008683" cy="485950"/>
          </a:xfrm>
          <a:prstGeom prst="rect">
            <a:avLst/>
          </a:prstGeom>
        </p:spPr>
      </p:pic>
      <p:sp>
        <p:nvSpPr>
          <p:cNvPr id="9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15926" y="728666"/>
            <a:ext cx="9074150" cy="601013"/>
          </a:xfrm>
          <a:prstGeom prst="rect">
            <a:avLst/>
          </a:prstGeom>
          <a:noFill/>
        </p:spPr>
        <p:txBody>
          <a:bodyPr anchor="t"/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100508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Tx/>
              <a:buNone/>
            </a:pPr>
            <a:r>
              <a:rPr lang="en-US" dirty="0"/>
              <a:t>Click here to enter slide message</a:t>
            </a:r>
          </a:p>
        </p:txBody>
      </p:sp>
    </p:spTree>
    <p:extLst>
      <p:ext uri="{BB962C8B-B14F-4D97-AF65-F5344CB8AC3E}">
        <p14:creationId xmlns:p14="http://schemas.microsoft.com/office/powerpoint/2010/main" val="36094501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650001"/>
            <a:ext cx="8420100" cy="4308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560" y="6459605"/>
            <a:ext cx="0" cy="107722"/>
          </a:xfrm>
        </p:spPr>
        <p:txBody>
          <a:bodyPr/>
          <a:lstStyle/>
          <a:p>
            <a:endParaRPr lang="en-GB">
              <a:solidFill>
                <a:srgbClr val="31313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E138-2599-40E6-8E90-11D7EFE27F9D}" type="slidenum">
              <a:rPr lang="en-GB" smtClean="0">
                <a:solidFill>
                  <a:srgbClr val="313131"/>
                </a:solidFill>
              </a:rPr>
              <a:pPr/>
              <a:t>‹#›</a:t>
            </a:fld>
            <a:endParaRPr lang="en-GB">
              <a:solidFill>
                <a:srgbClr val="3131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8079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1313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7068-16D9-4B1B-8985-98218DE5FC6E}" type="slidenum">
              <a:rPr lang="en-US" smtClean="0">
                <a:solidFill>
                  <a:srgbClr val="313131"/>
                </a:solidFill>
              </a:rPr>
              <a:pPr/>
              <a:t>‹#›</a:t>
            </a:fld>
            <a:endParaRPr lang="en-US">
              <a:solidFill>
                <a:srgbClr val="3131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381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1313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313131"/>
                </a:solidFill>
              </a:rPr>
              <a:pPr/>
              <a:t>‹#›</a:t>
            </a:fld>
            <a:endParaRPr lang="en-US">
              <a:solidFill>
                <a:srgbClr val="3131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8857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0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BA1FC-0885-4DBD-960A-B47917EF20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5B52E-DDF0-4474-8088-6C9765C0319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5076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980E2-0703-406D-B28B-FEB2C993E37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06F0D-AF3A-48CD-8B67-B068F19E9BA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8851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1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1A803-60E1-4C88-A258-C3CDD0383D0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5F5BD-D6DB-4EC8-B6AD-F69B604925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0310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D04B8-4917-407E-8174-ED3C42FF006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4DAE8-1940-4611-BF00-7282F6AA46B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3061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DE362-A069-4C1A-96E6-B87CAB1AC2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8D0A2-4D71-45F5-AD6B-6DF70C15573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639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70309-AFFE-4274-A46E-9F6A3C7CFEE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0FF33-C4D3-4C3B-B58A-CE64882A751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9419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72CB2-92AF-49F4-8EB4-CD6B7722407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C622C-9C9E-4C3E-B60A-C0109360AF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5489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5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12" indent="0">
              <a:buNone/>
              <a:defRPr sz="1200"/>
            </a:lvl2pPr>
            <a:lvl3pPr marL="914423" indent="0">
              <a:buNone/>
              <a:defRPr sz="1000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9" indent="0">
              <a:buNone/>
              <a:defRPr sz="900"/>
            </a:lvl7pPr>
            <a:lvl8pPr marL="3200480" indent="0">
              <a:buNone/>
              <a:defRPr sz="900"/>
            </a:lvl8pPr>
            <a:lvl9pPr marL="365769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CECEA-9EFE-4B90-ABF5-B4E2E932DEA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BF253-F854-4E96-9EE9-6561AC3BD98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0165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12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12" indent="0">
              <a:buNone/>
              <a:defRPr sz="1200"/>
            </a:lvl2pPr>
            <a:lvl3pPr marL="914423" indent="0">
              <a:buNone/>
              <a:defRPr sz="1000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9" indent="0">
              <a:buNone/>
              <a:defRPr sz="900"/>
            </a:lvl7pPr>
            <a:lvl8pPr marL="3200480" indent="0">
              <a:buNone/>
              <a:defRPr sz="900"/>
            </a:lvl8pPr>
            <a:lvl9pPr marL="365769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87BF5-F9A2-4034-9696-B776D4DF522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F501B-E5A4-492A-9747-56EC8DBAED8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2918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048E7-0674-4CDE-8E34-FE36671DE72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C3889-4A58-4C44-8DF3-58520DCC91F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3945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3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3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4D6A8-3F1A-40C6-AE74-A40601FAA7B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FE2D1-9D17-4BF9-BB91-A7E0ADF40E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7212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7 April 2016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Sutton - ApPEC Town Hall Mtg (Paris) - GWs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99D8A-CF99-6C4E-A2B3-91985FAD4C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5031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7 April 2016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Sutton - ApPEC Town Hall Mtg (Paris) - GWs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99D8A-CF99-6C4E-A2B3-91985FAD4C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2017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7 April 2016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Sutton - ApPEC Town Hall Mtg (Paris) - GWs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99D8A-CF99-6C4E-A2B3-91985FAD4C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4873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7 April 2016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Sutton - ApPEC Town Hall Mtg (Paris) - GWs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99D8A-CF99-6C4E-A2B3-91985FAD4C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3295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7 April 2016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Sutton - ApPEC Town Hall Mtg (Paris) - GWs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99D8A-CF99-6C4E-A2B3-91985FAD4C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1815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7 April 2016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Sutton - ApPEC Town Hall Mtg (Paris) - GWs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99D8A-CF99-6C4E-A2B3-91985FAD4C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6081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7 April 2016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Sutton - ApPEC Town Hall Mtg (Paris) - GWs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99D8A-CF99-6C4E-A2B3-91985FAD4C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2111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7 April 2016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Sutton - ApPEC Town Hall Mtg (Paris) - GWs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99D8A-CF99-6C4E-A2B3-91985FAD4C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9259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7 April 2016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Sutton - ApPEC Town Hall Mtg (Paris) - GWs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99D8A-CF99-6C4E-A2B3-91985FAD4C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3969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7 April 2016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Sutton - ApPEC Town Hall Mtg (Paris) - GWs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99D8A-CF99-6C4E-A2B3-91985FAD4C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6329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7 April 2016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Sutton - ApPEC Town Hall Mtg (Paris) - GWs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99D8A-CF99-6C4E-A2B3-91985FAD4C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3672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09" y="297555"/>
            <a:ext cx="1719072" cy="920931"/>
          </a:xfrm>
          <a:prstGeom prst="rect">
            <a:avLst/>
          </a:prstGeom>
        </p:spPr>
      </p:pic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93" y="159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9" name="think-cell Slide" r:id="rId5" imgW="492" imgH="504" progId="TCLayout.ActiveDocument.1">
                  <p:embed/>
                </p:oleObj>
              </mc:Choice>
              <mc:Fallback>
                <p:oleObj name="think-cell Slide" r:id="rId5" imgW="492" imgH="50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93" y="159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808938" y="4365114"/>
            <a:ext cx="4681138" cy="2200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defRPr sz="13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Location, </a:t>
            </a:r>
            <a:r>
              <a:rPr lang="en-US" dirty="0" err="1"/>
              <a:t>dd</a:t>
            </a:r>
            <a:r>
              <a:rPr lang="en-US" dirty="0"/>
              <a:t> Month </a:t>
            </a:r>
            <a:r>
              <a:rPr lang="en-US" dirty="0" err="1"/>
              <a:t>yyyy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293962" y="1872000"/>
            <a:ext cx="8196113" cy="828000"/>
          </a:xfrm>
        </p:spPr>
        <p:txBody>
          <a:bodyPr/>
          <a:lstStyle>
            <a:lvl1pPr algn="r">
              <a:spcBef>
                <a:spcPts val="0"/>
              </a:spcBef>
              <a:defRPr sz="2275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Report</a:t>
            </a:r>
            <a:r>
              <a:rPr lang="en-US" dirty="0"/>
              <a:t> title runs here two lines if needed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3963" y="2722554"/>
            <a:ext cx="8196544" cy="779773"/>
          </a:xfrm>
        </p:spPr>
        <p:txBody>
          <a:bodyPr/>
          <a:lstStyle>
            <a:lvl1pPr algn="r">
              <a:spcBef>
                <a:spcPts val="0"/>
              </a:spcBef>
              <a:defRPr sz="1625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275">
                <a:solidFill>
                  <a:schemeClr val="accent2"/>
                </a:solidFill>
              </a:defRPr>
            </a:lvl2pPr>
            <a:lvl3pPr>
              <a:defRPr sz="2275">
                <a:solidFill>
                  <a:schemeClr val="accent2"/>
                </a:solidFill>
              </a:defRPr>
            </a:lvl3pPr>
            <a:lvl4pPr>
              <a:defRPr sz="2275">
                <a:solidFill>
                  <a:schemeClr val="accent2"/>
                </a:solidFill>
              </a:defRPr>
            </a:lvl4pPr>
            <a:lvl5pPr>
              <a:defRPr sz="2275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Subheading runs here two lines if needed</a:t>
            </a:r>
          </a:p>
        </p:txBody>
      </p:sp>
    </p:spTree>
    <p:extLst>
      <p:ext uri="{BB962C8B-B14F-4D97-AF65-F5344CB8AC3E}">
        <p14:creationId xmlns:p14="http://schemas.microsoft.com/office/powerpoint/2010/main" val="1851297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15928" y="731520"/>
            <a:ext cx="9074150" cy="603504"/>
          </a:xfrm>
          <a:prstGeom prst="rect">
            <a:avLst/>
          </a:prstGeom>
          <a:noFill/>
        </p:spPr>
        <p:txBody>
          <a:bodyPr anchor="t"/>
          <a:lstStyle>
            <a:lvl1pPr marL="0" marR="0" indent="0" algn="l" defTabSz="816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3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marL="0" lvl="0" indent="0" algn="l" defTabSz="81663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Tx/>
              <a:buNone/>
            </a:pPr>
            <a:r>
              <a:rPr lang="en-US" dirty="0"/>
              <a:t>Click here to enter slide subtitle (location in presentation)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 hasCustomPrompt="1"/>
          </p:nvPr>
        </p:nvSpPr>
        <p:spPr>
          <a:xfrm>
            <a:off x="415924" y="1355015"/>
            <a:ext cx="9074150" cy="4824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 dirty="0"/>
              <a:t>Click here to 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 level</a:t>
            </a:r>
          </a:p>
          <a:p>
            <a:pPr lvl="6"/>
            <a:r>
              <a:rPr lang="en-US" noProof="0" dirty="0"/>
              <a:t>Seventh</a:t>
            </a:r>
            <a:r>
              <a:rPr lang="en-US" dirty="0"/>
              <a:t>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1028560" y="6582721"/>
            <a:ext cx="65" cy="112467"/>
          </a:xfrm>
        </p:spPr>
        <p:txBody>
          <a:bodyPr/>
          <a:lstStyle/>
          <a:p>
            <a:endParaRPr lang="en-US" dirty="0">
              <a:solidFill>
                <a:srgbClr val="31313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‹#›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15926" y="274320"/>
            <a:ext cx="9074152" cy="429768"/>
          </a:xfrm>
        </p:spPr>
        <p:txBody>
          <a:bodyPr/>
          <a:lstStyle>
            <a:lvl1pPr>
              <a:defRPr sz="2275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29946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>
          <a:xfrm>
            <a:off x="1028560" y="6578002"/>
            <a:ext cx="65" cy="112467"/>
          </a:xfrm>
        </p:spPr>
        <p:txBody>
          <a:bodyPr/>
          <a:lstStyle/>
          <a:p>
            <a:endParaRPr lang="en-US">
              <a:solidFill>
                <a:srgbClr val="31313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‹#›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275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15928" y="1059723"/>
            <a:ext cx="9074150" cy="233725"/>
          </a:xfrm>
          <a:prstGeom prst="rect">
            <a:avLst/>
          </a:prstGeom>
          <a:noFill/>
        </p:spPr>
        <p:txBody>
          <a:bodyPr anchor="t"/>
          <a:lstStyle>
            <a:lvl1pPr marL="0" marR="0" indent="0" algn="l" defTabSz="816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3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marL="0" lvl="0" indent="0" algn="l" defTabSz="81663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Tx/>
              <a:buNone/>
            </a:pPr>
            <a:r>
              <a:rPr lang="en-US" dirty="0"/>
              <a:t>Click here to enter slide subtitle (location in presentation)</a:t>
            </a:r>
          </a:p>
        </p:txBody>
      </p:sp>
      <p:sp>
        <p:nvSpPr>
          <p:cNvPr id="12" name="Content Placeholder 17"/>
          <p:cNvSpPr>
            <a:spLocks noGrp="1"/>
          </p:cNvSpPr>
          <p:nvPr>
            <p:ph sz="quarter" idx="15" hasCustomPrompt="1"/>
          </p:nvPr>
        </p:nvSpPr>
        <p:spPr>
          <a:xfrm>
            <a:off x="415924" y="1484317"/>
            <a:ext cx="4480414" cy="4824413"/>
          </a:xfrm>
        </p:spPr>
        <p:txBody>
          <a:bodyPr/>
          <a:lstStyle>
            <a:lvl1pPr>
              <a:defRPr/>
            </a:lvl1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 dirty="0"/>
              <a:t>Click here to 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 level</a:t>
            </a:r>
          </a:p>
          <a:p>
            <a:pPr lvl="6"/>
            <a:r>
              <a:rPr lang="en-US" noProof="0" dirty="0"/>
              <a:t>Seventh</a:t>
            </a:r>
            <a:r>
              <a:rPr lang="en-US" dirty="0"/>
              <a:t>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4" name="Content Placeholder 17"/>
          <p:cNvSpPr>
            <a:spLocks noGrp="1"/>
          </p:cNvSpPr>
          <p:nvPr>
            <p:ph sz="quarter" idx="19" hasCustomPrompt="1"/>
          </p:nvPr>
        </p:nvSpPr>
        <p:spPr>
          <a:xfrm>
            <a:off x="5009664" y="1484317"/>
            <a:ext cx="4480414" cy="4824413"/>
          </a:xfrm>
        </p:spPr>
        <p:txBody>
          <a:bodyPr/>
          <a:lstStyle>
            <a:lvl1pPr>
              <a:defRPr/>
            </a:lvl1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 dirty="0"/>
              <a:t>Click here to 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 level</a:t>
            </a:r>
          </a:p>
          <a:p>
            <a:pPr lvl="6"/>
            <a:r>
              <a:rPr lang="en-US" noProof="0" dirty="0"/>
              <a:t>Seventh</a:t>
            </a:r>
            <a:r>
              <a:rPr lang="en-US" dirty="0"/>
              <a:t>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308345321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1028560" y="6578002"/>
            <a:ext cx="65" cy="112467"/>
          </a:xfrm>
        </p:spPr>
        <p:txBody>
          <a:bodyPr/>
          <a:lstStyle/>
          <a:p>
            <a:endParaRPr lang="en-US">
              <a:solidFill>
                <a:srgbClr val="31313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‹#›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275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15928" y="1059723"/>
            <a:ext cx="9074150" cy="233725"/>
          </a:xfrm>
          <a:prstGeom prst="rect">
            <a:avLst/>
          </a:prstGeom>
          <a:noFill/>
        </p:spPr>
        <p:txBody>
          <a:bodyPr anchor="t"/>
          <a:lstStyle>
            <a:lvl1pPr marL="0" marR="0" indent="0" algn="l" defTabSz="816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138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marL="0" lvl="0" indent="0" algn="l" defTabSz="81663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Tx/>
              <a:buNone/>
            </a:pPr>
            <a:r>
              <a:rPr lang="en-US" dirty="0"/>
              <a:t>Click here to enter slide subtitle (location in presentation)</a:t>
            </a:r>
          </a:p>
        </p:txBody>
      </p:sp>
    </p:spTree>
    <p:extLst>
      <p:ext uri="{BB962C8B-B14F-4D97-AF65-F5344CB8AC3E}">
        <p14:creationId xmlns:p14="http://schemas.microsoft.com/office/powerpoint/2010/main" val="2512604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650003"/>
            <a:ext cx="8420100" cy="4308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1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4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7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8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00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7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560" y="6574462"/>
            <a:ext cx="65" cy="112467"/>
          </a:xfrm>
        </p:spPr>
        <p:txBody>
          <a:bodyPr/>
          <a:lstStyle/>
          <a:p>
            <a:endParaRPr lang="en-US" dirty="0">
              <a:solidFill>
                <a:srgbClr val="31313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‹#›</a:t>
            </a:fld>
            <a:endParaRPr lang="en-US" dirty="0">
              <a:solidFill>
                <a:srgbClr val="3131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247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5693" y="1136650"/>
            <a:ext cx="4210050" cy="5086350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0843" y="1136650"/>
            <a:ext cx="4210050" cy="5086350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97983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oleObject" Target="../embeddings/oleObject3.bin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tags" Target="../tags/tag3.xml"/><Relationship Id="rId5" Type="http://schemas.openxmlformats.org/officeDocument/2006/relationships/slideLayout" Target="../slideLayouts/slideLayout24.xml"/><Relationship Id="rId10" Type="http://schemas.openxmlformats.org/officeDocument/2006/relationships/vmlDrawing" Target="../drawings/vmlDrawing3.v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3.xml"/><Relationship Id="rId14" Type="http://schemas.openxmlformats.org/officeDocument/2006/relationships/image" Target="../media/image5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5.vml"/><Relationship Id="rId3" Type="http://schemas.openxmlformats.org/officeDocument/2006/relationships/slideLayout" Target="../slideLayouts/slideLayout52.xml"/><Relationship Id="rId7" Type="http://schemas.openxmlformats.org/officeDocument/2006/relationships/theme" Target="../theme/theme6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oleObject" Target="../embeddings/oleObject5.bin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53.xml"/><Relationship Id="rId9" Type="http://schemas.openxmlformats.org/officeDocument/2006/relationships/tags" Target="../tags/tag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35" y="6292722"/>
            <a:ext cx="1005840" cy="538844"/>
          </a:xfrm>
          <a:prstGeom prst="rect">
            <a:avLst/>
          </a:prstGeom>
        </p:spPr>
      </p:pic>
      <p:graphicFrame>
        <p:nvGraphicFramePr>
          <p:cNvPr id="31" name="Object 30" hidden="1"/>
          <p:cNvGraphicFramePr>
            <a:graphicFrameLocks noChangeAspect="1"/>
          </p:cNvGraphicFramePr>
          <p:nvPr>
            <p:custDataLst>
              <p:tags r:id="rId8"/>
            </p:custDataLst>
            <p:extLst/>
          </p:nvPr>
        </p:nvGraphicFramePr>
        <p:xfrm>
          <a:off x="1592" y="1596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37" name="think-cell Slide" r:id="rId10" imgW="492" imgH="504" progId="TCLayout.ActiveDocument.1">
                  <p:embed/>
                </p:oleObj>
              </mc:Choice>
              <mc:Fallback>
                <p:oleObj name="think-cell Slide" r:id="rId10" imgW="492" imgH="50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92" y="1596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 Placeholder 23"/>
          <p:cNvSpPr>
            <a:spLocks noGrp="1"/>
          </p:cNvSpPr>
          <p:nvPr>
            <p:ph type="body" idx="1"/>
          </p:nvPr>
        </p:nvSpPr>
        <p:spPr>
          <a:xfrm>
            <a:off x="415925" y="1488559"/>
            <a:ext cx="9074150" cy="48201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here to 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 level</a:t>
            </a:r>
          </a:p>
          <a:p>
            <a:pPr lvl="6"/>
            <a:r>
              <a:rPr lang="en-US" noProof="0" dirty="0"/>
              <a:t>Seventh</a:t>
            </a:r>
            <a:r>
              <a:rPr lang="en-US" dirty="0"/>
              <a:t>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4"/>
          </p:nvPr>
        </p:nvSpPr>
        <p:spPr>
          <a:xfrm>
            <a:off x="385472" y="6556912"/>
            <a:ext cx="141064" cy="1384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‹#›</a:t>
            </a:fld>
            <a:endParaRPr lang="en-US" dirty="0">
              <a:solidFill>
                <a:srgbClr val="31313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28560" y="6557051"/>
            <a:ext cx="65" cy="1384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31313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926" y="365126"/>
            <a:ext cx="9074152" cy="6198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954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marL="0" algn="l" defTabSz="1005083" rtl="0" eaLnBrk="1" latinLnBrk="0" hangingPunct="1">
        <a:spcBef>
          <a:spcPct val="0"/>
        </a:spcBef>
        <a:buNone/>
        <a:defRPr lang="de-DE" sz="2800" kern="1200" baseline="0" dirty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14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−"/>
        <a:defRPr lang="de-DE" sz="1200" kern="1200" dirty="0" smtClean="0">
          <a:solidFill>
            <a:schemeClr val="tx2"/>
          </a:solidFill>
          <a:latin typeface="+mn-lt"/>
          <a:ea typeface="+mn-ea"/>
          <a:cs typeface="+mn-cs"/>
        </a:defRPr>
      </a:lvl4pPr>
      <a:lvl5pPr marL="540000" indent="-180000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5pPr>
      <a:lvl6pPr marL="720000" indent="-180000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−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900000" indent="-179388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0" indent="-179388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−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260000" indent="-180000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935">
          <p15:clr>
            <a:srgbClr val="F26B43"/>
          </p15:clr>
        </p15:guide>
        <p15:guide id="4" pos="5978">
          <p15:clr>
            <a:srgbClr val="F26B43"/>
          </p15:clr>
        </p15:guide>
        <p15:guide id="5" pos="262">
          <p15:clr>
            <a:srgbClr val="F26B43"/>
          </p15:clr>
        </p15:guide>
        <p15:guide id="6" orient="horz" pos="3974">
          <p15:clr>
            <a:srgbClr val="F26B43"/>
          </p15:clr>
        </p15:guide>
        <p15:guide id="7" orient="horz" pos="414">
          <p15:clr>
            <a:srgbClr val="F26B43"/>
          </p15:clr>
        </p15:guide>
        <p15:guide id="8" orient="horz" pos="845">
          <p15:clr>
            <a:srgbClr val="F26B43"/>
          </p15:clr>
        </p15:guide>
        <p15:guide id="9" orient="horz" pos="45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5693" y="1136650"/>
            <a:ext cx="858520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075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1040475" y="20640"/>
            <a:ext cx="850265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88" name="Text Box 64"/>
          <p:cNvSpPr txBox="1">
            <a:spLocks noChangeArrowheads="1"/>
          </p:cNvSpPr>
          <p:nvPr userDrawn="1"/>
        </p:nvSpPr>
        <p:spPr bwMode="auto">
          <a:xfrm>
            <a:off x="-55032" y="6651629"/>
            <a:ext cx="476412" cy="2462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2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>
                <a:solidFill>
                  <a:srgbClr val="666699"/>
                </a:solidFill>
              </a:rPr>
              <a:t>LISA</a:t>
            </a:r>
          </a:p>
        </p:txBody>
      </p:sp>
      <p:sp>
        <p:nvSpPr>
          <p:cNvPr id="1090" name="Line 66"/>
          <p:cNvSpPr>
            <a:spLocks noChangeShapeType="1"/>
          </p:cNvSpPr>
          <p:nvPr userDrawn="1"/>
        </p:nvSpPr>
        <p:spPr bwMode="auto">
          <a:xfrm>
            <a:off x="2426627" y="6778625"/>
            <a:ext cx="6975475" cy="0"/>
          </a:xfrm>
          <a:prstGeom prst="line">
            <a:avLst/>
          </a:prstGeom>
          <a:noFill/>
          <a:ln w="12700">
            <a:solidFill>
              <a:srgbClr val="666699"/>
            </a:solidFill>
            <a:round/>
            <a:headEnd/>
            <a:tailEnd/>
          </a:ln>
          <a:effectLst/>
        </p:spPr>
        <p:txBody>
          <a:bodyPr/>
          <a:lstStyle/>
          <a:p>
            <a:pPr defTabSz="91442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>
              <a:solidFill>
                <a:srgbClr val="000000"/>
              </a:solidFill>
            </a:endParaRPr>
          </a:p>
        </p:txBody>
      </p:sp>
      <p:pic>
        <p:nvPicPr>
          <p:cNvPr id="3078" name="Picture 68" descr="small_side_bar.jpg                                             00074EA4Mach Mac                       B7A2AEF9: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8667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3" name="Rectangle 69"/>
          <p:cNvSpPr>
            <a:spLocks noChangeArrowheads="1"/>
          </p:cNvSpPr>
          <p:nvPr userDrawn="1"/>
        </p:nvSpPr>
        <p:spPr bwMode="auto">
          <a:xfrm flipV="1">
            <a:off x="681039" y="565304"/>
            <a:ext cx="8353029" cy="461665"/>
          </a:xfrm>
          <a:prstGeom prst="rect">
            <a:avLst/>
          </a:prstGeom>
          <a:solidFill>
            <a:srgbClr val="0A50A1">
              <a:alpha val="14999"/>
            </a:srgbClr>
          </a:solidFill>
          <a:ln w="3175">
            <a:noFill/>
            <a:miter lim="800000"/>
            <a:headEnd/>
            <a:tailEnd type="none" w="sm" len="lg"/>
          </a:ln>
          <a:effectLst/>
        </p:spPr>
        <p:txBody>
          <a:bodyPr anchor="ctr">
            <a:spAutoFit/>
          </a:bodyPr>
          <a:lstStyle/>
          <a:p>
            <a:pPr defTabSz="91442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>
              <a:solidFill>
                <a:srgbClr val="000000"/>
              </a:solidFill>
            </a:endParaRPr>
          </a:p>
        </p:txBody>
      </p:sp>
      <p:grpSp>
        <p:nvGrpSpPr>
          <p:cNvPr id="3080" name="Group 70"/>
          <p:cNvGrpSpPr>
            <a:grpSpLocks/>
          </p:cNvGrpSpPr>
          <p:nvPr userDrawn="1"/>
        </p:nvGrpSpPr>
        <p:grpSpPr bwMode="auto">
          <a:xfrm>
            <a:off x="0" y="5934080"/>
            <a:ext cx="982002" cy="923925"/>
            <a:chOff x="236" y="3661"/>
            <a:chExt cx="723" cy="734"/>
          </a:xfrm>
        </p:grpSpPr>
        <p:sp>
          <p:nvSpPr>
            <p:cNvPr id="1095" name="Oval 71"/>
            <p:cNvSpPr>
              <a:spLocks noChangeArrowheads="1"/>
            </p:cNvSpPr>
            <p:nvPr/>
          </p:nvSpPr>
          <p:spPr bwMode="auto">
            <a:xfrm>
              <a:off x="271" y="3771"/>
              <a:ext cx="652" cy="516"/>
            </a:xfrm>
            <a:prstGeom prst="ellipse">
              <a:avLst/>
            </a:prstGeom>
            <a:noFill/>
            <a:ln w="12700">
              <a:noFill/>
              <a:round/>
              <a:headEnd/>
              <a:tailEnd type="none" w="sm" len="lg"/>
            </a:ln>
            <a:effectLst/>
          </p:spPr>
          <p:txBody>
            <a:bodyPr anchor="ctr">
              <a:spAutoFit/>
            </a:bodyPr>
            <a:lstStyle/>
            <a:p>
              <a:pPr defTabSz="91442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b="1">
                <a:solidFill>
                  <a:srgbClr val="000000"/>
                </a:solidFill>
              </a:endParaRPr>
            </a:p>
          </p:txBody>
        </p:sp>
        <p:pic>
          <p:nvPicPr>
            <p:cNvPr id="3082" name="Picture 72" descr="lisa-icon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" y="3661"/>
              <a:ext cx="723" cy="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261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</p:sldLayoutIdLst>
  <p:transition spd="med">
    <p:wipe dir="d"/>
  </p:transition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rgbClr val="0A50A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rgbClr val="0A50A1"/>
          </a:solidFill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rgbClr val="0A50A1"/>
          </a:solidFill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rgbClr val="0A50A1"/>
          </a:solidFill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rgbClr val="0A50A1"/>
          </a:solidFill>
          <a:latin typeface="Arial" charset="0"/>
        </a:defRPr>
      </a:lvl5pPr>
      <a:lvl6pPr marL="457212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rgbClr val="0A50A1"/>
          </a:solidFill>
          <a:latin typeface="Arial" charset="0"/>
        </a:defRPr>
      </a:lvl6pPr>
      <a:lvl7pPr marL="914423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rgbClr val="0A50A1"/>
          </a:solidFill>
          <a:latin typeface="Arial" charset="0"/>
        </a:defRPr>
      </a:lvl7pPr>
      <a:lvl8pPr marL="1371634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rgbClr val="0A50A1"/>
          </a:solidFill>
          <a:latin typeface="Arial" charset="0"/>
        </a:defRPr>
      </a:lvl8pPr>
      <a:lvl9pPr marL="1828846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rgbClr val="0A50A1"/>
          </a:solidFill>
          <a:latin typeface="Arial" charset="0"/>
        </a:defRPr>
      </a:lvl9pPr>
    </p:titleStyle>
    <p:bodyStyle>
      <a:lvl1pPr marL="231781" indent="-231781" algn="l" rtl="0" eaLnBrk="0" fontAlgn="base" hangingPunct="0">
        <a:spcBef>
          <a:spcPct val="0"/>
        </a:spcBef>
        <a:spcAft>
          <a:spcPct val="40000"/>
        </a:spcAft>
        <a:buClr>
          <a:srgbClr val="666699"/>
        </a:buClr>
        <a:buSzPct val="85000"/>
        <a:buFont typeface="Wingdings" pitchFamily="2" charset="2"/>
        <a:buChar char="§"/>
        <a:defRPr sz="2100">
          <a:solidFill>
            <a:srgbClr val="6C18B0"/>
          </a:solidFill>
          <a:latin typeface="+mn-lt"/>
          <a:ea typeface="+mn-ea"/>
          <a:cs typeface="+mn-cs"/>
        </a:defRPr>
      </a:lvl1pPr>
      <a:lvl2pPr marL="571514" indent="-225431" algn="l" rtl="0" eaLnBrk="0" fontAlgn="base" hangingPunct="0">
        <a:spcBef>
          <a:spcPct val="0"/>
        </a:spcBef>
        <a:spcAft>
          <a:spcPct val="40000"/>
        </a:spcAft>
        <a:buClr>
          <a:schemeClr val="bg1"/>
        </a:buClr>
        <a:buSzPct val="75000"/>
        <a:buChar char="–"/>
        <a:defRPr sz="2800">
          <a:solidFill>
            <a:schemeClr val="bg1"/>
          </a:solidFill>
          <a:latin typeface="+mn-lt"/>
        </a:defRPr>
      </a:lvl2pPr>
      <a:lvl3pPr marL="911248" indent="-225431" algn="l" rtl="0" eaLnBrk="0" fontAlgn="base" hangingPunct="0">
        <a:spcBef>
          <a:spcPct val="0"/>
        </a:spcBef>
        <a:spcAft>
          <a:spcPct val="40000"/>
        </a:spcAft>
        <a:buClr>
          <a:srgbClr val="666699"/>
        </a:buClr>
        <a:buSzPct val="100000"/>
        <a:buChar char="–"/>
        <a:defRPr sz="1600">
          <a:solidFill>
            <a:srgbClr val="666699"/>
          </a:solidFill>
          <a:latin typeface="+mn-lt"/>
        </a:defRPr>
      </a:lvl3pPr>
      <a:lvl4pPr marL="1252570" indent="-227019" algn="l" rtl="0" eaLnBrk="0" fontAlgn="base" hangingPunct="0">
        <a:spcBef>
          <a:spcPct val="0"/>
        </a:spcBef>
        <a:spcAft>
          <a:spcPct val="40000"/>
        </a:spcAft>
        <a:buClr>
          <a:srgbClr val="B0ACFE"/>
        </a:buClr>
        <a:buSzPct val="100000"/>
        <a:buChar char="–"/>
        <a:defRPr sz="1600">
          <a:solidFill>
            <a:srgbClr val="B0ACFE"/>
          </a:solidFill>
          <a:latin typeface="+mn-lt"/>
        </a:defRPr>
      </a:lvl4pPr>
      <a:lvl5pPr marL="1597065" indent="-171455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3399"/>
        </a:buClr>
        <a:buSzPct val="100000"/>
        <a:buChar char="•"/>
        <a:defRPr sz="1600">
          <a:solidFill>
            <a:schemeClr val="bg1"/>
          </a:solidFill>
          <a:latin typeface="+mn-lt"/>
        </a:defRPr>
      </a:lvl5pPr>
      <a:lvl6pPr marL="2054276" indent="-171455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3399"/>
        </a:buClr>
        <a:buSzPct val="100000"/>
        <a:buChar char="•"/>
        <a:defRPr sz="1600">
          <a:solidFill>
            <a:schemeClr val="bg1"/>
          </a:solidFill>
          <a:latin typeface="+mn-lt"/>
        </a:defRPr>
      </a:lvl6pPr>
      <a:lvl7pPr marL="2511488" indent="-171455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3399"/>
        </a:buClr>
        <a:buSzPct val="100000"/>
        <a:buChar char="•"/>
        <a:defRPr sz="1600">
          <a:solidFill>
            <a:schemeClr val="bg1"/>
          </a:solidFill>
          <a:latin typeface="+mn-lt"/>
        </a:defRPr>
      </a:lvl7pPr>
      <a:lvl8pPr marL="2968700" indent="-171455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3399"/>
        </a:buClr>
        <a:buSzPct val="100000"/>
        <a:buChar char="•"/>
        <a:defRPr sz="1600">
          <a:solidFill>
            <a:schemeClr val="bg1"/>
          </a:solidFill>
          <a:latin typeface="+mn-lt"/>
        </a:defRPr>
      </a:lvl8pPr>
      <a:lvl9pPr marL="3425910" indent="-171455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3399"/>
        </a:buClr>
        <a:buSzPct val="100000"/>
        <a:buChar char="•"/>
        <a:defRPr sz="16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 hidden="1"/>
          <p:cNvGraphicFramePr>
            <a:graphicFrameLocks noChangeAspect="1"/>
          </p:cNvGraphicFramePr>
          <p:nvPr>
            <p:custDataLst>
              <p:tags r:id="rId11"/>
            </p:custDataLst>
            <p:extLst/>
          </p:nvPr>
        </p:nvGraphicFramePr>
        <p:xfrm>
          <a:off x="1592" y="1596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27" name="think-cell Slide" r:id="rId12" imgW="492" imgH="504" progId="TCLayout.ActiveDocument.1">
                  <p:embed/>
                </p:oleObj>
              </mc:Choice>
              <mc:Fallback>
                <p:oleObj name="think-cell Slide" r:id="rId12" imgW="492" imgH="50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92" y="1596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itle Placeholder 22"/>
          <p:cNvSpPr>
            <a:spLocks noGrp="1"/>
          </p:cNvSpPr>
          <p:nvPr>
            <p:ph type="title"/>
          </p:nvPr>
        </p:nvSpPr>
        <p:spPr>
          <a:xfrm>
            <a:off x="415925" y="275443"/>
            <a:ext cx="9074150" cy="43088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en-US" dirty="0"/>
              <a:t>Click here to enter </a:t>
            </a:r>
            <a:r>
              <a:rPr lang="en-US" noProof="0" dirty="0"/>
              <a:t>chapter title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"/>
          </p:nvPr>
        </p:nvSpPr>
        <p:spPr>
          <a:xfrm>
            <a:off x="415925" y="1488559"/>
            <a:ext cx="9074150" cy="48201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here to 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 level</a:t>
            </a:r>
          </a:p>
          <a:p>
            <a:pPr lvl="6"/>
            <a:r>
              <a:rPr lang="en-US" noProof="0" dirty="0"/>
              <a:t>Seventh</a:t>
            </a:r>
            <a:r>
              <a:rPr lang="en-US" dirty="0"/>
              <a:t>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4"/>
          </p:nvPr>
        </p:nvSpPr>
        <p:spPr>
          <a:xfrm>
            <a:off x="385472" y="6556912"/>
            <a:ext cx="141064" cy="1384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0DECE138-2599-40E6-8E90-11D7EFE27F9D}" type="slidenum">
              <a:rPr lang="en-GB" smtClean="0">
                <a:solidFill>
                  <a:srgbClr val="313131"/>
                </a:solidFill>
              </a:rPr>
              <a:pPr/>
              <a:t>‹#›</a:t>
            </a:fld>
            <a:endParaRPr lang="en-GB">
              <a:solidFill>
                <a:srgbClr val="31313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28560" y="6557051"/>
            <a:ext cx="65" cy="1384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GB">
              <a:solidFill>
                <a:srgbClr val="313131"/>
              </a:solidFill>
            </a:endParaRPr>
          </a:p>
        </p:txBody>
      </p:sp>
      <p:pic>
        <p:nvPicPr>
          <p:cNvPr id="7" name="Picture 6" descr="InnoSeis_logo_small.jpg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1395" y="6324352"/>
            <a:ext cx="1008683" cy="485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48553" y="6526685"/>
            <a:ext cx="21691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white">
                    <a:lumMod val="50000"/>
                  </a:prstClr>
                </a:solidFill>
              </a:rPr>
              <a:t>© 2016 </a:t>
            </a:r>
            <a:r>
              <a:rPr lang="en-US" sz="1000" dirty="0" err="1">
                <a:solidFill>
                  <a:prstClr val="white">
                    <a:lumMod val="50000"/>
                  </a:prstClr>
                </a:solidFill>
              </a:rPr>
              <a:t>Innoseis</a:t>
            </a:r>
            <a:r>
              <a:rPr lang="en-US" sz="1000" dirty="0">
                <a:solidFill>
                  <a:prstClr val="white">
                    <a:lumMod val="50000"/>
                  </a:prstClr>
                </a:solidFill>
              </a:rPr>
              <a:t> B.V.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132840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</p:sldLayoutIdLst>
  <p:hf hdr="0" ftr="0" dt="0"/>
  <p:txStyles>
    <p:titleStyle>
      <a:lvl1pPr algn="l" defTabSz="1005083" rtl="0" eaLnBrk="1" latinLnBrk="0" hangingPunct="1">
        <a:spcBef>
          <a:spcPct val="0"/>
        </a:spcBef>
        <a:buNone/>
        <a:defRPr lang="de-DE" sz="2800" kern="1200" baseline="0" dirty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14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−"/>
        <a:defRPr lang="de-DE" sz="1200" kern="1200" dirty="0" smtClean="0">
          <a:solidFill>
            <a:schemeClr val="tx2"/>
          </a:solidFill>
          <a:latin typeface="+mn-lt"/>
          <a:ea typeface="+mn-ea"/>
          <a:cs typeface="+mn-cs"/>
        </a:defRPr>
      </a:lvl4pPr>
      <a:lvl5pPr marL="540000" indent="-180000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5pPr>
      <a:lvl6pPr marL="720000" indent="-180000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−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900000" indent="-179388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0" indent="-179388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−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260000" indent="-180000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120">
          <p15:clr>
            <a:srgbClr val="F26B43"/>
          </p15:clr>
        </p15:guide>
        <p15:guide id="2" pos="5978">
          <p15:clr>
            <a:srgbClr val="F26B43"/>
          </p15:clr>
        </p15:guide>
        <p15:guide id="3" pos="262">
          <p15:clr>
            <a:srgbClr val="F26B43"/>
          </p15:clr>
        </p15:guide>
        <p15:guide id="4" orient="horz" pos="210">
          <p15:clr>
            <a:srgbClr val="F26B43"/>
          </p15:clr>
        </p15:guide>
        <p15:guide id="5" pos="2535">
          <p15:clr>
            <a:srgbClr val="F26B43"/>
          </p15:clr>
        </p15:guide>
        <p15:guide id="6" orient="horz" pos="935">
          <p15:clr>
            <a:srgbClr val="F26B43"/>
          </p15:clr>
        </p15:guide>
        <p15:guide id="7" pos="4857">
          <p15:clr>
            <a:srgbClr val="F26B43"/>
          </p15:clr>
        </p15:guide>
        <p15:guide id="8" pos="213">
          <p15:clr>
            <a:srgbClr val="F26B43"/>
          </p15:clr>
        </p15:guide>
        <p15:guide id="9" orient="horz" pos="3974">
          <p15:clr>
            <a:srgbClr val="F26B43"/>
          </p15:clr>
        </p15:guide>
        <p15:guide id="10" orient="horz" pos="414">
          <p15:clr>
            <a:srgbClr val="F26B43"/>
          </p15:clr>
        </p15:guide>
        <p15:guide id="11" orient="horz" pos="845">
          <p15:clr>
            <a:srgbClr val="F26B43"/>
          </p15:clr>
        </p15:guide>
        <p15:guide id="12" orient="horz" pos="45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5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23">
              <a:defRPr/>
            </a:pPr>
            <a:fld id="{DE4E66AB-E97C-490E-8340-CB99D64564E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4/19/2018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23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23">
              <a:defRPr/>
            </a:pPr>
            <a:fld id="{658E5095-54F3-44C1-A22D-BB5CF3DDBB5C}" type="slidenum">
              <a:rPr lang="en-US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968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pitchFamily="34" charset="0"/>
        </a:defRPr>
      </a:lvl5pPr>
      <a:lvl6pPr marL="457212" algn="ctr" rtl="0" fontAlgn="base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pitchFamily="34" charset="0"/>
        </a:defRPr>
      </a:lvl6pPr>
      <a:lvl7pPr marL="914423" algn="ctr" rtl="0" fontAlgn="base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pitchFamily="34" charset="0"/>
        </a:defRPr>
      </a:lvl7pPr>
      <a:lvl8pPr marL="1371634" algn="ctr" rtl="0" fontAlgn="base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pitchFamily="34" charset="0"/>
        </a:defRPr>
      </a:lvl8pPr>
      <a:lvl9pPr marL="1828846" algn="ctr" rtl="0" fontAlgn="base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pitchFamily="34" charset="0"/>
        </a:defRPr>
      </a:lvl9pPr>
    </p:titleStyle>
    <p:bodyStyle>
      <a:lvl1pPr marL="342908" indent="-342908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9" indent="-285757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7 April 2016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Sutton - ApPEC Town Hall Mtg (Paris) - GWs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99D8A-CF99-6C4E-A2B3-91985FAD4C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55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35" y="6292722"/>
            <a:ext cx="1005840" cy="538844"/>
          </a:xfrm>
          <a:prstGeom prst="rect">
            <a:avLst/>
          </a:prstGeom>
        </p:spPr>
      </p:pic>
      <p:graphicFrame>
        <p:nvGraphicFramePr>
          <p:cNvPr id="31" name="Object 30" hidden="1"/>
          <p:cNvGraphicFramePr>
            <a:graphicFrameLocks noChangeAspect="1"/>
          </p:cNvGraphicFramePr>
          <p:nvPr>
            <p:custDataLst>
              <p:tags r:id="rId9"/>
            </p:custDataLst>
            <p:extLst/>
          </p:nvPr>
        </p:nvGraphicFramePr>
        <p:xfrm>
          <a:off x="1593" y="159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5" name="think-cell Slide" r:id="rId11" imgW="492" imgH="504" progId="TCLayout.ActiveDocument.1">
                  <p:embed/>
                </p:oleObj>
              </mc:Choice>
              <mc:Fallback>
                <p:oleObj name="think-cell Slide" r:id="rId11" imgW="492" imgH="50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93" y="159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 Placeholder 23"/>
          <p:cNvSpPr>
            <a:spLocks noGrp="1"/>
          </p:cNvSpPr>
          <p:nvPr>
            <p:ph type="body" idx="1"/>
          </p:nvPr>
        </p:nvSpPr>
        <p:spPr>
          <a:xfrm>
            <a:off x="415926" y="1488559"/>
            <a:ext cx="9074150" cy="48201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here to 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 level</a:t>
            </a:r>
          </a:p>
          <a:p>
            <a:pPr lvl="6"/>
            <a:r>
              <a:rPr lang="en-US" noProof="0" dirty="0"/>
              <a:t>Seventh</a:t>
            </a:r>
            <a:r>
              <a:rPr lang="en-US" dirty="0"/>
              <a:t>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4"/>
          </p:nvPr>
        </p:nvSpPr>
        <p:spPr>
          <a:xfrm>
            <a:off x="412723" y="6569930"/>
            <a:ext cx="113813" cy="11246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731">
                <a:solidFill>
                  <a:schemeClr val="tx2"/>
                </a:solidFill>
              </a:defRPr>
            </a:lvl1pPr>
          </a:lstStyle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‹#›</a:t>
            </a:fld>
            <a:endParaRPr lang="en-US" dirty="0">
              <a:solidFill>
                <a:srgbClr val="31313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28561" y="6570069"/>
            <a:ext cx="65" cy="11246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731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31313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926" y="365126"/>
            <a:ext cx="9074152" cy="6198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3568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marL="0" algn="l" defTabSz="816630" rtl="0" eaLnBrk="1" latinLnBrk="0" hangingPunct="1">
        <a:spcBef>
          <a:spcPct val="0"/>
        </a:spcBef>
        <a:buNone/>
        <a:defRPr lang="de-DE" sz="2275" kern="1200" baseline="0" dirty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742950" rtl="0" eaLnBrk="1" latinLnBrk="0" hangingPunct="1">
        <a:spcBef>
          <a:spcPts val="488"/>
        </a:spcBef>
        <a:buClr>
          <a:schemeClr val="tx2"/>
        </a:buClr>
        <a:buFont typeface="Arial" panose="020B0604020202020204" pitchFamily="34" charset="0"/>
        <a:buNone/>
        <a:defRPr sz="1138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742950" rtl="0" eaLnBrk="1" latinLnBrk="0" hangingPunct="1">
        <a:spcBef>
          <a:spcPts val="488"/>
        </a:spcBef>
        <a:buClr>
          <a:schemeClr val="tx2"/>
        </a:buClr>
        <a:buFont typeface="Arial" panose="020B0604020202020204" pitchFamily="34" charset="0"/>
        <a:buNone/>
        <a:defRPr sz="1138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146250" indent="-146250" algn="l" defTabSz="742950" rtl="0" eaLnBrk="1" latinLnBrk="0" hangingPunct="1">
        <a:spcBef>
          <a:spcPts val="488"/>
        </a:spcBef>
        <a:buClrTx/>
        <a:buFont typeface="Arial" panose="020B0604020202020204" pitchFamily="34" charset="0"/>
        <a:buChar char="•"/>
        <a:defRPr sz="1138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292500" indent="-146250" algn="l" defTabSz="742950" rtl="0" eaLnBrk="1" latinLnBrk="0" hangingPunct="1">
        <a:spcBef>
          <a:spcPts val="488"/>
        </a:spcBef>
        <a:buClrTx/>
        <a:buFont typeface="Arial" panose="020B0604020202020204" pitchFamily="34" charset="0"/>
        <a:buChar char="−"/>
        <a:defRPr lang="de-DE" sz="975" kern="1200" dirty="0" smtClean="0">
          <a:solidFill>
            <a:schemeClr val="tx2"/>
          </a:solidFill>
          <a:latin typeface="+mn-lt"/>
          <a:ea typeface="+mn-ea"/>
          <a:cs typeface="+mn-cs"/>
        </a:defRPr>
      </a:lvl4pPr>
      <a:lvl5pPr marL="438750" indent="-146250" algn="l" defTabSz="742950" rtl="0" eaLnBrk="1" latinLnBrk="0" hangingPunct="1">
        <a:spcBef>
          <a:spcPts val="488"/>
        </a:spcBef>
        <a:buClrTx/>
        <a:buFont typeface="Arial" panose="020B0604020202020204" pitchFamily="34" charset="0"/>
        <a:buChar char="•"/>
        <a:defRPr sz="813" kern="1200">
          <a:solidFill>
            <a:schemeClr val="tx2"/>
          </a:solidFill>
          <a:latin typeface="+mn-lt"/>
          <a:ea typeface="+mn-ea"/>
          <a:cs typeface="+mn-cs"/>
        </a:defRPr>
      </a:lvl5pPr>
      <a:lvl6pPr marL="585000" indent="-146250" algn="l" defTabSz="742950" rtl="0" eaLnBrk="1" latinLnBrk="0" hangingPunct="1">
        <a:spcBef>
          <a:spcPts val="488"/>
        </a:spcBef>
        <a:buClrTx/>
        <a:buFont typeface="Arial" panose="020B0604020202020204" pitchFamily="34" charset="0"/>
        <a:buChar char="−"/>
        <a:defRPr sz="813" kern="1200">
          <a:solidFill>
            <a:schemeClr val="tx1"/>
          </a:solidFill>
          <a:latin typeface="+mn-lt"/>
          <a:ea typeface="+mn-ea"/>
          <a:cs typeface="+mn-cs"/>
        </a:defRPr>
      </a:lvl6pPr>
      <a:lvl7pPr marL="731250" indent="-145753" algn="l" defTabSz="742950" rtl="0" eaLnBrk="1" latinLnBrk="0" hangingPunct="1">
        <a:spcBef>
          <a:spcPts val="488"/>
        </a:spcBef>
        <a:buClrTx/>
        <a:buFont typeface="Arial" panose="020B0604020202020204" pitchFamily="34" charset="0"/>
        <a:buChar char="•"/>
        <a:defRPr sz="813" kern="1200">
          <a:solidFill>
            <a:schemeClr val="tx1"/>
          </a:solidFill>
          <a:latin typeface="+mn-lt"/>
          <a:ea typeface="+mn-ea"/>
          <a:cs typeface="+mn-cs"/>
        </a:defRPr>
      </a:lvl7pPr>
      <a:lvl8pPr marL="877500" indent="-145753" algn="l" defTabSz="742950" rtl="0" eaLnBrk="1" latinLnBrk="0" hangingPunct="1">
        <a:spcBef>
          <a:spcPts val="488"/>
        </a:spcBef>
        <a:buClrTx/>
        <a:buFont typeface="Arial" panose="020B0604020202020204" pitchFamily="34" charset="0"/>
        <a:buChar char="−"/>
        <a:defRPr sz="813" kern="1200">
          <a:solidFill>
            <a:schemeClr val="tx1"/>
          </a:solidFill>
          <a:latin typeface="+mn-lt"/>
          <a:ea typeface="+mn-ea"/>
          <a:cs typeface="+mn-cs"/>
        </a:defRPr>
      </a:lvl8pPr>
      <a:lvl9pPr marL="1023750" indent="-146250" algn="l" defTabSz="742950" rtl="0" eaLnBrk="1" latinLnBrk="0" hangingPunct="1">
        <a:spcBef>
          <a:spcPts val="488"/>
        </a:spcBef>
        <a:buClrTx/>
        <a:buFont typeface="Arial" panose="020B0604020202020204" pitchFamily="34" charset="0"/>
        <a:buChar char="•"/>
        <a:defRPr sz="813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935">
          <p15:clr>
            <a:srgbClr val="F26B43"/>
          </p15:clr>
        </p15:guide>
        <p15:guide id="4" pos="5978">
          <p15:clr>
            <a:srgbClr val="F26B43"/>
          </p15:clr>
        </p15:guide>
        <p15:guide id="5" pos="262">
          <p15:clr>
            <a:srgbClr val="F26B43"/>
          </p15:clr>
        </p15:guide>
        <p15:guide id="6" orient="horz" pos="3974">
          <p15:clr>
            <a:srgbClr val="F26B43"/>
          </p15:clr>
        </p15:guide>
        <p15:guide id="7" orient="horz" pos="414">
          <p15:clr>
            <a:srgbClr val="F26B43"/>
          </p15:clr>
        </p15:guide>
        <p15:guide id="8" orient="horz" pos="845">
          <p15:clr>
            <a:srgbClr val="F26B43"/>
          </p15:clr>
        </p15:guide>
        <p15:guide id="9" orient="horz" pos="45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1.xml"/><Relationship Id="rId7" Type="http://schemas.openxmlformats.org/officeDocument/2006/relationships/hyperlink" Target="mailto:jo@nikhef.nl" TargetMode="External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tif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microsoft.com/office/2007/relationships/hdphoto" Target="../media/hdphoto1.wdp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1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7579360" y="162560"/>
            <a:ext cx="2126241" cy="133096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15925" y="864725"/>
            <a:ext cx="9074150" cy="43088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1005083" rtl="0" eaLnBrk="1" latinLnBrk="0" hangingPunct="1">
              <a:spcBef>
                <a:spcPct val="0"/>
              </a:spcBef>
              <a:buNone/>
              <a:defRPr lang="de-DE" sz="28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002776">
                    <a:lumMod val="75000"/>
                  </a:srgbClr>
                </a:solidFill>
                <a:latin typeface="Arial"/>
              </a:rPr>
              <a:t>Virgo evolutions</a:t>
            </a:r>
            <a:endParaRPr lang="en-US" dirty="0">
              <a:solidFill>
                <a:srgbClr val="002776">
                  <a:lumMod val="75000"/>
                </a:srgbClr>
              </a:solidFill>
              <a:latin typeface="Arial"/>
            </a:endParaRPr>
          </a:p>
        </p:txBody>
      </p:sp>
      <p:sp>
        <p:nvSpPr>
          <p:cNvPr id="8" name="Text Placeholder 7"/>
          <p:cNvSpPr txBox="1">
            <a:spLocks/>
          </p:cNvSpPr>
          <p:nvPr/>
        </p:nvSpPr>
        <p:spPr>
          <a:xfrm>
            <a:off x="415927" y="1317948"/>
            <a:ext cx="9289674" cy="1100132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13131"/>
              </a:buClr>
              <a:defRPr/>
            </a:pP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/>
              </a:rPr>
              <a:t>Jo van den </a:t>
            </a:r>
            <a:r>
              <a:rPr lang="en-US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/>
              </a:rPr>
              <a:t>Brand</a:t>
            </a:r>
          </a:p>
          <a:p>
            <a:pPr>
              <a:buClr>
                <a:srgbClr val="313131"/>
              </a:buClr>
              <a:defRPr/>
            </a:pPr>
            <a:r>
              <a:rPr lang="en-US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/>
              </a:rPr>
              <a:t>Spokesperson of Virgo Collaboration</a:t>
            </a:r>
          </a:p>
          <a:p>
            <a:pPr>
              <a:buClr>
                <a:srgbClr val="313131"/>
              </a:buClr>
              <a:defRPr/>
            </a:pPr>
            <a:r>
              <a:rPr lang="en-US" dirty="0" err="1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/>
              </a:rPr>
              <a:t>Nikhef</a:t>
            </a:r>
            <a:r>
              <a:rPr lang="en-US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/>
              </a:rPr>
              <a:t> </a:t>
            </a: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/>
              </a:rPr>
              <a:t>and </a:t>
            </a:r>
            <a:r>
              <a:rPr lang="en-US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/>
              </a:rPr>
              <a:t>VU University Amsterdam</a:t>
            </a: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/>
              </a:rPr>
              <a:t>, </a:t>
            </a: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/>
                <a:hlinkClick r:id="rId7"/>
              </a:rPr>
              <a:t>jo@nikhef.nl</a:t>
            </a: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r>
              <a:rPr lang="en-US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/>
              </a:rPr>
              <a:t>EGO, Cascina, April 19, 2018</a:t>
            </a: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  <a:p>
            <a:pPr>
              <a:buClr>
                <a:srgbClr val="313131"/>
              </a:buClr>
              <a:defRPr/>
            </a:pPr>
            <a:endParaRPr lang="en-US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811" y="2261951"/>
            <a:ext cx="6199264" cy="413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0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Virgo is a European collaboration with about 280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85472" y="1155056"/>
            <a:ext cx="7630796" cy="1172256"/>
          </a:xfrm>
        </p:spPr>
        <p:txBody>
          <a:bodyPr/>
          <a:lstStyle/>
          <a:p>
            <a:r>
              <a:rPr lang="en-US" dirty="0" smtClean="0"/>
              <a:t>Advanced </a:t>
            </a:r>
            <a:r>
              <a:rPr lang="en-US" dirty="0"/>
              <a:t>Virgo (</a:t>
            </a:r>
            <a:r>
              <a:rPr lang="en-US" dirty="0" err="1"/>
              <a:t>AdV</a:t>
            </a:r>
            <a:r>
              <a:rPr lang="en-US" dirty="0"/>
              <a:t>): upgrade of the Virgo interferometric detector</a:t>
            </a:r>
          </a:p>
          <a:p>
            <a:r>
              <a:rPr lang="en-US" dirty="0" smtClean="0"/>
              <a:t>Participation </a:t>
            </a:r>
            <a:r>
              <a:rPr lang="en-US" dirty="0"/>
              <a:t>by </a:t>
            </a:r>
            <a:r>
              <a:rPr lang="en-US" dirty="0" smtClean="0"/>
              <a:t>scientists from France, Italy, The </a:t>
            </a:r>
            <a:r>
              <a:rPr lang="en-US" dirty="0"/>
              <a:t>Netherlands, Poland, Hungary, </a:t>
            </a:r>
            <a:r>
              <a:rPr lang="en-US" dirty="0" smtClean="0"/>
              <a:t>Spain, Germany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20 laboratories</a:t>
            </a:r>
            <a:r>
              <a:rPr lang="en-US" dirty="0"/>
              <a:t>, </a:t>
            </a:r>
            <a:r>
              <a:rPr lang="en-US" dirty="0" smtClean="0"/>
              <a:t>about  280 authors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2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Virgo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86740" y="2045415"/>
            <a:ext cx="9228373" cy="1212782"/>
          </a:xfrm>
          <a:prstGeom prst="rect">
            <a:avLst/>
          </a:prstGeom>
        </p:spPr>
        <p:txBody>
          <a:bodyPr vert="horz" lIns="0" tIns="0" rIns="0" bIns="0" numCol="4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1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−"/>
              <a:defRPr lang="de-DE" sz="12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0000" indent="-179388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00" indent="-179388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APC Paris 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ARTEMIS Nice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EGO Cascina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INFN Firenze-</a:t>
            </a:r>
            <a:r>
              <a:rPr lang="en-US" dirty="0" err="1">
                <a:solidFill>
                  <a:prstClr val="black"/>
                </a:solidFill>
                <a:latin typeface="Avenir Book"/>
                <a:cs typeface="Avenir Book"/>
              </a:rPr>
              <a:t>Urbino</a:t>
            </a:r>
            <a:endParaRPr lang="en-US" dirty="0">
              <a:solidFill>
                <a:prstClr val="black"/>
              </a:solidFill>
              <a:latin typeface="Avenir Book"/>
              <a:cs typeface="Avenir Book"/>
            </a:endParaRP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INFN Genova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INFN Napoli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INFN Perugia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INFN Pisa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INFN Roma La Sapienza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INFN Roma Tor </a:t>
            </a:r>
            <a:r>
              <a:rPr lang="en-US" dirty="0" err="1">
                <a:solidFill>
                  <a:prstClr val="black"/>
                </a:solidFill>
                <a:latin typeface="Avenir Book"/>
                <a:cs typeface="Avenir Book"/>
              </a:rPr>
              <a:t>Vergata</a:t>
            </a:r>
            <a:endParaRPr lang="en-US" dirty="0">
              <a:solidFill>
                <a:prstClr val="black"/>
              </a:solidFill>
              <a:latin typeface="Avenir Book"/>
              <a:cs typeface="Avenir Book"/>
            </a:endParaRP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INFN Trento-</a:t>
            </a:r>
            <a:r>
              <a:rPr lang="en-US" dirty="0" err="1">
                <a:solidFill>
                  <a:prstClr val="black"/>
                </a:solidFill>
                <a:latin typeface="Avenir Book"/>
                <a:cs typeface="Avenir Book"/>
              </a:rPr>
              <a:t>Padova</a:t>
            </a:r>
            <a:endParaRPr lang="en-US" dirty="0">
              <a:solidFill>
                <a:prstClr val="black"/>
              </a:solidFill>
              <a:latin typeface="Avenir Book"/>
              <a:cs typeface="Avenir Book"/>
            </a:endParaRP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LAL </a:t>
            </a:r>
            <a:r>
              <a:rPr lang="en-US" dirty="0" err="1">
                <a:solidFill>
                  <a:prstClr val="black"/>
                </a:solidFill>
                <a:latin typeface="Avenir Book"/>
                <a:cs typeface="Avenir Book"/>
              </a:rPr>
              <a:t>Orsay</a:t>
            </a: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 – ESPCI Paris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LAPP Annecy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LKB Paris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LMA Lyon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 err="1">
                <a:solidFill>
                  <a:prstClr val="black"/>
                </a:solidFill>
                <a:latin typeface="Avenir Book"/>
                <a:cs typeface="Avenir Book"/>
              </a:rPr>
              <a:t>Nikhef</a:t>
            </a: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 Amsterdam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POLGRAW(Poland)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RADBOUD Uni. Nijmegen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RMKI Budapest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Univ. of </a:t>
            </a:r>
            <a:r>
              <a:rPr lang="en-US" dirty="0" smtClean="0">
                <a:solidFill>
                  <a:prstClr val="black"/>
                </a:solidFill>
                <a:latin typeface="Avenir Book"/>
                <a:cs typeface="Avenir Book"/>
              </a:rPr>
              <a:t>Valencia</a:t>
            </a:r>
          </a:p>
          <a:p>
            <a:pPr marL="645750" lvl="3" indent="-285750"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latin typeface="Avenir Book"/>
                <a:cs typeface="Avenir Book"/>
              </a:rPr>
              <a:t>University </a:t>
            </a:r>
            <a:r>
              <a:rPr lang="en-US" dirty="0" smtClean="0">
                <a:solidFill>
                  <a:prstClr val="black"/>
                </a:solidFill>
                <a:latin typeface="Avenir Book"/>
                <a:cs typeface="Avenir Book"/>
              </a:rPr>
              <a:t>of Jena</a:t>
            </a:r>
            <a:endParaRPr lang="en-US" dirty="0">
              <a:solidFill>
                <a:prstClr val="black"/>
              </a:solidFill>
              <a:latin typeface="Avenir Book"/>
              <a:cs typeface="Avenir Book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5472" y="3464965"/>
            <a:ext cx="3386055" cy="28389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1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−"/>
              <a:defRPr lang="de-DE" sz="12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0000" indent="-179388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00" indent="-179388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13131"/>
              </a:buClr>
            </a:pPr>
            <a:r>
              <a:rPr lang="en-US" dirty="0">
                <a:solidFill>
                  <a:prstClr val="black"/>
                </a:solidFill>
              </a:rPr>
              <a:t>Advanced Virgo project has been  </a:t>
            </a:r>
            <a:r>
              <a:rPr lang="en-US" dirty="0" smtClean="0">
                <a:solidFill>
                  <a:prstClr val="black"/>
                </a:solidFill>
              </a:rPr>
              <a:t>   formally </a:t>
            </a:r>
            <a:r>
              <a:rPr lang="en-US" dirty="0">
                <a:solidFill>
                  <a:prstClr val="black"/>
                </a:solidFill>
              </a:rPr>
              <a:t>completed on July 31, 2017</a:t>
            </a:r>
          </a:p>
          <a:p>
            <a:pPr>
              <a:buClr>
                <a:srgbClr val="313131"/>
              </a:buClr>
            </a:pPr>
            <a:r>
              <a:rPr lang="en-US" dirty="0">
                <a:solidFill>
                  <a:prstClr val="black"/>
                </a:solidFill>
              </a:rPr>
              <a:t>Part of the international network of 2nd generation detectors</a:t>
            </a:r>
          </a:p>
          <a:p>
            <a:pPr>
              <a:buClr>
                <a:srgbClr val="313131"/>
              </a:buClr>
            </a:pPr>
            <a:r>
              <a:rPr lang="en-US" dirty="0">
                <a:solidFill>
                  <a:prstClr val="black"/>
                </a:solidFill>
              </a:rPr>
              <a:t>Joined the O2 run on August 1, 2017</a:t>
            </a:r>
          </a:p>
          <a:p>
            <a:pPr>
              <a:buClr>
                <a:srgbClr val="313131"/>
              </a:buClr>
            </a:pPr>
            <a:endParaRPr lang="en-US" dirty="0" smtClean="0">
              <a:solidFill>
                <a:prstClr val="black"/>
              </a:solidFill>
            </a:endParaRPr>
          </a:p>
          <a:p>
            <a:pPr>
              <a:buClr>
                <a:srgbClr val="313131"/>
              </a:buClr>
            </a:pPr>
            <a:endParaRPr lang="en-US" dirty="0" smtClean="0">
              <a:solidFill>
                <a:prstClr val="black"/>
              </a:solidFill>
            </a:endParaRPr>
          </a:p>
          <a:p>
            <a:pPr>
              <a:buClr>
                <a:srgbClr val="313131"/>
              </a:buClr>
            </a:pPr>
            <a:endParaRPr lang="en-US" dirty="0">
              <a:solidFill>
                <a:prstClr val="black"/>
              </a:solidFill>
            </a:endParaRPr>
          </a:p>
          <a:p>
            <a:pPr>
              <a:buClr>
                <a:srgbClr val="313131"/>
              </a:buClr>
            </a:pPr>
            <a:r>
              <a:rPr lang="en-US" dirty="0" smtClean="0">
                <a:solidFill>
                  <a:prstClr val="black"/>
                </a:solidFill>
              </a:rPr>
              <a:t>7 </a:t>
            </a:r>
            <a:r>
              <a:rPr lang="en-US" dirty="0">
                <a:solidFill>
                  <a:prstClr val="black"/>
                </a:solidFill>
              </a:rPr>
              <a:t>European countries</a:t>
            </a:r>
          </a:p>
          <a:p>
            <a:pPr>
              <a:buClr>
                <a:srgbClr val="313131"/>
              </a:buClr>
            </a:pPr>
            <a:endParaRPr lang="en-US" dirty="0" smtClean="0">
              <a:solidFill>
                <a:prstClr val="black"/>
              </a:solidFill>
            </a:endParaRPr>
          </a:p>
          <a:p>
            <a:pPr>
              <a:buClr>
                <a:srgbClr val="313131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329" y="3484348"/>
            <a:ext cx="6285638" cy="2820680"/>
          </a:xfrm>
          <a:prstGeom prst="rect">
            <a:avLst/>
          </a:prstGeom>
        </p:spPr>
      </p:pic>
      <p:pic>
        <p:nvPicPr>
          <p:cNvPr id="10" name="Picture 9" descr="flag_of_France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197" y="5927105"/>
            <a:ext cx="576072" cy="384048"/>
          </a:xfrm>
          <a:prstGeom prst="rect">
            <a:avLst/>
          </a:prstGeom>
          <a:noFill/>
        </p:spPr>
      </p:pic>
      <p:pic>
        <p:nvPicPr>
          <p:cNvPr id="11" name="Picture 10" descr="flag_of_Italy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147" y="5925518"/>
            <a:ext cx="576072" cy="384048"/>
          </a:xfrm>
          <a:prstGeom prst="rect">
            <a:avLst/>
          </a:prstGeom>
          <a:noFill/>
        </p:spPr>
      </p:pic>
      <p:pic>
        <p:nvPicPr>
          <p:cNvPr id="12" name="Picture 11" descr="flag_of_Netherlands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6754" y="5925598"/>
            <a:ext cx="575370" cy="384048"/>
          </a:xfrm>
          <a:prstGeom prst="rect">
            <a:avLst/>
          </a:prstGeom>
          <a:noFill/>
        </p:spPr>
      </p:pic>
      <p:pic>
        <p:nvPicPr>
          <p:cNvPr id="13" name="Picture 12" descr="flag_of_Poland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0699" y="5919848"/>
            <a:ext cx="576072" cy="384048"/>
          </a:xfrm>
          <a:prstGeom prst="rect">
            <a:avLst/>
          </a:prstGeom>
          <a:noFill/>
        </p:spPr>
      </p:pic>
      <p:pic>
        <p:nvPicPr>
          <p:cNvPr id="14" name="Picture 13" descr="flag_of_Hungary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1682" y="5919848"/>
            <a:ext cx="576072" cy="384048"/>
          </a:xfrm>
          <a:prstGeom prst="rect">
            <a:avLst/>
          </a:prstGeom>
          <a:noFill/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161" y="5919848"/>
            <a:ext cx="512064" cy="38404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6" name="Rectangle 15"/>
          <p:cNvSpPr/>
          <p:nvPr/>
        </p:nvSpPr>
        <p:spPr>
          <a:xfrm>
            <a:off x="9490079" y="2972665"/>
            <a:ext cx="415922" cy="3349591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506" y="5919848"/>
            <a:ext cx="636998" cy="38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7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906000" cy="23774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321743"/>
            <a:ext cx="9906000" cy="25362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8638"/>
            <a:ext cx="9906000" cy="5572125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116761"/>
            <a:ext cx="9906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Towards a global GW research infrastructure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80546" y="4990744"/>
            <a:ext cx="3067940" cy="599127"/>
          </a:xfrm>
          <a:prstGeom prst="rect">
            <a:avLst/>
          </a:prstGeom>
          <a:solidFill>
            <a:srgbClr val="1C3F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888194" y="6426097"/>
            <a:ext cx="4736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LSC and Virgo share data and do analysis jointly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93" y="4762713"/>
            <a:ext cx="4318514" cy="193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92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 txBox="1">
            <a:spLocks/>
          </p:cNvSpPr>
          <p:nvPr/>
        </p:nvSpPr>
        <p:spPr>
          <a:xfrm>
            <a:off x="415925" y="275445"/>
            <a:ext cx="9324406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005083" rtl="0" eaLnBrk="1" latinLnBrk="0" hangingPunct="1">
              <a:spcBef>
                <a:spcPct val="0"/>
              </a:spcBef>
              <a:buNone/>
              <a:defRPr lang="de-DE" sz="28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002776">
                    <a:lumMod val="75000"/>
                  </a:srgbClr>
                </a:solidFill>
              </a:rPr>
              <a:t>Scientific achievements: properties of </a:t>
            </a:r>
            <a:r>
              <a:rPr lang="en-US" dirty="0">
                <a:solidFill>
                  <a:srgbClr val="002776">
                    <a:lumMod val="75000"/>
                  </a:srgbClr>
                </a:solidFill>
              </a:rPr>
              <a:t>b</a:t>
            </a:r>
            <a:r>
              <a:rPr lang="en-US" dirty="0" smtClean="0">
                <a:solidFill>
                  <a:srgbClr val="002776">
                    <a:lumMod val="75000"/>
                  </a:srgbClr>
                </a:solidFill>
              </a:rPr>
              <a:t>lack holes</a:t>
            </a:r>
            <a:endParaRPr lang="en-US" dirty="0">
              <a:solidFill>
                <a:srgbClr val="002776">
                  <a:lumMod val="75000"/>
                </a:srgbClr>
              </a:solidFill>
            </a:endParaRPr>
          </a:p>
        </p:txBody>
      </p:sp>
      <p:sp>
        <p:nvSpPr>
          <p:cNvPr id="13" name="Text Placeholder 5"/>
          <p:cNvSpPr txBox="1">
            <a:spLocks/>
          </p:cNvSpPr>
          <p:nvPr/>
        </p:nvSpPr>
        <p:spPr>
          <a:xfrm>
            <a:off x="415927" y="728668"/>
            <a:ext cx="9074150" cy="837716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en-US" sz="18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Extract information on masses, spins, energy radiated, position, distance, inclination, polarization. Population distribution may shed light on formation mechanisms</a:t>
            </a:r>
            <a:endParaRPr lang="en-US" sz="18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buClr>
                <a:srgbClr val="313131"/>
              </a:buClr>
              <a:defRPr/>
            </a:pPr>
            <a:endParaRPr lang="en-US" sz="1800" dirty="0">
              <a:solidFill>
                <a:srgbClr val="000000"/>
              </a:solidFill>
            </a:endParaRPr>
          </a:p>
          <a:p>
            <a:pPr>
              <a:buClr>
                <a:srgbClr val="313131"/>
              </a:buClr>
              <a:defRPr/>
            </a:pPr>
            <a:endParaRPr lang="en-US" sz="1800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408268"/>
            <a:ext cx="547948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>
              <a:spcBef>
                <a:spcPts val="1200"/>
              </a:spcBef>
              <a:tabLst>
                <a:tab pos="6975475" algn="l"/>
              </a:tabLst>
            </a:pPr>
            <a:r>
              <a:rPr lang="en-US" sz="1600" dirty="0" smtClean="0">
                <a:solidFill>
                  <a:srgbClr val="000000"/>
                </a:solidFill>
              </a:rPr>
              <a:t>LVC reported on 6 BBH mergers</a:t>
            </a:r>
          </a:p>
          <a:p>
            <a:pPr marL="342900" lvl="1">
              <a:spcBef>
                <a:spcPts val="1200"/>
              </a:spcBef>
              <a:tabLst>
                <a:tab pos="6975475" algn="l"/>
              </a:tabLst>
            </a:pPr>
            <a:r>
              <a:rPr lang="en-US" sz="1600" dirty="0" smtClean="0">
                <a:solidFill>
                  <a:srgbClr val="000000"/>
                </a:solidFill>
              </a:rPr>
              <a:t>Fundamental physics, astrophysics, astronomy, and cosmology</a:t>
            </a:r>
          </a:p>
          <a:p>
            <a:pPr marL="342900" lvl="1">
              <a:spcBef>
                <a:spcPts val="1200"/>
              </a:spcBef>
              <a:tabLst>
                <a:tab pos="6975475" algn="l"/>
              </a:tabLst>
            </a:pPr>
            <a:r>
              <a:rPr lang="en-US" sz="1600" dirty="0" smtClean="0">
                <a:solidFill>
                  <a:srgbClr val="000000"/>
                </a:solidFill>
              </a:rPr>
              <a:t>Testing GR, waveforms (with matter)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789" y="1566384"/>
            <a:ext cx="4159288" cy="52689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5" y="3122134"/>
            <a:ext cx="4602152" cy="331634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75183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 txBox="1">
            <a:spLocks/>
          </p:cNvSpPr>
          <p:nvPr/>
        </p:nvSpPr>
        <p:spPr>
          <a:xfrm>
            <a:off x="415925" y="275445"/>
            <a:ext cx="9324406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005083" rtl="0" eaLnBrk="1" latinLnBrk="0" hangingPunct="1">
              <a:spcBef>
                <a:spcPct val="0"/>
              </a:spcBef>
              <a:buNone/>
              <a:defRPr lang="de-DE" sz="28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002776">
                    <a:lumMod val="75000"/>
                  </a:srgbClr>
                </a:solidFill>
              </a:rPr>
              <a:t>Virgo joins LIGO in August 2017</a:t>
            </a:r>
            <a:endParaRPr lang="en-US" dirty="0">
              <a:solidFill>
                <a:srgbClr val="002776">
                  <a:lumMod val="75000"/>
                </a:srgbClr>
              </a:solidFill>
            </a:endParaRPr>
          </a:p>
        </p:txBody>
      </p:sp>
      <p:sp>
        <p:nvSpPr>
          <p:cNvPr id="13" name="Text Placeholder 5"/>
          <p:cNvSpPr txBox="1">
            <a:spLocks/>
          </p:cNvSpPr>
          <p:nvPr/>
        </p:nvSpPr>
        <p:spPr>
          <a:xfrm>
            <a:off x="415927" y="728668"/>
            <a:ext cx="9074150" cy="837716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13131"/>
              </a:buClr>
              <a:defRPr/>
            </a:pPr>
            <a:endParaRPr lang="en-US" sz="1800" dirty="0">
              <a:solidFill>
                <a:srgbClr val="000000"/>
              </a:solidFill>
            </a:endParaRPr>
          </a:p>
          <a:p>
            <a:pPr>
              <a:buClr>
                <a:srgbClr val="313131"/>
              </a:buClr>
              <a:defRPr/>
            </a:pPr>
            <a:endParaRPr lang="en-US" sz="1800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48353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15928" y="731520"/>
            <a:ext cx="9074150" cy="2120292"/>
          </a:xfrm>
        </p:spPr>
        <p:txBody>
          <a:bodyPr/>
          <a:lstStyle/>
          <a:p>
            <a:r>
              <a:rPr lang="en-US" sz="16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Polarization is a fundamental property of </a:t>
            </a:r>
            <a:r>
              <a:rPr lang="en-US" sz="1600" dirty="0" err="1">
                <a:solidFill>
                  <a:srgbClr val="000000">
                    <a:lumMod val="85000"/>
                    <a:lumOff val="15000"/>
                  </a:srgbClr>
                </a:solidFill>
              </a:rPr>
              <a:t>spacetime</a:t>
            </a:r>
            <a:r>
              <a:rPr lang="en-US" sz="16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. It determined how </a:t>
            </a:r>
            <a:r>
              <a:rPr lang="en-US" sz="1600" dirty="0" err="1">
                <a:solidFill>
                  <a:srgbClr val="000000">
                    <a:lumMod val="85000"/>
                    <a:lumOff val="15000"/>
                  </a:srgbClr>
                </a:solidFill>
              </a:rPr>
              <a:t>spacetime</a:t>
            </a:r>
            <a:r>
              <a:rPr lang="en-US" sz="16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can be deformed. General metric theories allow six polarizations. General </a:t>
            </a:r>
            <a:r>
              <a:rPr lang="en-US" sz="16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Relativity allows </a:t>
            </a:r>
            <a:r>
              <a:rPr lang="en-US" sz="16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two (tensor) polarizations</a:t>
            </a:r>
          </a:p>
          <a:p>
            <a:endParaRPr lang="en-US" sz="1400" dirty="0"/>
          </a:p>
          <a:p>
            <a:r>
              <a:rPr lang="en-US" sz="1400" dirty="0" smtClean="0"/>
              <a:t>GR only allows (T) polarizations</a:t>
            </a:r>
          </a:p>
          <a:p>
            <a:endParaRPr lang="en-US" sz="1400" dirty="0"/>
          </a:p>
          <a:p>
            <a:r>
              <a:rPr lang="en-US" sz="1400" dirty="0" smtClean="0"/>
              <a:t>General metric theories also know</a:t>
            </a:r>
          </a:p>
          <a:p>
            <a:r>
              <a:rPr lang="en-US" sz="1400" dirty="0" smtClean="0"/>
              <a:t>vector (V) and scalar (S) polarizations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2776">
                    <a:lumMod val="75000"/>
                  </a:srgbClr>
                </a:solidFill>
              </a:rPr>
              <a:t>Polarization of gravitational waves</a:t>
            </a:r>
            <a:endParaRPr lang="en-US" sz="2800" dirty="0">
              <a:solidFill>
                <a:srgbClr val="002776">
                  <a:lumMod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26" y="2851812"/>
            <a:ext cx="3410257" cy="22488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741" y="1905272"/>
            <a:ext cx="5433338" cy="353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11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According to Einstein’s General Relativity there exist only two polarizations. General metric theories of gravity allow six polarizations. GW170814 confirms Einstein’s prediction</a:t>
            </a:r>
          </a:p>
          <a:p>
            <a:endParaRPr lang="en-US" sz="1400" dirty="0"/>
          </a:p>
          <a:p>
            <a:r>
              <a:rPr lang="en-US" sz="1400" dirty="0" smtClean="0"/>
              <a:t>Angular dependence (antenna-pattern) differs for T, V, S</a:t>
            </a:r>
          </a:p>
          <a:p>
            <a:endParaRPr lang="en-US" sz="1400" dirty="0"/>
          </a:p>
          <a:p>
            <a:r>
              <a:rPr lang="en-US" sz="1400" dirty="0" smtClean="0"/>
              <a:t>LIGO and Virgo have different antenna-patterns</a:t>
            </a:r>
          </a:p>
          <a:p>
            <a:r>
              <a:rPr lang="en-US" sz="1400" dirty="0" smtClean="0"/>
              <a:t>This allows for a fundamental of the polarizations of </a:t>
            </a:r>
            <a:r>
              <a:rPr lang="en-US" sz="1400" dirty="0" err="1" smtClean="0"/>
              <a:t>spacetime</a:t>
            </a:r>
            <a:endParaRPr lang="en-US" sz="14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2776">
                    <a:lumMod val="75000"/>
                  </a:srgbClr>
                </a:solidFill>
              </a:rPr>
              <a:t>First test of polarizations of gravitational waves</a:t>
            </a:r>
            <a:endParaRPr lang="en-US" sz="2800" dirty="0">
              <a:solidFill>
                <a:srgbClr val="002776">
                  <a:lumMod val="75000"/>
                </a:srgb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91" y="2859232"/>
            <a:ext cx="8316148" cy="281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0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According to Einstein’s General Relativity there exist only two polarizations. General metric theories of gravity allow six polarizations. GW170814 confirms Einstein’s prediction</a:t>
            </a:r>
          </a:p>
          <a:p>
            <a:endParaRPr lang="en-US" dirty="0"/>
          </a:p>
          <a:p>
            <a:r>
              <a:rPr lang="en-US" sz="1400" dirty="0" smtClean="0"/>
              <a:t>Angular dependence (antenna-pattern) differs for T, V, S</a:t>
            </a:r>
          </a:p>
          <a:p>
            <a:endParaRPr lang="en-US" sz="1400" dirty="0"/>
          </a:p>
          <a:p>
            <a:r>
              <a:rPr lang="en-US" sz="1400" dirty="0" smtClean="0"/>
              <a:t>LIGO and Virgo have different antenna-patterns</a:t>
            </a:r>
          </a:p>
          <a:p>
            <a:r>
              <a:rPr lang="en-US" sz="1400" dirty="0" smtClean="0"/>
              <a:t>This allows for a fundamental of the polarizations of </a:t>
            </a:r>
            <a:r>
              <a:rPr lang="en-US" sz="1400" dirty="0" err="1" smtClean="0"/>
              <a:t>spacetime</a:t>
            </a:r>
            <a:endParaRPr lang="en-US" sz="14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2776">
                    <a:lumMod val="75000"/>
                  </a:srgbClr>
                </a:solidFill>
              </a:rPr>
              <a:t>First test of polarizations of gravitational waves</a:t>
            </a:r>
            <a:endParaRPr lang="en-US" sz="2800" dirty="0">
              <a:solidFill>
                <a:srgbClr val="002776">
                  <a:lumMod val="75000"/>
                </a:srgb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91" y="2859232"/>
            <a:ext cx="8316148" cy="28177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6629" y="3288855"/>
            <a:ext cx="9213478" cy="2396490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lvl="1">
              <a:spcBef>
                <a:spcPts val="488"/>
              </a:spcBef>
              <a:buClr>
                <a:srgbClr val="313131"/>
              </a:buClr>
            </a:pPr>
            <a:r>
              <a:rPr lang="en-US" sz="2275" b="1" dirty="0">
                <a:solidFill>
                  <a:srgbClr val="002060"/>
                </a:solidFill>
              </a:rPr>
              <a:t>Our analysis favors tensor polarizations in support of General          Relativity</a:t>
            </a:r>
          </a:p>
          <a:p>
            <a:pPr>
              <a:spcBef>
                <a:spcPts val="488"/>
              </a:spcBef>
              <a:buClr>
                <a:srgbClr val="313131"/>
              </a:buClr>
            </a:pPr>
            <a:endParaRPr lang="en-US" sz="1788" b="1" dirty="0">
              <a:solidFill>
                <a:srgbClr val="002060"/>
              </a:solidFill>
            </a:endParaRPr>
          </a:p>
          <a:p>
            <a:pPr lvl="1">
              <a:spcBef>
                <a:spcPts val="488"/>
              </a:spcBef>
              <a:buClr>
                <a:srgbClr val="313131"/>
              </a:buClr>
            </a:pPr>
            <a:r>
              <a:rPr lang="en-US" sz="1788" b="1" dirty="0">
                <a:solidFill>
                  <a:srgbClr val="002060"/>
                </a:solidFill>
              </a:rPr>
              <a:t> Our data favor tensor structure over vector by about a (Bayes) factor </a:t>
            </a:r>
            <a:r>
              <a:rPr lang="en-US" sz="1788" b="1" dirty="0" smtClean="0">
                <a:solidFill>
                  <a:srgbClr val="002060"/>
                </a:solidFill>
              </a:rPr>
              <a:t>200</a:t>
            </a:r>
            <a:endParaRPr lang="en-US" sz="1788" b="1" dirty="0">
              <a:solidFill>
                <a:srgbClr val="002060"/>
              </a:solidFill>
            </a:endParaRPr>
          </a:p>
          <a:p>
            <a:pPr lvl="1">
              <a:spcBef>
                <a:spcPts val="488"/>
              </a:spcBef>
              <a:buClr>
                <a:srgbClr val="313131"/>
              </a:buClr>
            </a:pPr>
            <a:r>
              <a:rPr lang="en-US" sz="1788" b="1" dirty="0">
                <a:solidFill>
                  <a:srgbClr val="002060"/>
                </a:solidFill>
              </a:rPr>
              <a:t> And tensor over scalar by about a factor 1000</a:t>
            </a:r>
          </a:p>
          <a:p>
            <a:pPr lvl="1">
              <a:spcBef>
                <a:spcPts val="488"/>
              </a:spcBef>
              <a:buClr>
                <a:srgbClr val="313131"/>
              </a:buClr>
            </a:pPr>
            <a:endParaRPr lang="en-US" sz="1788" b="1" dirty="0">
              <a:solidFill>
                <a:srgbClr val="002060"/>
              </a:solidFill>
            </a:endParaRPr>
          </a:p>
          <a:p>
            <a:pPr lvl="1">
              <a:spcBef>
                <a:spcPts val="488"/>
              </a:spcBef>
              <a:buClr>
                <a:srgbClr val="313131"/>
              </a:buClr>
            </a:pPr>
            <a:r>
              <a:rPr lang="en-US" sz="1788" b="1" dirty="0">
                <a:solidFill>
                  <a:srgbClr val="002060"/>
                </a:solidFill>
              </a:rPr>
              <a:t>This is a first test, and for BBH we do not know the source position very well</a:t>
            </a:r>
          </a:p>
        </p:txBody>
      </p:sp>
    </p:spTree>
    <p:extLst>
      <p:ext uri="{BB962C8B-B14F-4D97-AF65-F5344CB8AC3E}">
        <p14:creationId xmlns:p14="http://schemas.microsoft.com/office/powerpoint/2010/main" val="331080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06905"/>
            <a:ext cx="9906000" cy="5770345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9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Virgo allowed source location via triangulation</a:t>
            </a:r>
            <a:endParaRPr lang="en-US" dirty="0"/>
          </a:p>
        </p:txBody>
      </p:sp>
      <p:sp>
        <p:nvSpPr>
          <p:cNvPr id="7" name="Text Placeholder 7"/>
          <p:cNvSpPr txBox="1">
            <a:spLocks/>
          </p:cNvSpPr>
          <p:nvPr/>
        </p:nvSpPr>
        <p:spPr>
          <a:xfrm>
            <a:off x="415927" y="728668"/>
            <a:ext cx="9289674" cy="100091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13131"/>
              </a:buClr>
            </a:pPr>
            <a:r>
              <a:rPr lang="en-US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GW170817 </a:t>
            </a:r>
            <a:r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t>first arrived at Virgo, after 22 </a:t>
            </a:r>
            <a:r>
              <a:rPr lang="en-US" err="1">
                <a:solidFill>
                  <a:prstClr val="black">
                    <a:lumMod val="85000"/>
                    <a:lumOff val="15000"/>
                  </a:prstClr>
                </a:solidFill>
              </a:rPr>
              <a:t>ms</a:t>
            </a:r>
            <a:r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t> it arrived at LLO, and another 3 </a:t>
            </a:r>
            <a:r>
              <a:rPr lang="en-US" err="1">
                <a:solidFill>
                  <a:prstClr val="black">
                    <a:lumMod val="85000"/>
                    <a:lumOff val="15000"/>
                  </a:prstClr>
                </a:solidFill>
              </a:rPr>
              <a:t>ms</a:t>
            </a:r>
            <a:r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t> later LLH detected it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25" y="4925441"/>
            <a:ext cx="2691077" cy="1769970"/>
          </a:xfrm>
          <a:prstGeom prst="rect">
            <a:avLst/>
          </a:prstGeom>
          <a:ln w="28575">
            <a:solidFill>
              <a:sysClr val="windowText" lastClr="000000">
                <a:lumMod val="65000"/>
              </a:sys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6" y="3057660"/>
            <a:ext cx="2694939" cy="1783016"/>
          </a:xfrm>
          <a:prstGeom prst="rect">
            <a:avLst/>
          </a:prstGeom>
          <a:ln w="28575">
            <a:solidFill>
              <a:sysClr val="windowText" lastClr="000000">
                <a:lumMod val="65000"/>
              </a:sys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70" y="1173653"/>
            <a:ext cx="2698861" cy="1799241"/>
          </a:xfrm>
          <a:prstGeom prst="rect">
            <a:avLst/>
          </a:prstGeom>
          <a:ln w="28575">
            <a:solidFill>
              <a:sysClr val="windowText" lastClr="000000">
                <a:lumMod val="65000"/>
              </a:sysClr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6" y="3060321"/>
            <a:ext cx="2694939" cy="1783016"/>
          </a:xfrm>
          <a:prstGeom prst="rect">
            <a:avLst/>
          </a:prstGeom>
          <a:ln w="28575">
            <a:solidFill>
              <a:sysClr val="windowText" lastClr="000000">
                <a:lumMod val="65000"/>
              </a:sysClr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70" y="1178973"/>
            <a:ext cx="2698861" cy="1799241"/>
          </a:xfrm>
          <a:prstGeom prst="rect">
            <a:avLst/>
          </a:prstGeom>
          <a:ln w="28575">
            <a:solidFill>
              <a:sysClr val="windowText" lastClr="000000">
                <a:lumMod val="65000"/>
              </a:sysClr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478202" y="6479264"/>
            <a:ext cx="1149354" cy="1749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90570">
              <a:spcBef>
                <a:spcPts val="487"/>
              </a:spcBef>
              <a:buClr>
                <a:srgbClr val="313131"/>
              </a:buClr>
            </a:pPr>
            <a:r>
              <a:rPr lang="en-US" sz="1137" b="1" dirty="0">
                <a:solidFill>
                  <a:srgbClr val="FFFF00"/>
                </a:solidFill>
                <a:latin typeface="Calibri"/>
              </a:rPr>
              <a:t>LIGO, Hanford, WA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171" y="4650160"/>
            <a:ext cx="1195840" cy="1749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90570">
              <a:spcBef>
                <a:spcPts val="487"/>
              </a:spcBef>
              <a:buClr>
                <a:srgbClr val="313131"/>
              </a:buClr>
            </a:pPr>
            <a:r>
              <a:rPr lang="en-US" sz="1137" b="1" dirty="0">
                <a:solidFill>
                  <a:srgbClr val="FFFF00"/>
                </a:solidFill>
                <a:latin typeface="Calibri"/>
              </a:rPr>
              <a:t>LIGO, Livingston, 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1438" y="2755365"/>
            <a:ext cx="1181414" cy="1749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90570">
              <a:spcBef>
                <a:spcPts val="487"/>
              </a:spcBef>
              <a:buClr>
                <a:srgbClr val="313131"/>
              </a:buClr>
            </a:pPr>
            <a:r>
              <a:rPr lang="en-US" sz="1137" b="1" dirty="0">
                <a:solidFill>
                  <a:srgbClr val="FFFF00"/>
                </a:solidFill>
                <a:latin typeface="Calibri"/>
              </a:rPr>
              <a:t>Virgo, Cascina, Italy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157" y="1909817"/>
            <a:ext cx="4660889" cy="4378411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>
            <a:off x="4636023" y="3517237"/>
            <a:ext cx="3632201" cy="2123786"/>
          </a:xfrm>
          <a:prstGeom prst="straightConnector1">
            <a:avLst/>
          </a:prstGeom>
          <a:noFill/>
          <a:ln w="38100" cap="flat" cmpd="sng" algn="ctr">
            <a:solidFill>
              <a:srgbClr val="FFFFFF"/>
            </a:solidFill>
            <a:prstDash val="solid"/>
            <a:headEnd type="triangle" w="med" len="med"/>
            <a:tailEnd type="none" w="med" len="med"/>
          </a:ln>
          <a:effectLst/>
        </p:spPr>
      </p:cxnSp>
      <p:cxnSp>
        <p:nvCxnSpPr>
          <p:cNvPr id="17" name="Straight Arrow Connector 16"/>
          <p:cNvCxnSpPr/>
          <p:nvPr/>
        </p:nvCxnSpPr>
        <p:spPr>
          <a:xfrm>
            <a:off x="5041269" y="4624974"/>
            <a:ext cx="3226954" cy="1016048"/>
          </a:xfrm>
          <a:prstGeom prst="straightConnector1">
            <a:avLst/>
          </a:prstGeom>
          <a:noFill/>
          <a:ln w="38100" cap="flat" cmpd="sng" algn="ctr">
            <a:solidFill>
              <a:srgbClr val="FFFFFF"/>
            </a:solidFill>
            <a:prstDash val="solid"/>
            <a:headEnd type="triangl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>
          <a:xfrm flipH="1" flipV="1">
            <a:off x="7511875" y="3444349"/>
            <a:ext cx="756349" cy="2196674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19" name="5-Point Star 18"/>
          <p:cNvSpPr/>
          <p:nvPr/>
        </p:nvSpPr>
        <p:spPr>
          <a:xfrm>
            <a:off x="7985363" y="5367416"/>
            <a:ext cx="565721" cy="547213"/>
          </a:xfrm>
          <a:prstGeom prst="star5">
            <a:avLst/>
          </a:prstGeom>
          <a:solidFill>
            <a:srgbClr val="FFC000"/>
          </a:solidFill>
          <a:ln w="127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ot="0" spcFirstLastPara="0" vertOverflow="overflow" horzOverflow="overflow" vert="horz" wrap="square" lIns="29250" tIns="29250" rIns="29250" bIns="292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78035">
              <a:defRPr/>
            </a:pPr>
            <a:endParaRPr lang="en-US" sz="1137" kern="0" dirty="0" smtClean="0">
              <a:solidFill>
                <a:srgbClr val="31313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861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Gravitational wave traveled for almost 2 billion years through the Universe and hit Earth first at </a:t>
            </a:r>
            <a:r>
              <a:rPr lang="en-US" dirty="0"/>
              <a:t>lat. 44.95 </a:t>
            </a:r>
            <a:r>
              <a:rPr lang="en-US" dirty="0" err="1"/>
              <a:t>degr</a:t>
            </a:r>
            <a:r>
              <a:rPr lang="en-US" dirty="0"/>
              <a:t> S, long 72,97 </a:t>
            </a:r>
            <a:r>
              <a:rPr lang="en-US" dirty="0" err="1"/>
              <a:t>degr</a:t>
            </a:r>
            <a:r>
              <a:rPr lang="en-US" dirty="0"/>
              <a:t> </a:t>
            </a:r>
            <a:r>
              <a:rPr lang="en-US" dirty="0" smtClean="0"/>
              <a:t>W, Puerto </a:t>
            </a:r>
            <a:r>
              <a:rPr lang="en-US" dirty="0" err="1"/>
              <a:t>Aysen</a:t>
            </a:r>
            <a:r>
              <a:rPr lang="en-US" dirty="0"/>
              <a:t>, </a:t>
            </a:r>
            <a:r>
              <a:rPr lang="en-US" dirty="0" smtClean="0"/>
              <a:t>Chili. The source was in the constellation Eridanus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10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triple detection by Virgo and LIGO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58054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484781" y="510363"/>
            <a:ext cx="1095154" cy="96756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5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0370" y="-3558047"/>
            <a:ext cx="9936450" cy="110954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11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05878" y="-433137"/>
            <a:ext cx="10011878" cy="2040556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GW170817: start of multi-messenger astronomy with GW</a:t>
            </a:r>
            <a:endParaRPr lang="en-US" dirty="0"/>
          </a:p>
        </p:txBody>
      </p:sp>
      <p:sp>
        <p:nvSpPr>
          <p:cNvPr id="7" name="Text Placeholder 7"/>
          <p:cNvSpPr txBox="1">
            <a:spLocks/>
          </p:cNvSpPr>
          <p:nvPr/>
        </p:nvSpPr>
        <p:spPr>
          <a:xfrm>
            <a:off x="415927" y="728668"/>
            <a:ext cx="9289674" cy="100091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13131"/>
              </a:buClr>
              <a:defRPr/>
            </a:pP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Many compact merger sources emit, besides gravitational waves, also light, gamma- and X-rays, and UV, optical, IR, and radio waves, as well as neutrino’s or other subatomic particles. Our three-detector global network </a:t>
            </a:r>
            <a:r>
              <a:rPr lang="en-US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allows </a:t>
            </a: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identifying these counterparts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9293" y="1601377"/>
            <a:ext cx="3828993" cy="525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4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12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05878" y="-433137"/>
            <a:ext cx="10011878" cy="2040556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science is limited by the sensitivity of our instruments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93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/>
          <p:cNvSpPr txBox="1">
            <a:spLocks/>
          </p:cNvSpPr>
          <p:nvPr/>
        </p:nvSpPr>
        <p:spPr>
          <a:xfrm>
            <a:off x="415927" y="728668"/>
            <a:ext cx="9074150" cy="37104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Aft>
                <a:spcPct val="40000"/>
              </a:spcAft>
              <a:buClr>
                <a:srgbClr val="000000"/>
              </a:buClr>
              <a:buSzPct val="75000"/>
              <a:defRPr/>
            </a:pPr>
            <a:r>
              <a:rPr lang="en-US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Bayesian analysis increases accuracy on parameters by combining </a:t>
            </a: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information from multiple events</a:t>
            </a:r>
          </a:p>
          <a:p>
            <a:pPr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defRPr/>
            </a:pPr>
            <a:endParaRPr lang="en-US" sz="1400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415925" y="275445"/>
            <a:ext cx="9074150" cy="43088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1005083" rtl="0" eaLnBrk="1" latinLnBrk="0" hangingPunct="1">
              <a:spcBef>
                <a:spcPct val="0"/>
              </a:spcBef>
              <a:buNone/>
              <a:defRPr lang="de-DE" sz="28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002776">
                    <a:lumMod val="75000"/>
                  </a:srgbClr>
                </a:solidFill>
              </a:rPr>
              <a:t>Precision tests of GR with BBH mergers </a:t>
            </a:r>
            <a:endParaRPr lang="en-US" dirty="0">
              <a:solidFill>
                <a:srgbClr val="002776">
                  <a:lumMod val="75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0408" y="1099711"/>
            <a:ext cx="351007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313131"/>
              </a:buClr>
            </a:pPr>
            <a:r>
              <a:rPr lang="en-US" sz="1600" b="1" dirty="0" smtClean="0">
                <a:solidFill>
                  <a:srgbClr val="00B0F0"/>
                </a:solidFill>
              </a:rPr>
              <a:t>Inspiral and PN expansion</a:t>
            </a:r>
          </a:p>
          <a:p>
            <a:pPr>
              <a:buClr>
                <a:srgbClr val="313131"/>
              </a:buClr>
            </a:pPr>
            <a:r>
              <a:rPr lang="en-US" sz="1600" dirty="0" err="1" smtClean="0">
                <a:solidFill>
                  <a:srgbClr val="000000"/>
                </a:solidFill>
              </a:rPr>
              <a:t>Inspiral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PN </a:t>
            </a:r>
            <a:r>
              <a:rPr lang="en-GB" sz="1600" dirty="0">
                <a:solidFill>
                  <a:srgbClr val="000000"/>
                </a:solidFill>
              </a:rPr>
              <a:t>and logarithmic </a:t>
            </a:r>
            <a:r>
              <a:rPr lang="en-GB" sz="1600" dirty="0" smtClean="0">
                <a:solidFill>
                  <a:srgbClr val="000000"/>
                </a:solidFill>
              </a:rPr>
              <a:t>terms:</a:t>
            </a:r>
          </a:p>
          <a:p>
            <a:pPr>
              <a:buClr>
                <a:srgbClr val="313131"/>
              </a:buClr>
            </a:pPr>
            <a:r>
              <a:rPr lang="en-GB" sz="1600" dirty="0" smtClean="0">
                <a:solidFill>
                  <a:srgbClr val="000000"/>
                </a:solidFill>
              </a:rPr>
              <a:t>Sensitive </a:t>
            </a:r>
            <a:r>
              <a:rPr lang="en-GB" sz="1600" dirty="0">
                <a:solidFill>
                  <a:srgbClr val="000000"/>
                </a:solidFill>
              </a:rPr>
              <a:t>to GW back-reaction, </a:t>
            </a:r>
            <a:r>
              <a:rPr lang="en-GB" sz="1600" dirty="0" smtClean="0">
                <a:solidFill>
                  <a:srgbClr val="000000"/>
                </a:solidFill>
              </a:rPr>
              <a:t> spin-orbit</a:t>
            </a:r>
            <a:r>
              <a:rPr lang="en-GB" sz="1600" dirty="0">
                <a:solidFill>
                  <a:srgbClr val="000000"/>
                </a:solidFill>
              </a:rPr>
              <a:t>, spin-spin couplings, …</a:t>
            </a:r>
          </a:p>
          <a:p>
            <a:pPr>
              <a:buClr>
                <a:srgbClr val="313131"/>
              </a:buClr>
            </a:pPr>
            <a:endParaRPr lang="en-GB" sz="1600" dirty="0">
              <a:solidFill>
                <a:srgbClr val="000000"/>
              </a:solidFill>
            </a:endParaRPr>
          </a:p>
          <a:p>
            <a:pPr>
              <a:buClr>
                <a:srgbClr val="313131"/>
              </a:buClr>
            </a:pPr>
            <a:r>
              <a:rPr lang="en-GB" sz="1600" dirty="0" smtClean="0">
                <a:solidFill>
                  <a:srgbClr val="000000"/>
                </a:solidFill>
              </a:rPr>
              <a:t>Merger </a:t>
            </a:r>
            <a:r>
              <a:rPr lang="en-US" sz="1600" dirty="0" smtClean="0">
                <a:solidFill>
                  <a:srgbClr val="000000"/>
                </a:solidFill>
              </a:rPr>
              <a:t>terms: numerical GR</a:t>
            </a:r>
          </a:p>
          <a:p>
            <a:pPr>
              <a:buClr>
                <a:srgbClr val="313131"/>
              </a:buClr>
            </a:pPr>
            <a:endParaRPr lang="en-US" sz="1600" dirty="0" smtClean="0">
              <a:solidFill>
                <a:srgbClr val="000000"/>
              </a:solidFill>
            </a:endParaRPr>
          </a:p>
          <a:p>
            <a:pPr>
              <a:buClr>
                <a:srgbClr val="313131"/>
              </a:buClr>
            </a:pPr>
            <a:r>
              <a:rPr lang="en-US" sz="1600" dirty="0" err="1" smtClean="0">
                <a:solidFill>
                  <a:srgbClr val="000000"/>
                </a:solidFill>
              </a:rPr>
              <a:t>Ringdown</a:t>
            </a:r>
            <a:r>
              <a:rPr lang="en-US" sz="1600" dirty="0" smtClean="0">
                <a:solidFill>
                  <a:srgbClr val="000000"/>
                </a:solidFill>
              </a:rPr>
              <a:t> terms: quasi-normal modes; do we see Kerr black holes?</a:t>
            </a:r>
          </a:p>
          <a:p>
            <a:pPr>
              <a:buClr>
                <a:srgbClr val="313131"/>
              </a:buClr>
            </a:pPr>
            <a:endParaRPr lang="en-US" sz="1600" dirty="0">
              <a:solidFill>
                <a:srgbClr val="000000"/>
              </a:solidFill>
            </a:endParaRPr>
          </a:p>
          <a:p>
            <a:pPr>
              <a:buClr>
                <a:srgbClr val="313131"/>
              </a:buClr>
            </a:pP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0605" y="1178561"/>
            <a:ext cx="5844532" cy="197947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30408" y="3544929"/>
            <a:ext cx="9069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Towards high precision tests of gravity</a:t>
            </a:r>
            <a:endParaRPr lang="en-US" sz="1600" dirty="0" smtClean="0">
              <a:solidFill>
                <a:srgbClr val="000000"/>
              </a:solidFill>
            </a:endParaRPr>
          </a:p>
          <a:p>
            <a:r>
              <a:rPr lang="en-US" sz="1600" dirty="0" smtClean="0">
                <a:solidFill>
                  <a:srgbClr val="000000"/>
                </a:solidFill>
              </a:rPr>
              <a:t>Combining information from multiple events and having high-SNR events will allow unprecedented tests of GR and other theories of gravity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7725" y="4423061"/>
            <a:ext cx="91974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Our collaborations set ambitious goals for the future</a:t>
            </a:r>
          </a:p>
          <a:p>
            <a:pPr>
              <a:buClr>
                <a:srgbClr val="1F497D"/>
              </a:buClr>
            </a:pPr>
            <a:r>
              <a:rPr lang="en-US" sz="16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We need to improve: </a:t>
            </a:r>
            <a:endParaRPr lang="en-US" sz="1600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marL="285750" indent="-285750">
              <a:buClr>
                <a:srgbClr val="1F497D"/>
              </a:buClr>
              <a:buFontTx/>
              <a:buChar char="-"/>
            </a:pPr>
            <a:r>
              <a:rPr lang="en-US" sz="160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s</a:t>
            </a:r>
            <a:r>
              <a:rPr lang="en-US" sz="16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ensitivity of our instruments over the entire frequency range</a:t>
            </a:r>
            <a:endParaRPr lang="en-US" sz="1600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marL="285750" indent="-285750">
              <a:buClr>
                <a:srgbClr val="1F497D"/>
              </a:buClr>
              <a:buFontTx/>
              <a:buChar char="-"/>
            </a:pPr>
            <a:r>
              <a:rPr lang="en-US" sz="160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i</a:t>
            </a:r>
            <a:r>
              <a:rPr lang="en-US" sz="16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mprove of data exchange with the global community (e.g. Open Public Alerts)</a:t>
            </a:r>
            <a:endParaRPr lang="en-US" sz="1600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marL="285750" indent="-285750">
              <a:buClr>
                <a:srgbClr val="1F497D"/>
              </a:buClr>
              <a:buFontTx/>
              <a:buChar char="-"/>
            </a:pPr>
            <a:r>
              <a:rPr lang="en-US" sz="160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o</a:t>
            </a:r>
            <a:r>
              <a:rPr lang="en-US" sz="16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ptimize our computing and analysis</a:t>
            </a:r>
            <a:endParaRPr lang="en-US" sz="1600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marL="285750" indent="-285750">
              <a:buClr>
                <a:srgbClr val="1F497D"/>
              </a:buClr>
              <a:buFontTx/>
              <a:buChar char="-"/>
            </a:pPr>
            <a:r>
              <a:rPr lang="en-US" sz="160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i</a:t>
            </a:r>
            <a:r>
              <a:rPr lang="en-US" sz="16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mprove our source modeling (NR)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6563" y="6034384"/>
            <a:ext cx="9197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We are not done yet!</a:t>
            </a:r>
          </a:p>
        </p:txBody>
      </p:sp>
    </p:spTree>
    <p:extLst>
      <p:ext uri="{BB962C8B-B14F-4D97-AF65-F5344CB8AC3E}">
        <p14:creationId xmlns:p14="http://schemas.microsoft.com/office/powerpoint/2010/main" val="357510696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14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Probing </a:t>
            </a:r>
            <a:r>
              <a:rPr lang="en-US" dirty="0"/>
              <a:t>the structure of neutron stars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7" name="Text Placeholder 7"/>
          <p:cNvSpPr txBox="1">
            <a:spLocks/>
          </p:cNvSpPr>
          <p:nvPr/>
        </p:nvSpPr>
        <p:spPr>
          <a:xfrm>
            <a:off x="415927" y="728668"/>
            <a:ext cx="9289674" cy="100091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13131"/>
              </a:buClr>
              <a:defRPr/>
            </a:pP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Tidal effects leave their imprint on the gravitational wave signal from binary neutron stars. This provides information about their </a:t>
            </a:r>
            <a:r>
              <a:rPr lang="en-US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deformability. There is a strong need for more sensitive detectors</a:t>
            </a: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-76382" y="1435356"/>
            <a:ext cx="5582448" cy="5226001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313131"/>
              </a:buClr>
            </a:pPr>
            <a:r>
              <a:rPr lang="en-US" sz="1600" dirty="0" smtClean="0">
                <a:solidFill>
                  <a:srgbClr val="00B0F0"/>
                </a:solidFill>
              </a:rPr>
              <a:t>Gravitational waves from </a:t>
            </a:r>
            <a:r>
              <a:rPr lang="en-US" sz="1600" dirty="0" err="1" smtClean="0">
                <a:solidFill>
                  <a:srgbClr val="00B0F0"/>
                </a:solidFill>
              </a:rPr>
              <a:t>inspiraling</a:t>
            </a:r>
            <a:r>
              <a:rPr lang="en-US" sz="1600" dirty="0" smtClean="0">
                <a:solidFill>
                  <a:srgbClr val="00B0F0"/>
                </a:solidFill>
              </a:rPr>
              <a:t> binary neutron stars</a:t>
            </a:r>
            <a:endParaRPr lang="en-US" sz="1600" b="0" dirty="0" smtClean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marL="1171575" lvl="2" indent="-257175">
              <a:buFont typeface="Arial" charset="0"/>
              <a:buChar char="•"/>
            </a:pPr>
            <a:r>
              <a:rPr lang="en-US" sz="1600" b="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When close, the stars induce tidal deformations in each other</a:t>
            </a:r>
          </a:p>
          <a:p>
            <a:pPr marL="1171575" lvl="2" indent="-257175">
              <a:buFont typeface="Arial" charset="0"/>
              <a:buChar char="•"/>
            </a:pPr>
            <a:r>
              <a:rPr lang="en-US" sz="1600" b="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These affect orbital motion</a:t>
            </a:r>
          </a:p>
          <a:p>
            <a:pPr marL="1171575" lvl="2" indent="-257175">
              <a:buFont typeface="Arial" charset="0"/>
              <a:buChar char="•"/>
            </a:pPr>
            <a:r>
              <a:rPr lang="en-US" sz="1600" b="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Tidal effects imprinted upon gravitational wave signal</a:t>
            </a:r>
          </a:p>
          <a:p>
            <a:pPr marL="1171575" lvl="2" indent="-257175">
              <a:buFont typeface="Arial" charset="0"/>
              <a:buChar char="•"/>
            </a:pPr>
            <a:r>
              <a:rPr lang="en-US" sz="1600" b="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Tidal deformability maps directly to neutron star equation of state</a:t>
            </a:r>
          </a:p>
          <a:p>
            <a:pPr marL="714375" lvl="1" indent="-257175">
              <a:buClr>
                <a:srgbClr val="313131"/>
              </a:buClr>
              <a:buFont typeface="Arial" charset="0"/>
              <a:buChar char="•"/>
            </a:pPr>
            <a:endParaRPr lang="en-US" sz="1600" b="0" dirty="0" smtClean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lvl="1">
              <a:buClr>
                <a:srgbClr val="313131"/>
              </a:buClr>
            </a:pPr>
            <a:r>
              <a:rPr lang="en-US" sz="1600" dirty="0" smtClean="0">
                <a:solidFill>
                  <a:srgbClr val="00B0F0"/>
                </a:solidFill>
              </a:rPr>
              <a:t>Measurement of tidal deformations on GW170817              </a:t>
            </a:r>
          </a:p>
          <a:p>
            <a:pPr marL="1171575" lvl="2" indent="-257175">
              <a:buFont typeface="Arial" charset="0"/>
              <a:buChar char="•"/>
            </a:pPr>
            <a:r>
              <a:rPr lang="en-US" sz="1600" b="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More compact neutron stars favored</a:t>
            </a:r>
          </a:p>
          <a:p>
            <a:pPr marL="1171575" lvl="2" indent="-257175">
              <a:buFont typeface="Arial" charset="0"/>
              <a:buChar char="•"/>
            </a:pPr>
            <a:r>
              <a:rPr lang="en-US" sz="1600" b="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“Soft” equation of state</a:t>
            </a:r>
          </a:p>
          <a:p>
            <a:pPr lvl="1">
              <a:buClr>
                <a:srgbClr val="313131"/>
              </a:buClr>
            </a:pPr>
            <a:endParaRPr lang="en-US" sz="1600" dirty="0" smtClean="0">
              <a:solidFill>
                <a:srgbClr val="002776"/>
              </a:solidFill>
            </a:endParaRPr>
          </a:p>
          <a:p>
            <a:pPr lvl="1">
              <a:buClr>
                <a:srgbClr val="313131"/>
              </a:buClr>
            </a:pPr>
            <a:r>
              <a:rPr lang="en-US" sz="1600" b="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LIGO + </a:t>
            </a:r>
            <a:r>
              <a:rPr lang="en-US" sz="1600" b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Virgo, PRL 119, 161101 (2017) </a:t>
            </a:r>
            <a:endParaRPr lang="en-US" sz="1600" b="0" dirty="0" smtClean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lvl="1">
              <a:buClr>
                <a:srgbClr val="313131"/>
              </a:buClr>
            </a:pPr>
            <a:r>
              <a:rPr lang="en-US" sz="1600" b="0" dirty="0" err="1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Bernuzzi</a:t>
            </a:r>
            <a:r>
              <a:rPr lang="en-US" sz="1600" b="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, Nagar, Font, …</a:t>
            </a:r>
          </a:p>
          <a:p>
            <a:pPr lvl="1">
              <a:buClr>
                <a:srgbClr val="313131"/>
              </a:buClr>
            </a:pPr>
            <a:endParaRPr lang="en-US" sz="1600" b="0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lvl="1">
              <a:buClr>
                <a:srgbClr val="313131"/>
              </a:buClr>
            </a:pPr>
            <a:endParaRPr lang="en-US" sz="1600" b="0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lvl="1">
              <a:buClr>
                <a:srgbClr val="313131"/>
              </a:buClr>
            </a:pPr>
            <a:endParaRPr lang="en-US" sz="1600" b="0" dirty="0" smtClean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80671" y="6182436"/>
            <a:ext cx="2124930" cy="675564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440" y="1304332"/>
            <a:ext cx="4086161" cy="279035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066" y="4094783"/>
            <a:ext cx="4141304" cy="276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32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15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new cosmic distance marker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7" name="Text Placeholder 7"/>
          <p:cNvSpPr txBox="1">
            <a:spLocks/>
          </p:cNvSpPr>
          <p:nvPr/>
        </p:nvSpPr>
        <p:spPr>
          <a:xfrm>
            <a:off x="415927" y="728668"/>
            <a:ext cx="9289674" cy="100091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13131"/>
              </a:buClr>
              <a:defRPr/>
            </a:pP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A few tens of detections of binary neutron star mergers allow determining the Hubble parameters to about 1% accuracy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-76382" y="1435356"/>
            <a:ext cx="5203513" cy="5226001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313131"/>
              </a:buClr>
            </a:pPr>
            <a:r>
              <a:rPr lang="en-US" sz="1600" dirty="0" smtClean="0">
                <a:solidFill>
                  <a:srgbClr val="00B0F0"/>
                </a:solidFill>
              </a:rPr>
              <a:t>Measurement </a:t>
            </a:r>
            <a:r>
              <a:rPr lang="en-US" sz="1600" dirty="0">
                <a:solidFill>
                  <a:srgbClr val="00B0F0"/>
                </a:solidFill>
              </a:rPr>
              <a:t>of the local expansion of the </a:t>
            </a:r>
            <a:r>
              <a:rPr lang="en-US" sz="1600" dirty="0" smtClean="0">
                <a:solidFill>
                  <a:srgbClr val="00B0F0"/>
                </a:solidFill>
              </a:rPr>
              <a:t>Universe</a:t>
            </a:r>
            <a:endParaRPr lang="en-US" sz="1600" b="0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lvl="1">
              <a:buClr>
                <a:srgbClr val="313131"/>
              </a:buClr>
            </a:pPr>
            <a:r>
              <a:rPr lang="en-US" sz="1600" b="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The </a:t>
            </a:r>
            <a:r>
              <a:rPr lang="en-US" sz="1600" b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Hubble constant</a:t>
            </a:r>
          </a:p>
          <a:p>
            <a:pPr marL="1171575" lvl="2" indent="-257175">
              <a:buFont typeface="Arial" charset="0"/>
              <a:buChar char="•"/>
            </a:pPr>
            <a:r>
              <a:rPr lang="en-US" sz="1600" b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Distance from GW signal</a:t>
            </a:r>
          </a:p>
          <a:p>
            <a:pPr marL="1171575" lvl="2" indent="-257175">
              <a:buFont typeface="Arial" charset="0"/>
              <a:buChar char="•"/>
            </a:pPr>
            <a:r>
              <a:rPr lang="en-US" sz="1600" b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Redshift from EM counterpart (galaxy NGC 4993</a:t>
            </a:r>
            <a:r>
              <a:rPr lang="en-US" sz="1600" b="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)</a:t>
            </a:r>
          </a:p>
          <a:p>
            <a:pPr lvl="1">
              <a:buClr>
                <a:srgbClr val="313131"/>
              </a:buClr>
            </a:pPr>
            <a:r>
              <a:rPr lang="en-US" sz="1600" b="0" dirty="0" err="1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LIGO+Virgo</a:t>
            </a:r>
            <a:r>
              <a:rPr lang="en-US" sz="1600" b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 </a:t>
            </a:r>
            <a:r>
              <a:rPr lang="en-US" sz="1600" b="0" i="1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et al</a:t>
            </a:r>
            <a:r>
              <a:rPr lang="en-US" sz="1600" b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., Nature 551, 85 (2017) </a:t>
            </a:r>
          </a:p>
          <a:p>
            <a:pPr lvl="1">
              <a:buClr>
                <a:srgbClr val="313131"/>
              </a:buClr>
            </a:pPr>
            <a:endParaRPr lang="en-US" sz="1600" b="0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lvl="1">
              <a:buClr>
                <a:srgbClr val="313131"/>
              </a:buClr>
            </a:pPr>
            <a:r>
              <a:rPr lang="en-US" sz="1600" dirty="0" smtClean="0">
                <a:solidFill>
                  <a:srgbClr val="00B0F0"/>
                </a:solidFill>
              </a:rPr>
              <a:t>GW170817</a:t>
            </a:r>
            <a:endParaRPr lang="en-US" sz="1600" dirty="0">
              <a:solidFill>
                <a:srgbClr val="00B0F0"/>
              </a:solidFill>
            </a:endParaRPr>
          </a:p>
          <a:p>
            <a:pPr marL="714375" lvl="1" indent="-257175">
              <a:buClr>
                <a:srgbClr val="313131"/>
              </a:buClr>
              <a:buFont typeface="Arial" charset="0"/>
              <a:buChar char="•"/>
            </a:pPr>
            <a:r>
              <a:rPr lang="en-US" sz="1600" b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One detection: limited accuracy</a:t>
            </a:r>
          </a:p>
          <a:p>
            <a:pPr marL="714375" lvl="1" indent="-257175">
              <a:buClr>
                <a:srgbClr val="313131"/>
              </a:buClr>
              <a:buFont typeface="Arial" charset="0"/>
              <a:buChar char="•"/>
            </a:pPr>
            <a:r>
              <a:rPr lang="en-US" sz="1600" b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Few tens of </a:t>
            </a:r>
            <a:r>
              <a:rPr lang="en-US" sz="1600" b="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detections with LIGO/Virgo will be needed to obtain O(1</a:t>
            </a:r>
            <a:r>
              <a:rPr lang="en-US" sz="1600" b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%) </a:t>
            </a:r>
            <a:r>
              <a:rPr lang="en-US" sz="1600" b="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accuracy</a:t>
            </a:r>
          </a:p>
          <a:p>
            <a:pPr lvl="1">
              <a:buClr>
                <a:srgbClr val="313131"/>
              </a:buClr>
            </a:pPr>
            <a:r>
              <a:rPr lang="en-US" sz="1600" b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Del </a:t>
            </a:r>
            <a:r>
              <a:rPr lang="en-US" sz="1600" b="0" dirty="0" err="1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Pozzo</a:t>
            </a:r>
            <a:r>
              <a:rPr lang="en-US" sz="1600" b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, PRD 86, 043011 (2012) </a:t>
            </a:r>
            <a:endParaRPr lang="en-US" sz="1600" b="0" dirty="0" smtClean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lvl="1">
              <a:buClr>
                <a:srgbClr val="313131"/>
              </a:buClr>
            </a:pPr>
            <a:endParaRPr lang="en-US" sz="1600" b="0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lvl="1">
              <a:buClr>
                <a:srgbClr val="313131"/>
              </a:buClr>
            </a:pPr>
            <a:r>
              <a:rPr lang="en-US" sz="1600" dirty="0" smtClean="0">
                <a:solidFill>
                  <a:srgbClr val="00B0F0"/>
                </a:solidFill>
              </a:rPr>
              <a:t>Third generation observatories allow studies of the Dark Energy equation of state parameter</a:t>
            </a:r>
          </a:p>
          <a:p>
            <a:pPr lvl="1">
              <a:buClr>
                <a:srgbClr val="313131"/>
              </a:buClr>
            </a:pPr>
            <a:endParaRPr lang="en-US" sz="1600" b="0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80671" y="6459794"/>
            <a:ext cx="2124930" cy="398206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942" y="4223085"/>
            <a:ext cx="4016136" cy="24224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033" y="1435356"/>
            <a:ext cx="3893744" cy="253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4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16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Scientific impact of gravitational wave science</a:t>
            </a:r>
            <a:endParaRPr lang="en-US" dirty="0"/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415927" y="728667"/>
            <a:ext cx="9289674" cy="5528697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13131"/>
              </a:buClr>
              <a:defRPr/>
            </a:pP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Multi-messenger astronomy started: 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a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broad community is relying of detection of gravitational waves</a:t>
            </a:r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buClr>
                <a:srgbClr val="313131"/>
              </a:buClr>
              <a:defRPr/>
            </a:pPr>
            <a:r>
              <a:rPr lang="en-US" b="1" dirty="0" smtClean="0">
                <a:solidFill>
                  <a:srgbClr val="00B0F0"/>
                </a:solidFill>
              </a:rPr>
              <a:t>Fundamental physics</a:t>
            </a:r>
          </a:p>
          <a:p>
            <a:pPr>
              <a:buClr>
                <a:srgbClr val="313131"/>
              </a:buClr>
              <a:defRPr/>
            </a:pP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Access to dynamic strong field regime, new 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tests of General 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Relativity</a:t>
            </a:r>
          </a:p>
          <a:p>
            <a:pPr>
              <a:buClr>
                <a:srgbClr val="313131"/>
              </a:buClr>
              <a:defRPr/>
            </a:pP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Black hole science: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inspiral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, merger,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ringdown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, quasi-normal modes, echo's</a:t>
            </a:r>
          </a:p>
          <a:p>
            <a:pPr>
              <a:buClr>
                <a:srgbClr val="313131"/>
              </a:buClr>
              <a:defRPr/>
            </a:pP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Lorentz-invariance, equivalence principle, polarization, parity violation,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axions</a:t>
            </a:r>
            <a:endParaRPr lang="en-US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buClr>
                <a:srgbClr val="313131"/>
              </a:buClr>
              <a:defRPr/>
            </a:pPr>
            <a:r>
              <a:rPr lang="en-US" b="1" dirty="0">
                <a:solidFill>
                  <a:srgbClr val="00B0F0"/>
                </a:solidFill>
              </a:rPr>
              <a:t>Astrophysics</a:t>
            </a:r>
          </a:p>
          <a:p>
            <a:pPr>
              <a:buClr>
                <a:srgbClr val="313131"/>
              </a:buClr>
              <a:defRPr/>
            </a:pP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First 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observation for binary neutron star 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merger, relation 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to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sGRB</a:t>
            </a:r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buClr>
                <a:srgbClr val="313131"/>
              </a:buClr>
              <a:defRPr/>
            </a:pP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Evidence 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for a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kilonova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, explanation for creation of elements heavier than 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iron</a:t>
            </a: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buClr>
                <a:srgbClr val="313131"/>
              </a:buClr>
              <a:defRPr/>
            </a:pPr>
            <a:r>
              <a:rPr lang="en-US" b="1" dirty="0">
                <a:solidFill>
                  <a:srgbClr val="00B0F0"/>
                </a:solidFill>
              </a:rPr>
              <a:t>Astronomy</a:t>
            </a:r>
          </a:p>
          <a:p>
            <a:pPr>
              <a:buClr>
                <a:srgbClr val="313131"/>
              </a:buClr>
              <a:defRPr/>
            </a:pP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Start 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of gravitational wave astronomy, population studies, formation of 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progenitors, remnant studies</a:t>
            </a:r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buClr>
                <a:srgbClr val="313131"/>
              </a:buClr>
              <a:defRPr/>
            </a:pPr>
            <a:r>
              <a:rPr lang="en-US" b="1" dirty="0">
                <a:solidFill>
                  <a:srgbClr val="00B0F0"/>
                </a:solidFill>
              </a:rPr>
              <a:t>Cosmology</a:t>
            </a:r>
          </a:p>
          <a:p>
            <a:pPr>
              <a:buClr>
                <a:srgbClr val="313131"/>
              </a:buClr>
              <a:defRPr/>
            </a:pP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Binary 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neutron stars can be used as standard “sirens”</a:t>
            </a:r>
          </a:p>
          <a:p>
            <a:pPr>
              <a:buClr>
                <a:srgbClr val="313131"/>
              </a:buClr>
              <a:defRPr/>
            </a:pP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Dark Matter and Dark Energy</a:t>
            </a: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buClr>
                <a:srgbClr val="313131"/>
              </a:buClr>
              <a:defRPr/>
            </a:pPr>
            <a:r>
              <a:rPr lang="en-US" b="1" dirty="0">
                <a:solidFill>
                  <a:srgbClr val="00B0F0"/>
                </a:solidFill>
              </a:rPr>
              <a:t>Nuclear physics</a:t>
            </a:r>
          </a:p>
          <a:p>
            <a:pPr>
              <a:buClr>
                <a:srgbClr val="313131"/>
              </a:buClr>
              <a:defRPr/>
            </a:pP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Tidal 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interactions between neutron stars get imprinted on gravitational 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waves</a:t>
            </a:r>
          </a:p>
          <a:p>
            <a:pPr>
              <a:buClr>
                <a:srgbClr val="313131"/>
              </a:buClr>
              <a:defRPr/>
            </a:pP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A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ccess 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to equation of state</a:t>
            </a: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buClr>
                <a:srgbClr val="313131"/>
              </a:buClr>
              <a:defRPr/>
            </a:pP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LVC will 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be back with improved instruments to start the next observation run (O3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)</a:t>
            </a:r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39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909244" cy="69706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22408" y="228600"/>
            <a:ext cx="53835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23" fontAlgn="base">
              <a:spcBef>
                <a:spcPct val="0"/>
              </a:spcBef>
              <a:spcAft>
                <a:spcPct val="0"/>
              </a:spcAft>
            </a:pPr>
            <a:r>
              <a:rPr lang="en-US" sz="5400" i="1" dirty="0">
                <a:solidFill>
                  <a:prstClr val="white"/>
                </a:solidFill>
                <a:cs typeface="Arial" charset="0"/>
              </a:rPr>
              <a:t>Einstein Telescope</a:t>
            </a:r>
          </a:p>
          <a:p>
            <a:pPr defTabSz="914423" fontAlgn="base">
              <a:spcBef>
                <a:spcPct val="0"/>
              </a:spcBef>
              <a:spcAft>
                <a:spcPct val="0"/>
              </a:spcAft>
            </a:pPr>
            <a:r>
              <a:rPr lang="en-US" sz="2400" i="1" dirty="0">
                <a:solidFill>
                  <a:prstClr val="white"/>
                </a:solidFill>
                <a:cs typeface="Arial" charset="0"/>
              </a:rPr>
              <a:t>The next gravitational wave </a:t>
            </a:r>
            <a:r>
              <a:rPr lang="en-US" sz="2400" i="1" dirty="0" smtClean="0">
                <a:solidFill>
                  <a:prstClr val="white"/>
                </a:solidFill>
                <a:cs typeface="Arial" charset="0"/>
              </a:rPr>
              <a:t>observatory</a:t>
            </a:r>
          </a:p>
          <a:p>
            <a:pPr defTabSz="914423" fontAlgn="base">
              <a:spcBef>
                <a:spcPct val="0"/>
              </a:spcBef>
              <a:spcAft>
                <a:spcPct val="0"/>
              </a:spcAft>
            </a:pPr>
            <a:r>
              <a:rPr lang="en-US" sz="2400" i="1" dirty="0" smtClean="0">
                <a:solidFill>
                  <a:prstClr val="white"/>
                </a:solidFill>
                <a:cs typeface="Arial" charset="0"/>
              </a:rPr>
              <a:t>Coordinated effort with US for a global   3G network …</a:t>
            </a:r>
            <a:endParaRPr lang="en-US" sz="2400" i="1" dirty="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99903" y="6164826"/>
            <a:ext cx="1585452" cy="545690"/>
          </a:xfrm>
          <a:prstGeom prst="rect">
            <a:avLst/>
          </a:prstGeom>
          <a:gradFill>
            <a:gsLst>
              <a:gs pos="0">
                <a:srgbClr val="75503C"/>
              </a:gs>
              <a:gs pos="100000">
                <a:srgbClr val="69483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87966" y="6164826"/>
            <a:ext cx="1251625" cy="545690"/>
          </a:xfrm>
          <a:prstGeom prst="rect">
            <a:avLst/>
          </a:prstGeom>
          <a:solidFill>
            <a:srgbClr val="6C4B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298" y="6284815"/>
            <a:ext cx="2049292" cy="6861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2629" y="5990981"/>
            <a:ext cx="20306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Conceptual Design Study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14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dVirgoMSR_v4_S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5491" y="1484317"/>
            <a:ext cx="5264587" cy="4750775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Advanced Virgo started operation on August 1, 2017. It features many improvements with respect to Virgo and Virgo+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415925" y="1356301"/>
            <a:ext cx="4500203" cy="4824413"/>
          </a:xfrm>
        </p:spPr>
        <p:txBody>
          <a:bodyPr/>
          <a:lstStyle/>
          <a:p>
            <a:pPr lvl="1"/>
            <a:r>
              <a:rPr lang="en-US" b="0" dirty="0" smtClean="0">
                <a:solidFill>
                  <a:schemeClr val="tx1"/>
                </a:solidFill>
              </a:rPr>
              <a:t>For 2017 and 2018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Larger beam: 2.5x larger at ITMs</a:t>
            </a:r>
            <a:endParaRPr lang="en-US" b="0" dirty="0">
              <a:solidFill>
                <a:schemeClr val="tx1"/>
              </a:solidFill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H</a:t>
            </a:r>
            <a:r>
              <a:rPr lang="en-US" b="0" dirty="0" smtClean="0">
                <a:solidFill>
                  <a:schemeClr val="tx1"/>
                </a:solidFill>
              </a:rPr>
              <a:t>eavier mirrors: 2x heavier</a:t>
            </a:r>
            <a:endParaRPr lang="en-US" b="0" dirty="0">
              <a:solidFill>
                <a:schemeClr val="tx1"/>
              </a:solidFill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H</a:t>
            </a:r>
            <a:r>
              <a:rPr lang="en-US" b="0" dirty="0" smtClean="0">
                <a:solidFill>
                  <a:schemeClr val="tx1"/>
                </a:solidFill>
              </a:rPr>
              <a:t>igher </a:t>
            </a:r>
            <a:r>
              <a:rPr lang="en-US" b="0" dirty="0">
                <a:solidFill>
                  <a:schemeClr val="tx1"/>
                </a:solidFill>
              </a:rPr>
              <a:t>quality optics: residual roughness &lt; 0.5 nm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Improved </a:t>
            </a:r>
            <a:r>
              <a:rPr lang="en-US" b="0" dirty="0" smtClean="0">
                <a:solidFill>
                  <a:schemeClr val="tx1"/>
                </a:solidFill>
              </a:rPr>
              <a:t>coatings for lower losses:              absorption </a:t>
            </a:r>
            <a:r>
              <a:rPr lang="en-US" b="0" dirty="0">
                <a:solidFill>
                  <a:schemeClr val="tx1"/>
                </a:solidFill>
              </a:rPr>
              <a:t>&lt; 0.5 ppm, scattering &lt; 10 ppm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Reducing </a:t>
            </a:r>
            <a:r>
              <a:rPr lang="en-US" b="0" dirty="0" smtClean="0">
                <a:solidFill>
                  <a:schemeClr val="tx1"/>
                </a:solidFill>
              </a:rPr>
              <a:t>shot noise: arm </a:t>
            </a:r>
            <a:r>
              <a:rPr lang="en-US" b="0" dirty="0">
                <a:solidFill>
                  <a:schemeClr val="tx1"/>
                </a:solidFill>
              </a:rPr>
              <a:t>finesse </a:t>
            </a:r>
            <a:r>
              <a:rPr lang="en-US" b="0" dirty="0" smtClean="0">
                <a:solidFill>
                  <a:schemeClr val="tx1"/>
                </a:solidFill>
              </a:rPr>
              <a:t>of cavities are           3 </a:t>
            </a:r>
            <a:r>
              <a:rPr lang="en-US" b="0" dirty="0">
                <a:solidFill>
                  <a:schemeClr val="tx1"/>
                </a:solidFill>
              </a:rPr>
              <a:t>x larger than </a:t>
            </a:r>
            <a:r>
              <a:rPr lang="en-US" b="0" dirty="0" smtClean="0">
                <a:solidFill>
                  <a:schemeClr val="tx1"/>
                </a:solidFill>
              </a:rPr>
              <a:t>in Virgo+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Thermal </a:t>
            </a:r>
            <a:r>
              <a:rPr lang="en-US" b="0" dirty="0">
                <a:solidFill>
                  <a:schemeClr val="tx1"/>
                </a:solidFill>
              </a:rPr>
              <a:t>control of aberrations: compensate for </a:t>
            </a:r>
            <a:r>
              <a:rPr lang="en-US" b="0" dirty="0" smtClean="0">
                <a:solidFill>
                  <a:schemeClr val="tx1"/>
                </a:solidFill>
              </a:rPr>
              <a:t> cold </a:t>
            </a:r>
            <a:r>
              <a:rPr lang="en-US" b="0" dirty="0">
                <a:solidFill>
                  <a:schemeClr val="tx1"/>
                </a:solidFill>
              </a:rPr>
              <a:t>and hot defects on the core optics: </a:t>
            </a:r>
          </a:p>
          <a:p>
            <a:pPr marL="548640" lvl="1" indent="-274320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/>
            </a:pPr>
            <a:r>
              <a:rPr lang="en-US" b="0" dirty="0">
                <a:solidFill>
                  <a:schemeClr val="tx1"/>
                </a:solidFill>
              </a:rPr>
              <a:t>ring heaters</a:t>
            </a:r>
          </a:p>
          <a:p>
            <a:pPr marL="548640" lvl="1" indent="-274320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/>
            </a:pPr>
            <a:r>
              <a:rPr lang="en-US" b="0" dirty="0">
                <a:solidFill>
                  <a:schemeClr val="tx1"/>
                </a:solidFill>
              </a:rPr>
              <a:t>double </a:t>
            </a:r>
            <a:r>
              <a:rPr lang="en-US" b="0" dirty="0" err="1">
                <a:solidFill>
                  <a:schemeClr val="tx1"/>
                </a:solidFill>
              </a:rPr>
              <a:t>axicon</a:t>
            </a:r>
            <a:r>
              <a:rPr lang="en-US" b="0" dirty="0">
                <a:solidFill>
                  <a:schemeClr val="tx1"/>
                </a:solidFill>
              </a:rPr>
              <a:t> CO2 actuators</a:t>
            </a:r>
          </a:p>
          <a:p>
            <a:pPr marL="548640" lvl="1" indent="-274320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/>
            </a:pPr>
            <a:r>
              <a:rPr lang="en-US" b="0" dirty="0">
                <a:solidFill>
                  <a:schemeClr val="tx1"/>
                </a:solidFill>
              </a:rPr>
              <a:t>CO2 central heating </a:t>
            </a:r>
          </a:p>
          <a:p>
            <a:pPr marL="548640" lvl="1" indent="-274320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/>
            </a:pPr>
            <a:r>
              <a:rPr lang="en-US" b="0" dirty="0">
                <a:solidFill>
                  <a:schemeClr val="tx1"/>
                </a:solidFill>
              </a:rPr>
              <a:t>d</a:t>
            </a:r>
            <a:r>
              <a:rPr lang="en-US" b="0" dirty="0" smtClean="0">
                <a:solidFill>
                  <a:schemeClr val="tx1"/>
                </a:solidFill>
              </a:rPr>
              <a:t>iagnostics</a:t>
            </a:r>
            <a:r>
              <a:rPr lang="en-US" b="0" dirty="0">
                <a:solidFill>
                  <a:schemeClr val="tx1"/>
                </a:solidFill>
              </a:rPr>
              <a:t>: Hartmann </a:t>
            </a:r>
            <a:r>
              <a:rPr lang="en-US" b="0" dirty="0" smtClean="0">
                <a:solidFill>
                  <a:schemeClr val="tx1"/>
                </a:solidFill>
              </a:rPr>
              <a:t>sensors </a:t>
            </a:r>
            <a:r>
              <a:rPr lang="en-US" b="0" dirty="0">
                <a:solidFill>
                  <a:schemeClr val="tx1"/>
                </a:solidFill>
              </a:rPr>
              <a:t>&amp; phase </a:t>
            </a:r>
            <a:r>
              <a:rPr lang="en-US" b="0" dirty="0" smtClean="0">
                <a:solidFill>
                  <a:schemeClr val="tx1"/>
                </a:solidFill>
              </a:rPr>
              <a:t>cameras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Stray light </a:t>
            </a:r>
            <a:r>
              <a:rPr lang="en-US" b="0" dirty="0">
                <a:solidFill>
                  <a:schemeClr val="tx1"/>
                </a:solidFill>
              </a:rPr>
              <a:t>control:  suspended optical benches in vacuum, and new set of baffles and diaphragms to catch diffuse light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Improved vacuum: </a:t>
            </a:r>
            <a:r>
              <a:rPr lang="en-US" b="0" dirty="0">
                <a:solidFill>
                  <a:schemeClr val="tx1"/>
                </a:solidFill>
              </a:rPr>
              <a:t>10</a:t>
            </a:r>
            <a:r>
              <a:rPr lang="en-US" b="0" baseline="30000" dirty="0">
                <a:solidFill>
                  <a:schemeClr val="tx1"/>
                </a:solidFill>
              </a:rPr>
              <a:t>-9</a:t>
            </a:r>
            <a:r>
              <a:rPr lang="en-US" b="0" dirty="0">
                <a:solidFill>
                  <a:schemeClr val="tx1"/>
                </a:solidFill>
              </a:rPr>
              <a:t> mbar instead of </a:t>
            </a:r>
            <a:r>
              <a:rPr lang="en-US" b="0" dirty="0" smtClean="0">
                <a:solidFill>
                  <a:schemeClr val="tx1"/>
                </a:solidFill>
              </a:rPr>
              <a:t>10</a:t>
            </a:r>
            <a:r>
              <a:rPr lang="en-US" b="0" baseline="30000" dirty="0" smtClean="0">
                <a:solidFill>
                  <a:schemeClr val="tx1"/>
                </a:solidFill>
              </a:rPr>
              <a:t>-7 </a:t>
            </a:r>
            <a:r>
              <a:rPr lang="en-US" b="0" dirty="0" smtClean="0">
                <a:solidFill>
                  <a:schemeClr val="tx1"/>
                </a:solidFill>
              </a:rPr>
              <a:t>mbar</a:t>
            </a:r>
            <a:endParaRPr lang="en-US" b="0" dirty="0">
              <a:solidFill>
                <a:schemeClr val="tx1"/>
              </a:solidFill>
            </a:endParaRPr>
          </a:p>
          <a:p>
            <a:pPr lvl="1"/>
            <a:endParaRPr lang="en-US" b="0" dirty="0" smtClean="0">
              <a:solidFill>
                <a:schemeClr val="tx1"/>
              </a:solidFill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18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Virgo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99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3"/>
          <p:cNvSpPr txBox="1">
            <a:spLocks/>
          </p:cNvSpPr>
          <p:nvPr/>
        </p:nvSpPr>
        <p:spPr>
          <a:xfrm>
            <a:off x="415925" y="275445"/>
            <a:ext cx="9074150" cy="43088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1005083" rtl="0" eaLnBrk="1" latinLnBrk="0" hangingPunct="1">
              <a:spcBef>
                <a:spcPct val="0"/>
              </a:spcBef>
              <a:buNone/>
              <a:defRPr lang="de-DE" sz="28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err="1" smtClean="0">
                <a:solidFill>
                  <a:srgbClr val="002776">
                    <a:lumMod val="75000"/>
                  </a:srgbClr>
                </a:solidFill>
              </a:rPr>
              <a:t>AdV</a:t>
            </a:r>
            <a:r>
              <a:rPr lang="en-US" dirty="0" smtClean="0">
                <a:solidFill>
                  <a:srgbClr val="002776">
                    <a:lumMod val="75000"/>
                  </a:srgbClr>
                </a:solidFill>
              </a:rPr>
              <a:t>+ as the next incremental step forward in sensitivity</a:t>
            </a:r>
            <a:endParaRPr lang="en-US" dirty="0">
              <a:solidFill>
                <a:srgbClr val="002776">
                  <a:lumMod val="75000"/>
                </a:srgbClr>
              </a:solidFill>
            </a:endParaRP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415925" y="788392"/>
            <a:ext cx="9074150" cy="855056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en-US" dirty="0" err="1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AdV</a:t>
            </a:r>
            <a:r>
              <a:rPr lang="en-US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+ is the European plan to maximize Virgo’s sensitivity within the constrains of the EGO site. It has the potential to increase Virgo’s detection rate by up to an order of magnitude</a:t>
            </a:r>
            <a:endParaRPr 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buClr>
                <a:srgbClr val="0066FF"/>
              </a:buClr>
            </a:pPr>
            <a:endParaRPr 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buClr>
                <a:srgbClr val="0066FF"/>
              </a:buClr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415926" y="1513378"/>
            <a:ext cx="4696782" cy="5158947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en-US" b="1" dirty="0" err="1">
                <a:solidFill>
                  <a:srgbClr val="00B0F0"/>
                </a:solidFill>
              </a:rPr>
              <a:t>AdV</a:t>
            </a:r>
            <a:r>
              <a:rPr lang="en-US" b="1" dirty="0">
                <a:solidFill>
                  <a:srgbClr val="00B0F0"/>
                </a:solidFill>
              </a:rPr>
              <a:t>+ features</a:t>
            </a:r>
          </a:p>
          <a:p>
            <a:pPr lvl="1">
              <a:buClr>
                <a:srgbClr val="0066FF"/>
              </a:buClr>
            </a:pPr>
            <a:r>
              <a:rPr lang="en-US" sz="1600" b="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Maximize science</a:t>
            </a:r>
          </a:p>
          <a:p>
            <a:pPr lvl="1">
              <a:buClr>
                <a:srgbClr val="0066FF"/>
              </a:buClr>
            </a:pPr>
            <a:r>
              <a:rPr lang="en-US" sz="1600" b="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Secure </a:t>
            </a: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Virgo’s scientific relevance</a:t>
            </a:r>
          </a:p>
          <a:p>
            <a:pPr lvl="1">
              <a:buClr>
                <a:srgbClr val="0066FF"/>
              </a:buClr>
            </a:pP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Safeguard investments by scientists and funding agencies</a:t>
            </a:r>
          </a:p>
          <a:p>
            <a:pPr lvl="1">
              <a:buClr>
                <a:srgbClr val="0066FF"/>
              </a:buClr>
            </a:pP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Implement new innovative technologies</a:t>
            </a:r>
          </a:p>
          <a:p>
            <a:pPr lvl="1">
              <a:buClr>
                <a:srgbClr val="0066FF"/>
              </a:buClr>
            </a:pP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De-risk technologies needed for third generation observatories</a:t>
            </a:r>
          </a:p>
          <a:p>
            <a:pPr lvl="1">
              <a:buClr>
                <a:srgbClr val="0066FF"/>
              </a:buClr>
            </a:pP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Attract new groups wanting to enter the field</a:t>
            </a:r>
          </a:p>
          <a:p>
            <a:pPr lvl="1">
              <a:buClr>
                <a:srgbClr val="0066FF"/>
              </a:buClr>
            </a:pPr>
            <a:endParaRPr lang="en-US" sz="10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b="1" dirty="0" smtClean="0">
                <a:solidFill>
                  <a:srgbClr val="00B0F0"/>
                </a:solidFill>
              </a:rPr>
              <a:t>Upgrade activities</a:t>
            </a:r>
            <a:endParaRPr lang="en-US" b="1" dirty="0">
              <a:solidFill>
                <a:srgbClr val="00B0F0"/>
              </a:solidFill>
            </a:endParaRPr>
          </a:p>
          <a:p>
            <a:pPr lvl="1">
              <a:buClr>
                <a:srgbClr val="0066FF"/>
              </a:buClr>
            </a:pP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Tuned signal recycling and HPL: 120 </a:t>
            </a:r>
            <a:r>
              <a:rPr lang="en-US" sz="1600" b="0" dirty="0" err="1">
                <a:solidFill>
                  <a:srgbClr val="000000">
                    <a:lumMod val="85000"/>
                    <a:lumOff val="15000"/>
                  </a:srgbClr>
                </a:solidFill>
              </a:rPr>
              <a:t>Mpc</a:t>
            </a:r>
            <a:endParaRPr lang="en-US" sz="1600" b="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 lvl="1">
              <a:buClr>
                <a:srgbClr val="0066FF"/>
              </a:buClr>
            </a:pP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Frequency dependent squeezing: 150 </a:t>
            </a:r>
            <a:r>
              <a:rPr lang="en-US" sz="1600" b="0" dirty="0" err="1">
                <a:solidFill>
                  <a:srgbClr val="000000">
                    <a:lumMod val="85000"/>
                    <a:lumOff val="15000"/>
                  </a:srgbClr>
                </a:solidFill>
              </a:rPr>
              <a:t>Mpc</a:t>
            </a:r>
            <a:endParaRPr lang="en-US" sz="1600" b="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 lvl="1">
              <a:buClr>
                <a:srgbClr val="0066FF"/>
              </a:buClr>
            </a:pP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Newtonian noise cancellation: 160 </a:t>
            </a:r>
            <a:r>
              <a:rPr lang="en-US" sz="1600" b="0" dirty="0" err="1">
                <a:solidFill>
                  <a:srgbClr val="000000">
                    <a:lumMod val="85000"/>
                    <a:lumOff val="15000"/>
                  </a:srgbClr>
                </a:solidFill>
              </a:rPr>
              <a:t>Mpc</a:t>
            </a:r>
            <a:endParaRPr lang="en-US" sz="1600" b="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 lvl="1">
              <a:buClr>
                <a:srgbClr val="0066FF"/>
              </a:buClr>
            </a:pP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Larger mirrors (105 kg): </a:t>
            </a:r>
            <a:r>
              <a:rPr lang="en-US" sz="1600" b="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200-230 </a:t>
            </a:r>
            <a:r>
              <a:rPr lang="en-US" sz="1600" b="0" dirty="0" err="1">
                <a:solidFill>
                  <a:srgbClr val="000000">
                    <a:lumMod val="85000"/>
                    <a:lumOff val="15000"/>
                  </a:srgbClr>
                </a:solidFill>
              </a:rPr>
              <a:t>Mpc</a:t>
            </a:r>
            <a:endParaRPr lang="en-US" sz="1600" b="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 lvl="1">
              <a:buClr>
                <a:srgbClr val="0066FF"/>
              </a:buClr>
            </a:pP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Improved </a:t>
            </a:r>
            <a:r>
              <a:rPr lang="en-US" sz="1600" b="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coatings: 260-300 </a:t>
            </a:r>
            <a:r>
              <a:rPr lang="en-US" sz="1600" b="0" dirty="0" err="1">
                <a:solidFill>
                  <a:srgbClr val="000000">
                    <a:lumMod val="85000"/>
                    <a:lumOff val="15000"/>
                  </a:srgbClr>
                </a:solidFill>
              </a:rPr>
              <a:t>Mpc</a:t>
            </a:r>
            <a:endParaRPr lang="en-US" sz="1600" b="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buClr>
                <a:srgbClr val="0066FF"/>
              </a:buClr>
            </a:pPr>
            <a:endParaRPr lang="en-US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               </a:t>
            </a:r>
            <a:endParaRPr lang="en-US" sz="14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     </a:t>
            </a:r>
          </a:p>
          <a:p>
            <a:pPr>
              <a:buClr>
                <a:srgbClr val="0066FF"/>
              </a:buClr>
            </a:pPr>
            <a:endParaRPr lang="en-US" sz="1400" b="1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283" y="1643448"/>
            <a:ext cx="3611080" cy="15569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419" y="3404681"/>
            <a:ext cx="4270656" cy="306097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6926094" y="3352800"/>
            <a:ext cx="1381327" cy="194553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1431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Laboratoire</a:t>
            </a:r>
            <a:r>
              <a:rPr lang="en-US" dirty="0" smtClean="0"/>
              <a:t> des </a:t>
            </a:r>
            <a:r>
              <a:rPr lang="en-US" dirty="0" err="1" smtClean="0"/>
              <a:t>Matériaux</a:t>
            </a:r>
            <a:r>
              <a:rPr lang="en-US" dirty="0" smtClean="0"/>
              <a:t> </a:t>
            </a:r>
            <a:r>
              <a:rPr lang="en-US" dirty="0" err="1" smtClean="0"/>
              <a:t>Avancés</a:t>
            </a:r>
            <a:r>
              <a:rPr lang="en-US" dirty="0" smtClean="0"/>
              <a:t> </a:t>
            </a:r>
            <a:r>
              <a:rPr lang="en-US" dirty="0"/>
              <a:t>LMA </a:t>
            </a:r>
            <a:r>
              <a:rPr lang="en-US" dirty="0" smtClean="0"/>
              <a:t>at Lyon produced the coatings used on the main mirrors of the two working gravitational wave detectors: Advanced LIGO</a:t>
            </a:r>
            <a:r>
              <a:rPr lang="en-US" dirty="0"/>
              <a:t> </a:t>
            </a:r>
            <a:r>
              <a:rPr lang="en-US" dirty="0" smtClean="0"/>
              <a:t>and Virgo. These coatings feature low losses, low absorption, and low scattering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415924" y="1588760"/>
            <a:ext cx="5629742" cy="4590666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  <a:latin typeface="+mj-lt"/>
                <a:cs typeface="Avenir Book"/>
              </a:rPr>
              <a:t>Features</a:t>
            </a:r>
            <a:endParaRPr lang="en-US" dirty="0">
              <a:latin typeface="Avenir Book"/>
              <a:cs typeface="Avenir Book"/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Avenir Book"/>
                <a:cs typeface="Avenir Book"/>
                <a:sym typeface="Webdings"/>
              </a:rPr>
              <a:t>Flatness </a:t>
            </a:r>
            <a:r>
              <a:rPr lang="en-US" dirty="0">
                <a:latin typeface="Avenir Book"/>
                <a:cs typeface="Avenir Book"/>
                <a:sym typeface="Webdings"/>
              </a:rPr>
              <a:t>&lt; 0.5 nm </a:t>
            </a:r>
            <a:r>
              <a:rPr lang="en-US" dirty="0" err="1" smtClean="0">
                <a:latin typeface="Avenir Book"/>
                <a:cs typeface="Avenir Book"/>
                <a:sym typeface="Webdings"/>
              </a:rPr>
              <a:t>rms</a:t>
            </a:r>
            <a:r>
              <a:rPr lang="en-US" dirty="0" smtClean="0">
                <a:latin typeface="Avenir Book"/>
                <a:cs typeface="Avenir Book"/>
                <a:sym typeface="Webdings"/>
              </a:rPr>
              <a:t> over central 160 mm of mirrors by using ion beam polishing (robotic silica deposition was investigated)</a:t>
            </a:r>
            <a:endParaRPr lang="en-US" dirty="0">
              <a:latin typeface="Avenir Book"/>
              <a:cs typeface="Avenir Book"/>
              <a:sym typeface="Webdings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venir Book"/>
                <a:cs typeface="Avenir Book"/>
                <a:sym typeface="Webdings"/>
              </a:rPr>
              <a:t>Ti:Ta</a:t>
            </a:r>
            <a:r>
              <a:rPr lang="en-US" baseline="-25000" dirty="0">
                <a:latin typeface="Avenir Book"/>
                <a:cs typeface="Avenir Book"/>
                <a:sym typeface="Webdings"/>
              </a:rPr>
              <a:t>2</a:t>
            </a:r>
            <a:r>
              <a:rPr lang="en-US" dirty="0">
                <a:latin typeface="Avenir Book"/>
                <a:cs typeface="Avenir Book"/>
                <a:sym typeface="Webdings"/>
              </a:rPr>
              <a:t>O</a:t>
            </a:r>
            <a:r>
              <a:rPr lang="en-US" baseline="-25000" dirty="0">
                <a:latin typeface="Avenir Book"/>
                <a:cs typeface="Avenir Book"/>
                <a:sym typeface="Webdings"/>
              </a:rPr>
              <a:t>5</a:t>
            </a:r>
            <a:r>
              <a:rPr lang="en-US" dirty="0">
                <a:latin typeface="Avenir Book"/>
                <a:cs typeface="Avenir Book"/>
                <a:sym typeface="Webdings"/>
              </a:rPr>
              <a:t> and </a:t>
            </a:r>
            <a:r>
              <a:rPr lang="en-US" dirty="0" smtClean="0">
                <a:latin typeface="Avenir Book"/>
                <a:cs typeface="Avenir Book"/>
                <a:sym typeface="Webdings"/>
              </a:rPr>
              <a:t>SiO</a:t>
            </a:r>
            <a:r>
              <a:rPr lang="en-US" baseline="-25000" dirty="0" smtClean="0">
                <a:latin typeface="Avenir Book"/>
                <a:cs typeface="Avenir Book"/>
                <a:sym typeface="Webdings"/>
              </a:rPr>
              <a:t>2 </a:t>
            </a:r>
            <a:r>
              <a:rPr lang="en-US" dirty="0" smtClean="0">
                <a:latin typeface="Avenir Book"/>
                <a:cs typeface="Avenir Book"/>
                <a:sym typeface="Webdings"/>
              </a:rPr>
              <a:t>stacks with optical </a:t>
            </a:r>
            <a:r>
              <a:rPr lang="en-US" dirty="0">
                <a:latin typeface="Avenir Book"/>
                <a:cs typeface="Avenir Book"/>
                <a:sym typeface="Webdings"/>
              </a:rPr>
              <a:t>absorption </a:t>
            </a:r>
            <a:r>
              <a:rPr lang="en-US" dirty="0" smtClean="0">
                <a:latin typeface="Avenir Book"/>
                <a:cs typeface="Avenir Book"/>
                <a:sym typeface="Webdings"/>
              </a:rPr>
              <a:t>about 0.3 ppm</a:t>
            </a:r>
          </a:p>
          <a:p>
            <a:pPr marL="285750" indent="-285750">
              <a:buFontTx/>
              <a:buChar char="-"/>
            </a:pPr>
            <a:endParaRPr lang="en-US" dirty="0">
              <a:latin typeface="Avenir Book"/>
              <a:cs typeface="Avenir Book"/>
              <a:sym typeface="Webdings"/>
            </a:endParaRPr>
          </a:p>
          <a:p>
            <a:r>
              <a:rPr lang="en-US" b="1" dirty="0">
                <a:solidFill>
                  <a:srgbClr val="00B0F0"/>
                </a:solidFill>
                <a:latin typeface="+mj-lt"/>
                <a:cs typeface="Avenir Book"/>
                <a:sym typeface="Webdings"/>
              </a:rPr>
              <a:t>Expand LMA capabilities for next generation</a:t>
            </a:r>
          </a:p>
          <a:p>
            <a:r>
              <a:rPr lang="en-US" dirty="0" smtClean="0">
                <a:latin typeface="Avenir Book"/>
                <a:cs typeface="Avenir Book"/>
                <a:sym typeface="Webdings"/>
              </a:rPr>
              <a:t>LMA is the only coating group known to be capable of scaling 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7B4FCA-D758-EB48-BD46-5EEF226FD218}" type="slidenum">
              <a:rPr lang="en-US" smtClean="0"/>
              <a:t>20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AdV</a:t>
            </a:r>
            <a:r>
              <a:rPr lang="en-US" dirty="0" smtClean="0"/>
              <a:t>+ upgrade and extreme mirror technology</a:t>
            </a:r>
            <a:endParaRPr lang="en-US" dirty="0"/>
          </a:p>
        </p:txBody>
      </p:sp>
      <p:pic>
        <p:nvPicPr>
          <p:cNvPr id="10" name="Picture 9" descr="IMG_2210-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345935" y="2662283"/>
            <a:ext cx="4837380" cy="3439913"/>
          </a:xfrm>
          <a:prstGeom prst="rect">
            <a:avLst/>
          </a:prstGeom>
        </p:spPr>
      </p:pic>
      <p:pic>
        <p:nvPicPr>
          <p:cNvPr id="6" name="Picture 5" descr="20150413_161325_resized.jp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7000"/>
                    </a14:imgEffect>
                    <a14:imgEffect>
                      <a14:colorTemperature colorTemp="5413"/>
                    </a14:imgEffect>
                    <a14:imgEffect>
                      <a14:saturation sat="74000"/>
                    </a14:imgEffect>
                    <a14:imgEffect>
                      <a14:brightnessContrast bright="9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4666" y="1878921"/>
            <a:ext cx="3445408" cy="4922011"/>
          </a:xfrm>
          <a:prstGeom prst="rect">
            <a:avLst/>
          </a:prstGeom>
        </p:spPr>
      </p:pic>
      <p:pic>
        <p:nvPicPr>
          <p:cNvPr id="11" name="Picture 10" descr="IMG_0750-1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5666" y="1304076"/>
            <a:ext cx="3445844" cy="54899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3" y="3639673"/>
            <a:ext cx="4895815" cy="31543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93794" y="6370043"/>
            <a:ext cx="917944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tx2"/>
              </a:buClr>
            </a:pPr>
            <a:r>
              <a:rPr lang="en-US" sz="2800" dirty="0" smtClean="0">
                <a:solidFill>
                  <a:srgbClr val="FFFF00"/>
                </a:solidFill>
              </a:rPr>
              <a:t> LMA </a:t>
            </a:r>
            <a:endParaRPr lang="en-US" sz="14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38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3"/>
          <p:cNvSpPr txBox="1">
            <a:spLocks/>
          </p:cNvSpPr>
          <p:nvPr/>
        </p:nvSpPr>
        <p:spPr>
          <a:xfrm>
            <a:off x="415925" y="275445"/>
            <a:ext cx="9074150" cy="43088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1005083" rtl="0" eaLnBrk="1" latinLnBrk="0" hangingPunct="1">
              <a:spcBef>
                <a:spcPct val="0"/>
              </a:spcBef>
              <a:buNone/>
              <a:defRPr lang="de-DE" sz="28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002776">
                    <a:lumMod val="75000"/>
                  </a:srgbClr>
                </a:solidFill>
              </a:rPr>
              <a:t>Phase I</a:t>
            </a:r>
            <a:endParaRPr lang="en-US" dirty="0">
              <a:solidFill>
                <a:srgbClr val="002776">
                  <a:lumMod val="75000"/>
                </a:srgbClr>
              </a:solidFill>
            </a:endParaRP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415925" y="788392"/>
            <a:ext cx="9169864" cy="855056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en-US" dirty="0">
                <a:solidFill>
                  <a:srgbClr val="000000">
                    <a:lumMod val="85000"/>
                    <a:lumOff val="15000"/>
                  </a:srgbClr>
                </a:solidFill>
              </a:rPr>
              <a:t>Quantum noise will be tackled after the O3 science run in Phase I: </a:t>
            </a:r>
            <a:r>
              <a:rPr lang="en-US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laser power will be increased to 200 W, and frequency dependent squeezing installed. Also </a:t>
            </a:r>
            <a:r>
              <a:rPr lang="en-US" dirty="0">
                <a:solidFill>
                  <a:srgbClr val="000000">
                    <a:lumMod val="85000"/>
                    <a:lumOff val="15000"/>
                  </a:srgbClr>
                </a:solidFill>
              </a:rPr>
              <a:t>tuned signal recycling </a:t>
            </a:r>
            <a:r>
              <a:rPr lang="en-US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and NN subtraction</a:t>
            </a:r>
            <a:endParaRPr 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buClr>
                <a:srgbClr val="0066FF"/>
              </a:buClr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741" y="2564476"/>
            <a:ext cx="4933950" cy="3971925"/>
          </a:xfrm>
          <a:prstGeom prst="rect">
            <a:avLst/>
          </a:prstGeom>
        </p:spPr>
      </p:pic>
      <p:sp>
        <p:nvSpPr>
          <p:cNvPr id="8" name="Text Placeholder 5"/>
          <p:cNvSpPr txBox="1">
            <a:spLocks/>
          </p:cNvSpPr>
          <p:nvPr/>
        </p:nvSpPr>
        <p:spPr>
          <a:xfrm>
            <a:off x="415925" y="1513378"/>
            <a:ext cx="5249647" cy="5158947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en-US" sz="1400" b="1">
                <a:solidFill>
                  <a:srgbClr val="000000">
                    <a:lumMod val="85000"/>
                    <a:lumOff val="15000"/>
                  </a:srgbClr>
                </a:solidFill>
              </a:rPr>
              <a:t>Power increase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b="1">
                <a:solidFill>
                  <a:srgbClr val="000000">
                    <a:lumMod val="85000"/>
                    <a:lumOff val="15000"/>
                  </a:srgbClr>
                </a:solidFill>
              </a:rPr>
              <a:t>         </a:t>
            </a:r>
            <a:r>
              <a:rPr lang="en-US" sz="1400">
                <a:solidFill>
                  <a:srgbClr val="000000">
                    <a:lumMod val="85000"/>
                    <a:lumOff val="15000"/>
                  </a:srgbClr>
                </a:solidFill>
              </a:rPr>
              <a:t>All in-fiber 200 W laser system for 125 W after the IMC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>
                <a:solidFill>
                  <a:srgbClr val="000000">
                    <a:lumMod val="85000"/>
                    <a:lumOff val="15000"/>
                  </a:srgbClr>
                </a:solidFill>
              </a:rPr>
              <a:t>         Foreseen as part of </a:t>
            </a:r>
            <a:r>
              <a:rPr lang="en-US" sz="1400" err="1">
                <a:solidFill>
                  <a:srgbClr val="000000">
                    <a:lumMod val="85000"/>
                    <a:lumOff val="15000"/>
                  </a:srgbClr>
                </a:solidFill>
              </a:rPr>
              <a:t>AdV</a:t>
            </a:r>
            <a:endParaRPr lang="en-US" sz="140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>
                <a:solidFill>
                  <a:srgbClr val="000000">
                    <a:lumMod val="85000"/>
                    <a:lumOff val="15000"/>
                  </a:srgbClr>
                </a:solidFill>
              </a:rPr>
              <a:t>         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b="1">
                <a:solidFill>
                  <a:srgbClr val="000000">
                    <a:lumMod val="85000"/>
                    <a:lumOff val="15000"/>
                  </a:srgbClr>
                </a:solidFill>
              </a:rPr>
              <a:t>Tuned signal recycling: 120 </a:t>
            </a:r>
            <a:r>
              <a:rPr lang="en-US" sz="1400" b="1" err="1">
                <a:solidFill>
                  <a:srgbClr val="000000">
                    <a:lumMod val="85000"/>
                    <a:lumOff val="15000"/>
                  </a:srgbClr>
                </a:solidFill>
              </a:rPr>
              <a:t>Mpc</a:t>
            </a:r>
            <a:endParaRPr lang="en-US" sz="1400" b="1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>
                <a:solidFill>
                  <a:srgbClr val="000000">
                    <a:lumMod val="85000"/>
                    <a:lumOff val="15000"/>
                  </a:srgbClr>
                </a:solidFill>
              </a:rPr>
              <a:t>         Install SR mirror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>
                <a:solidFill>
                  <a:srgbClr val="000000">
                    <a:lumMod val="85000"/>
                    <a:lumOff val="15000"/>
                  </a:srgbClr>
                </a:solidFill>
              </a:rPr>
              <a:t>         Control addition DOF (auxiliary lasers?)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b="1">
                <a:solidFill>
                  <a:srgbClr val="000000">
                    <a:lumMod val="85000"/>
                    <a:lumOff val="15000"/>
                  </a:srgbClr>
                </a:solidFill>
              </a:rPr>
              <a:t>Frequency dependent squeezing: 150 </a:t>
            </a:r>
            <a:r>
              <a:rPr lang="en-US" sz="1400" b="1" err="1">
                <a:solidFill>
                  <a:srgbClr val="000000">
                    <a:lumMod val="85000"/>
                    <a:lumOff val="15000"/>
                  </a:srgbClr>
                </a:solidFill>
              </a:rPr>
              <a:t>Mpc</a:t>
            </a:r>
            <a:endParaRPr lang="en-US" sz="1400" b="1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>
                <a:solidFill>
                  <a:srgbClr val="000000">
                    <a:lumMod val="85000"/>
                    <a:lumOff val="15000"/>
                  </a:srgbClr>
                </a:solidFill>
              </a:rPr>
              <a:t>          Squeezed light source and filter cavity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b="1">
                <a:solidFill>
                  <a:srgbClr val="000000">
                    <a:lumMod val="85000"/>
                    <a:lumOff val="15000"/>
                  </a:srgbClr>
                </a:solidFill>
              </a:rPr>
              <a:t>Newtonian noise cancellation: 160 </a:t>
            </a:r>
            <a:r>
              <a:rPr lang="en-US" sz="1400" b="1" err="1">
                <a:solidFill>
                  <a:srgbClr val="000000">
                    <a:lumMod val="85000"/>
                    <a:lumOff val="15000"/>
                  </a:srgbClr>
                </a:solidFill>
              </a:rPr>
              <a:t>Mpc</a:t>
            </a:r>
            <a:endParaRPr lang="en-US" sz="1400" b="1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>
                <a:solidFill>
                  <a:srgbClr val="000000">
                    <a:lumMod val="85000"/>
                    <a:lumOff val="15000"/>
                  </a:srgbClr>
                </a:solidFill>
              </a:rPr>
              <a:t>          Seismic sensor networks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>
                <a:solidFill>
                  <a:srgbClr val="000000">
                    <a:lumMod val="85000"/>
                    <a:lumOff val="15000"/>
                  </a:srgbClr>
                </a:solidFill>
              </a:rPr>
              <a:t>      </a:t>
            </a:r>
          </a:p>
          <a:p>
            <a:pPr>
              <a:buClr>
                <a:srgbClr val="0066FF"/>
              </a:buClr>
            </a:pPr>
            <a:endParaRPr lang="en-US" sz="1400" b="1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25" y="4485179"/>
            <a:ext cx="3611080" cy="15569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23164" y="3030881"/>
            <a:ext cx="70243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smtClean="0"/>
              <a:t>  50 W</a:t>
            </a:r>
          </a:p>
          <a:p>
            <a:r>
              <a:rPr lang="nl-NL" sz="1400" dirty="0" smtClean="0"/>
              <a:t>125 W</a:t>
            </a:r>
          </a:p>
          <a:p>
            <a:endParaRPr lang="nl-NL" sz="1400" dirty="0"/>
          </a:p>
          <a:p>
            <a:r>
              <a:rPr lang="nl-NL" sz="1400" dirty="0" smtClean="0"/>
              <a:t>  + SR</a:t>
            </a:r>
          </a:p>
          <a:p>
            <a:r>
              <a:rPr lang="nl-NL" sz="1400" dirty="0" smtClean="0"/>
              <a:t>+ FDS</a:t>
            </a:r>
          </a:p>
          <a:p>
            <a:r>
              <a:rPr lang="nl-NL" sz="1400" dirty="0" smtClean="0"/>
              <a:t>  + NN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24049955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0878" y="2323841"/>
            <a:ext cx="5619197" cy="4027531"/>
          </a:xfrm>
          <a:prstGeom prst="rect">
            <a:avLst/>
          </a:prstGeom>
        </p:spPr>
      </p:pic>
      <p:sp>
        <p:nvSpPr>
          <p:cNvPr id="10" name="Title 3"/>
          <p:cNvSpPr txBox="1">
            <a:spLocks/>
          </p:cNvSpPr>
          <p:nvPr/>
        </p:nvSpPr>
        <p:spPr>
          <a:xfrm>
            <a:off x="415925" y="275445"/>
            <a:ext cx="9074150" cy="43088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1005083" rtl="0" eaLnBrk="1" latinLnBrk="0" hangingPunct="1">
              <a:spcBef>
                <a:spcPct val="0"/>
              </a:spcBef>
              <a:buNone/>
              <a:defRPr lang="de-DE" sz="28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002776">
                    <a:lumMod val="75000"/>
                  </a:srgbClr>
                </a:solidFill>
              </a:rPr>
              <a:t>Phase II</a:t>
            </a:r>
            <a:endParaRPr lang="en-US" dirty="0">
              <a:solidFill>
                <a:srgbClr val="002776">
                  <a:lumMod val="75000"/>
                </a:srgbClr>
              </a:solidFill>
            </a:endParaRP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415925" y="788392"/>
            <a:ext cx="9074150" cy="855056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en-US">
                <a:solidFill>
                  <a:srgbClr val="000000">
                    <a:lumMod val="85000"/>
                    <a:lumOff val="15000"/>
                  </a:srgbClr>
                </a:solidFill>
              </a:rPr>
              <a:t>Reduce thermal noise: modify optical design of the </a:t>
            </a:r>
            <a:r>
              <a:rPr lang="en-US" err="1">
                <a:solidFill>
                  <a:srgbClr val="000000">
                    <a:lumMod val="85000"/>
                    <a:lumOff val="15000"/>
                  </a:srgbClr>
                </a:solidFill>
              </a:rPr>
              <a:t>Fabry</a:t>
            </a:r>
            <a:r>
              <a:rPr lang="en-US">
                <a:solidFill>
                  <a:srgbClr val="000000">
                    <a:lumMod val="85000"/>
                    <a:lumOff val="15000"/>
                  </a:srgbClr>
                </a:solidFill>
              </a:rPr>
              <a:t>-Perot arms to accommodate larger beams and heavier test masses</a:t>
            </a:r>
          </a:p>
          <a:p>
            <a:pPr>
              <a:buClr>
                <a:srgbClr val="0066FF"/>
              </a:buClr>
            </a:pPr>
            <a:endParaRPr lang="en-US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415925" y="1396311"/>
            <a:ext cx="5249647" cy="5023022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en-US" sz="1400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Larger mirrors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         </a:t>
            </a:r>
            <a:r>
              <a:rPr lang="en-US" sz="14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Diameter: 550 mm, thickness: 200 mm, mass: 105 kg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        Scenario 1: ETM-only → 200 </a:t>
            </a:r>
            <a:r>
              <a:rPr lang="en-US" sz="1400" dirty="0" err="1">
                <a:solidFill>
                  <a:srgbClr val="000000">
                    <a:lumMod val="85000"/>
                    <a:lumOff val="15000"/>
                  </a:srgbClr>
                </a:solidFill>
              </a:rPr>
              <a:t>Mpc</a:t>
            </a:r>
            <a:endParaRPr lang="en-US" sz="14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        Scenario 2: full upgrade → 230 </a:t>
            </a:r>
            <a:r>
              <a:rPr lang="en-US" sz="1400" dirty="0" err="1">
                <a:solidFill>
                  <a:srgbClr val="000000">
                    <a:lumMod val="85000"/>
                    <a:lumOff val="15000"/>
                  </a:srgbClr>
                </a:solidFill>
              </a:rPr>
              <a:t>Mpc</a:t>
            </a:r>
            <a:endParaRPr lang="en-US" sz="14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        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Coating research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        </a:t>
            </a:r>
            <a:r>
              <a:rPr lang="en-US" sz="1400" b="1" dirty="0">
                <a:solidFill>
                  <a:srgbClr val="C00000"/>
                </a:solidFill>
              </a:rPr>
              <a:t>Factor three reduction in CTN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        Scenario 1: ETM-only → 260 </a:t>
            </a:r>
            <a:r>
              <a:rPr lang="en-US" sz="1400" dirty="0" err="1">
                <a:solidFill>
                  <a:srgbClr val="000000">
                    <a:lumMod val="85000"/>
                    <a:lumOff val="15000"/>
                  </a:srgbClr>
                </a:solidFill>
              </a:rPr>
              <a:t>Mpc</a:t>
            </a:r>
            <a:endParaRPr lang="en-US" sz="14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        Scenario 2: full upgrade → 300 </a:t>
            </a:r>
            <a:r>
              <a:rPr lang="en-US" sz="1400" dirty="0" err="1">
                <a:solidFill>
                  <a:srgbClr val="000000">
                    <a:lumMod val="85000"/>
                    <a:lumOff val="15000"/>
                  </a:srgbClr>
                </a:solidFill>
              </a:rPr>
              <a:t>Mpc</a:t>
            </a:r>
            <a:endParaRPr lang="en-US" sz="14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Grand Coater upgrade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        </a:t>
            </a:r>
            <a:endParaRPr lang="en-US" sz="1400" b="1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Many activities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         Vacuum, infrastructure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         Payloads and </a:t>
            </a:r>
            <a:r>
              <a:rPr lang="en-US" sz="1400" dirty="0" err="1">
                <a:solidFill>
                  <a:srgbClr val="000000">
                    <a:lumMod val="85000"/>
                    <a:lumOff val="15000"/>
                  </a:srgbClr>
                </a:solidFill>
              </a:rPr>
              <a:t>superattenuators</a:t>
            </a:r>
            <a:endParaRPr lang="en-US" sz="14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         Aberration control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endParaRPr lang="en-US" sz="14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sz="14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     </a:t>
            </a:r>
          </a:p>
          <a:p>
            <a:pPr>
              <a:buClr>
                <a:srgbClr val="0066FF"/>
              </a:buClr>
            </a:pPr>
            <a:endParaRPr lang="en-US" sz="1400" b="1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54535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" name="Content Placeholder 5"/>
          <p:cNvGraphicFramePr>
            <a:graphicFrameLocks noGrp="1"/>
          </p:cNvGraphicFramePr>
          <p:nvPr>
            <p:ph sz="quarter" idx="15"/>
            <p:extLst/>
          </p:nvPr>
        </p:nvGraphicFramePr>
        <p:xfrm>
          <a:off x="415084" y="1620813"/>
          <a:ext cx="9074150" cy="426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74150"/>
              </a:tblGrid>
              <a:tr h="245046"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99060" marR="99060" anchor="ctr"/>
                </a:tc>
              </a:tr>
              <a:tr h="2450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245046">
                <a:tc>
                  <a:txBody>
                    <a:bodyPr/>
                    <a:lstStyle/>
                    <a:p>
                      <a:endParaRPr lang="en-US" sz="1400" b="1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99060" marR="99060" anchor="ctr"/>
                </a:tc>
              </a:tr>
              <a:tr h="245046">
                <a:tc>
                  <a:txBody>
                    <a:bodyPr/>
                    <a:lstStyle/>
                    <a:p>
                      <a:endParaRPr lang="en-US" sz="1400" b="1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2450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99060" marR="99060" anchor="ctr"/>
                </a:tc>
              </a:tr>
              <a:tr h="245046">
                <a:tc>
                  <a:txBody>
                    <a:bodyPr/>
                    <a:lstStyle/>
                    <a:p>
                      <a:endParaRPr lang="en-US" sz="1400" b="1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245046">
                <a:tc>
                  <a:txBody>
                    <a:bodyPr/>
                    <a:lstStyle/>
                    <a:p>
                      <a:endParaRPr lang="en-US" sz="1400" b="1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99060" marR="99060" anchor="ctr">
                    <a:solidFill>
                      <a:schemeClr val="bg1"/>
                    </a:solidFill>
                  </a:tcPr>
                </a:tc>
              </a:tr>
              <a:tr h="245046">
                <a:tc>
                  <a:txBody>
                    <a:bodyPr/>
                    <a:lstStyle/>
                    <a:p>
                      <a:endParaRPr lang="en-US" sz="14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EAEAEA"/>
                    </a:solidFill>
                  </a:tcPr>
                </a:tc>
              </a:tr>
              <a:tr h="245046">
                <a:tc>
                  <a:txBody>
                    <a:bodyPr/>
                    <a:lstStyle/>
                    <a:p>
                      <a:endParaRPr lang="en-US" sz="14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FFFFFF"/>
                    </a:solidFill>
                  </a:tcPr>
                </a:tc>
              </a:tr>
              <a:tr h="245046">
                <a:tc>
                  <a:txBody>
                    <a:bodyPr/>
                    <a:lstStyle/>
                    <a:p>
                      <a:endParaRPr lang="en-US" sz="14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EAEAEA"/>
                    </a:solidFill>
                  </a:tcPr>
                </a:tc>
              </a:tr>
              <a:tr h="245046">
                <a:tc>
                  <a:txBody>
                    <a:bodyPr/>
                    <a:lstStyle/>
                    <a:p>
                      <a:endParaRPr lang="en-US" sz="14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FFFFFF"/>
                    </a:solidFill>
                  </a:tcPr>
                </a:tc>
              </a:tr>
              <a:tr h="245046">
                <a:tc>
                  <a:txBody>
                    <a:bodyPr/>
                    <a:lstStyle/>
                    <a:p>
                      <a:endParaRPr lang="en-US" sz="14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EAEAEA"/>
                    </a:solidFill>
                  </a:tcPr>
                </a:tc>
              </a:tr>
              <a:tr h="245046">
                <a:tc>
                  <a:txBody>
                    <a:bodyPr/>
                    <a:lstStyle/>
                    <a:p>
                      <a:endParaRPr lang="en-US" sz="14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FFFFFF"/>
                    </a:solidFill>
                  </a:tcPr>
                </a:tc>
              </a:tr>
              <a:tr h="245046">
                <a:tc>
                  <a:txBody>
                    <a:bodyPr/>
                    <a:lstStyle/>
                    <a:p>
                      <a:endParaRPr lang="en-US" sz="14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90" name="Rounded Rectangle 89"/>
          <p:cNvSpPr/>
          <p:nvPr/>
        </p:nvSpPr>
        <p:spPr>
          <a:xfrm>
            <a:off x="3983462" y="2890177"/>
            <a:ext cx="2076602" cy="201168"/>
          </a:xfrm>
          <a:prstGeom prst="roundRect">
            <a:avLst>
              <a:gd name="adj" fmla="val 27219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19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itle 1"/>
          <p:cNvSpPr txBox="1">
            <a:spLocks/>
          </p:cNvSpPr>
          <p:nvPr/>
        </p:nvSpPr>
        <p:spPr>
          <a:xfrm>
            <a:off x="415924" y="308048"/>
            <a:ext cx="9276716" cy="664797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 baseline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defTabSz="927792">
              <a:spcBef>
                <a:spcPts val="0"/>
              </a:spcBef>
              <a:spcAft>
                <a:spcPct val="0"/>
              </a:spcAft>
              <a:defRPr/>
            </a:pPr>
            <a:r>
              <a:rPr lang="en-GB" dirty="0" err="1" smtClean="0">
                <a:solidFill>
                  <a:srgbClr val="002776">
                    <a:lumMod val="75000"/>
                  </a:srgbClr>
                </a:solidFill>
              </a:rPr>
              <a:t>AdV</a:t>
            </a:r>
            <a:r>
              <a:rPr lang="en-GB" dirty="0">
                <a:solidFill>
                  <a:srgbClr val="002776">
                    <a:lumMod val="75000"/>
                  </a:srgbClr>
                </a:solidFill>
              </a:rPr>
              <a:t>+ </a:t>
            </a:r>
            <a:r>
              <a:rPr lang="en-GB" dirty="0" smtClean="0">
                <a:solidFill>
                  <a:srgbClr val="002776">
                    <a:lumMod val="75000"/>
                  </a:srgbClr>
                </a:solidFill>
              </a:rPr>
              <a:t>to be carried out in parallel with LIGO’s A+ upgrade</a:t>
            </a:r>
            <a:endParaRPr lang="en-US" dirty="0">
              <a:solidFill>
                <a:srgbClr val="002776">
                  <a:lumMod val="75000"/>
                </a:srgbClr>
              </a:solidFill>
            </a:endParaRPr>
          </a:p>
          <a:p>
            <a:pPr defTabSz="927792">
              <a:spcBef>
                <a:spcPts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2776">
                  <a:lumMod val="75000"/>
                </a:srgbClr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415084" y="1226132"/>
            <a:ext cx="1185630" cy="280277"/>
          </a:xfrm>
          <a:prstGeom prst="chevron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r>
              <a:rPr lang="en-US" sz="1400" dirty="0" smtClean="0">
                <a:solidFill>
                  <a:srgbClr val="FFFFFF"/>
                </a:solidFill>
              </a:rPr>
              <a:t>2019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5" name="Chevron 44"/>
          <p:cNvSpPr/>
          <p:nvPr/>
        </p:nvSpPr>
        <p:spPr>
          <a:xfrm>
            <a:off x="1544080" y="1226132"/>
            <a:ext cx="1185630" cy="280277"/>
          </a:xfrm>
          <a:prstGeom prst="chevron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r>
              <a:rPr lang="en-US" sz="1400" dirty="0" smtClean="0">
                <a:solidFill>
                  <a:srgbClr val="FFFFFF"/>
                </a:solidFill>
              </a:rPr>
              <a:t>2020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7" name="Chevron 56"/>
          <p:cNvSpPr/>
          <p:nvPr/>
        </p:nvSpPr>
        <p:spPr>
          <a:xfrm>
            <a:off x="2673076" y="1226132"/>
            <a:ext cx="1185630" cy="280277"/>
          </a:xfrm>
          <a:prstGeom prst="chevron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r>
              <a:rPr lang="en-US" sz="1400" dirty="0" smtClean="0">
                <a:solidFill>
                  <a:srgbClr val="FFFFFF"/>
                </a:solidFill>
              </a:rPr>
              <a:t>2021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8" name="Chevron 57"/>
          <p:cNvSpPr/>
          <p:nvPr/>
        </p:nvSpPr>
        <p:spPr>
          <a:xfrm>
            <a:off x="3802072" y="1226132"/>
            <a:ext cx="1185630" cy="280277"/>
          </a:xfrm>
          <a:prstGeom prst="chevron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r>
              <a:rPr lang="en-US" sz="1400" dirty="0" smtClean="0">
                <a:solidFill>
                  <a:srgbClr val="FFFFFF"/>
                </a:solidFill>
              </a:rPr>
              <a:t>2022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9" name="Chevron 58"/>
          <p:cNvSpPr/>
          <p:nvPr/>
        </p:nvSpPr>
        <p:spPr>
          <a:xfrm>
            <a:off x="4931068" y="1226132"/>
            <a:ext cx="1185630" cy="280277"/>
          </a:xfrm>
          <a:prstGeom prst="chevron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r>
              <a:rPr lang="en-US" sz="1400" dirty="0" smtClean="0">
                <a:solidFill>
                  <a:srgbClr val="FFFFFF"/>
                </a:solidFill>
              </a:rPr>
              <a:t>2023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0" name="Chevron 59"/>
          <p:cNvSpPr/>
          <p:nvPr/>
        </p:nvSpPr>
        <p:spPr>
          <a:xfrm>
            <a:off x="6060064" y="1226132"/>
            <a:ext cx="1185630" cy="280277"/>
          </a:xfrm>
          <a:prstGeom prst="chevron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r>
              <a:rPr lang="en-US" sz="1400" dirty="0" smtClean="0">
                <a:solidFill>
                  <a:srgbClr val="FFFFFF"/>
                </a:solidFill>
              </a:rPr>
              <a:t>2024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2" name="Chevron 61"/>
          <p:cNvSpPr/>
          <p:nvPr/>
        </p:nvSpPr>
        <p:spPr>
          <a:xfrm>
            <a:off x="7189060" y="1226132"/>
            <a:ext cx="1185630" cy="280277"/>
          </a:xfrm>
          <a:prstGeom prst="chevron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r>
              <a:rPr lang="en-US" sz="1400" dirty="0" smtClean="0">
                <a:solidFill>
                  <a:srgbClr val="FFFFFF"/>
                </a:solidFill>
              </a:rPr>
              <a:t>2025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3" name="Chevron 62"/>
          <p:cNvSpPr/>
          <p:nvPr/>
        </p:nvSpPr>
        <p:spPr>
          <a:xfrm>
            <a:off x="8318056" y="1226132"/>
            <a:ext cx="1185630" cy="280277"/>
          </a:xfrm>
          <a:prstGeom prst="chevron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r>
              <a:rPr lang="en-US" sz="1400" dirty="0" smtClean="0">
                <a:solidFill>
                  <a:srgbClr val="FFFFFF"/>
                </a:solidFill>
              </a:rPr>
              <a:t>2026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15085" y="1980008"/>
            <a:ext cx="1371600" cy="198026"/>
          </a:xfrm>
          <a:prstGeom prst="roundRect">
            <a:avLst>
              <a:gd name="adj" fmla="val 27219"/>
            </a:avLst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877533" y="1962590"/>
            <a:ext cx="2391680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spcBef>
                <a:spcPts val="600"/>
              </a:spcBef>
              <a:buClr>
                <a:srgbClr val="313131"/>
              </a:buClr>
            </a:pPr>
            <a:r>
              <a:rPr lang="en-US" sz="1400" dirty="0" smtClean="0">
                <a:solidFill>
                  <a:srgbClr val="313131"/>
                </a:solidFill>
              </a:rPr>
              <a:t>Observing Run O3 (&gt; 60 </a:t>
            </a:r>
            <a:r>
              <a:rPr lang="en-US" sz="1400" dirty="0" err="1" smtClean="0">
                <a:solidFill>
                  <a:srgbClr val="313131"/>
                </a:solidFill>
              </a:rPr>
              <a:t>Mpc</a:t>
            </a:r>
            <a:r>
              <a:rPr lang="en-US" sz="1400" dirty="0" smtClean="0">
                <a:solidFill>
                  <a:srgbClr val="313131"/>
                </a:solidFill>
              </a:rPr>
              <a:t>)</a:t>
            </a:r>
            <a:endParaRPr lang="en-GB" sz="1400" dirty="0" err="1" smtClean="0">
              <a:solidFill>
                <a:srgbClr val="313131"/>
              </a:solidFill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415083" y="2280460"/>
            <a:ext cx="1373685" cy="198023"/>
          </a:xfrm>
          <a:prstGeom prst="roundRect">
            <a:avLst>
              <a:gd name="adj" fmla="val 27219"/>
            </a:avLst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1632017" y="2591395"/>
            <a:ext cx="984075" cy="201168"/>
          </a:xfrm>
          <a:prstGeom prst="roundRect">
            <a:avLst>
              <a:gd name="adj" fmla="val 27219"/>
            </a:avLst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881884" y="2263040"/>
            <a:ext cx="339650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spcBef>
                <a:spcPts val="600"/>
              </a:spcBef>
              <a:buClr>
                <a:srgbClr val="313131"/>
              </a:buClr>
            </a:pPr>
            <a:r>
              <a:rPr lang="en-US" sz="1400" dirty="0" smtClean="0">
                <a:solidFill>
                  <a:srgbClr val="313131"/>
                </a:solidFill>
              </a:rPr>
              <a:t>Design, infrastructure preparation for </a:t>
            </a:r>
            <a:r>
              <a:rPr lang="en-US" sz="1400" dirty="0" err="1" smtClean="0">
                <a:solidFill>
                  <a:srgbClr val="313131"/>
                </a:solidFill>
              </a:rPr>
              <a:t>AdV</a:t>
            </a:r>
            <a:r>
              <a:rPr lang="en-US" sz="1400" dirty="0" smtClean="0">
                <a:solidFill>
                  <a:srgbClr val="313131"/>
                </a:solidFill>
              </a:rPr>
              <a:t>+</a:t>
            </a:r>
            <a:endParaRPr lang="en-GB" sz="1400" dirty="0" err="1" smtClean="0">
              <a:solidFill>
                <a:srgbClr val="313131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696133" y="2569625"/>
            <a:ext cx="580607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spcBef>
                <a:spcPts val="600"/>
              </a:spcBef>
              <a:buClr>
                <a:srgbClr val="313131"/>
              </a:buClr>
            </a:pPr>
            <a:r>
              <a:rPr lang="en-US" sz="1400" dirty="0" smtClean="0">
                <a:solidFill>
                  <a:srgbClr val="313131"/>
                </a:solidFill>
              </a:rPr>
              <a:t>Install signal recycling (</a:t>
            </a:r>
            <a:r>
              <a:rPr lang="en-US" sz="1400" dirty="0" err="1" smtClean="0">
                <a:solidFill>
                  <a:srgbClr val="313131"/>
                </a:solidFill>
              </a:rPr>
              <a:t>AdV</a:t>
            </a:r>
            <a:r>
              <a:rPr lang="en-US" sz="1400" dirty="0" smtClean="0">
                <a:solidFill>
                  <a:srgbClr val="313131"/>
                </a:solidFill>
              </a:rPr>
              <a:t>) and frequency dependent squeezing (</a:t>
            </a:r>
            <a:r>
              <a:rPr lang="en-US" sz="1400" dirty="0" err="1" smtClean="0">
                <a:solidFill>
                  <a:srgbClr val="313131"/>
                </a:solidFill>
              </a:rPr>
              <a:t>AdV</a:t>
            </a:r>
            <a:r>
              <a:rPr lang="en-US" sz="1400" dirty="0" smtClean="0">
                <a:solidFill>
                  <a:srgbClr val="313131"/>
                </a:solidFill>
              </a:rPr>
              <a:t>+)</a:t>
            </a:r>
            <a:endParaRPr lang="en-GB" sz="1400" dirty="0" err="1" smtClean="0">
              <a:solidFill>
                <a:srgbClr val="313131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131671" y="2876202"/>
            <a:ext cx="249106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spcBef>
                <a:spcPts val="600"/>
              </a:spcBef>
              <a:buClr>
                <a:srgbClr val="313131"/>
              </a:buClr>
            </a:pPr>
            <a:r>
              <a:rPr lang="en-US" sz="1400" dirty="0" smtClean="0">
                <a:solidFill>
                  <a:srgbClr val="313131"/>
                </a:solidFill>
              </a:rPr>
              <a:t>Observing Run O4 (&gt; 120 </a:t>
            </a:r>
            <a:r>
              <a:rPr lang="en-US" sz="1400" dirty="0" err="1" smtClean="0">
                <a:solidFill>
                  <a:srgbClr val="313131"/>
                </a:solidFill>
              </a:rPr>
              <a:t>Mpc</a:t>
            </a:r>
            <a:r>
              <a:rPr lang="en-US" sz="1400" dirty="0" smtClean="0">
                <a:solidFill>
                  <a:srgbClr val="313131"/>
                </a:solidFill>
              </a:rPr>
              <a:t>)</a:t>
            </a:r>
            <a:endParaRPr lang="en-GB" sz="1400" dirty="0" err="1" smtClean="0">
              <a:solidFill>
                <a:srgbClr val="313131"/>
              </a:solidFill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439030" y="3201107"/>
            <a:ext cx="984075" cy="201168"/>
          </a:xfrm>
          <a:prstGeom prst="roundRect">
            <a:avLst>
              <a:gd name="adj" fmla="val 27219"/>
            </a:avLst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523883" y="3191610"/>
            <a:ext cx="271042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spcBef>
                <a:spcPts val="600"/>
              </a:spcBef>
              <a:buClr>
                <a:srgbClr val="313131"/>
              </a:buClr>
            </a:pPr>
            <a:r>
              <a:rPr lang="en-US" sz="1400" dirty="0" smtClean="0">
                <a:solidFill>
                  <a:srgbClr val="313131"/>
                </a:solidFill>
              </a:rPr>
              <a:t>Install </a:t>
            </a:r>
            <a:r>
              <a:rPr lang="en-US" sz="1400" dirty="0" err="1" smtClean="0">
                <a:solidFill>
                  <a:srgbClr val="313131"/>
                </a:solidFill>
              </a:rPr>
              <a:t>AdV</a:t>
            </a:r>
            <a:r>
              <a:rPr lang="en-US" sz="1400" dirty="0" smtClean="0">
                <a:solidFill>
                  <a:srgbClr val="313131"/>
                </a:solidFill>
              </a:rPr>
              <a:t>+ large mirror upgrades</a:t>
            </a:r>
            <a:endParaRPr lang="en-GB" sz="1400" dirty="0" err="1" smtClean="0">
              <a:solidFill>
                <a:srgbClr val="31313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23719" y="2876993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spcBef>
                <a:spcPts val="600"/>
              </a:spcBef>
              <a:buClr>
                <a:srgbClr val="313131"/>
              </a:buClr>
            </a:pPr>
            <a:r>
              <a:rPr lang="en-US" sz="1400" dirty="0" smtClean="0">
                <a:solidFill>
                  <a:srgbClr val="313131"/>
                </a:solidFill>
              </a:rPr>
              <a:t>?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5323718" y="3501668"/>
            <a:ext cx="736345" cy="204101"/>
          </a:xfrm>
          <a:prstGeom prst="roundRect">
            <a:avLst>
              <a:gd name="adj" fmla="val 27219"/>
            </a:avLst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125182" y="3496462"/>
            <a:ext cx="16783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spcBef>
                <a:spcPts val="600"/>
              </a:spcBef>
              <a:buClr>
                <a:srgbClr val="313131"/>
              </a:buClr>
            </a:pPr>
            <a:r>
              <a:rPr lang="en-US" sz="1400" dirty="0" err="1" smtClean="0">
                <a:solidFill>
                  <a:srgbClr val="313131"/>
                </a:solidFill>
              </a:rPr>
              <a:t>AdV</a:t>
            </a:r>
            <a:r>
              <a:rPr lang="en-US" sz="1400" dirty="0" smtClean="0">
                <a:solidFill>
                  <a:srgbClr val="313131"/>
                </a:solidFill>
              </a:rPr>
              <a:t>+ commissioning</a:t>
            </a:r>
            <a:endParaRPr lang="en-GB" sz="1400" dirty="0" err="1" smtClean="0">
              <a:solidFill>
                <a:srgbClr val="313131"/>
              </a:solidFill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6060063" y="3810866"/>
            <a:ext cx="3336486" cy="182880"/>
          </a:xfrm>
          <a:prstGeom prst="roundRect">
            <a:avLst>
              <a:gd name="adj" fmla="val 27219"/>
            </a:avLst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C000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693740" y="3800509"/>
            <a:ext cx="128400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spcBef>
                <a:spcPts val="600"/>
              </a:spcBef>
              <a:buClr>
                <a:srgbClr val="313131"/>
              </a:buClr>
            </a:pPr>
            <a:r>
              <a:rPr lang="en-US" sz="1400" dirty="0" smtClean="0">
                <a:solidFill>
                  <a:srgbClr val="313131"/>
                </a:solidFill>
              </a:rPr>
              <a:t>Observing Runs</a:t>
            </a:r>
            <a:endParaRPr lang="en-GB" sz="1400" dirty="0" err="1" smtClean="0">
              <a:solidFill>
                <a:srgbClr val="313131"/>
              </a:solidFill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2089298" y="4719647"/>
            <a:ext cx="2273696" cy="201168"/>
          </a:xfrm>
          <a:prstGeom prst="roundRect">
            <a:avLst>
              <a:gd name="adj" fmla="val 27219"/>
            </a:avLst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478944" y="4715981"/>
            <a:ext cx="1099660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spcBef>
                <a:spcPts val="600"/>
              </a:spcBef>
              <a:buClr>
                <a:srgbClr val="313131"/>
              </a:buClr>
            </a:pPr>
            <a:r>
              <a:rPr lang="en-US" sz="1400" dirty="0" smtClean="0">
                <a:solidFill>
                  <a:srgbClr val="313131"/>
                </a:solidFill>
              </a:rPr>
              <a:t>A+ fabrication</a:t>
            </a:r>
            <a:endParaRPr lang="en-GB" sz="1400" dirty="0" err="1" smtClean="0">
              <a:solidFill>
                <a:srgbClr val="313131"/>
              </a:solidFill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4362994" y="5021139"/>
            <a:ext cx="984075" cy="201168"/>
          </a:xfrm>
          <a:prstGeom prst="roundRect">
            <a:avLst>
              <a:gd name="adj" fmla="val 27219"/>
            </a:avLst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423105" y="5011336"/>
            <a:ext cx="152740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spcBef>
                <a:spcPts val="600"/>
              </a:spcBef>
              <a:buClr>
                <a:srgbClr val="313131"/>
              </a:buClr>
            </a:pPr>
            <a:r>
              <a:rPr lang="en-US" sz="1400" dirty="0" smtClean="0">
                <a:solidFill>
                  <a:srgbClr val="313131"/>
                </a:solidFill>
              </a:rPr>
              <a:t>Install A+ upgrades</a:t>
            </a:r>
            <a:endParaRPr lang="en-GB" sz="1400" dirty="0" err="1" smtClean="0">
              <a:solidFill>
                <a:srgbClr val="313131"/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5216435" y="5330820"/>
            <a:ext cx="362170" cy="201168"/>
          </a:xfrm>
          <a:prstGeom prst="roundRect">
            <a:avLst>
              <a:gd name="adj" fmla="val 27219"/>
            </a:avLst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5742609" y="5322954"/>
            <a:ext cx="228267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spcBef>
                <a:spcPts val="600"/>
              </a:spcBef>
              <a:buClr>
                <a:srgbClr val="313131"/>
              </a:buClr>
            </a:pPr>
            <a:r>
              <a:rPr lang="en-US" sz="1400" dirty="0" smtClean="0">
                <a:solidFill>
                  <a:srgbClr val="313131"/>
                </a:solidFill>
              </a:rPr>
              <a:t>A+ integration into chambers</a:t>
            </a:r>
            <a:endParaRPr lang="en-GB" sz="1400" dirty="0" err="1" smtClean="0">
              <a:solidFill>
                <a:srgbClr val="313131"/>
              </a:solidFill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5513577" y="5637870"/>
            <a:ext cx="538614" cy="199713"/>
          </a:xfrm>
          <a:prstGeom prst="roundRect">
            <a:avLst>
              <a:gd name="adj" fmla="val 27219"/>
            </a:avLst>
          </a:prstGeom>
          <a:solidFill>
            <a:srgbClr val="00206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6114615" y="5625015"/>
            <a:ext cx="145873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spcBef>
                <a:spcPts val="600"/>
              </a:spcBef>
              <a:buClr>
                <a:srgbClr val="313131"/>
              </a:buClr>
            </a:pPr>
            <a:r>
              <a:rPr lang="en-US" sz="1400" dirty="0" smtClean="0">
                <a:solidFill>
                  <a:srgbClr val="313131"/>
                </a:solidFill>
              </a:rPr>
              <a:t>A+ commissioning</a:t>
            </a:r>
            <a:endParaRPr lang="en-GB" sz="1400" dirty="0" err="1" smtClean="0">
              <a:solidFill>
                <a:srgbClr val="313131"/>
              </a:solidFill>
            </a:endParaRPr>
          </a:p>
        </p:txBody>
      </p:sp>
      <p:cxnSp>
        <p:nvCxnSpPr>
          <p:cNvPr id="12" name="Straight Connector 11"/>
          <p:cNvCxnSpPr>
            <a:endCxn id="105" idx="2"/>
          </p:cNvCxnSpPr>
          <p:nvPr/>
        </p:nvCxnSpPr>
        <p:spPr>
          <a:xfrm>
            <a:off x="6052191" y="1939778"/>
            <a:ext cx="1891" cy="4195746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Diamond 104"/>
          <p:cNvSpPr/>
          <p:nvPr/>
        </p:nvSpPr>
        <p:spPr>
          <a:xfrm>
            <a:off x="5953498" y="5934356"/>
            <a:ext cx="201168" cy="201168"/>
          </a:xfrm>
          <a:prstGeom prst="diamond">
            <a:avLst/>
          </a:prstGeom>
          <a:solidFill>
            <a:schemeClr val="bg2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282656" y="5927534"/>
            <a:ext cx="2001638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spcBef>
                <a:spcPts val="600"/>
              </a:spcBef>
              <a:buClr>
                <a:srgbClr val="313131"/>
              </a:buClr>
            </a:pPr>
            <a:r>
              <a:rPr lang="en-US" sz="1400" dirty="0" smtClean="0">
                <a:solidFill>
                  <a:srgbClr val="313131"/>
                </a:solidFill>
              </a:rPr>
              <a:t>Completion </a:t>
            </a:r>
            <a:r>
              <a:rPr lang="en-US" sz="1400" dirty="0" err="1" smtClean="0">
                <a:solidFill>
                  <a:srgbClr val="313131"/>
                </a:solidFill>
              </a:rPr>
              <a:t>AdV</a:t>
            </a:r>
            <a:r>
              <a:rPr lang="en-US" sz="1400" dirty="0" smtClean="0">
                <a:solidFill>
                  <a:srgbClr val="313131"/>
                </a:solidFill>
              </a:rPr>
              <a:t>+ and A+</a:t>
            </a:r>
            <a:endParaRPr lang="en-GB" sz="1400" dirty="0" err="1" smtClean="0">
              <a:solidFill>
                <a:srgbClr val="313131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01054" y="4420387"/>
            <a:ext cx="3755580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spcBef>
                <a:spcPts val="600"/>
              </a:spcBef>
              <a:buClr>
                <a:srgbClr val="313131"/>
              </a:buClr>
            </a:pPr>
            <a:r>
              <a:rPr lang="en-US" sz="1400" b="1" dirty="0" smtClean="0">
                <a:solidFill>
                  <a:srgbClr val="313131"/>
                </a:solidFill>
              </a:rPr>
              <a:t>LIGO A+ Upgrade plan (see LIGO-G1702134)</a:t>
            </a:r>
            <a:endParaRPr lang="en-GB" sz="1400" b="1" dirty="0" err="1" smtClean="0">
              <a:solidFill>
                <a:srgbClr val="313131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500029" y="1719122"/>
            <a:ext cx="300851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spcBef>
                <a:spcPts val="600"/>
              </a:spcBef>
              <a:buClr>
                <a:srgbClr val="313131"/>
              </a:buClr>
            </a:pPr>
            <a:r>
              <a:rPr lang="en-US" sz="1400" b="1" dirty="0" smtClean="0">
                <a:solidFill>
                  <a:srgbClr val="313131"/>
                </a:solidFill>
              </a:rPr>
              <a:t>Virgo </a:t>
            </a:r>
            <a:r>
              <a:rPr lang="en-US" sz="1400" b="1" dirty="0" err="1" smtClean="0">
                <a:solidFill>
                  <a:srgbClr val="313131"/>
                </a:solidFill>
              </a:rPr>
              <a:t>AdV</a:t>
            </a:r>
            <a:r>
              <a:rPr lang="en-US" sz="1400" b="1" dirty="0" smtClean="0">
                <a:solidFill>
                  <a:srgbClr val="313131"/>
                </a:solidFill>
              </a:rPr>
              <a:t>+ Proposed upgrade plan</a:t>
            </a:r>
            <a:endParaRPr lang="en-GB" sz="1400" b="1" dirty="0" err="1" smtClean="0">
              <a:solidFill>
                <a:srgbClr val="313131"/>
              </a:solidFill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2616092" y="2890058"/>
            <a:ext cx="1851405" cy="201168"/>
          </a:xfrm>
          <a:prstGeom prst="roundRect">
            <a:avLst>
              <a:gd name="adj" fmla="val 27219"/>
            </a:avLst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C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908886" y="6538158"/>
            <a:ext cx="2092254" cy="20321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74690" y="6273316"/>
            <a:ext cx="1128996" cy="584684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57610"/>
            <a:endParaRPr lang="en-US" sz="1400" dirty="0" smtClean="0">
              <a:solidFill>
                <a:srgbClr val="313131"/>
              </a:solidFill>
            </a:endParaRPr>
          </a:p>
        </p:txBody>
      </p:sp>
      <p:sp>
        <p:nvSpPr>
          <p:cNvPr id="44" name="Text Placeholder 1"/>
          <p:cNvSpPr txBox="1">
            <a:spLocks/>
          </p:cNvSpPr>
          <p:nvPr/>
        </p:nvSpPr>
        <p:spPr>
          <a:xfrm>
            <a:off x="415926" y="800708"/>
            <a:ext cx="9074150" cy="32407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27792">
              <a:spcAft>
                <a:spcPct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Five year plan for observational runs, commissioning and upgrades</a:t>
            </a:r>
          </a:p>
        </p:txBody>
      </p:sp>
      <p:sp>
        <p:nvSpPr>
          <p:cNvPr id="47" name="Text Placeholder 1"/>
          <p:cNvSpPr txBox="1">
            <a:spLocks/>
          </p:cNvSpPr>
          <p:nvPr/>
        </p:nvSpPr>
        <p:spPr>
          <a:xfrm>
            <a:off x="393992" y="6258947"/>
            <a:ext cx="9074150" cy="32407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13131"/>
              </a:buClr>
            </a:pPr>
            <a:r>
              <a:rPr lang="en-US" b="1" dirty="0">
                <a:solidFill>
                  <a:srgbClr val="002776">
                    <a:lumMod val="75000"/>
                  </a:srgbClr>
                </a:solidFill>
              </a:rPr>
              <a:t>Note: duration of O4 has not been decided at this </a:t>
            </a:r>
            <a:r>
              <a:rPr lang="en-US" b="1" dirty="0" smtClean="0">
                <a:solidFill>
                  <a:srgbClr val="002776">
                    <a:lumMod val="75000"/>
                  </a:srgbClr>
                </a:solidFill>
              </a:rPr>
              <a:t>moment</a:t>
            </a:r>
          </a:p>
          <a:p>
            <a:pPr>
              <a:buClr>
                <a:srgbClr val="313131"/>
              </a:buClr>
            </a:pPr>
            <a:r>
              <a:rPr lang="en-US" b="1" dirty="0" err="1" smtClean="0">
                <a:solidFill>
                  <a:srgbClr val="002776">
                    <a:lumMod val="75000"/>
                  </a:srgbClr>
                </a:solidFill>
              </a:rPr>
              <a:t>AdV</a:t>
            </a:r>
            <a:r>
              <a:rPr lang="en-US" b="1" dirty="0" smtClean="0">
                <a:solidFill>
                  <a:srgbClr val="002776">
                    <a:lumMod val="75000"/>
                  </a:srgbClr>
                </a:solidFill>
              </a:rPr>
              <a:t>+ is part of a strategy to go from 2</a:t>
            </a:r>
            <a:r>
              <a:rPr lang="en-US" b="1" baseline="30000" dirty="0" smtClean="0">
                <a:solidFill>
                  <a:srgbClr val="002776">
                    <a:lumMod val="75000"/>
                  </a:srgbClr>
                </a:solidFill>
              </a:rPr>
              <a:t>nd</a:t>
            </a:r>
            <a:r>
              <a:rPr lang="en-US" b="1" dirty="0" smtClean="0">
                <a:solidFill>
                  <a:srgbClr val="002776">
                    <a:lumMod val="75000"/>
                  </a:srgbClr>
                </a:solidFill>
              </a:rPr>
              <a:t> generation to Einstein Telescope</a:t>
            </a:r>
            <a:endParaRPr lang="en-US" b="1" dirty="0">
              <a:solidFill>
                <a:srgbClr val="00277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5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/>
          <p:cNvSpPr txBox="1">
            <a:spLocks/>
          </p:cNvSpPr>
          <p:nvPr/>
        </p:nvSpPr>
        <p:spPr>
          <a:xfrm>
            <a:off x="415927" y="728668"/>
            <a:ext cx="9074148" cy="6129332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13131"/>
              </a:buClr>
              <a:defRPr/>
            </a:pPr>
            <a:r>
              <a:rPr lang="en-US" dirty="0" err="1"/>
              <a:t>AdV</a:t>
            </a:r>
            <a:r>
              <a:rPr lang="en-US" dirty="0"/>
              <a:t>+ is part of our strategy towards </a:t>
            </a:r>
            <a:r>
              <a:rPr lang="en-US" dirty="0" smtClean="0"/>
              <a:t>3G and optimizes Europe’s transition </a:t>
            </a:r>
            <a:r>
              <a:rPr lang="en-US" dirty="0"/>
              <a:t>from 2</a:t>
            </a:r>
            <a:r>
              <a:rPr lang="en-US" baseline="30000" dirty="0"/>
              <a:t>nd</a:t>
            </a:r>
            <a:r>
              <a:rPr lang="en-US" dirty="0"/>
              <a:t> generation to Einstein </a:t>
            </a:r>
            <a:r>
              <a:rPr lang="en-US" dirty="0" smtClean="0"/>
              <a:t>Telescope. In parallel R&amp;D calls should be issued</a:t>
            </a:r>
          </a:p>
          <a:p>
            <a:pPr>
              <a:buClr>
                <a:srgbClr val="313131"/>
              </a:buClr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>
              <a:buClr>
                <a:srgbClr val="0066FF"/>
              </a:buClr>
            </a:pPr>
            <a:r>
              <a:rPr lang="en-US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Virgo exploitation</a:t>
            </a: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        </a:t>
            </a:r>
            <a:r>
              <a:rPr lang="en-US" dirty="0">
                <a:solidFill>
                  <a:srgbClr val="000000">
                    <a:lumMod val="85000"/>
                    <a:lumOff val="15000"/>
                  </a:srgbClr>
                </a:solidFill>
              </a:rPr>
              <a:t>Do the best possible science with the global LVC </a:t>
            </a:r>
            <a:r>
              <a:rPr lang="en-US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network: improve our instruments</a:t>
            </a:r>
            <a:endParaRPr 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spcBef>
                <a:spcPts val="600"/>
              </a:spcBef>
              <a:buClr>
                <a:srgbClr val="0066FF"/>
              </a:buClr>
            </a:pPr>
            <a:r>
              <a:rPr lang="en-US" dirty="0">
                <a:solidFill>
                  <a:srgbClr val="000000">
                    <a:lumMod val="85000"/>
                    <a:lumOff val="15000"/>
                  </a:srgbClr>
                </a:solidFill>
              </a:rPr>
              <a:t>        </a:t>
            </a:r>
            <a:endParaRPr lang="en-US" b="1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buClr>
                <a:srgbClr val="0066FF"/>
              </a:buClr>
            </a:pPr>
            <a:r>
              <a:rPr lang="en-US" b="1" dirty="0" err="1">
                <a:solidFill>
                  <a:srgbClr val="000000">
                    <a:lumMod val="85000"/>
                    <a:lumOff val="15000"/>
                  </a:srgbClr>
                </a:solidFill>
              </a:rPr>
              <a:t>AdV</a:t>
            </a:r>
            <a:r>
              <a:rPr lang="en-US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+ </a:t>
            </a:r>
          </a:p>
          <a:p>
            <a:pPr lvl="1">
              <a:buClr>
                <a:srgbClr val="0066FF"/>
              </a:buClr>
            </a:pP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Secure Virgo’s scientific relevance</a:t>
            </a:r>
          </a:p>
          <a:p>
            <a:pPr lvl="1">
              <a:buClr>
                <a:srgbClr val="0066FF"/>
              </a:buClr>
            </a:pP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Safeguard investments by scientists and funding agencies</a:t>
            </a:r>
          </a:p>
          <a:p>
            <a:pPr lvl="1">
              <a:buClr>
                <a:srgbClr val="0066FF"/>
              </a:buClr>
            </a:pP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Implement new innovative technologies</a:t>
            </a:r>
          </a:p>
          <a:p>
            <a:pPr lvl="1">
              <a:buClr>
                <a:srgbClr val="0066FF"/>
              </a:buClr>
            </a:pP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De-risk technologies needed for third generation observatories</a:t>
            </a:r>
          </a:p>
          <a:p>
            <a:pPr lvl="1">
              <a:buClr>
                <a:srgbClr val="0066FF"/>
              </a:buClr>
            </a:pPr>
            <a:r>
              <a:rPr lang="en-US" sz="1600" b="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Virgo as gateway to 3G: attract </a:t>
            </a: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new groups wanting to enter the field</a:t>
            </a:r>
          </a:p>
          <a:p>
            <a:pPr>
              <a:buClr>
                <a:srgbClr val="0066FF"/>
              </a:buClr>
            </a:pPr>
            <a:r>
              <a:rPr lang="en-US" dirty="0">
                <a:solidFill>
                  <a:srgbClr val="000000">
                    <a:lumMod val="85000"/>
                    <a:lumOff val="15000"/>
                  </a:srgbClr>
                </a:solidFill>
              </a:rPr>
              <a:t> </a:t>
            </a:r>
          </a:p>
          <a:p>
            <a:pPr>
              <a:buClr>
                <a:srgbClr val="0066FF"/>
              </a:buClr>
            </a:pPr>
            <a:r>
              <a:rPr lang="en-US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Vigorous R&amp;D program to develop key technologies</a:t>
            </a:r>
          </a:p>
          <a:p>
            <a:pPr lvl="1">
              <a:buClr>
                <a:srgbClr val="0066FF"/>
              </a:buClr>
            </a:pPr>
            <a:r>
              <a:rPr lang="en-US" sz="1600" b="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Allow our scientists to work towards improved low-frequency sensitivity; open R&amp;D calls</a:t>
            </a:r>
          </a:p>
          <a:p>
            <a:pPr lvl="1">
              <a:buClr>
                <a:srgbClr val="0066FF"/>
              </a:buClr>
            </a:pPr>
            <a:endParaRPr lang="en-US" dirty="0" smtClean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buClr>
                <a:srgbClr val="0066FF"/>
              </a:buClr>
            </a:pPr>
            <a:r>
              <a:rPr lang="en-US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Foster </a:t>
            </a:r>
            <a:r>
              <a:rPr lang="en-US" b="1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our ties with Astronomy and HEP community</a:t>
            </a:r>
            <a:endParaRPr lang="en-US" b="1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 lvl="1">
              <a:buClr>
                <a:srgbClr val="0066FF"/>
              </a:buClr>
            </a:pP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Facilitate open public alerts to optimize multi-messenger astronomy</a:t>
            </a:r>
          </a:p>
          <a:p>
            <a:pPr lvl="1">
              <a:buClr>
                <a:srgbClr val="0066FF"/>
              </a:buClr>
            </a:pPr>
            <a:r>
              <a:rPr lang="en-US" sz="1600" b="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Gravity is a fundamental interaction with most important open scientific issues</a:t>
            </a:r>
          </a:p>
          <a:p>
            <a:pPr lvl="1">
              <a:buClr>
                <a:srgbClr val="0066FF"/>
              </a:buClr>
            </a:pPr>
            <a:r>
              <a:rPr lang="en-US" sz="1600" b="0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Involve Virgo </a:t>
            </a:r>
            <a:r>
              <a:rPr lang="en-US" sz="1600" b="0" dirty="0">
                <a:solidFill>
                  <a:srgbClr val="000000">
                    <a:lumMod val="85000"/>
                    <a:lumOff val="15000"/>
                  </a:srgbClr>
                </a:solidFill>
              </a:rPr>
              <a:t>scientists in upcoming EU HEP Strategy discussion</a:t>
            </a:r>
          </a:p>
          <a:p>
            <a:pPr lvl="1">
              <a:buClr>
                <a:srgbClr val="0066FF"/>
              </a:buClr>
            </a:pPr>
            <a:endParaRPr lang="en-US" sz="1600" b="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>
              <a:buClr>
                <a:srgbClr val="0066FF"/>
              </a:buClr>
            </a:pPr>
            <a:endParaRPr 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415925" y="275445"/>
            <a:ext cx="9074150" cy="43088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1005083" rtl="0" eaLnBrk="1" latinLnBrk="0" hangingPunct="1">
              <a:spcBef>
                <a:spcPct val="0"/>
              </a:spcBef>
              <a:buNone/>
              <a:defRPr lang="de-DE" sz="28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002776">
                    <a:lumMod val="75000"/>
                  </a:srgbClr>
                </a:solidFill>
              </a:rPr>
              <a:t>Summary and outlook</a:t>
            </a:r>
            <a:endParaRPr lang="en-US" dirty="0">
              <a:solidFill>
                <a:srgbClr val="00277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41920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/>
          <p:cNvSpPr txBox="1">
            <a:spLocks/>
          </p:cNvSpPr>
          <p:nvPr/>
        </p:nvSpPr>
        <p:spPr>
          <a:xfrm>
            <a:off x="415927" y="728668"/>
            <a:ext cx="9074150" cy="5809784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11128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415925" y="275445"/>
            <a:ext cx="9344160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005083" rtl="0" eaLnBrk="1" latinLnBrk="0" hangingPunct="1">
              <a:spcBef>
                <a:spcPct val="0"/>
              </a:spcBef>
              <a:buNone/>
              <a:defRPr lang="de-DE" sz="28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002776">
                    <a:lumMod val="75000"/>
                  </a:srgbClr>
                </a:solidFill>
              </a:rPr>
              <a:t>Back-up slides</a:t>
            </a:r>
            <a:endParaRPr lang="en-US" dirty="0">
              <a:solidFill>
                <a:srgbClr val="00277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69386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/>
          <p:cNvSpPr txBox="1">
            <a:spLocks/>
          </p:cNvSpPr>
          <p:nvPr/>
        </p:nvSpPr>
        <p:spPr>
          <a:xfrm>
            <a:off x="415927" y="728668"/>
            <a:ext cx="9074150" cy="5809784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marR="0" indent="0" algn="l" defTabSz="1005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 lang="de-DE" sz="1600" b="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lang="de-DE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13131"/>
              </a:buClr>
              <a:defRPr/>
            </a:pPr>
            <a:r>
              <a:rPr lang="en-US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This cannot be achieved with existing facilities and requires a new generation of GW observatories</a:t>
            </a:r>
          </a:p>
          <a:p>
            <a:pPr indent="-111128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defRPr/>
            </a:pPr>
            <a:endParaRPr lang="en-US" sz="1200" b="1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defRPr/>
            </a:pPr>
            <a:r>
              <a:rPr lang="en-US" sz="140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We want to collect high statistics (</a:t>
            </a:r>
            <a:r>
              <a:rPr lang="en-US" sz="1400" i="1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e.g. </a:t>
            </a:r>
            <a:r>
              <a:rPr lang="en-US" sz="140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millions of BBH events), high SNR, distributed over a large z-range (</a:t>
            </a:r>
            <a:r>
              <a:rPr lang="en-US" sz="1400" i="1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z &lt; 20</a:t>
            </a:r>
            <a:r>
              <a:rPr lang="en-US" sz="140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)</a:t>
            </a:r>
          </a:p>
          <a:p>
            <a:pPr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defRPr/>
            </a:pPr>
            <a:r>
              <a:rPr lang="en-US" sz="140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This allows sorting data versus redshift, mass distributions, </a:t>
            </a:r>
            <a:r>
              <a:rPr lang="en-US" sz="1400" i="1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etc</a:t>
            </a:r>
            <a:r>
              <a:rPr lang="en-US" sz="140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. Early warning, IMBH, early Universe, CW, …</a:t>
            </a:r>
          </a:p>
          <a:p>
            <a:pPr indent="-111128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defRPr/>
            </a:pPr>
            <a:endParaRPr lang="en-US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415925" y="275445"/>
            <a:ext cx="9344160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1005083" rtl="0" eaLnBrk="1" latinLnBrk="0" hangingPunct="1">
              <a:spcBef>
                <a:spcPct val="0"/>
              </a:spcBef>
              <a:buNone/>
              <a:defRPr lang="de-DE" sz="28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002776">
                    <a:lumMod val="75000"/>
                  </a:srgbClr>
                </a:solidFill>
              </a:rPr>
              <a:t>Einstein Telescope: observing </a:t>
            </a:r>
            <a:r>
              <a:rPr lang="en-US" dirty="0">
                <a:solidFill>
                  <a:srgbClr val="002776">
                    <a:lumMod val="75000"/>
                  </a:srgbClr>
                </a:solidFill>
              </a:rPr>
              <a:t>all BBH mergers in </a:t>
            </a:r>
            <a:r>
              <a:rPr lang="en-US" dirty="0" smtClean="0">
                <a:solidFill>
                  <a:srgbClr val="002776">
                    <a:lumMod val="75000"/>
                  </a:srgbClr>
                </a:solidFill>
              </a:rPr>
              <a:t>Universe</a:t>
            </a:r>
            <a:endParaRPr lang="en-US" dirty="0">
              <a:solidFill>
                <a:srgbClr val="002776">
                  <a:lumMod val="75000"/>
                </a:srgb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92" y="2010285"/>
            <a:ext cx="9113483" cy="4847716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879747" y="2684206"/>
            <a:ext cx="0" cy="3013248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18242" y="5771829"/>
            <a:ext cx="8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66"/>
                </a:solidFill>
              </a:rPr>
              <a:t>z = 0.2</a:t>
            </a:r>
          </a:p>
        </p:txBody>
      </p:sp>
    </p:spTree>
    <p:extLst>
      <p:ext uri="{BB962C8B-B14F-4D97-AF65-F5344CB8AC3E}">
        <p14:creationId xmlns:p14="http://schemas.microsoft.com/office/powerpoint/2010/main" val="25187311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800" y="2972748"/>
            <a:ext cx="5714612" cy="3265492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global LIGO-Virgo </a:t>
            </a:r>
            <a:r>
              <a:rPr lang="en-US" dirty="0"/>
              <a:t>network is our </a:t>
            </a:r>
            <a:r>
              <a:rPr lang="en-US" dirty="0" smtClean="0"/>
              <a:t>detector. The European Virgo detector has an obligation to carry its weight in the network of gravitational wave detectors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415924" y="1355013"/>
            <a:ext cx="5402416" cy="5201899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Virgo highlights of O2 run</a:t>
            </a:r>
            <a:endParaRPr lang="en-US" b="1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Longest </a:t>
            </a:r>
            <a:r>
              <a:rPr lang="en-US" dirty="0" smtClean="0"/>
              <a:t>stable lock stretch (#</a:t>
            </a:r>
            <a:r>
              <a:rPr lang="en-US" dirty="0"/>
              <a:t> </a:t>
            </a:r>
            <a:r>
              <a:rPr lang="en-US" dirty="0" smtClean="0"/>
              <a:t>39064) was 69 hours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BNS range up to </a:t>
            </a:r>
            <a:r>
              <a:rPr lang="en-US" dirty="0" smtClean="0">
                <a:sym typeface="Wingdings" panose="05000000000000000000" pitchFamily="2" charset="2"/>
              </a:rPr>
              <a:t>28.2 </a:t>
            </a:r>
            <a:r>
              <a:rPr lang="en-US" dirty="0" err="1" smtClean="0">
                <a:sym typeface="Wingdings" panose="05000000000000000000" pitchFamily="2" charset="2"/>
              </a:rPr>
              <a:t>Mpc</a:t>
            </a: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Virgo science duty </a:t>
            </a:r>
            <a:r>
              <a:rPr lang="en-US" dirty="0"/>
              <a:t>cycle </a:t>
            </a:r>
            <a:r>
              <a:rPr lang="en-US" dirty="0" smtClean="0"/>
              <a:t>was about 85</a:t>
            </a:r>
            <a:r>
              <a:rPr lang="en-US" dirty="0"/>
              <a:t>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indent="-111128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defRPr/>
            </a:pPr>
            <a:r>
              <a:rPr lang="en-US" b="1" dirty="0">
                <a:solidFill>
                  <a:srgbClr val="00B0F0"/>
                </a:solidFill>
              </a:rPr>
              <a:t>Added scientific value of Virgo in the network</a:t>
            </a:r>
          </a:p>
          <a:p>
            <a:pPr marL="174622" indent="-285750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Increased data set LH → LH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+ LV + HV + LHV</a:t>
            </a:r>
          </a:p>
          <a:p>
            <a:pPr marL="174622" indent="-285750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Increase of sky coverage</a:t>
            </a:r>
          </a:p>
          <a:p>
            <a:pPr marL="174622" indent="-285750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Improvement of sky location of sources</a:t>
            </a:r>
          </a:p>
          <a:p>
            <a:pPr marL="174622" indent="-285750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Measurement of GW polarization</a:t>
            </a:r>
          </a:p>
          <a:p>
            <a:pPr marL="174622" indent="-285750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Improvement in distance measurement</a:t>
            </a:r>
          </a:p>
          <a:p>
            <a:pPr marL="174622" indent="-285750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Three-fold coincidence </a:t>
            </a:r>
            <a:r>
              <a:rPr lang="en-US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for </a:t>
            </a: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increased robustness</a:t>
            </a:r>
          </a:p>
          <a:p>
            <a:pPr marL="174622" indent="-285750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Improvement in parameter </a:t>
            </a:r>
            <a:r>
              <a:rPr lang="en-US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estimation</a:t>
            </a:r>
          </a:p>
          <a:p>
            <a:pPr marL="174622" indent="-285750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defRPr/>
            </a:pPr>
            <a:r>
              <a:rPr lang="en-US" b="1" dirty="0" smtClean="0">
                <a:solidFill>
                  <a:srgbClr val="00B0F0"/>
                </a:solidFill>
              </a:rPr>
              <a:t>Resources needed to enable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Commissioning Virgo to design sensitivity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Running EGO as a professional GW observatory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Future perspective for our young and promising scientists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40000"/>
              </a:spcAft>
              <a:buClr>
                <a:srgbClr val="000000"/>
              </a:buClr>
              <a:buSzPct val="75000"/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7B4FCA-D758-EB48-BD46-5EEF226FD218}" type="slidenum">
              <a:rPr lang="en-US" smtClean="0">
                <a:solidFill>
                  <a:srgbClr val="313131"/>
                </a:solidFill>
              </a:rPr>
              <a:pPr/>
              <a:t>27</a:t>
            </a:fld>
            <a:endParaRPr lang="en-US">
              <a:solidFill>
                <a:srgbClr val="31313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Adequate exploitation </a:t>
            </a:r>
            <a:r>
              <a:rPr lang="en-US" dirty="0"/>
              <a:t>funds are required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370668" y="1927732"/>
            <a:ext cx="5250852" cy="4310508"/>
            <a:chOff x="4370668" y="1927732"/>
            <a:chExt cx="5250852" cy="431050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0668" y="1927732"/>
              <a:ext cx="5119410" cy="847894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5370" y="5358108"/>
              <a:ext cx="2274708" cy="88013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7894320" y="4267200"/>
              <a:ext cx="1727200" cy="72136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57610"/>
              <a:endParaRPr lang="en-US" sz="1400" dirty="0" smtClean="0">
                <a:solidFill>
                  <a:srgbClr val="313131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2355" y="3267531"/>
              <a:ext cx="2387723" cy="23496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4689" y="3540333"/>
              <a:ext cx="2315389" cy="130241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775200" y="2895600"/>
              <a:ext cx="4419600" cy="26416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57610"/>
              <a:endParaRPr lang="en-US" sz="1400" dirty="0" smtClean="0">
                <a:solidFill>
                  <a:srgbClr val="31313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541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Placeholder 5"/>
              <p:cNvSpPr txBox="1">
                <a:spLocks/>
              </p:cNvSpPr>
              <p:nvPr/>
            </p:nvSpPr>
            <p:spPr>
              <a:xfrm>
                <a:off x="415927" y="728668"/>
                <a:ext cx="9074150" cy="5809784"/>
              </a:xfrm>
              <a:prstGeom prst="rect">
                <a:avLst/>
              </a:prstGeom>
              <a:noFill/>
            </p:spPr>
            <p:txBody>
              <a:bodyPr vert="horz" lIns="0" tIns="0" rIns="0" bIns="0" rtlCol="0" anchor="t">
                <a:noAutofit/>
              </a:bodyPr>
              <a:lstStyle>
                <a:lvl1pPr marL="0" marR="0" indent="0" algn="l" defTabSz="10050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2"/>
                  </a:buClr>
                  <a:buSzTx/>
                  <a:buFontTx/>
                  <a:buNone/>
                  <a:tabLst/>
                  <a:defRPr lang="de-DE" sz="1600" b="0" kern="1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spcBef>
                    <a:spcPts val="600"/>
                  </a:spcBef>
                  <a:buClr>
                    <a:schemeClr val="tx2"/>
                  </a:buClr>
                  <a:buFont typeface="Arial" panose="020B0604020202020204" pitchFamily="34" charset="0"/>
                  <a:buNone/>
                  <a:defRPr sz="2000" b="1" kern="120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spcBef>
                    <a:spcPts val="600"/>
                  </a:spcBef>
                  <a:buClrTx/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spcBef>
                    <a:spcPts val="600"/>
                  </a:spcBef>
                  <a:buClrTx/>
                  <a:buFont typeface="Arial" panose="020B0604020202020204" pitchFamily="34" charset="0"/>
                  <a:buNone/>
                  <a:defRPr lang="de-DE" sz="1600" b="1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spcBef>
                    <a:spcPts val="600"/>
                  </a:spcBef>
                  <a:buClrTx/>
                  <a:buFont typeface="Arial" panose="020B0604020202020204" pitchFamily="34" charset="0"/>
                  <a:buNone/>
                  <a:defRPr sz="1600" b="1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914400" rtl="0" eaLnBrk="1" latinLnBrk="0" hangingPunct="1">
                  <a:spcBef>
                    <a:spcPts val="600"/>
                  </a:spcBef>
                  <a:buClrTx/>
                  <a:buFont typeface="Arial" panose="020B0604020202020204" pitchFamily="34" charset="0"/>
                  <a:buNone/>
                  <a:defRPr sz="16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spcBef>
                    <a:spcPts val="600"/>
                  </a:spcBef>
                  <a:buClrTx/>
                  <a:buFont typeface="Arial" panose="020B0604020202020204" pitchFamily="34" charset="0"/>
                  <a:buNone/>
                  <a:defRPr sz="16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spcBef>
                    <a:spcPts val="600"/>
                  </a:spcBef>
                  <a:buClrTx/>
                  <a:buFont typeface="Arial" panose="020B0604020202020204" pitchFamily="34" charset="0"/>
                  <a:buNone/>
                  <a:defRPr sz="16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spcBef>
                    <a:spcPts val="600"/>
                  </a:spcBef>
                  <a:buClrTx/>
                  <a:buFont typeface="Arial" panose="020B0604020202020204" pitchFamily="34" charset="0"/>
                  <a:buNone/>
                  <a:defRPr sz="1600" b="1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>
                    <a:srgbClr val="0066FF"/>
                  </a:buClr>
                </a:pPr>
                <a:r>
                  <a:rPr lang="en-US">
                    <a:solidFill>
                      <a:srgbClr val="000000"/>
                    </a:solidFill>
                  </a:rPr>
                  <a:t>T</a:t>
                </a:r>
                <a:r>
                  <a:rPr lang="en-GB">
                    <a:solidFill>
                      <a:srgbClr val="000000"/>
                    </a:solidFill>
                  </a:rPr>
                  <a:t>he LIGO-Virgo Collaboration has MOUs with 95 collaborations in astronomy and astro-particle physics. Multi-messenger astronomy requires rapid follow-up of interesting triggers and fast distribution of science data between partners distributed over the globe</a:t>
                </a:r>
              </a:p>
              <a:p>
                <a:pPr>
                  <a:buClr>
                    <a:srgbClr val="0066FF"/>
                  </a:buClr>
                </a:pPr>
                <a:endParaRPr lang="en-GB" sz="1400">
                  <a:solidFill>
                    <a:srgbClr val="000000"/>
                  </a:solidFill>
                </a:endParaRPr>
              </a:p>
              <a:p>
                <a:pPr>
                  <a:buClr>
                    <a:srgbClr val="0066FF"/>
                  </a:buClr>
                </a:pPr>
                <a:r>
                  <a:rPr lang="en-GB" sz="1400" b="1">
                    <a:solidFill>
                      <a:srgbClr val="00B0F0"/>
                    </a:solidFill>
                  </a:rPr>
                  <a:t>Computing will become increasingly important as experiments mature</a:t>
                </a:r>
              </a:p>
              <a:p>
                <a:pPr marL="285750" indent="-285750">
                  <a:buClrTx/>
                  <a:buFont typeface="Arial" panose="020B0604020202020204" pitchFamily="34" charset="0"/>
                  <a:buChar char="•"/>
                </a:pPr>
                <a:r>
                  <a:rPr lang="en-GB" sz="1400">
                    <a:solidFill>
                      <a:srgbClr val="000000"/>
                    </a:solidFill>
                  </a:rPr>
                  <a:t>GW event rate rapidly increases as sensitivity improves (note that GW-amplitude is measured;</a:t>
                </a:r>
                <a14:m>
                  <m:oMath xmlns:m="http://schemas.openxmlformats.org/officeDocument/2006/math">
                    <m:r>
                      <a:rPr lang="en-US" sz="14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4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Rate</m:t>
                    </m:r>
                    <m:r>
                      <a:rPr lang="en-US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bSup>
                      <m:sSubSupPr>
                        <m:ctrlP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𝐺𝑊</m:t>
                        </m:r>
                      </m:sub>
                      <m:sup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bSup>
                  </m:oMath>
                </a14:m>
                <a:r>
                  <a:rPr lang="en-GB" sz="1400">
                    <a:solidFill>
                      <a:srgbClr val="000000"/>
                    </a:solidFill>
                  </a:rPr>
                  <a:t>)</a:t>
                </a:r>
              </a:p>
              <a:p>
                <a:pPr marL="285750" indent="-285750">
                  <a:buClrTx/>
                  <a:buFont typeface="Arial" panose="020B0604020202020204" pitchFamily="34" charset="0"/>
                  <a:buChar char="•"/>
                </a:pPr>
                <a:r>
                  <a:rPr lang="en-GB" sz="1400">
                    <a:solidFill>
                      <a:srgbClr val="000000"/>
                    </a:solidFill>
                  </a:rPr>
                  <a:t>Also computing needs grow as templates get longer</a:t>
                </a:r>
              </a:p>
              <a:p>
                <a:pPr>
                  <a:buClr>
                    <a:srgbClr val="0066FF"/>
                  </a:buClr>
                </a:pPr>
                <a:endParaRPr lang="en-US" sz="1400">
                  <a:solidFill>
                    <a:srgbClr val="000000"/>
                  </a:solidFill>
                </a:endParaRPr>
              </a:p>
              <a:p>
                <a:pPr>
                  <a:buClr>
                    <a:srgbClr val="0066FF"/>
                  </a:buClr>
                </a:pPr>
                <a:r>
                  <a:rPr lang="en-GB" sz="1400">
                    <a:solidFill>
                      <a:srgbClr val="000000"/>
                    </a:solidFill>
                  </a:rPr>
                  <a:t>Moreover there is a strong push towards open data and an EU open science cloud </a:t>
                </a:r>
                <a:endParaRPr lang="en-US" sz="1400">
                  <a:solidFill>
                    <a:srgbClr val="000000"/>
                  </a:solidFill>
                </a:endParaRPr>
              </a:p>
              <a:p>
                <a:pPr eaLnBrk="0" fontAlgn="base" hangingPunct="0">
                  <a:spcBef>
                    <a:spcPct val="0"/>
                  </a:spcBef>
                  <a:spcAft>
                    <a:spcPct val="40000"/>
                  </a:spcAft>
                  <a:buClr>
                    <a:srgbClr val="000000"/>
                  </a:buClr>
                  <a:buSzPct val="75000"/>
                  <a:defRPr/>
                </a:pPr>
                <a:endParaRPr lang="en-US" sz="1400">
                  <a:solidFill>
                    <a:srgbClr val="000000">
                      <a:lumMod val="85000"/>
                      <a:lumOff val="15000"/>
                    </a:srgbClr>
                  </a:solidFill>
                </a:endParaRPr>
              </a:p>
            </p:txBody>
          </p:sp>
        </mc:Choice>
        <mc:Fallback xmlns="">
          <p:sp>
            <p:nvSpPr>
              <p:cNvPr id="8" name="Text Placehol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927" y="728668"/>
                <a:ext cx="9074150" cy="5809784"/>
              </a:xfrm>
              <a:prstGeom prst="rect">
                <a:avLst/>
              </a:prstGeom>
              <a:blipFill rotWithShape="0">
                <a:blip r:embed="rId3"/>
                <a:stretch>
                  <a:fillRect l="-1343" t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3"/>
          <p:cNvSpPr txBox="1">
            <a:spLocks/>
          </p:cNvSpPr>
          <p:nvPr/>
        </p:nvSpPr>
        <p:spPr>
          <a:xfrm>
            <a:off x="415925" y="275445"/>
            <a:ext cx="9074150" cy="43088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1005083" rtl="0" eaLnBrk="1" latinLnBrk="0" hangingPunct="1">
              <a:spcBef>
                <a:spcPct val="0"/>
              </a:spcBef>
              <a:buNone/>
              <a:defRPr lang="de-DE" sz="28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002776">
                    <a:lumMod val="75000"/>
                  </a:srgbClr>
                </a:solidFill>
              </a:rPr>
              <a:t>Resources should be dedicated to allow MMA computing</a:t>
            </a:r>
            <a:endParaRPr lang="en-US" dirty="0">
              <a:solidFill>
                <a:srgbClr val="002776">
                  <a:lumMod val="75000"/>
                </a:srgb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7559" y="2915722"/>
            <a:ext cx="3931247" cy="1835429"/>
            <a:chOff x="495300" y="1423737"/>
            <a:chExt cx="8375268" cy="391026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17" r="6111" b="2500"/>
            <a:stretch/>
          </p:blipFill>
          <p:spPr>
            <a:xfrm>
              <a:off x="495300" y="1423737"/>
              <a:ext cx="8089900" cy="3910263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4343400" y="2438400"/>
              <a:ext cx="100263" cy="100263"/>
            </a:xfrm>
            <a:prstGeom prst="ellipse">
              <a:avLst/>
            </a:prstGeom>
            <a:noFill/>
            <a:ln w="349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096000" y="3048000"/>
              <a:ext cx="100263" cy="100263"/>
            </a:xfrm>
            <a:prstGeom prst="ellipse">
              <a:avLst/>
            </a:prstGeom>
            <a:noFill/>
            <a:ln w="349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7512817" y="2625969"/>
              <a:ext cx="100263" cy="100263"/>
            </a:xfrm>
            <a:prstGeom prst="ellipse">
              <a:avLst/>
            </a:prstGeom>
            <a:noFill/>
            <a:ln w="349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730829" y="2815213"/>
              <a:ext cx="100263" cy="100263"/>
            </a:xfrm>
            <a:prstGeom prst="ellipse">
              <a:avLst/>
            </a:prstGeom>
            <a:noFill/>
            <a:ln w="349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253532" y="2337916"/>
              <a:ext cx="100263" cy="100263"/>
            </a:xfrm>
            <a:prstGeom prst="ellipse">
              <a:avLst/>
            </a:prstGeom>
            <a:noFill/>
            <a:ln w="349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9600" y="1812563"/>
              <a:ext cx="2766909" cy="655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LIGO Hanford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11300" y="2857499"/>
              <a:ext cx="3128911" cy="655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LIGO Livingston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38602" y="2438399"/>
              <a:ext cx="1403194" cy="721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Virgo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567051" y="3106197"/>
              <a:ext cx="2258061" cy="655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LIGO-India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35015" y="2117362"/>
              <a:ext cx="1735553" cy="655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KAGRA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 rot="5400000">
            <a:off x="-143643" y="4265075"/>
            <a:ext cx="1460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CC"/>
                </a:solidFill>
                <a:cs typeface="Arial" pitchFamily="34" charset="0"/>
              </a:rPr>
              <a:t>Transfer 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67400" y="4017392"/>
            <a:ext cx="1389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cs typeface="Arial" pitchFamily="34" charset="0"/>
              </a:rPr>
              <a:t>Send info</a:t>
            </a:r>
            <a:br>
              <a:rPr lang="en-US" sz="1600" dirty="0">
                <a:solidFill>
                  <a:srgbClr val="C00000"/>
                </a:solidFill>
                <a:cs typeface="Arial" pitchFamily="34" charset="0"/>
              </a:rPr>
            </a:br>
            <a:r>
              <a:rPr lang="en-US" sz="1600" dirty="0">
                <a:solidFill>
                  <a:srgbClr val="C00000"/>
                </a:solidFill>
                <a:cs typeface="Arial" pitchFamily="34" charset="0"/>
              </a:rPr>
              <a:t>to observers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747757" y="3455345"/>
            <a:ext cx="53146" cy="1745374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881107" y="3705447"/>
            <a:ext cx="121092" cy="1495272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062083" y="3533844"/>
            <a:ext cx="1104901" cy="169545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1204957" y="3811209"/>
            <a:ext cx="1742866" cy="144666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1328783" y="3592395"/>
            <a:ext cx="2312941" cy="1722625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7202394" y="3565674"/>
            <a:ext cx="722407" cy="518164"/>
            <a:chOff x="5742480" y="1197747"/>
            <a:chExt cx="1000562" cy="717677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29" name="Can 28"/>
            <p:cNvSpPr/>
            <p:nvPr/>
          </p:nvSpPr>
          <p:spPr>
            <a:xfrm rot="13919855">
              <a:off x="6069884" y="870343"/>
              <a:ext cx="345754" cy="1000562"/>
            </a:xfrm>
            <a:prstGeom prst="can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Isosceles Triangle 29"/>
            <p:cNvSpPr/>
            <p:nvPr/>
          </p:nvSpPr>
          <p:spPr>
            <a:xfrm>
              <a:off x="6019800" y="1280477"/>
              <a:ext cx="304800" cy="634947"/>
            </a:xfrm>
            <a:prstGeom prst="triangl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019800" y="1280478"/>
              <a:ext cx="286385" cy="286385"/>
            </a:xfrm>
            <a:prstGeom prst="ellips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 flipV="1">
            <a:off x="8001000" y="3824757"/>
            <a:ext cx="138204" cy="14344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8139204" y="3824756"/>
            <a:ext cx="97494" cy="14344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8136542" y="3833714"/>
            <a:ext cx="48747" cy="14344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8101573" y="3825889"/>
            <a:ext cx="34968" cy="142308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8298702" y="3902090"/>
            <a:ext cx="138204" cy="14344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 flipV="1">
            <a:off x="8436906" y="3902089"/>
            <a:ext cx="97494" cy="14344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 flipV="1">
            <a:off x="8434244" y="3911047"/>
            <a:ext cx="48747" cy="14344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8399275" y="3903222"/>
            <a:ext cx="34968" cy="142308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8229600" y="3673490"/>
            <a:ext cx="138204" cy="14344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8367804" y="3673489"/>
            <a:ext cx="97494" cy="14344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 flipV="1">
            <a:off x="8365142" y="3682447"/>
            <a:ext cx="48747" cy="14344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8330173" y="3674622"/>
            <a:ext cx="34968" cy="142308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8534400" y="3749690"/>
            <a:ext cx="138204" cy="14344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 flipV="1">
            <a:off x="8672604" y="3749689"/>
            <a:ext cx="97494" cy="14344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8669942" y="3758647"/>
            <a:ext cx="48747" cy="14344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8634973" y="3750822"/>
            <a:ext cx="34968" cy="142308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8755902" y="3902090"/>
            <a:ext cx="138204" cy="14344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8894106" y="3902089"/>
            <a:ext cx="97494" cy="14344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8891444" y="3911047"/>
            <a:ext cx="48747" cy="14344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8856475" y="3903222"/>
            <a:ext cx="34968" cy="142308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8832102" y="3673490"/>
            <a:ext cx="138204" cy="14344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8970306" y="3673489"/>
            <a:ext cx="97494" cy="14344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8967644" y="3682447"/>
            <a:ext cx="48747" cy="14344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8932675" y="3674622"/>
            <a:ext cx="34968" cy="142308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 rot="20930107">
            <a:off x="6097460" y="2868504"/>
            <a:ext cx="831103" cy="997914"/>
            <a:chOff x="6477000" y="1564877"/>
            <a:chExt cx="831103" cy="997914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57" name="Oval 56"/>
            <p:cNvSpPr/>
            <p:nvPr/>
          </p:nvSpPr>
          <p:spPr>
            <a:xfrm>
              <a:off x="6540103" y="1564877"/>
              <a:ext cx="695787" cy="206081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6477000" y="2132467"/>
              <a:ext cx="831102" cy="286883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610206" y="2419350"/>
              <a:ext cx="553472" cy="143441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60" name="Straight Connector 59"/>
            <p:cNvCxnSpPr>
              <a:endCxn id="57" idx="2"/>
            </p:cNvCxnSpPr>
            <p:nvPr/>
          </p:nvCxnSpPr>
          <p:spPr>
            <a:xfrm flipV="1">
              <a:off x="6477000" y="1667918"/>
              <a:ext cx="63103" cy="464550"/>
            </a:xfrm>
            <a:prstGeom prst="line">
              <a:avLst/>
            </a:prstGeom>
            <a:grpFill/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6477000" y="1766888"/>
              <a:ext cx="252413" cy="346122"/>
            </a:xfrm>
            <a:prstGeom prst="line">
              <a:avLst/>
            </a:prstGeom>
            <a:grpFill/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58" idx="0"/>
            </p:cNvCxnSpPr>
            <p:nvPr/>
          </p:nvCxnSpPr>
          <p:spPr>
            <a:xfrm flipH="1" flipV="1">
              <a:off x="6724652" y="1762126"/>
              <a:ext cx="167899" cy="370341"/>
            </a:xfrm>
            <a:prstGeom prst="line">
              <a:avLst/>
            </a:prstGeom>
            <a:grpFill/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58" idx="0"/>
            </p:cNvCxnSpPr>
            <p:nvPr/>
          </p:nvCxnSpPr>
          <p:spPr>
            <a:xfrm flipV="1">
              <a:off x="6892551" y="1771650"/>
              <a:ext cx="151187" cy="360817"/>
            </a:xfrm>
            <a:prstGeom prst="line">
              <a:avLst/>
            </a:prstGeom>
            <a:grpFill/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 flipV="1">
              <a:off x="7034213" y="1766888"/>
              <a:ext cx="273890" cy="365582"/>
            </a:xfrm>
            <a:prstGeom prst="line">
              <a:avLst/>
            </a:prstGeom>
            <a:grpFill/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endCxn id="57" idx="6"/>
            </p:cNvCxnSpPr>
            <p:nvPr/>
          </p:nvCxnSpPr>
          <p:spPr>
            <a:xfrm flipH="1" flipV="1">
              <a:off x="7235890" y="1667918"/>
              <a:ext cx="72212" cy="464550"/>
            </a:xfrm>
            <a:prstGeom prst="line">
              <a:avLst/>
            </a:prstGeom>
            <a:grpFill/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6813335" y="1676117"/>
              <a:ext cx="150215" cy="62348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67" name="Straight Connector 66"/>
            <p:cNvCxnSpPr>
              <a:stCxn id="57" idx="1"/>
            </p:cNvCxnSpPr>
            <p:nvPr/>
          </p:nvCxnSpPr>
          <p:spPr>
            <a:xfrm>
              <a:off x="6641999" y="1595057"/>
              <a:ext cx="175180" cy="81343"/>
            </a:xfrm>
            <a:prstGeom prst="line">
              <a:avLst/>
            </a:prstGeom>
            <a:grpFill/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57" idx="3"/>
            </p:cNvCxnSpPr>
            <p:nvPr/>
          </p:nvCxnSpPr>
          <p:spPr>
            <a:xfrm flipV="1">
              <a:off x="6641999" y="1738993"/>
              <a:ext cx="175180" cy="1785"/>
            </a:xfrm>
            <a:prstGeom prst="line">
              <a:avLst/>
            </a:prstGeom>
            <a:grpFill/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endCxn id="57" idx="5"/>
            </p:cNvCxnSpPr>
            <p:nvPr/>
          </p:nvCxnSpPr>
          <p:spPr>
            <a:xfrm>
              <a:off x="6964136" y="1736271"/>
              <a:ext cx="169858" cy="4507"/>
            </a:xfrm>
            <a:prstGeom prst="line">
              <a:avLst/>
            </a:prstGeom>
            <a:grpFill/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endCxn id="57" idx="7"/>
            </p:cNvCxnSpPr>
            <p:nvPr/>
          </p:nvCxnSpPr>
          <p:spPr>
            <a:xfrm flipV="1">
              <a:off x="6966857" y="1595057"/>
              <a:ext cx="167137" cy="81343"/>
            </a:xfrm>
            <a:prstGeom prst="line">
              <a:avLst/>
            </a:prstGeom>
            <a:grpFill/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/>
            <p:cNvSpPr/>
            <p:nvPr/>
          </p:nvSpPr>
          <p:spPr>
            <a:xfrm>
              <a:off x="6796299" y="2224747"/>
              <a:ext cx="181286" cy="181286"/>
            </a:xfrm>
            <a:prstGeom prst="ellips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60820" y="2819867"/>
            <a:ext cx="754580" cy="625022"/>
            <a:chOff x="7821574" y="1037019"/>
            <a:chExt cx="754580" cy="625022"/>
          </a:xfrm>
        </p:grpSpPr>
        <p:sp>
          <p:nvSpPr>
            <p:cNvPr id="73" name="Can 72"/>
            <p:cNvSpPr/>
            <p:nvPr/>
          </p:nvSpPr>
          <p:spPr>
            <a:xfrm>
              <a:off x="8058922" y="1372010"/>
              <a:ext cx="169676" cy="290031"/>
            </a:xfrm>
            <a:prstGeom prst="can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Chord 73"/>
            <p:cNvSpPr/>
            <p:nvPr/>
          </p:nvSpPr>
          <p:spPr>
            <a:xfrm rot="1294178">
              <a:off x="7821574" y="1065683"/>
              <a:ext cx="754580" cy="413324"/>
            </a:xfrm>
            <a:prstGeom prst="chord">
              <a:avLst>
                <a:gd name="adj1" fmla="val 854544"/>
                <a:gd name="adj2" fmla="val 9842649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74"/>
            <p:cNvSpPr/>
            <p:nvPr/>
          </p:nvSpPr>
          <p:spPr>
            <a:xfrm rot="1280826">
              <a:off x="7841502" y="1246573"/>
              <a:ext cx="678702" cy="17236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 flipV="1">
              <a:off x="7944335" y="1042455"/>
              <a:ext cx="312378" cy="142774"/>
            </a:xfrm>
            <a:prstGeom prst="line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75" idx="4"/>
            </p:cNvCxnSpPr>
            <p:nvPr/>
          </p:nvCxnSpPr>
          <p:spPr>
            <a:xfrm flipV="1">
              <a:off x="8149669" y="1042455"/>
              <a:ext cx="123924" cy="370566"/>
            </a:xfrm>
            <a:prstGeom prst="line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75" idx="7"/>
            </p:cNvCxnSpPr>
            <p:nvPr/>
          </p:nvCxnSpPr>
          <p:spPr>
            <a:xfrm flipH="1" flipV="1">
              <a:off x="8273593" y="1042455"/>
              <a:ext cx="152805" cy="321413"/>
            </a:xfrm>
            <a:prstGeom prst="line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78"/>
            <p:cNvSpPr/>
            <p:nvPr/>
          </p:nvSpPr>
          <p:spPr>
            <a:xfrm rot="1295017">
              <a:off x="8224696" y="1037019"/>
              <a:ext cx="97795" cy="698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80" name="Picture 7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018" y="2669119"/>
            <a:ext cx="810228" cy="579313"/>
          </a:xfrm>
          <a:prstGeom prst="rect">
            <a:avLst/>
          </a:prstGeom>
        </p:spPr>
      </p:pic>
      <p:cxnSp>
        <p:nvCxnSpPr>
          <p:cNvPr id="81" name="Straight Arrow Connector 80"/>
          <p:cNvCxnSpPr/>
          <p:nvPr/>
        </p:nvCxnSpPr>
        <p:spPr>
          <a:xfrm flipH="1" flipV="1">
            <a:off x="6989537" y="4111639"/>
            <a:ext cx="391848" cy="70485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7664807" y="4238412"/>
            <a:ext cx="43928" cy="57807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7322295" y="4183154"/>
            <a:ext cx="247380" cy="63333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V="1">
            <a:off x="7877756" y="4183153"/>
            <a:ext cx="123244" cy="63333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V="1">
            <a:off x="8031723" y="4190790"/>
            <a:ext cx="298451" cy="62570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 rot="16200000">
            <a:off x="7540686" y="4881321"/>
            <a:ext cx="361349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0000">
                    <a:lumMod val="50000"/>
                    <a:lumOff val="50000"/>
                  </a:srgbClr>
                </a:solidFill>
              </a:rPr>
              <a:t>Swift: NASA E/PO, Sonoma State U., </a:t>
            </a:r>
            <a:r>
              <a:rPr lang="en-US" sz="1100" dirty="0" err="1">
                <a:solidFill>
                  <a:srgbClr val="000000">
                    <a:lumMod val="50000"/>
                    <a:lumOff val="50000"/>
                  </a:srgbClr>
                </a:solidFill>
              </a:rPr>
              <a:t>Aurore</a:t>
            </a:r>
            <a:r>
              <a:rPr lang="en-US" sz="1100" dirty="0">
                <a:solidFill>
                  <a:srgbClr val="000000">
                    <a:lumMod val="50000"/>
                    <a:lumOff val="50000"/>
                  </a:srgbClr>
                </a:solidFill>
              </a:rPr>
              <a:t> </a:t>
            </a:r>
            <a:r>
              <a:rPr lang="en-US" sz="1100" dirty="0" err="1">
                <a:solidFill>
                  <a:srgbClr val="000000">
                    <a:lumMod val="50000"/>
                    <a:lumOff val="50000"/>
                  </a:srgbClr>
                </a:solidFill>
              </a:rPr>
              <a:t>Simonnet</a:t>
            </a:r>
            <a:endParaRPr lang="en-US" sz="11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7" name="Can 86"/>
          <p:cNvSpPr/>
          <p:nvPr/>
        </p:nvSpPr>
        <p:spPr>
          <a:xfrm>
            <a:off x="416867" y="5335055"/>
            <a:ext cx="786019" cy="1134414"/>
          </a:xfrm>
          <a:prstGeom prst="can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kern="0" dirty="0" smtClean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GW data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912401" y="5194665"/>
            <a:ext cx="1981200" cy="723898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0" dirty="0" smtClean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Analyze data, identify triggers,</a:t>
            </a:r>
            <a:br>
              <a:rPr lang="en-US" sz="1600" b="1" kern="0" dirty="0" smtClean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</a:br>
            <a:r>
              <a:rPr lang="en-US" sz="1600" b="1" kern="0" dirty="0" smtClean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infer sky position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923836" y="6147163"/>
            <a:ext cx="1969765" cy="334314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kern="0" dirty="0" smtClean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Estimate background</a:t>
            </a:r>
          </a:p>
        </p:txBody>
      </p:sp>
      <p:sp>
        <p:nvSpPr>
          <p:cNvPr id="90" name="Can 89"/>
          <p:cNvSpPr/>
          <p:nvPr/>
        </p:nvSpPr>
        <p:spPr>
          <a:xfrm>
            <a:off x="5402982" y="5147038"/>
            <a:ext cx="938419" cy="914400"/>
          </a:xfrm>
          <a:prstGeom prst="can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kern="0" dirty="0" smtClean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Trigger database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951001" y="5834380"/>
            <a:ext cx="2015960" cy="873338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0" dirty="0" smtClean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Select event candidates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954221" y="4816490"/>
            <a:ext cx="2025232" cy="530573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kern="0" dirty="0" smtClean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Validate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kern="0" dirty="0" smtClean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(data quality, etc.)</a:t>
            </a:r>
          </a:p>
        </p:txBody>
      </p:sp>
      <p:cxnSp>
        <p:nvCxnSpPr>
          <p:cNvPr id="93" name="Straight Arrow Connector 92"/>
          <p:cNvCxnSpPr>
            <a:stCxn id="87" idx="4"/>
            <a:endCxn id="88" idx="1"/>
          </p:cNvCxnSpPr>
          <p:nvPr/>
        </p:nvCxnSpPr>
        <p:spPr>
          <a:xfrm flipV="1">
            <a:off x="1202886" y="5556614"/>
            <a:ext cx="1709515" cy="345648"/>
          </a:xfrm>
          <a:prstGeom prst="straightConnector1">
            <a:avLst/>
          </a:prstGeom>
          <a:noFill/>
          <a:ln w="38100" cap="flat" cmpd="sng" algn="ctr">
            <a:solidFill>
              <a:srgbClr val="00CC99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94" name="Straight Arrow Connector 93"/>
          <p:cNvCxnSpPr>
            <a:stCxn id="87" idx="4"/>
            <a:endCxn id="89" idx="1"/>
          </p:cNvCxnSpPr>
          <p:nvPr/>
        </p:nvCxnSpPr>
        <p:spPr>
          <a:xfrm>
            <a:off x="1202886" y="5902262"/>
            <a:ext cx="1720950" cy="412058"/>
          </a:xfrm>
          <a:prstGeom prst="straightConnector1">
            <a:avLst/>
          </a:prstGeom>
          <a:noFill/>
          <a:ln w="38100" cap="flat" cmpd="sng" algn="ctr">
            <a:solidFill>
              <a:srgbClr val="00CC99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95" name="Straight Arrow Connector 94"/>
          <p:cNvCxnSpPr>
            <a:stCxn id="88" idx="3"/>
            <a:endCxn id="90" idx="2"/>
          </p:cNvCxnSpPr>
          <p:nvPr/>
        </p:nvCxnSpPr>
        <p:spPr>
          <a:xfrm>
            <a:off x="4893601" y="5556614"/>
            <a:ext cx="509381" cy="47624"/>
          </a:xfrm>
          <a:prstGeom prst="straightConnector1">
            <a:avLst/>
          </a:prstGeom>
          <a:noFill/>
          <a:ln w="38100" cap="flat" cmpd="sng" algn="ctr">
            <a:solidFill>
              <a:srgbClr val="00CC99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96" name="Straight Arrow Connector 95"/>
          <p:cNvCxnSpPr>
            <a:stCxn id="89" idx="3"/>
          </p:cNvCxnSpPr>
          <p:nvPr/>
        </p:nvCxnSpPr>
        <p:spPr>
          <a:xfrm>
            <a:off x="4893601" y="6314320"/>
            <a:ext cx="2057400" cy="0"/>
          </a:xfrm>
          <a:prstGeom prst="straightConnector1">
            <a:avLst/>
          </a:prstGeom>
          <a:noFill/>
          <a:ln w="38100" cap="flat" cmpd="sng" algn="ctr">
            <a:solidFill>
              <a:srgbClr val="00CC99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97" name="Straight Arrow Connector 96"/>
          <p:cNvCxnSpPr/>
          <p:nvPr/>
        </p:nvCxnSpPr>
        <p:spPr>
          <a:xfrm>
            <a:off x="6341401" y="5754491"/>
            <a:ext cx="612820" cy="218271"/>
          </a:xfrm>
          <a:prstGeom prst="straightConnector1">
            <a:avLst/>
          </a:prstGeom>
          <a:noFill/>
          <a:ln w="38100" cap="flat" cmpd="sng" algn="ctr">
            <a:solidFill>
              <a:srgbClr val="00CC99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98" name="Straight Arrow Connector 97"/>
          <p:cNvCxnSpPr>
            <a:stCxn id="91" idx="0"/>
            <a:endCxn id="92" idx="2"/>
          </p:cNvCxnSpPr>
          <p:nvPr/>
        </p:nvCxnSpPr>
        <p:spPr>
          <a:xfrm flipV="1">
            <a:off x="7958981" y="5347063"/>
            <a:ext cx="7856" cy="487317"/>
          </a:xfrm>
          <a:prstGeom prst="straightConnector1">
            <a:avLst/>
          </a:prstGeom>
          <a:noFill/>
          <a:ln w="38100" cap="flat" cmpd="sng" algn="ctr">
            <a:solidFill>
              <a:srgbClr val="00CC99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44756256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Innoseis Corporate-Two-Line-Title-2016">
  <a:themeElements>
    <a:clrScheme name="Deloitte 2014">
      <a:dk1>
        <a:sysClr val="windowText" lastClr="000000"/>
      </a:dk1>
      <a:lt1>
        <a:sysClr val="window" lastClr="FFFFFF"/>
      </a:lt1>
      <a:dk2>
        <a:srgbClr val="313131"/>
      </a:dk2>
      <a:lt2>
        <a:srgbClr val="FFFFFF"/>
      </a:lt2>
      <a:accent1>
        <a:srgbClr val="002776"/>
      </a:accent1>
      <a:accent2>
        <a:srgbClr val="81BC00"/>
      </a:accent2>
      <a:accent3>
        <a:srgbClr val="00A1DE"/>
      </a:accent3>
      <a:accent4>
        <a:srgbClr val="3C8A2E"/>
      </a:accent4>
      <a:accent5>
        <a:srgbClr val="575757"/>
      </a:accent5>
      <a:accent6>
        <a:srgbClr val="BDD203"/>
      </a:accent6>
      <a:hlink>
        <a:srgbClr val="00A1DE"/>
      </a:hlink>
      <a:folHlink>
        <a:srgbClr val="72C7E7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accent5">
              <a:lumMod val="60000"/>
              <a:lumOff val="40000"/>
            </a:schemeClr>
          </a:solidFill>
        </a:ln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 defTabSz="957610">
          <a:defRPr sz="14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5">
              <a:lumMod val="60000"/>
              <a:lumOff val="40000"/>
            </a:schemeClr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spcBef>
            <a:spcPts val="600"/>
          </a:spcBef>
          <a:buClr>
            <a:schemeClr val="tx2"/>
          </a:buClr>
          <a:defRPr sz="14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" id="{527421A2-2E3C-4337-886F-232ADB834A55}" vid="{F944D1D4-C199-4CF1-8FC7-CF6ECC7AF07C}"/>
    </a:ext>
  </a:extLst>
</a:theme>
</file>

<file path=ppt/theme/theme2.xml><?xml version="1.0" encoding="utf-8"?>
<a:theme xmlns:a="http://schemas.openxmlformats.org/drawingml/2006/main" name="13_Microsoft PowerPoint 4">
  <a:themeElements>
    <a:clrScheme name="">
      <a:dk1>
        <a:srgbClr val="000000"/>
      </a:dk1>
      <a:lt1>
        <a:srgbClr val="000000"/>
      </a:lt1>
      <a:dk2>
        <a:srgbClr val="0066FF"/>
      </a:dk2>
      <a:lt2>
        <a:srgbClr val="000066"/>
      </a:lt2>
      <a:accent1>
        <a:srgbClr val="6600FF"/>
      </a:accent1>
      <a:accent2>
        <a:srgbClr val="009900"/>
      </a:accent2>
      <a:accent3>
        <a:srgbClr val="AAAAAA"/>
      </a:accent3>
      <a:accent4>
        <a:srgbClr val="000000"/>
      </a:accent4>
      <a:accent5>
        <a:srgbClr val="B8AAFF"/>
      </a:accent5>
      <a:accent6>
        <a:srgbClr val="008A00"/>
      </a:accent6>
      <a:hlink>
        <a:srgbClr val="0066FF"/>
      </a:hlink>
      <a:folHlink>
        <a:srgbClr val="CECECE"/>
      </a:folHlink>
    </a:clrScheme>
    <a:fontScheme name="Microsoft PowerPoint 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8">
        <a:dk1>
          <a:srgbClr val="000066"/>
        </a:dk1>
        <a:lt1>
          <a:srgbClr val="FFFFFF"/>
        </a:lt1>
        <a:dk2>
          <a:srgbClr val="000000"/>
        </a:dk2>
        <a:lt2>
          <a:srgbClr val="FFFF00"/>
        </a:lt2>
        <a:accent1>
          <a:srgbClr val="6600FF"/>
        </a:accent1>
        <a:accent2>
          <a:srgbClr val="009900"/>
        </a:accent2>
        <a:accent3>
          <a:srgbClr val="AAAAAA"/>
        </a:accent3>
        <a:accent4>
          <a:srgbClr val="DADADA"/>
        </a:accent4>
        <a:accent5>
          <a:srgbClr val="B8AAFF"/>
        </a:accent5>
        <a:accent6>
          <a:srgbClr val="008A00"/>
        </a:accent6>
        <a:hlink>
          <a:srgbClr val="FF9900"/>
        </a:hlink>
        <a:folHlink>
          <a:srgbClr val="CECECE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Theme">
  <a:themeElements>
    <a:clrScheme name="Deloitte 2014">
      <a:dk1>
        <a:sysClr val="windowText" lastClr="000000"/>
      </a:dk1>
      <a:lt1>
        <a:sysClr val="window" lastClr="FFFFFF"/>
      </a:lt1>
      <a:dk2>
        <a:srgbClr val="313131"/>
      </a:dk2>
      <a:lt2>
        <a:srgbClr val="FFFFFF"/>
      </a:lt2>
      <a:accent1>
        <a:srgbClr val="002776"/>
      </a:accent1>
      <a:accent2>
        <a:srgbClr val="81BC00"/>
      </a:accent2>
      <a:accent3>
        <a:srgbClr val="00A1DE"/>
      </a:accent3>
      <a:accent4>
        <a:srgbClr val="3C8A2E"/>
      </a:accent4>
      <a:accent5>
        <a:srgbClr val="575757"/>
      </a:accent5>
      <a:accent6>
        <a:srgbClr val="BDD203"/>
      </a:accent6>
      <a:hlink>
        <a:srgbClr val="00A1DE"/>
      </a:hlink>
      <a:folHlink>
        <a:srgbClr val="72C7E7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accent5">
              <a:lumMod val="60000"/>
              <a:lumOff val="40000"/>
            </a:schemeClr>
          </a:solidFill>
        </a:ln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 defTabSz="957610">
          <a:defRPr sz="14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5">
              <a:lumMod val="60000"/>
              <a:lumOff val="40000"/>
            </a:schemeClr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spcBef>
            <a:spcPts val="600"/>
          </a:spcBef>
          <a:buClr>
            <a:schemeClr val="tx2"/>
          </a:buClr>
          <a:defRPr sz="14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nnoseis-2016-2" id="{155709EC-21C8-4F40-B8D7-3F7E5F5AA8E1}" vid="{DF02A4BD-08DC-43D2-B047-02FDC11595FB}"/>
    </a:ext>
  </a:extLst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Innoseis Corporate-Two-Line-Title-2016">
  <a:themeElements>
    <a:clrScheme name="Deloitte 2014">
      <a:dk1>
        <a:sysClr val="windowText" lastClr="000000"/>
      </a:dk1>
      <a:lt1>
        <a:sysClr val="window" lastClr="FFFFFF"/>
      </a:lt1>
      <a:dk2>
        <a:srgbClr val="313131"/>
      </a:dk2>
      <a:lt2>
        <a:srgbClr val="FFFFFF"/>
      </a:lt2>
      <a:accent1>
        <a:srgbClr val="002776"/>
      </a:accent1>
      <a:accent2>
        <a:srgbClr val="81BC00"/>
      </a:accent2>
      <a:accent3>
        <a:srgbClr val="00A1DE"/>
      </a:accent3>
      <a:accent4>
        <a:srgbClr val="3C8A2E"/>
      </a:accent4>
      <a:accent5>
        <a:srgbClr val="575757"/>
      </a:accent5>
      <a:accent6>
        <a:srgbClr val="BDD203"/>
      </a:accent6>
      <a:hlink>
        <a:srgbClr val="00A1DE"/>
      </a:hlink>
      <a:folHlink>
        <a:srgbClr val="72C7E7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accent5">
              <a:lumMod val="60000"/>
              <a:lumOff val="40000"/>
            </a:schemeClr>
          </a:solidFill>
        </a:ln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 defTabSz="957610">
          <a:defRPr sz="14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5">
              <a:lumMod val="60000"/>
              <a:lumOff val="40000"/>
            </a:schemeClr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spcBef>
            <a:spcPts val="600"/>
          </a:spcBef>
          <a:buClr>
            <a:schemeClr val="tx2"/>
          </a:buClr>
          <a:defRPr sz="14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" id="{527421A2-2E3C-4337-886F-232ADB834A55}" vid="{F944D1D4-C199-4CF1-8FC7-CF6ECC7AF07C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12314</TotalTime>
  <Words>2429</Words>
  <Application>Microsoft Office PowerPoint</Application>
  <PresentationFormat>A4 Paper (210x297 mm)</PresentationFormat>
  <Paragraphs>411</Paragraphs>
  <Slides>28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2" baseType="lpstr">
      <vt:lpstr>Arial</vt:lpstr>
      <vt:lpstr>Avenir Book</vt:lpstr>
      <vt:lpstr>Calibri</vt:lpstr>
      <vt:lpstr>Cambria Math</vt:lpstr>
      <vt:lpstr>Webdings</vt:lpstr>
      <vt:lpstr>Wingdings</vt:lpstr>
      <vt:lpstr>Wingdings 3</vt:lpstr>
      <vt:lpstr>3_Innoseis Corporate-Two-Line-Title-2016</vt:lpstr>
      <vt:lpstr>13_Microsoft PowerPoint 4</vt:lpstr>
      <vt:lpstr>Default Theme</vt:lpstr>
      <vt:lpstr>6_Office Theme</vt:lpstr>
      <vt:lpstr>1_Office Theme</vt:lpstr>
      <vt:lpstr>4_Innoseis Corporate-Two-Line-Title-2016</vt:lpstr>
      <vt:lpstr>think-cell Slide</vt:lpstr>
      <vt:lpstr>PowerPoint Presentation</vt:lpstr>
      <vt:lpstr>Advanced Virgo</vt:lpstr>
      <vt:lpstr>Towards a global GW research infrastructure</vt:lpstr>
      <vt:lpstr>PowerPoint Presentation</vt:lpstr>
      <vt:lpstr>PowerPoint Presentation</vt:lpstr>
      <vt:lpstr>Polarization of gravitational waves</vt:lpstr>
      <vt:lpstr>First test of polarizations of gravitational waves</vt:lpstr>
      <vt:lpstr>First test of polarizations of gravitational waves</vt:lpstr>
      <vt:lpstr>Virgo allowed source location via triangulation</vt:lpstr>
      <vt:lpstr>First triple detection by Virgo and LIGO</vt:lpstr>
      <vt:lpstr>GW170817: start of multi-messenger astronomy with GW</vt:lpstr>
      <vt:lpstr>Our science is limited by the sensitivity of our instruments</vt:lpstr>
      <vt:lpstr>PowerPoint Presentation</vt:lpstr>
      <vt:lpstr>Probing the structure of neutron stars </vt:lpstr>
      <vt:lpstr>A new cosmic distance marker </vt:lpstr>
      <vt:lpstr>Scientific impact of gravitational wave science</vt:lpstr>
      <vt:lpstr>PowerPoint Presentation</vt:lpstr>
      <vt:lpstr>Advanced Virgo design</vt:lpstr>
      <vt:lpstr>PowerPoint Presentation</vt:lpstr>
      <vt:lpstr>AdV+ upgrade and extreme mirror technology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Adequate exploitation funds are required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"Jo van den Brand" &lt;jo@nikhef.nl&gt;</dc:creator>
  <cp:lastModifiedBy>Johannes van den Brand</cp:lastModifiedBy>
  <cp:revision>453</cp:revision>
  <cp:lastPrinted>2017-05-05T15:07:23Z</cp:lastPrinted>
  <dcterms:created xsi:type="dcterms:W3CDTF">2017-03-30T11:55:44Z</dcterms:created>
  <dcterms:modified xsi:type="dcterms:W3CDTF">2018-04-19T08:36:13Z</dcterms:modified>
</cp:coreProperties>
</file>