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529" r:id="rId2"/>
    <p:sldId id="555" r:id="rId3"/>
    <p:sldId id="558" r:id="rId4"/>
    <p:sldId id="559" r:id="rId5"/>
    <p:sldId id="557" r:id="rId6"/>
    <p:sldId id="564" r:id="rId7"/>
    <p:sldId id="565" r:id="rId8"/>
    <p:sldId id="566" r:id="rId9"/>
    <p:sldId id="567" r:id="rId10"/>
    <p:sldId id="556" r:id="rId11"/>
  </p:sldIdLst>
  <p:sldSz cx="9144000" cy="6858000" type="letter"/>
  <p:notesSz cx="7099300" cy="10234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6E6"/>
    <a:srgbClr val="FB2DFB"/>
    <a:srgbClr val="99FF99"/>
    <a:srgbClr val="FDE8BD"/>
    <a:srgbClr val="CAD8FE"/>
    <a:srgbClr val="FFC9CF"/>
    <a:srgbClr val="CA7F04"/>
    <a:srgbClr val="D7D7D7"/>
    <a:srgbClr val="C4C4C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4" autoAdjust="0"/>
    <p:restoredTop sz="94640" autoAdjust="0"/>
  </p:normalViewPr>
  <p:slideViewPr>
    <p:cSldViewPr snapToObjects="1">
      <p:cViewPr varScale="1">
        <p:scale>
          <a:sx n="65" d="100"/>
          <a:sy n="65" d="100"/>
        </p:scale>
        <p:origin x="-492" y="-102"/>
      </p:cViewPr>
      <p:guideLst>
        <p:guide orient="horz" pos="2409"/>
        <p:guide pos="34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53" d="100"/>
          <a:sy n="53" d="100"/>
        </p:scale>
        <p:origin x="-2688" y="-96"/>
      </p:cViewPr>
      <p:guideLst>
        <p:guide orient="horz" pos="3222"/>
        <p:guide pos="2235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6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61" tIns="46980" rIns="93961" bIns="46980" numCol="1" anchor="t" anchorCtr="0" compatLnSpc="1">
            <a:prstTxWarp prst="textNoShape">
              <a:avLst/>
            </a:prstTxWarp>
          </a:bodyPr>
          <a:lstStyle>
            <a:lvl1pPr algn="l" defTabSz="93980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0"/>
            <a:ext cx="3043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61" tIns="46980" rIns="93961" bIns="46980" numCol="1" anchor="t" anchorCtr="0" compatLnSpc="1">
            <a:prstTxWarp prst="textNoShape">
              <a:avLst/>
            </a:prstTxWarp>
          </a:bodyPr>
          <a:lstStyle>
            <a:lvl1pPr defTabSz="93980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5500"/>
            <a:ext cx="3046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61" tIns="46980" rIns="93961" bIns="46980" numCol="1" anchor="b" anchorCtr="0" compatLnSpc="1">
            <a:prstTxWarp prst="textNoShape">
              <a:avLst/>
            </a:prstTxWarp>
          </a:bodyPr>
          <a:lstStyle>
            <a:lvl1pPr algn="l" defTabSz="93980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9715500"/>
            <a:ext cx="3043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61" tIns="46980" rIns="93961" bIns="46980" numCol="1" anchor="b" anchorCtr="0" compatLnSpc="1">
            <a:prstTxWarp prst="textNoShape">
              <a:avLst/>
            </a:prstTxWarp>
          </a:bodyPr>
          <a:lstStyle>
            <a:lvl1pPr defTabSz="93980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92CA239A-DC5B-4CC1-8A83-4BA6432D1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61" tIns="46980" rIns="93961" bIns="46980" numCol="1" anchor="t" anchorCtr="0" compatLnSpc="1">
            <a:prstTxWarp prst="textNoShape">
              <a:avLst/>
            </a:prstTxWarp>
          </a:bodyPr>
          <a:lstStyle>
            <a:lvl1pPr algn="l" defTabSz="93980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61" tIns="46980" rIns="93961" bIns="46980" numCol="1" anchor="t" anchorCtr="0" compatLnSpc="1">
            <a:prstTxWarp prst="textNoShape">
              <a:avLst/>
            </a:prstTxWarp>
          </a:bodyPr>
          <a:lstStyle>
            <a:lvl1pPr defTabSz="93980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9687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59338"/>
            <a:ext cx="5203825" cy="46085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61" tIns="46980" rIns="93961" bIns="469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61" tIns="46980" rIns="93961" bIns="46980" numCol="1" anchor="b" anchorCtr="0" compatLnSpc="1">
            <a:prstTxWarp prst="textNoShape">
              <a:avLst/>
            </a:prstTxWarp>
          </a:bodyPr>
          <a:lstStyle>
            <a:lvl1pPr algn="l" defTabSz="93980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61" tIns="46980" rIns="93961" bIns="46980" numCol="1" anchor="b" anchorCtr="0" compatLnSpc="1">
            <a:prstTxWarp prst="textNoShape">
              <a:avLst/>
            </a:prstTxWarp>
          </a:bodyPr>
          <a:lstStyle>
            <a:lvl1pPr defTabSz="93980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A004D575-92E2-4E3C-9CB3-3726D3DCD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November 9, 2011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C20E7-DAC9-4C4F-909B-E99FD0DD6C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 smtClean="0"/>
              <a:t>Cliquez</a:t>
            </a:r>
            <a:r>
              <a:rPr lang="en-US" noProof="0" dirty="0" smtClean="0"/>
              <a:t> pour modifier le style du </a:t>
            </a:r>
            <a:r>
              <a:rPr lang="en-US" noProof="0" dirty="0" err="1" smtClean="0"/>
              <a:t>titre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304764"/>
            <a:ext cx="7772400" cy="4791236"/>
          </a:xfrm>
        </p:spPr>
        <p:txBody>
          <a:bodyPr/>
          <a:lstStyle/>
          <a:p>
            <a:pPr lvl="0"/>
            <a:r>
              <a:rPr lang="en-US" noProof="0" dirty="0" err="1" smtClean="0"/>
              <a:t>Cliquez</a:t>
            </a:r>
            <a:r>
              <a:rPr lang="en-US" noProof="0" dirty="0" smtClean="0"/>
              <a:t> pour modifier les styles du </a:t>
            </a:r>
            <a:r>
              <a:rPr lang="en-US" noProof="0" dirty="0" err="1" smtClean="0"/>
              <a:t>texte</a:t>
            </a:r>
            <a:r>
              <a:rPr lang="en-US" noProof="0" dirty="0" smtClean="0"/>
              <a:t> du masque</a:t>
            </a:r>
          </a:p>
          <a:p>
            <a:pPr lvl="1"/>
            <a:r>
              <a:rPr lang="en-US" noProof="0" dirty="0" err="1" smtClean="0"/>
              <a:t>Deuxième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Troisième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Quatrième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Cinquième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November 9, 2011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4D9BD-83EB-49F6-995F-FAF1A7E5B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82925" y="62595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pPr>
              <a:defRPr/>
            </a:pPr>
            <a:fld id="{C6B3A568-6174-401B-8171-3B7DF5E99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28600"/>
            <a:ext cx="701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4430713" y="64849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479925" y="318928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4479925" y="310832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11113" y="1066800"/>
            <a:ext cx="9132887" cy="38100"/>
          </a:xfrm>
          <a:prstGeom prst="rect">
            <a:avLst/>
          </a:prstGeom>
          <a:solidFill>
            <a:srgbClr val="CC00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11113" y="6248400"/>
            <a:ext cx="9132887" cy="25400"/>
          </a:xfrm>
          <a:prstGeom prst="rect">
            <a:avLst/>
          </a:prstGeom>
          <a:solidFill>
            <a:srgbClr val="CC00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94" y="156096"/>
            <a:ext cx="1695431" cy="729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l"/>
        <a:defRPr sz="24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Monotype Sorts" pitchFamily="2" charset="2"/>
        <a:buChar char="u"/>
        <a:defRPr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»"/>
        <a:defRPr sz="16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Char char="–"/>
        <a:defRPr sz="16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708" y="4346724"/>
            <a:ext cx="4928592" cy="1818580"/>
          </a:xfrm>
          <a:noFill/>
        </p:spPr>
        <p:txBody>
          <a:bodyPr/>
          <a:lstStyle/>
          <a:p>
            <a:endParaRPr lang="en-US" sz="18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B. </a:t>
            </a:r>
            <a:r>
              <a:rPr lang="en-US" sz="1800" dirty="0" err="1" smtClean="0">
                <a:solidFill>
                  <a:schemeClr val="tx1">
                    <a:lumMod val="50000"/>
                  </a:schemeClr>
                </a:solidFill>
              </a:rPr>
              <a:t>Mours</a:t>
            </a:r>
            <a:endParaRPr lang="en-US" sz="18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ISC meeting </a:t>
            </a:r>
          </a:p>
          <a:p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November 9, 2011</a:t>
            </a:r>
          </a:p>
          <a:p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VIR-0654A-11</a:t>
            </a:r>
            <a:endParaRPr lang="en-US" sz="18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6947"/>
            <a:ext cx="7772400" cy="1470025"/>
          </a:xfrm>
          <a:noFill/>
        </p:spPr>
        <p:txBody>
          <a:bodyPr/>
          <a:lstStyle/>
          <a:p>
            <a:r>
              <a:rPr lang="en-US" dirty="0" smtClean="0"/>
              <a:t>Beams </a:t>
            </a:r>
            <a:r>
              <a:rPr lang="en-US" dirty="0" smtClean="0"/>
              <a:t>C</a:t>
            </a:r>
            <a:r>
              <a:rPr lang="en-US" dirty="0" smtClean="0"/>
              <a:t>entering </a:t>
            </a:r>
            <a:r>
              <a:rPr lang="en-US" dirty="0" smtClean="0"/>
              <a:t>U</a:t>
            </a:r>
            <a:r>
              <a:rPr lang="en-US" dirty="0" smtClean="0"/>
              <a:t>sing </a:t>
            </a:r>
            <a:r>
              <a:rPr lang="en-US" dirty="0" smtClean="0"/>
              <a:t>C</a:t>
            </a:r>
            <a:r>
              <a:rPr lang="en-US" dirty="0" smtClean="0"/>
              <a:t>ameras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Beams are visible on the mirrors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04764"/>
            <a:ext cx="8568952" cy="4791236"/>
          </a:xfrm>
        </p:spPr>
        <p:txBody>
          <a:bodyPr/>
          <a:lstStyle/>
          <a:p>
            <a:r>
              <a:rPr lang="en-US" dirty="0" smtClean="0"/>
              <a:t>Diffuse light make the beam spots visible when ITF locked</a:t>
            </a:r>
          </a:p>
          <a:p>
            <a:pPr lvl="1"/>
            <a:r>
              <a:rPr lang="en-US" dirty="0" smtClean="0"/>
              <a:t>Below are local control images</a:t>
            </a:r>
          </a:p>
          <a:p>
            <a:r>
              <a:rPr lang="en-US" dirty="0" smtClean="0"/>
              <a:t>Could we use this to center the beam on the mirrors?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9,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rcRect t="2724" r="2458"/>
          <a:stretch>
            <a:fillRect/>
          </a:stretch>
        </p:blipFill>
        <p:spPr bwMode="auto">
          <a:xfrm>
            <a:off x="0" y="4242736"/>
            <a:ext cx="2880000" cy="2593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53533" y="4509120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NI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676400" y="2540118"/>
            <a:ext cx="2880000" cy="2580906"/>
            <a:chOff x="2051720" y="2540118"/>
            <a:chExt cx="2880000" cy="25809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/>
            <a:srcRect t="1369" r="618"/>
            <a:stretch>
              <a:fillRect/>
            </a:stretch>
          </p:blipFill>
          <p:spPr bwMode="auto">
            <a:xfrm>
              <a:off x="2051720" y="2540118"/>
              <a:ext cx="2880000" cy="2580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2550407" y="2780928"/>
              <a:ext cx="5325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WI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87924" y="4220945"/>
            <a:ext cx="2880000" cy="2615264"/>
            <a:chOff x="3923928" y="4220945"/>
            <a:chExt cx="2880000" cy="261526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/>
            <a:srcRect t="1989" r="1247" b="2652"/>
            <a:stretch>
              <a:fillRect/>
            </a:stretch>
          </p:blipFill>
          <p:spPr bwMode="auto">
            <a:xfrm>
              <a:off x="3923928" y="4220945"/>
              <a:ext cx="2880000" cy="2615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5249191" y="4329100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NE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264000" y="2615493"/>
            <a:ext cx="2880000" cy="2577703"/>
            <a:chOff x="6264000" y="1772816"/>
            <a:chExt cx="2880000" cy="257770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/>
            <a:srcRect t="2652" r="1229" b="1989"/>
            <a:stretch>
              <a:fillRect/>
            </a:stretch>
          </p:blipFill>
          <p:spPr bwMode="auto">
            <a:xfrm>
              <a:off x="6264000" y="1772816"/>
              <a:ext cx="2880000" cy="2577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6659632" y="1808820"/>
              <a:ext cx="61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WE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2925" y="62595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November 9,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2925" y="62595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972" y="1124744"/>
            <a:ext cx="7772400" cy="4791236"/>
          </a:xfrm>
        </p:spPr>
        <p:txBody>
          <a:bodyPr/>
          <a:lstStyle/>
          <a:p>
            <a:r>
              <a:rPr lang="en-US" dirty="0" smtClean="0"/>
              <a:t>Case of a relock with off-centered beam</a:t>
            </a:r>
          </a:p>
          <a:p>
            <a:pPr lvl="1"/>
            <a:r>
              <a:rPr lang="en-US" dirty="0" smtClean="0"/>
              <a:t>Centering probed by 6 &amp; 8Hz lines</a:t>
            </a:r>
          </a:p>
          <a:p>
            <a:r>
              <a:rPr lang="en-US" dirty="0" smtClean="0"/>
              <a:t>Is </a:t>
            </a:r>
            <a:r>
              <a:rPr lang="en-US" dirty="0" smtClean="0"/>
              <a:t>this</a:t>
            </a:r>
            <a:r>
              <a:rPr lang="en-US" dirty="0" smtClean="0"/>
              <a:t> </a:t>
            </a:r>
            <a:r>
              <a:rPr lang="en-US" dirty="0" smtClean="0"/>
              <a:t>visible on the mirror itself?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1400" dirty="0" smtClean="0"/>
          </a:p>
          <a:p>
            <a:pPr lvl="1"/>
            <a:r>
              <a:rPr lang="en-US" dirty="0" smtClean="0"/>
              <a:t>                                   Look at images changes:</a:t>
            </a:r>
          </a:p>
          <a:p>
            <a:pPr lvl="1"/>
            <a:r>
              <a:rPr lang="en-US" dirty="0" smtClean="0"/>
              <a:t>                                    - Top spots get brighter</a:t>
            </a:r>
          </a:p>
          <a:p>
            <a:pPr lvl="1"/>
            <a:r>
              <a:rPr lang="en-US" dirty="0" smtClean="0"/>
              <a:t>                                    - Bottom spots get fainter</a:t>
            </a:r>
          </a:p>
          <a:p>
            <a:endParaRPr lang="en-US" dirty="0"/>
          </a:p>
        </p:txBody>
      </p:sp>
      <p:pic>
        <p:nvPicPr>
          <p:cNvPr id="17" name="Picture 3" descr="C:\Users\mours\Application Data\SSH\temp\plot.png"/>
          <p:cNvPicPr>
            <a:picLocks noChangeAspect="1" noChangeArrowheads="1"/>
          </p:cNvPicPr>
          <p:nvPr/>
        </p:nvPicPr>
        <p:blipFill>
          <a:blip r:embed="rId2" cstate="print"/>
          <a:srcRect l="1264" r="50562" b="5947"/>
          <a:stretch>
            <a:fillRect/>
          </a:stretch>
        </p:blipFill>
        <p:spPr bwMode="auto">
          <a:xfrm>
            <a:off x="503548" y="2292034"/>
            <a:ext cx="2740038" cy="2558641"/>
          </a:xfrm>
          <a:prstGeom prst="rect">
            <a:avLst/>
          </a:prstGeom>
          <a:noFill/>
        </p:spPr>
      </p:pic>
      <p:pic>
        <p:nvPicPr>
          <p:cNvPr id="19" name="Picture 5" descr="C:\Users\mours\Application Data\SSH\temp\pl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08" y="4769808"/>
            <a:ext cx="9144000" cy="2079572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6278845" y="836735"/>
            <a:ext cx="2793655" cy="3924413"/>
            <a:chOff x="6128692" y="944747"/>
            <a:chExt cx="2793655" cy="392441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/>
            <a:srcRect r="54430"/>
            <a:stretch>
              <a:fillRect/>
            </a:stretch>
          </p:blipFill>
          <p:spPr bwMode="auto">
            <a:xfrm>
              <a:off x="6162313" y="2716086"/>
              <a:ext cx="2720673" cy="215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/>
            <a:srcRect l="53207" b="17423"/>
            <a:stretch>
              <a:fillRect/>
            </a:stretch>
          </p:blipFill>
          <p:spPr bwMode="auto">
            <a:xfrm>
              <a:off x="6128692" y="944747"/>
              <a:ext cx="2793655" cy="1777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centering with 6-8Hz lines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3599892" y="3626539"/>
            <a:ext cx="3348372" cy="1242622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0000"/>
            </a:solidFill>
            <a:prstDash val="solid"/>
            <a:round/>
            <a:headEnd type="none" w="sm" len="sm"/>
            <a:tailEnd type="oval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5865912" y="3969060"/>
            <a:ext cx="1442392" cy="881616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0000"/>
            </a:solidFill>
            <a:prstDash val="solid"/>
            <a:round/>
            <a:headEnd type="none" w="sm" len="sm"/>
            <a:tailEnd type="oval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7848364" y="4077073"/>
            <a:ext cx="0" cy="792087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0000"/>
            </a:solidFill>
            <a:prstDash val="solid"/>
            <a:round/>
            <a:headEnd type="none" w="sm" len="sm"/>
            <a:tailEnd type="oval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1403648" y="3140968"/>
            <a:ext cx="540060" cy="683320"/>
          </a:xfrm>
          <a:prstGeom prst="rect">
            <a:avLst/>
          </a:prstGeom>
          <a:noFill/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>
            <a:off x="1676400" y="3842773"/>
            <a:ext cx="0" cy="102638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mours\Application Data\SSH\temp\plo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76872"/>
            <a:ext cx="9144000" cy="207957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predict the beam offset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88740"/>
            <a:ext cx="8712460" cy="4791236"/>
          </a:xfrm>
        </p:spPr>
        <p:txBody>
          <a:bodyPr/>
          <a:lstStyle/>
          <a:p>
            <a:r>
              <a:rPr lang="en-US" dirty="0" smtClean="0"/>
              <a:t>Select a diffusing spot </a:t>
            </a:r>
            <a:r>
              <a:rPr lang="en-US" dirty="0" smtClean="0">
                <a:sym typeface="Symbol"/>
              </a:rPr>
              <a:t> used as mirror reference position</a:t>
            </a:r>
            <a:endParaRPr lang="en-US" dirty="0" smtClean="0"/>
          </a:p>
          <a:p>
            <a:pPr lvl="1"/>
            <a:r>
              <a:rPr lang="en-US" dirty="0" smtClean="0"/>
              <a:t>Should not be close to saturation</a:t>
            </a:r>
          </a:p>
          <a:p>
            <a:r>
              <a:rPr lang="en-US" dirty="0" smtClean="0"/>
              <a:t>Monitor its power over time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Translate power variation to displacement</a:t>
            </a:r>
          </a:p>
          <a:p>
            <a:pPr lvl="1"/>
            <a:r>
              <a:rPr lang="en-US" dirty="0" smtClean="0"/>
              <a:t>Assuming  a Gaussian beam</a:t>
            </a:r>
          </a:p>
          <a:p>
            <a:pPr lvl="1"/>
            <a:r>
              <a:rPr lang="en-US" dirty="0" err="1" smtClean="0"/>
              <a:t>d</a:t>
            </a:r>
            <a:r>
              <a:rPr lang="en-US" dirty="0" err="1" smtClean="0"/>
              <a:t>x</a:t>
            </a:r>
            <a:r>
              <a:rPr lang="en-US" dirty="0" smtClean="0"/>
              <a:t>= </a:t>
            </a:r>
            <a:r>
              <a:rPr lang="en-US" dirty="0" err="1" smtClean="0"/>
              <a:t>C.dP</a:t>
            </a:r>
            <a:r>
              <a:rPr lang="en-US" dirty="0" smtClean="0"/>
              <a:t>/P  	with C= w</a:t>
            </a:r>
            <a:r>
              <a:rPr lang="en-US" baseline="30000" dirty="0" smtClean="0"/>
              <a:t>2</a:t>
            </a:r>
            <a:r>
              <a:rPr lang="en-US" dirty="0" smtClean="0"/>
              <a:t>/(</a:t>
            </a:r>
            <a:r>
              <a:rPr lang="en-US" dirty="0" smtClean="0"/>
              <a:t>4x) </a:t>
            </a:r>
            <a:r>
              <a:rPr lang="en-US" dirty="0" smtClean="0"/>
              <a:t>~ 1cm for WE</a:t>
            </a:r>
          </a:p>
          <a:p>
            <a:r>
              <a:rPr lang="en-US" dirty="0" smtClean="0"/>
              <a:t>Convert pixel to mm using the mirror size</a:t>
            </a:r>
          </a:p>
          <a:p>
            <a:pPr lvl="1"/>
            <a:r>
              <a:rPr lang="en-US" dirty="0" smtClean="0"/>
              <a:t>1pixel ~1.mm on the mirror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9,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7380312" y="3344113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099181" y="3356992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807804" y="3356992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03548" y="3356992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pic>
        <p:nvPicPr>
          <p:cNvPr id="18" name="Picture 3" descr="C:\Users\mours\Application Data\SSH\temp\plot.png"/>
          <p:cNvPicPr>
            <a:picLocks noChangeAspect="1" noChangeArrowheads="1"/>
          </p:cNvPicPr>
          <p:nvPr/>
        </p:nvPicPr>
        <p:blipFill>
          <a:blip r:embed="rId3" cstate="print"/>
          <a:srcRect l="1264" r="50562" b="5947"/>
          <a:stretch>
            <a:fillRect/>
          </a:stretch>
        </p:blipFill>
        <p:spPr bwMode="auto">
          <a:xfrm>
            <a:off x="6476478" y="4299359"/>
            <a:ext cx="2740038" cy="2558641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 bwMode="auto">
          <a:xfrm>
            <a:off x="7308304" y="4653136"/>
            <a:ext cx="0" cy="15083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arrow" w="sm" len="sm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 rot="21574284">
            <a:off x="7306082" y="4846262"/>
            <a:ext cx="766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350mm</a:t>
            </a:r>
            <a:endParaRPr lang="en-US" sz="1400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2925" y="628416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821278" cy="4971256"/>
          </a:xfrm>
        </p:spPr>
        <p:txBody>
          <a:bodyPr/>
          <a:lstStyle/>
          <a:p>
            <a:r>
              <a:rPr lang="en-US" dirty="0" smtClean="0"/>
              <a:t>Test with three diffusion points on WE</a:t>
            </a:r>
          </a:p>
          <a:p>
            <a:pPr lvl="1"/>
            <a:r>
              <a:rPr lang="en-US" dirty="0" smtClean="0"/>
              <a:t>Located at ~1 beam size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1050" dirty="0" smtClean="0"/>
          </a:p>
          <a:p>
            <a:pPr>
              <a:buNone/>
            </a:pPr>
            <a:endParaRPr lang="en-US" sz="1200" dirty="0" smtClean="0"/>
          </a:p>
          <a:p>
            <a:r>
              <a:rPr lang="en-US" dirty="0" smtClean="0"/>
              <a:t>Fair agreement (rough calibration)</a:t>
            </a:r>
          </a:p>
          <a:p>
            <a:r>
              <a:rPr lang="en-US" dirty="0" smtClean="0"/>
              <a:t>Dithering line signal seems more noisy than camera signals</a:t>
            </a:r>
          </a:p>
          <a:p>
            <a:pPr lvl="1"/>
            <a:r>
              <a:rPr lang="en-US" dirty="0" smtClean="0"/>
              <a:t>Images taken only at 0.1Hz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sz="1600" dirty="0" smtClean="0"/>
          </a:p>
        </p:txBody>
      </p:sp>
      <p:pic>
        <p:nvPicPr>
          <p:cNvPr id="12" name="Picture 2" descr="C:\Users\mours\Application Data\SSH\temp\plot.png"/>
          <p:cNvPicPr>
            <a:picLocks noChangeAspect="1" noChangeArrowheads="1"/>
          </p:cNvPicPr>
          <p:nvPr/>
        </p:nvPicPr>
        <p:blipFill>
          <a:blip r:embed="rId2" cstate="print"/>
          <a:srcRect b="3304"/>
          <a:stretch>
            <a:fillRect/>
          </a:stretch>
        </p:blipFill>
        <p:spPr bwMode="auto">
          <a:xfrm>
            <a:off x="611560" y="1844824"/>
            <a:ext cx="5577880" cy="3097536"/>
          </a:xfrm>
          <a:prstGeom prst="rect">
            <a:avLst/>
          </a:prstGeom>
          <a:noFill/>
        </p:spPr>
      </p:pic>
      <p:pic>
        <p:nvPicPr>
          <p:cNvPr id="11" name="Picture 5" descr="C:\Users\mours\Application Data\SSH\temp\plot.png"/>
          <p:cNvPicPr>
            <a:picLocks noChangeAspect="1" noChangeArrowheads="1"/>
          </p:cNvPicPr>
          <p:nvPr/>
        </p:nvPicPr>
        <p:blipFill>
          <a:blip r:embed="rId3" cstate="print"/>
          <a:srcRect r="76159"/>
          <a:stretch>
            <a:fillRect/>
          </a:stretch>
        </p:blipFill>
        <p:spPr bwMode="auto">
          <a:xfrm>
            <a:off x="5978525" y="1124744"/>
            <a:ext cx="3094273" cy="29523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28600"/>
            <a:ext cx="7596336" cy="609600"/>
          </a:xfrm>
        </p:spPr>
        <p:txBody>
          <a:bodyPr/>
          <a:lstStyle/>
          <a:p>
            <a:r>
              <a:rPr lang="en-US" dirty="0" smtClean="0"/>
              <a:t>Result from images &amp; lines analysis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9,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7848364" y="1772816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596336" y="3140968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452320" y="2996952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2925" y="62595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28600"/>
            <a:ext cx="7596336" cy="609600"/>
          </a:xfrm>
        </p:spPr>
        <p:txBody>
          <a:bodyPr/>
          <a:lstStyle/>
          <a:p>
            <a:r>
              <a:rPr lang="en-US" dirty="0" smtClean="0"/>
              <a:t>Same analysis on WI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4744"/>
            <a:ext cx="8134672" cy="4971256"/>
          </a:xfrm>
        </p:spPr>
        <p:txBody>
          <a:bodyPr/>
          <a:lstStyle/>
          <a:p>
            <a:r>
              <a:rPr lang="en-US" dirty="0" smtClean="0"/>
              <a:t>Use two opposite diffusion points</a:t>
            </a:r>
          </a:p>
          <a:p>
            <a:pPr lvl="1"/>
            <a:r>
              <a:rPr lang="en-US" dirty="0" smtClean="0"/>
              <a:t>Located at ~1.2-1.5 waist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Beam more stable by a factor 10</a:t>
            </a:r>
          </a:p>
          <a:p>
            <a:r>
              <a:rPr lang="en-US" dirty="0" smtClean="0"/>
              <a:t>Small jump observed by the two spots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9,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rcRect r="76616"/>
          <a:stretch>
            <a:fillRect/>
          </a:stretch>
        </p:blipFill>
        <p:spPr bwMode="auto">
          <a:xfrm>
            <a:off x="6129627" y="1124744"/>
            <a:ext cx="301437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7380312" y="1664804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416316" y="3176972"/>
            <a:ext cx="216024" cy="216024"/>
          </a:xfrm>
          <a:prstGeom prst="rect">
            <a:avLst/>
          </a:prstGeom>
          <a:noFill/>
          <a:ln w="57150" cap="flat" cmpd="sng" algn="ctr">
            <a:solidFill>
              <a:srgbClr val="FEF6E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pic>
        <p:nvPicPr>
          <p:cNvPr id="4098" name="Picture 2" descr="C:\Users\mours\Application Data\SSH\temp\pl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975" y="1962415"/>
            <a:ext cx="5543550" cy="3194777"/>
          </a:xfrm>
          <a:prstGeom prst="rect">
            <a:avLst/>
          </a:prstGeom>
          <a:noFill/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2925" y="62595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28600"/>
            <a:ext cx="7596336" cy="609600"/>
          </a:xfrm>
        </p:spPr>
        <p:txBody>
          <a:bodyPr/>
          <a:lstStyle/>
          <a:p>
            <a:r>
              <a:rPr lang="en-US" dirty="0" smtClean="0"/>
              <a:t>Faster signal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88740"/>
            <a:ext cx="8892480" cy="4971256"/>
          </a:xfrm>
        </p:spPr>
        <p:txBody>
          <a:bodyPr/>
          <a:lstStyle/>
          <a:p>
            <a:r>
              <a:rPr lang="en-US" dirty="0" smtClean="0"/>
              <a:t>Monitor a diffusing spot with a local control </a:t>
            </a:r>
            <a:r>
              <a:rPr lang="en-US" dirty="0" err="1" smtClean="0"/>
              <a:t>GxServer</a:t>
            </a:r>
            <a:endParaRPr lang="en-US" dirty="0" smtClean="0"/>
          </a:p>
          <a:p>
            <a:pPr lvl="1"/>
            <a:r>
              <a:rPr lang="en-US" dirty="0" smtClean="0"/>
              <a:t>Update Gx86WE </a:t>
            </a:r>
            <a:r>
              <a:rPr lang="en-US" dirty="0" smtClean="0"/>
              <a:t>config</a:t>
            </a:r>
            <a:r>
              <a:rPr lang="en-US" dirty="0" smtClean="0"/>
              <a:t>uration</a:t>
            </a:r>
            <a:r>
              <a:rPr lang="en-US" dirty="0" smtClean="0"/>
              <a:t> </a:t>
            </a:r>
            <a:r>
              <a:rPr lang="en-US" dirty="0" smtClean="0"/>
              <a:t>to acquire one more zone on Nov. 8 evening</a:t>
            </a:r>
          </a:p>
          <a:p>
            <a:pPr lvl="1"/>
            <a:r>
              <a:rPr lang="en-US" dirty="0" smtClean="0"/>
              <a:t>4x4 pixels; 50mm </a:t>
            </a:r>
            <a:r>
              <a:rPr lang="en-US" dirty="0" smtClean="0"/>
              <a:t>away </a:t>
            </a:r>
            <a:r>
              <a:rPr lang="en-US" dirty="0" smtClean="0"/>
              <a:t>from beam center</a:t>
            </a:r>
            <a:r>
              <a:rPr lang="en-US" dirty="0" smtClean="0">
                <a:sym typeface="Symbol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dx</a:t>
            </a:r>
            <a:r>
              <a:rPr lang="en-US" dirty="0" smtClean="0"/>
              <a:t> </a:t>
            </a:r>
            <a:r>
              <a:rPr lang="en-US" dirty="0" smtClean="0"/>
              <a:t>= 12.5mm*</a:t>
            </a:r>
            <a:r>
              <a:rPr lang="en-US" dirty="0" err="1" smtClean="0"/>
              <a:t>dP</a:t>
            </a:r>
            <a:r>
              <a:rPr lang="en-US" dirty="0" smtClean="0"/>
              <a:t>/P</a:t>
            </a:r>
          </a:p>
          <a:p>
            <a:pPr lvl="1"/>
            <a:r>
              <a:rPr lang="en-US" dirty="0" smtClean="0"/>
              <a:t>Data recorded @ 50Hz; post-processing</a:t>
            </a:r>
          </a:p>
          <a:p>
            <a:r>
              <a:rPr lang="en-US" dirty="0" smtClean="0"/>
              <a:t>Camera </a:t>
            </a:r>
            <a:r>
              <a:rPr lang="en-US" dirty="0" smtClean="0"/>
              <a:t>signal contains more information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9,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8" y="3356992"/>
            <a:ext cx="5760640" cy="300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852936"/>
            <a:ext cx="4191489" cy="223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2925" y="62595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urs\Application Data\SSH\temp\Spectru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7604" y="1098131"/>
            <a:ext cx="6622504" cy="402035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28600"/>
            <a:ext cx="7596336" cy="609600"/>
          </a:xfrm>
        </p:spPr>
        <p:txBody>
          <a:bodyPr/>
          <a:lstStyle/>
          <a:p>
            <a:r>
              <a:rPr lang="en-US" dirty="0" smtClean="0"/>
              <a:t>Noise floor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118484"/>
            <a:ext cx="8568952" cy="1478868"/>
          </a:xfrm>
        </p:spPr>
        <p:txBody>
          <a:bodyPr/>
          <a:lstStyle/>
          <a:p>
            <a:r>
              <a:rPr lang="en-US" dirty="0" smtClean="0"/>
              <a:t>Noise floor @100mHz: 6µm/</a:t>
            </a:r>
            <a:r>
              <a:rPr lang="en-US" dirty="0" smtClean="0">
                <a:sym typeface="Symbol"/>
              </a:rPr>
              <a:t></a:t>
            </a:r>
            <a:r>
              <a:rPr lang="en-US" dirty="0" smtClean="0"/>
              <a:t>Hz </a:t>
            </a:r>
            <a:r>
              <a:rPr lang="en-US" dirty="0" smtClean="0">
                <a:sym typeface="Symbol"/>
              </a:rPr>
              <a:t> </a:t>
            </a:r>
            <a:r>
              <a:rPr lang="en-US" dirty="0" smtClean="0"/>
              <a:t>1nrad/</a:t>
            </a:r>
            <a:r>
              <a:rPr lang="en-US" dirty="0" smtClean="0">
                <a:sym typeface="Symbol"/>
              </a:rPr>
              <a:t></a:t>
            </a:r>
            <a:r>
              <a:rPr lang="en-US" dirty="0" smtClean="0"/>
              <a:t>Hz </a:t>
            </a:r>
          </a:p>
          <a:p>
            <a:pPr lvl="1"/>
            <a:r>
              <a:rPr lang="en-US" dirty="0" smtClean="0"/>
              <a:t>Only one diffusing spot with an old camera; not the brightest spot</a:t>
            </a:r>
          </a:p>
          <a:p>
            <a:pPr lvl="1"/>
            <a:r>
              <a:rPr lang="en-US" dirty="0" smtClean="0">
                <a:sym typeface="Symbol"/>
              </a:rPr>
              <a:t></a:t>
            </a:r>
            <a:r>
              <a:rPr lang="en-US" dirty="0" smtClean="0"/>
              <a:t> improvements are possible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9,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7187416" y="3537012"/>
            <a:ext cx="1998896" cy="1907200"/>
            <a:chOff x="5978525" y="1124744"/>
            <a:chExt cx="3094273" cy="2952328"/>
          </a:xfrm>
        </p:grpSpPr>
        <p:pic>
          <p:nvPicPr>
            <p:cNvPr id="12" name="Picture 5" descr="C:\Users\mours\Application Data\SSH\temp\plot.png"/>
            <p:cNvPicPr>
              <a:picLocks noChangeAspect="1" noChangeArrowheads="1"/>
            </p:cNvPicPr>
            <p:nvPr/>
          </p:nvPicPr>
          <p:blipFill>
            <a:blip r:embed="rId3" cstate="print"/>
            <a:srcRect r="76159"/>
            <a:stretch>
              <a:fillRect/>
            </a:stretch>
          </p:blipFill>
          <p:spPr bwMode="auto">
            <a:xfrm>
              <a:off x="5978525" y="1124744"/>
              <a:ext cx="3094273" cy="2952328"/>
            </a:xfrm>
            <a:prstGeom prst="rect">
              <a:avLst/>
            </a:prstGeom>
            <a:noFill/>
          </p:spPr>
        </p:pic>
        <p:sp>
          <p:nvSpPr>
            <p:cNvPr id="13" name="Rectangle 12"/>
            <p:cNvSpPr/>
            <p:nvPr/>
          </p:nvSpPr>
          <p:spPr bwMode="auto">
            <a:xfrm>
              <a:off x="7848364" y="1772816"/>
              <a:ext cx="216024" cy="216024"/>
            </a:xfrm>
            <a:prstGeom prst="rect">
              <a:avLst/>
            </a:prstGeom>
            <a:noFill/>
            <a:ln w="57150" cap="flat" cmpd="sng" algn="ctr">
              <a:solidFill>
                <a:srgbClr val="FEF6E6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</a:endParaRPr>
            </a:p>
          </p:txBody>
        </p:sp>
      </p:grp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2925" y="62595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Coupling with cavity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60748"/>
            <a:ext cx="8458200" cy="4791236"/>
          </a:xfrm>
        </p:spPr>
        <p:txBody>
          <a:bodyPr/>
          <a:lstStyle/>
          <a:p>
            <a:r>
              <a:rPr lang="en-US" dirty="0" smtClean="0"/>
              <a:t>A single diffusing spot is sensitive to cavity power changes</a:t>
            </a:r>
          </a:p>
          <a:p>
            <a:pPr lvl="1"/>
            <a:r>
              <a:rPr lang="en-US" dirty="0" smtClean="0"/>
              <a:t>Renormalized using cavity power (B8)</a:t>
            </a:r>
          </a:p>
          <a:p>
            <a:pPr lvl="1"/>
            <a:r>
              <a:rPr lang="en-US" dirty="0" smtClean="0"/>
              <a:t>Using multiple diffusing spot should be a better option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9,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VIR-0654A-11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2050" name="Picture 2" descr="C:\Users\mours\Application Data\SSH\temp\Spectru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40868"/>
            <a:ext cx="6884988" cy="4179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16" y="1052736"/>
            <a:ext cx="8784468" cy="5123656"/>
          </a:xfrm>
        </p:spPr>
        <p:txBody>
          <a:bodyPr/>
          <a:lstStyle/>
          <a:p>
            <a:r>
              <a:rPr lang="en-US" dirty="0" smtClean="0"/>
              <a:t>A camera viewing diffusion spots can track beam offsets</a:t>
            </a:r>
          </a:p>
          <a:p>
            <a:pPr lvl="1"/>
            <a:r>
              <a:rPr lang="en-US" dirty="0" smtClean="0"/>
              <a:t>Much more sensitive than line dithering: 1nrad/</a:t>
            </a:r>
            <a:r>
              <a:rPr lang="en-US" dirty="0" smtClean="0">
                <a:sym typeface="Symbol"/>
              </a:rPr>
              <a:t></a:t>
            </a:r>
            <a:r>
              <a:rPr lang="en-US" dirty="0" smtClean="0"/>
              <a:t>Hz with a signal at 50Hz </a:t>
            </a:r>
          </a:p>
          <a:p>
            <a:r>
              <a:rPr lang="en-US" dirty="0" smtClean="0"/>
              <a:t>Sensitivity can be improved for AdV:</a:t>
            </a:r>
            <a:endParaRPr lang="en-US" dirty="0" smtClean="0"/>
          </a:p>
          <a:p>
            <a:pPr lvl="1"/>
            <a:r>
              <a:rPr lang="en-US" dirty="0" smtClean="0"/>
              <a:t>M</a:t>
            </a:r>
            <a:r>
              <a:rPr lang="en-US" dirty="0" smtClean="0"/>
              <a:t>ore </a:t>
            </a:r>
            <a:r>
              <a:rPr lang="en-US" dirty="0" smtClean="0"/>
              <a:t>spots, better mirrors but more light, new cameras, field of view tuning…</a:t>
            </a:r>
          </a:p>
          <a:p>
            <a:r>
              <a:rPr lang="en-US" dirty="0" smtClean="0"/>
              <a:t>A new tool for cavity mirrors alignment</a:t>
            </a:r>
          </a:p>
          <a:p>
            <a:pPr lvl="1"/>
            <a:r>
              <a:rPr lang="en-US" dirty="0" smtClean="0"/>
              <a:t>Accuracy requirement</a:t>
            </a:r>
            <a:r>
              <a:rPr lang="en-US" dirty="0" smtClean="0"/>
              <a:t> </a:t>
            </a:r>
            <a:r>
              <a:rPr lang="en-US" dirty="0" smtClean="0"/>
              <a:t>(VIR-0523A-11):</a:t>
            </a:r>
          </a:p>
          <a:p>
            <a:pPr lvl="2"/>
            <a:r>
              <a:rPr lang="en-US" dirty="0" smtClean="0"/>
              <a:t> (-)-</a:t>
            </a:r>
            <a:r>
              <a:rPr lang="en-US" dirty="0" smtClean="0"/>
              <a:t>mode: </a:t>
            </a:r>
            <a:r>
              <a:rPr lang="en-US" dirty="0" smtClean="0"/>
              <a:t>110nrad </a:t>
            </a:r>
          </a:p>
          <a:p>
            <a:pPr lvl="2"/>
            <a:r>
              <a:rPr lang="en-US" dirty="0" smtClean="0"/>
              <a:t> (+)-mode: 2nrad </a:t>
            </a:r>
            <a:r>
              <a:rPr lang="en-US" i="1" dirty="0" smtClean="0"/>
              <a:t>(different on beam </a:t>
            </a:r>
            <a:r>
              <a:rPr lang="en-US" i="1" dirty="0" smtClean="0"/>
              <a:t>offset?)</a:t>
            </a:r>
            <a:endParaRPr lang="en-US" i="1" dirty="0" smtClean="0"/>
          </a:p>
          <a:p>
            <a:pPr lvl="1"/>
            <a:r>
              <a:rPr lang="en-US" dirty="0" smtClean="0"/>
              <a:t>A way to relax </a:t>
            </a:r>
            <a:r>
              <a:rPr lang="en-US" dirty="0" smtClean="0"/>
              <a:t>the RMS constrains for end bench </a:t>
            </a:r>
            <a:r>
              <a:rPr lang="en-US" dirty="0" smtClean="0"/>
              <a:t>displacement</a:t>
            </a:r>
            <a:endParaRPr lang="en-US" dirty="0" smtClean="0"/>
          </a:p>
          <a:p>
            <a:pPr lvl="1"/>
            <a:r>
              <a:rPr lang="en-US" dirty="0" smtClean="0"/>
              <a:t>We could s</a:t>
            </a:r>
            <a:r>
              <a:rPr lang="en-US" dirty="0" smtClean="0"/>
              <a:t>witch </a:t>
            </a:r>
            <a:r>
              <a:rPr lang="en-US" dirty="0" smtClean="0"/>
              <a:t>off alignment lines during science </a:t>
            </a:r>
            <a:r>
              <a:rPr lang="en-US" dirty="0" smtClean="0"/>
              <a:t>mode</a:t>
            </a:r>
            <a:endParaRPr lang="en-US" dirty="0" smtClean="0"/>
          </a:p>
          <a:p>
            <a:pPr lvl="2"/>
            <a:r>
              <a:rPr lang="en-US" dirty="0" smtClean="0"/>
              <a:t>Lines still needed for absolute offset calibration from time to time</a:t>
            </a:r>
          </a:p>
          <a:p>
            <a:r>
              <a:rPr lang="en-US" dirty="0" smtClean="0"/>
              <a:t>Need to add the appropriate viewports for </a:t>
            </a:r>
            <a:r>
              <a:rPr lang="en-US" dirty="0" smtClean="0"/>
              <a:t>AdV </a:t>
            </a:r>
            <a:endParaRPr lang="en-US" dirty="0" smtClean="0"/>
          </a:p>
          <a:p>
            <a:pPr lvl="1"/>
            <a:r>
              <a:rPr lang="en-US" dirty="0" smtClean="0"/>
              <a:t>View the mirrors with a more direct angle?</a:t>
            </a:r>
          </a:p>
          <a:p>
            <a:pPr lvl="1"/>
            <a:r>
              <a:rPr lang="en-US" dirty="0" smtClean="0"/>
              <a:t>Pay attention to the baffles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2 cameras per mirror would be better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9,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550" y="2960948"/>
            <a:ext cx="3600450" cy="89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2925" y="62595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VIR-0654A-11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C">
  <a:themeElements>
    <a:clrScheme name="">
      <a:dk1>
        <a:srgbClr val="114FFB"/>
      </a:dk1>
      <a:lt1>
        <a:srgbClr val="FFFFFF"/>
      </a:lt1>
      <a:dk2>
        <a:srgbClr val="000000"/>
      </a:dk2>
      <a:lt2>
        <a:srgbClr val="CECECE"/>
      </a:lt2>
      <a:accent1>
        <a:srgbClr val="D49FFF"/>
      </a:accent1>
      <a:accent2>
        <a:srgbClr val="618FFD"/>
      </a:accent2>
      <a:accent3>
        <a:srgbClr val="FFFFFF"/>
      </a:accent3>
      <a:accent4>
        <a:srgbClr val="0D42D6"/>
      </a:accent4>
      <a:accent5>
        <a:srgbClr val="E6CDFF"/>
      </a:accent5>
      <a:accent6>
        <a:srgbClr val="5781E5"/>
      </a:accent6>
      <a:hlink>
        <a:srgbClr val="009688"/>
      </a:hlink>
      <a:folHlink>
        <a:srgbClr val="DADADA"/>
      </a:folHlink>
    </a:clrScheme>
    <a:fontScheme name="STAC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STAC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Office\Modèles\Modèles de présentation\ANGLES.POT</Template>
  <TotalTime>63616</TotalTime>
  <Words>506</Words>
  <Application>Microsoft Office PowerPoint</Application>
  <PresentationFormat>Letter Paper (8.5x11 in)</PresentationFormat>
  <Paragraphs>131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STAC</vt:lpstr>
      <vt:lpstr>Beams Centering Using Cameras</vt:lpstr>
      <vt:lpstr>Beams are visible on the mirrors</vt:lpstr>
      <vt:lpstr>Beam centering with 6-8Hz lines</vt:lpstr>
      <vt:lpstr>How to predict the beam offset</vt:lpstr>
      <vt:lpstr>Result from images &amp; lines analysis</vt:lpstr>
      <vt:lpstr>Same analysis on WI</vt:lpstr>
      <vt:lpstr>Faster signal</vt:lpstr>
      <vt:lpstr>Noise floor</vt:lpstr>
      <vt:lpstr>Coupling with cavity power</vt:lpstr>
      <vt:lpstr>Conclusions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Benoit Mours</dc:creator>
  <cp:lastModifiedBy>virgo</cp:lastModifiedBy>
  <cp:revision>2446</cp:revision>
  <cp:lastPrinted>2003-11-08T23:34:34Z</cp:lastPrinted>
  <dcterms:created xsi:type="dcterms:W3CDTF">1999-10-14T15:47:11Z</dcterms:created>
  <dcterms:modified xsi:type="dcterms:W3CDTF">2011-11-09T11:44:02Z</dcterms:modified>
</cp:coreProperties>
</file>