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943" r:id="rId3"/>
    <p:sldId id="944" r:id="rId4"/>
    <p:sldId id="942" r:id="rId5"/>
    <p:sldId id="945" r:id="rId6"/>
    <p:sldId id="946" r:id="rId7"/>
    <p:sldId id="947" r:id="rId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96"/>
    <p:restoredTop sz="92344" autoAdjust="0"/>
  </p:normalViewPr>
  <p:slideViewPr>
    <p:cSldViewPr snapToGrid="0" snapToObjects="1">
      <p:cViewPr>
        <p:scale>
          <a:sx n="100" d="100"/>
          <a:sy n="100" d="100"/>
        </p:scale>
        <p:origin x="-1048" y="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1C30A-59DC-7742-A93F-31B462CACAB0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8829E-B726-C342-B78D-047CB023DF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14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F9433-7E82-6B4D-AE7B-759523626662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8804B-1476-4E47-BE23-710A551559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0965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4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655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40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0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5770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4079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947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8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71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633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2976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590800" y="274638"/>
            <a:ext cx="60960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BD0E5-FD7D-2241-BB40-E93FC4AF3B55}" type="datetimeFigureOut">
              <a:rPr lang="fr-FR" smtClean="0"/>
              <a:t>01/09/19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57200" y="421159"/>
            <a:ext cx="2155092" cy="518818"/>
          </a:xfrm>
          <a:prstGeom prst="rect">
            <a:avLst/>
          </a:prstGeom>
        </p:spPr>
      </p:pic>
      <p:pic>
        <p:nvPicPr>
          <p:cNvPr id="8" name="Image 7" descr="gravitational_waves_2.jpg"/>
          <p:cNvPicPr>
            <a:picLocks noChangeAspect="1"/>
          </p:cNvPicPr>
          <p:nvPr userDrawn="1"/>
        </p:nvPicPr>
        <p:blipFill>
          <a:blip r:embed="rId14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5805" y="0"/>
            <a:ext cx="12181173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752600" y="6680656"/>
            <a:ext cx="56769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document is EGO property and cannot be reproduced or communicated without its authorization</a:t>
            </a:r>
            <a:r>
              <a:rPr lang="fr-FR" sz="800" dirty="0" smtClean="0">
                <a:effectLst/>
              </a:rPr>
              <a:t> 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178039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5.jpeg"/><Relationship Id="rId5" Type="http://schemas.openxmlformats.org/officeDocument/2006/relationships/image" Target="../media/image7.jp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5.jpeg"/><Relationship Id="rId5" Type="http://schemas.openxmlformats.org/officeDocument/2006/relationships/image" Target="../media/image7.jpg"/><Relationship Id="rId6" Type="http://schemas.openxmlformats.org/officeDocument/2006/relationships/image" Target="../media/image11.jpeg"/><Relationship Id="rId7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5.jpeg"/><Relationship Id="rId5" Type="http://schemas.openxmlformats.org/officeDocument/2006/relationships/image" Target="../media/image7.jpg"/><Relationship Id="rId6" Type="http://schemas.openxmlformats.org/officeDocument/2006/relationships/image" Target="../media/image11.jpeg"/><Relationship Id="rId7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W_XQFzsKk0" TargetMode="External"/><Relationship Id="rId4" Type="http://schemas.openxmlformats.org/officeDocument/2006/relationships/hyperlink" Target="https://www.youtube.com/watch?v=vHpJVjd15zs" TargetMode="External"/><Relationship Id="rId5" Type="http://schemas.openxmlformats.org/officeDocument/2006/relationships/hyperlink" Target="https://www.youtube.com/watch?v=LdTOQCpMYBk" TargetMode="External"/><Relationship Id="rId6" Type="http://schemas.openxmlformats.org/officeDocument/2006/relationships/hyperlink" Target="https://www.youtube.com/watch?v=cLuy-x-4J7c" TargetMode="External"/><Relationship Id="rId7" Type="http://schemas.openxmlformats.org/officeDocument/2006/relationships/hyperlink" Target="https://www.youtube.com/watch?v=e1diYHAJ7C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go-gw.easyredmine.com/login?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4000" dirty="0">
                <a:latin typeface="Cambria"/>
                <a:cs typeface="Cambria"/>
              </a:rPr>
              <a:t>Training Session </a:t>
            </a:r>
            <a:br>
              <a:rPr lang="fr-FR" sz="4000" dirty="0">
                <a:latin typeface="Cambria"/>
                <a:cs typeface="Cambria"/>
              </a:rPr>
            </a:br>
            <a:r>
              <a:rPr lang="fr-FR" sz="4000" dirty="0">
                <a:latin typeface="Cambria"/>
                <a:cs typeface="Cambria"/>
              </a:rPr>
              <a:t>EGO Projects </a:t>
            </a:r>
            <a:r>
              <a:rPr lang="fr-FR" sz="4000" dirty="0" smtClean="0">
                <a:latin typeface="Cambria"/>
                <a:cs typeface="Cambria"/>
              </a:rPr>
              <a:t>EASYREDMINE</a:t>
            </a:r>
            <a:endParaRPr lang="fr-FR" sz="4000" dirty="0">
              <a:latin typeface="Cambria"/>
              <a:cs typeface="Cambria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057400" y="5939199"/>
            <a:ext cx="6400800" cy="461601"/>
          </a:xfrm>
        </p:spPr>
        <p:txBody>
          <a:bodyPr>
            <a:normAutofit/>
          </a:bodyPr>
          <a:lstStyle/>
          <a:p>
            <a:pPr algn="r"/>
            <a:r>
              <a:rPr lang="fr-FR" sz="2000" dirty="0" err="1" smtClean="0"/>
              <a:t>Christian.olivetto@ego-gw.it</a:t>
            </a:r>
            <a:endParaRPr lang="fr-FR" sz="2000" dirty="0"/>
          </a:p>
        </p:txBody>
      </p:sp>
      <p:pic>
        <p:nvPicPr>
          <p:cNvPr id="4" name="Image 3" descr="Easyredmine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0" y="376327"/>
            <a:ext cx="2616200" cy="48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9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USER’S TYPE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EASYREDMINE is a online complete project management tool with:</a:t>
            </a:r>
          </a:p>
          <a:p>
            <a:pPr lvl="1"/>
            <a:r>
              <a:rPr lang="fr-FR"/>
              <a:t>Schedule management</a:t>
            </a:r>
          </a:p>
          <a:p>
            <a:pPr lvl="1"/>
            <a:r>
              <a:rPr lang="fr-FR"/>
              <a:t>Budget management</a:t>
            </a:r>
          </a:p>
          <a:p>
            <a:pPr lvl="1"/>
            <a:r>
              <a:rPr lang="fr-FR"/>
              <a:t>Documents management</a:t>
            </a:r>
          </a:p>
          <a:p>
            <a:pPr lvl="1"/>
            <a:r>
              <a:rPr lang="fr-FR"/>
              <a:t>Ressource management</a:t>
            </a:r>
          </a:p>
          <a:p>
            <a:pPr lvl="1"/>
            <a:r>
              <a:rPr lang="fr-FR"/>
              <a:t>Lots of others plugin availables</a:t>
            </a:r>
          </a:p>
        </p:txBody>
      </p:sp>
    </p:spTree>
    <p:extLst>
      <p:ext uri="{BB962C8B-B14F-4D97-AF65-F5344CB8AC3E}">
        <p14:creationId xmlns:p14="http://schemas.microsoft.com/office/powerpoint/2010/main" val="4283961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USER’S TYPE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7000" y="1121146"/>
            <a:ext cx="9017000" cy="669554"/>
          </a:xfrm>
        </p:spPr>
        <p:txBody>
          <a:bodyPr>
            <a:normAutofit fontScale="92500" lnSpcReduction="10000"/>
          </a:bodyPr>
          <a:lstStyle/>
          <a:p>
            <a:pPr marL="1257300" lvl="3" indent="0" algn="ctr">
              <a:buNone/>
            </a:pPr>
            <a:r>
              <a:rPr lang="en-GB" dirty="0" err="1">
                <a:latin typeface="Cambria"/>
                <a:cs typeface="Cambria"/>
              </a:rPr>
              <a:t>In EASYREDMINE tool there are 4 user’stype with different rights associated</a:t>
            </a:r>
            <a:endParaRPr lang="en-GB" dirty="0" smtClean="0">
              <a:latin typeface="Cambria"/>
              <a:cs typeface="Cambria"/>
            </a:endParaRPr>
          </a:p>
        </p:txBody>
      </p:sp>
      <p:grpSp>
        <p:nvGrpSpPr>
          <p:cNvPr id="8" name="Grouper 7"/>
          <p:cNvGrpSpPr/>
          <p:nvPr/>
        </p:nvGrpSpPr>
        <p:grpSpPr>
          <a:xfrm>
            <a:off x="386587" y="1882900"/>
            <a:ext cx="891371" cy="4016500"/>
            <a:chOff x="391329" y="2171700"/>
            <a:chExt cx="891371" cy="4016500"/>
          </a:xfrm>
        </p:grpSpPr>
        <p:pic>
          <p:nvPicPr>
            <p:cNvPr id="4" name="Image 3" descr="customer_2.jpe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329" y="2171700"/>
              <a:ext cx="889000" cy="889000"/>
            </a:xfrm>
            <a:prstGeom prst="rect">
              <a:avLst/>
            </a:prstGeom>
          </p:spPr>
        </p:pic>
        <p:pic>
          <p:nvPicPr>
            <p:cNvPr id="5" name="Image 4" descr="customer_3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329" y="4204800"/>
              <a:ext cx="889000" cy="889000"/>
            </a:xfrm>
            <a:prstGeom prst="rect">
              <a:avLst/>
            </a:prstGeom>
          </p:spPr>
        </p:pic>
        <p:pic>
          <p:nvPicPr>
            <p:cNvPr id="6" name="Image 5" descr="woman_icon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329" y="3185075"/>
              <a:ext cx="891371" cy="895350"/>
            </a:xfrm>
            <a:prstGeom prst="rect">
              <a:avLst/>
            </a:prstGeom>
          </p:spPr>
        </p:pic>
        <p:pic>
          <p:nvPicPr>
            <p:cNvPr id="7" name="Image 6" descr="couple_icon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329" y="5218175"/>
              <a:ext cx="886629" cy="970025"/>
            </a:xfrm>
            <a:prstGeom prst="rect">
              <a:avLst/>
            </a:prstGeom>
          </p:spPr>
        </p:pic>
      </p:grpSp>
      <p:sp>
        <p:nvSpPr>
          <p:cNvPr id="9" name="ZoneTexte 8"/>
          <p:cNvSpPr txBox="1"/>
          <p:nvPr/>
        </p:nvSpPr>
        <p:spPr>
          <a:xfrm>
            <a:off x="1404958" y="2009900"/>
            <a:ext cx="6696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C-Level Role: Institution management (CNRS/INFN/NIEKHEF/EGO FIR)</a:t>
            </a:r>
          </a:p>
          <a:p>
            <a:r>
              <a:rPr lang="fr-FR" dirty="0"/>
              <a:t>Reader only with global dashboard graphics and indicators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404958" y="3032766"/>
            <a:ext cx="7622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Project Management Role: Project leader with all rights for global projet and all </a:t>
            </a:r>
          </a:p>
          <a:p>
            <a:r>
              <a:rPr lang="fr-FR" dirty="0"/>
              <a:t>Subprojects, administration rights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404958" y="3901236"/>
            <a:ext cx="7089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Group Manager Role: Management of subprojet with tasks, users, budget </a:t>
            </a:r>
          </a:p>
          <a:p>
            <a:r>
              <a:rPr lang="fr-FR" dirty="0"/>
              <a:t>management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404958" y="5090166"/>
            <a:ext cx="7821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Executive Role: Team member, read rights for all information but no modification</a:t>
            </a:r>
          </a:p>
          <a:p>
            <a:r>
              <a:rPr lang="fr-FR" dirty="0"/>
              <a:t>available</a:t>
            </a:r>
            <a:r>
              <a:rPr lang="fr-FR" dirty="0" smtClean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4634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USER’S TYPE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7000" y="1121146"/>
            <a:ext cx="9017000" cy="669554"/>
          </a:xfrm>
        </p:spPr>
        <p:txBody>
          <a:bodyPr>
            <a:normAutofit lnSpcReduction="10000"/>
          </a:bodyPr>
          <a:lstStyle/>
          <a:p>
            <a:pPr marL="1257300" lvl="3" indent="0" algn="ctr">
              <a:buNone/>
            </a:pPr>
            <a:r>
              <a:rPr lang="en-GB" dirty="0" err="1">
                <a:latin typeface="Cambria"/>
                <a:cs typeface="Cambria"/>
              </a:rPr>
              <a:t>EASYREDMINE allow to consolidate global project with all subprojects managed by each project manager</a:t>
            </a:r>
            <a:endParaRPr lang="en-GB" dirty="0" smtClean="0">
              <a:latin typeface="Cambria"/>
              <a:cs typeface="Cambria"/>
            </a:endParaRPr>
          </a:p>
        </p:txBody>
      </p:sp>
      <p:grpSp>
        <p:nvGrpSpPr>
          <p:cNvPr id="15" name="Grouper 14"/>
          <p:cNvGrpSpPr/>
          <p:nvPr/>
        </p:nvGrpSpPr>
        <p:grpSpPr>
          <a:xfrm>
            <a:off x="386587" y="1882900"/>
            <a:ext cx="3431114" cy="889000"/>
            <a:chOff x="386587" y="1882900"/>
            <a:chExt cx="3431114" cy="889000"/>
          </a:xfrm>
        </p:grpSpPr>
        <p:pic>
          <p:nvPicPr>
            <p:cNvPr id="4" name="Image 3" descr="customer_2.jpe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1882900"/>
              <a:ext cx="889000" cy="889000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1404958" y="2009900"/>
              <a:ext cx="241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C-Level Role = </a:t>
              </a:r>
            </a:p>
            <a:p>
              <a:r>
                <a:rPr lang="fr-FR" dirty="0"/>
                <a:t>CNRS/INFN/NIEKHEF/</a:t>
              </a:r>
              <a:r>
                <a:rPr lang="mr-IN" dirty="0"/>
                <a:t>…</a:t>
              </a:r>
              <a:endParaRPr lang="fr-FR" dirty="0"/>
            </a:p>
          </p:txBody>
        </p:sp>
      </p:grpSp>
      <p:grpSp>
        <p:nvGrpSpPr>
          <p:cNvPr id="16" name="Grouper 15"/>
          <p:cNvGrpSpPr/>
          <p:nvPr/>
        </p:nvGrpSpPr>
        <p:grpSpPr>
          <a:xfrm>
            <a:off x="386587" y="2896275"/>
            <a:ext cx="3349959" cy="895350"/>
            <a:chOff x="386587" y="2896275"/>
            <a:chExt cx="3349959" cy="895350"/>
          </a:xfrm>
        </p:grpSpPr>
        <p:pic>
          <p:nvPicPr>
            <p:cNvPr id="6" name="Image 5" descr="woman_icon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2896275"/>
              <a:ext cx="891371" cy="895350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1404958" y="3032766"/>
              <a:ext cx="23315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Project Management = </a:t>
              </a:r>
            </a:p>
            <a:p>
              <a:r>
                <a:rPr lang="fr-FR" dirty="0" smtClean="0"/>
                <a:t>Global project</a:t>
              </a:r>
              <a:endParaRPr lang="fr-FR" dirty="0"/>
            </a:p>
          </p:txBody>
        </p:sp>
      </p:grpSp>
      <p:grpSp>
        <p:nvGrpSpPr>
          <p:cNvPr id="17" name="Grouper 16"/>
          <p:cNvGrpSpPr/>
          <p:nvPr/>
        </p:nvGrpSpPr>
        <p:grpSpPr>
          <a:xfrm>
            <a:off x="386587" y="3916000"/>
            <a:ext cx="3116083" cy="889000"/>
            <a:chOff x="386587" y="3916000"/>
            <a:chExt cx="3116083" cy="889000"/>
          </a:xfrm>
        </p:grpSpPr>
        <p:pic>
          <p:nvPicPr>
            <p:cNvPr id="5" name="Image 4" descr="customer_3.jpe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3916000"/>
              <a:ext cx="889000" cy="889000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1404958" y="4045336"/>
              <a:ext cx="20977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Group Manager = </a:t>
              </a:r>
            </a:p>
            <a:p>
              <a:r>
                <a:rPr lang="fr-FR" dirty="0" smtClean="0"/>
                <a:t>Subproject Manager</a:t>
              </a:r>
              <a:endParaRPr lang="fr-FR" dirty="0"/>
            </a:p>
          </p:txBody>
        </p:sp>
      </p:grpSp>
      <p:grpSp>
        <p:nvGrpSpPr>
          <p:cNvPr id="18" name="Grouper 17"/>
          <p:cNvGrpSpPr/>
          <p:nvPr/>
        </p:nvGrpSpPr>
        <p:grpSpPr>
          <a:xfrm>
            <a:off x="386587" y="4929375"/>
            <a:ext cx="2577775" cy="970025"/>
            <a:chOff x="386587" y="4929375"/>
            <a:chExt cx="2577775" cy="970025"/>
          </a:xfrm>
        </p:grpSpPr>
        <p:pic>
          <p:nvPicPr>
            <p:cNvPr id="7" name="Image 6" descr="couple_icon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4929375"/>
              <a:ext cx="886629" cy="970025"/>
            </a:xfrm>
            <a:prstGeom prst="rect">
              <a:avLst/>
            </a:prstGeom>
          </p:spPr>
        </p:pic>
        <p:sp>
          <p:nvSpPr>
            <p:cNvPr id="12" name="ZoneTexte 11"/>
            <p:cNvSpPr txBox="1"/>
            <p:nvPr/>
          </p:nvSpPr>
          <p:spPr>
            <a:xfrm>
              <a:off x="1404958" y="5191766"/>
              <a:ext cx="1559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Team member</a:t>
              </a:r>
              <a:endParaRPr lang="fr-FR" dirty="0"/>
            </a:p>
          </p:txBody>
        </p:sp>
      </p:grpSp>
      <p:grpSp>
        <p:nvGrpSpPr>
          <p:cNvPr id="23" name="Grouper 22"/>
          <p:cNvGrpSpPr/>
          <p:nvPr/>
        </p:nvGrpSpPr>
        <p:grpSpPr>
          <a:xfrm>
            <a:off x="1277958" y="1807262"/>
            <a:ext cx="7838565" cy="3310031"/>
            <a:chOff x="1273216" y="1882900"/>
            <a:chExt cx="7838565" cy="3310031"/>
          </a:xfrm>
        </p:grpSpPr>
        <p:pic>
          <p:nvPicPr>
            <p:cNvPr id="19" name="Image 18" descr="Training_Session_1.jpe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7701" y="1882900"/>
              <a:ext cx="5294080" cy="1993342"/>
            </a:xfrm>
            <a:prstGeom prst="rect">
              <a:avLst/>
            </a:prstGeom>
          </p:spPr>
        </p:pic>
        <p:cxnSp>
          <p:nvCxnSpPr>
            <p:cNvPr id="21" name="Connecteur droit avec flèche 20"/>
            <p:cNvCxnSpPr/>
            <p:nvPr/>
          </p:nvCxnSpPr>
          <p:spPr>
            <a:xfrm>
              <a:off x="1273216" y="2771900"/>
              <a:ext cx="246333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/>
            <p:cNvSpPr txBox="1"/>
            <p:nvPr/>
          </p:nvSpPr>
          <p:spPr>
            <a:xfrm>
              <a:off x="4648200" y="4546600"/>
              <a:ext cx="4176556" cy="646331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/>
                <a:t>READ ONLY all graphics, indicators, budget</a:t>
              </a:r>
            </a:p>
            <a:p>
              <a:pPr algn="ctr"/>
              <a:r>
                <a:rPr lang="fr-FR"/>
                <a:t>And schedule of global EGO’s Projects</a:t>
              </a:r>
            </a:p>
          </p:txBody>
        </p:sp>
      </p:grpSp>
      <p:grpSp>
        <p:nvGrpSpPr>
          <p:cNvPr id="29" name="Grouper 28"/>
          <p:cNvGrpSpPr/>
          <p:nvPr/>
        </p:nvGrpSpPr>
        <p:grpSpPr>
          <a:xfrm>
            <a:off x="1277958" y="1882900"/>
            <a:ext cx="7710702" cy="3143962"/>
            <a:chOff x="1273216" y="1958700"/>
            <a:chExt cx="7710702" cy="3143962"/>
          </a:xfrm>
        </p:grpSpPr>
        <p:pic>
          <p:nvPicPr>
            <p:cNvPr id="24" name="Image 23" descr="Training_Session_2.jpe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7702" y="1958700"/>
              <a:ext cx="5166216" cy="1737766"/>
            </a:xfrm>
            <a:prstGeom prst="rect">
              <a:avLst/>
            </a:prstGeom>
          </p:spPr>
        </p:pic>
        <p:cxnSp>
          <p:nvCxnSpPr>
            <p:cNvPr id="27" name="Connecteur droit avec flèche 26"/>
            <p:cNvCxnSpPr/>
            <p:nvPr/>
          </p:nvCxnSpPr>
          <p:spPr>
            <a:xfrm>
              <a:off x="1273216" y="3785973"/>
              <a:ext cx="2544485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/>
            <p:cNvSpPr txBox="1"/>
            <p:nvPr/>
          </p:nvSpPr>
          <p:spPr>
            <a:xfrm>
              <a:off x="4914900" y="4456331"/>
              <a:ext cx="3881028" cy="646331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/>
                <a:t>Global project view with all subprojects</a:t>
              </a:r>
            </a:p>
            <a:p>
              <a:pPr algn="ctr"/>
              <a:r>
                <a:rPr lang="fr-FR"/>
                <a:t>Admin rights</a:t>
              </a:r>
            </a:p>
          </p:txBody>
        </p:sp>
      </p:grpSp>
      <p:pic>
        <p:nvPicPr>
          <p:cNvPr id="25" name="Image 24" descr="Training_Session_3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44" y="1790700"/>
            <a:ext cx="5166216" cy="251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20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USER’S TYPE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7000" y="1121146"/>
            <a:ext cx="9017000" cy="669554"/>
          </a:xfrm>
        </p:spPr>
        <p:txBody>
          <a:bodyPr>
            <a:normAutofit lnSpcReduction="10000"/>
          </a:bodyPr>
          <a:lstStyle/>
          <a:p>
            <a:pPr marL="1257300" lvl="3" indent="0" algn="ctr">
              <a:buNone/>
            </a:pPr>
            <a:r>
              <a:rPr lang="en-GB" dirty="0" err="1">
                <a:latin typeface="Cambria"/>
                <a:cs typeface="Cambria"/>
              </a:rPr>
              <a:t>EASYREDMINE allow to consolidate global project with all subprojects managed by each project manager</a:t>
            </a:r>
            <a:endParaRPr lang="en-GB" dirty="0" smtClean="0">
              <a:latin typeface="Cambria"/>
              <a:cs typeface="Cambria"/>
            </a:endParaRPr>
          </a:p>
        </p:txBody>
      </p:sp>
      <p:grpSp>
        <p:nvGrpSpPr>
          <p:cNvPr id="15" name="Grouper 14"/>
          <p:cNvGrpSpPr/>
          <p:nvPr/>
        </p:nvGrpSpPr>
        <p:grpSpPr>
          <a:xfrm>
            <a:off x="386587" y="1882900"/>
            <a:ext cx="3431114" cy="889000"/>
            <a:chOff x="386587" y="1882900"/>
            <a:chExt cx="3431114" cy="889000"/>
          </a:xfrm>
        </p:grpSpPr>
        <p:pic>
          <p:nvPicPr>
            <p:cNvPr id="4" name="Image 3" descr="customer_2.jpe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1882900"/>
              <a:ext cx="889000" cy="889000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1404958" y="2009900"/>
              <a:ext cx="241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C-Level Role = </a:t>
              </a:r>
            </a:p>
            <a:p>
              <a:r>
                <a:rPr lang="fr-FR" dirty="0"/>
                <a:t>CNRS/INFN/NIEKHEF/</a:t>
              </a:r>
              <a:r>
                <a:rPr lang="mr-IN" dirty="0"/>
                <a:t>…</a:t>
              </a:r>
              <a:endParaRPr lang="fr-FR" dirty="0"/>
            </a:p>
          </p:txBody>
        </p:sp>
      </p:grpSp>
      <p:grpSp>
        <p:nvGrpSpPr>
          <p:cNvPr id="16" name="Grouper 15"/>
          <p:cNvGrpSpPr/>
          <p:nvPr/>
        </p:nvGrpSpPr>
        <p:grpSpPr>
          <a:xfrm>
            <a:off x="386587" y="2896275"/>
            <a:ext cx="3349959" cy="895350"/>
            <a:chOff x="386587" y="2896275"/>
            <a:chExt cx="3349959" cy="895350"/>
          </a:xfrm>
        </p:grpSpPr>
        <p:pic>
          <p:nvPicPr>
            <p:cNvPr id="6" name="Image 5" descr="woman_icon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2896275"/>
              <a:ext cx="891371" cy="895350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1404958" y="3032766"/>
              <a:ext cx="23315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Project Management = </a:t>
              </a:r>
            </a:p>
            <a:p>
              <a:r>
                <a:rPr lang="fr-FR" dirty="0" smtClean="0"/>
                <a:t>Global project</a:t>
              </a:r>
              <a:endParaRPr lang="fr-FR" dirty="0"/>
            </a:p>
          </p:txBody>
        </p:sp>
      </p:grpSp>
      <p:grpSp>
        <p:nvGrpSpPr>
          <p:cNvPr id="17" name="Grouper 16"/>
          <p:cNvGrpSpPr/>
          <p:nvPr/>
        </p:nvGrpSpPr>
        <p:grpSpPr>
          <a:xfrm>
            <a:off x="386587" y="3916000"/>
            <a:ext cx="3116083" cy="889000"/>
            <a:chOff x="386587" y="3916000"/>
            <a:chExt cx="3116083" cy="889000"/>
          </a:xfrm>
        </p:grpSpPr>
        <p:pic>
          <p:nvPicPr>
            <p:cNvPr id="5" name="Image 4" descr="customer_3.jpe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3916000"/>
              <a:ext cx="889000" cy="889000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1404958" y="4045336"/>
              <a:ext cx="20977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Group Manager = </a:t>
              </a:r>
            </a:p>
            <a:p>
              <a:r>
                <a:rPr lang="fr-FR" dirty="0" smtClean="0"/>
                <a:t>Subproject Manager</a:t>
              </a:r>
              <a:endParaRPr lang="fr-FR" dirty="0"/>
            </a:p>
          </p:txBody>
        </p:sp>
      </p:grpSp>
      <p:grpSp>
        <p:nvGrpSpPr>
          <p:cNvPr id="18" name="Grouper 17"/>
          <p:cNvGrpSpPr/>
          <p:nvPr/>
        </p:nvGrpSpPr>
        <p:grpSpPr>
          <a:xfrm>
            <a:off x="386587" y="4929375"/>
            <a:ext cx="2577775" cy="970025"/>
            <a:chOff x="386587" y="4929375"/>
            <a:chExt cx="2577775" cy="970025"/>
          </a:xfrm>
        </p:grpSpPr>
        <p:pic>
          <p:nvPicPr>
            <p:cNvPr id="7" name="Image 6" descr="couple_icon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4929375"/>
              <a:ext cx="886629" cy="970025"/>
            </a:xfrm>
            <a:prstGeom prst="rect">
              <a:avLst/>
            </a:prstGeom>
          </p:spPr>
        </p:pic>
        <p:sp>
          <p:nvSpPr>
            <p:cNvPr id="12" name="ZoneTexte 11"/>
            <p:cNvSpPr txBox="1"/>
            <p:nvPr/>
          </p:nvSpPr>
          <p:spPr>
            <a:xfrm>
              <a:off x="1404958" y="5191766"/>
              <a:ext cx="1559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Team member</a:t>
              </a:r>
              <a:endParaRPr lang="fr-FR" dirty="0"/>
            </a:p>
          </p:txBody>
        </p:sp>
      </p:grpSp>
      <p:grpSp>
        <p:nvGrpSpPr>
          <p:cNvPr id="31" name="Grouper 30"/>
          <p:cNvGrpSpPr/>
          <p:nvPr/>
        </p:nvGrpSpPr>
        <p:grpSpPr>
          <a:xfrm>
            <a:off x="1273216" y="1730510"/>
            <a:ext cx="7870784" cy="3599720"/>
            <a:chOff x="1273216" y="1730510"/>
            <a:chExt cx="7870784" cy="3599720"/>
          </a:xfrm>
        </p:grpSpPr>
        <p:pic>
          <p:nvPicPr>
            <p:cNvPr id="8" name="Image 7" descr="Training_Session_4.jpe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4300" y="1730510"/>
              <a:ext cx="5219700" cy="2082779"/>
            </a:xfrm>
            <a:prstGeom prst="rect">
              <a:avLst/>
            </a:prstGeom>
          </p:spPr>
        </p:pic>
        <p:cxnSp>
          <p:nvCxnSpPr>
            <p:cNvPr id="14" name="Connecteur en angle 13"/>
            <p:cNvCxnSpPr/>
            <p:nvPr/>
          </p:nvCxnSpPr>
          <p:spPr>
            <a:xfrm flipV="1">
              <a:off x="1273216" y="3679098"/>
              <a:ext cx="2651084" cy="366238"/>
            </a:xfrm>
            <a:prstGeom prst="bentConnector3">
              <a:avLst/>
            </a:prstGeom>
            <a:ln w="508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/>
            <p:cNvSpPr txBox="1"/>
            <p:nvPr/>
          </p:nvSpPr>
          <p:spPr>
            <a:xfrm>
              <a:off x="4368800" y="4406900"/>
              <a:ext cx="4239449" cy="923330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/>
                <a:t>Subproject Manager: write/delete all tasks,</a:t>
              </a:r>
            </a:p>
            <a:p>
              <a:pPr algn="ctr"/>
              <a:r>
                <a:rPr lang="fr-FR"/>
                <a:t>Subproject millestones, links, ressources, </a:t>
              </a:r>
            </a:p>
            <a:p>
              <a:pPr algn="ctr"/>
              <a:r>
                <a:rPr lang="fr-FR"/>
                <a:t>Budget management</a:t>
              </a:r>
            </a:p>
          </p:txBody>
        </p:sp>
      </p:grpSp>
      <p:pic>
        <p:nvPicPr>
          <p:cNvPr id="32" name="Image 31" descr="Training_Session_5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3679097"/>
            <a:ext cx="5219699" cy="207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46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USER’S TYPE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7000" y="1121146"/>
            <a:ext cx="9017000" cy="669554"/>
          </a:xfrm>
        </p:spPr>
        <p:txBody>
          <a:bodyPr>
            <a:normAutofit lnSpcReduction="10000"/>
          </a:bodyPr>
          <a:lstStyle/>
          <a:p>
            <a:pPr marL="1257300" lvl="3" indent="0" algn="ctr">
              <a:buNone/>
            </a:pPr>
            <a:r>
              <a:rPr lang="en-GB" dirty="0" err="1">
                <a:latin typeface="Cambria"/>
                <a:cs typeface="Cambria"/>
              </a:rPr>
              <a:t>EASYREDMINE allow to consolidate global project with all subprojects managed by each project manager</a:t>
            </a:r>
            <a:endParaRPr lang="en-GB" dirty="0" smtClean="0">
              <a:latin typeface="Cambria"/>
              <a:cs typeface="Cambria"/>
            </a:endParaRPr>
          </a:p>
        </p:txBody>
      </p:sp>
      <p:grpSp>
        <p:nvGrpSpPr>
          <p:cNvPr id="15" name="Grouper 14"/>
          <p:cNvGrpSpPr/>
          <p:nvPr/>
        </p:nvGrpSpPr>
        <p:grpSpPr>
          <a:xfrm>
            <a:off x="386587" y="1882900"/>
            <a:ext cx="3431114" cy="889000"/>
            <a:chOff x="386587" y="1882900"/>
            <a:chExt cx="3431114" cy="889000"/>
          </a:xfrm>
        </p:grpSpPr>
        <p:pic>
          <p:nvPicPr>
            <p:cNvPr id="4" name="Image 3" descr="customer_2.jpe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1882900"/>
              <a:ext cx="889000" cy="889000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1404958" y="2009900"/>
              <a:ext cx="241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C-Level Role = </a:t>
              </a:r>
            </a:p>
            <a:p>
              <a:r>
                <a:rPr lang="fr-FR" dirty="0"/>
                <a:t>CNRS/INFN/NIEKHEF/</a:t>
              </a:r>
              <a:r>
                <a:rPr lang="mr-IN" dirty="0"/>
                <a:t>…</a:t>
              </a:r>
              <a:endParaRPr lang="fr-FR" dirty="0"/>
            </a:p>
          </p:txBody>
        </p:sp>
      </p:grpSp>
      <p:grpSp>
        <p:nvGrpSpPr>
          <p:cNvPr id="16" name="Grouper 15"/>
          <p:cNvGrpSpPr/>
          <p:nvPr/>
        </p:nvGrpSpPr>
        <p:grpSpPr>
          <a:xfrm>
            <a:off x="386587" y="2896275"/>
            <a:ext cx="3349959" cy="895350"/>
            <a:chOff x="386587" y="2896275"/>
            <a:chExt cx="3349959" cy="895350"/>
          </a:xfrm>
        </p:grpSpPr>
        <p:pic>
          <p:nvPicPr>
            <p:cNvPr id="6" name="Image 5" descr="woman_icon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2896275"/>
              <a:ext cx="891371" cy="895350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1404958" y="3032766"/>
              <a:ext cx="23315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Project Management = </a:t>
              </a:r>
            </a:p>
            <a:p>
              <a:r>
                <a:rPr lang="fr-FR" dirty="0" smtClean="0"/>
                <a:t>Global project</a:t>
              </a:r>
              <a:endParaRPr lang="fr-FR" dirty="0"/>
            </a:p>
          </p:txBody>
        </p:sp>
      </p:grpSp>
      <p:grpSp>
        <p:nvGrpSpPr>
          <p:cNvPr id="17" name="Grouper 16"/>
          <p:cNvGrpSpPr/>
          <p:nvPr/>
        </p:nvGrpSpPr>
        <p:grpSpPr>
          <a:xfrm>
            <a:off x="386587" y="3916000"/>
            <a:ext cx="3116083" cy="889000"/>
            <a:chOff x="386587" y="3916000"/>
            <a:chExt cx="3116083" cy="889000"/>
          </a:xfrm>
        </p:grpSpPr>
        <p:pic>
          <p:nvPicPr>
            <p:cNvPr id="5" name="Image 4" descr="customer_3.jpe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3916000"/>
              <a:ext cx="889000" cy="889000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1404958" y="4045336"/>
              <a:ext cx="20977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Group Manager = </a:t>
              </a:r>
            </a:p>
            <a:p>
              <a:r>
                <a:rPr lang="fr-FR" dirty="0" smtClean="0"/>
                <a:t>Subproject Manager</a:t>
              </a:r>
              <a:endParaRPr lang="fr-FR" dirty="0"/>
            </a:p>
          </p:txBody>
        </p:sp>
      </p:grpSp>
      <p:grpSp>
        <p:nvGrpSpPr>
          <p:cNvPr id="18" name="Grouper 17"/>
          <p:cNvGrpSpPr/>
          <p:nvPr/>
        </p:nvGrpSpPr>
        <p:grpSpPr>
          <a:xfrm>
            <a:off x="386587" y="4929375"/>
            <a:ext cx="2577775" cy="970025"/>
            <a:chOff x="386587" y="4929375"/>
            <a:chExt cx="2577775" cy="970025"/>
          </a:xfrm>
        </p:grpSpPr>
        <p:pic>
          <p:nvPicPr>
            <p:cNvPr id="7" name="Image 6" descr="couple_icon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4929375"/>
              <a:ext cx="886629" cy="970025"/>
            </a:xfrm>
            <a:prstGeom prst="rect">
              <a:avLst/>
            </a:prstGeom>
          </p:spPr>
        </p:pic>
        <p:sp>
          <p:nvSpPr>
            <p:cNvPr id="12" name="ZoneTexte 11"/>
            <p:cNvSpPr txBox="1"/>
            <p:nvPr/>
          </p:nvSpPr>
          <p:spPr>
            <a:xfrm>
              <a:off x="1404958" y="5191766"/>
              <a:ext cx="1559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Team member</a:t>
              </a:r>
              <a:endParaRPr lang="fr-FR" dirty="0"/>
            </a:p>
          </p:txBody>
        </p:sp>
      </p:grpSp>
      <p:grpSp>
        <p:nvGrpSpPr>
          <p:cNvPr id="20" name="Grouper 19"/>
          <p:cNvGrpSpPr/>
          <p:nvPr/>
        </p:nvGrpSpPr>
        <p:grpSpPr>
          <a:xfrm>
            <a:off x="1273216" y="1730510"/>
            <a:ext cx="7870784" cy="3599720"/>
            <a:chOff x="1273216" y="1730510"/>
            <a:chExt cx="7870784" cy="3599720"/>
          </a:xfrm>
        </p:grpSpPr>
        <p:pic>
          <p:nvPicPr>
            <p:cNvPr id="8" name="Image 7" descr="Training_Session_4.jpe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4300" y="1730510"/>
              <a:ext cx="5219700" cy="2082779"/>
            </a:xfrm>
            <a:prstGeom prst="rect">
              <a:avLst/>
            </a:prstGeom>
          </p:spPr>
        </p:pic>
        <p:cxnSp>
          <p:nvCxnSpPr>
            <p:cNvPr id="14" name="Connecteur en angle 13"/>
            <p:cNvCxnSpPr/>
            <p:nvPr/>
          </p:nvCxnSpPr>
          <p:spPr>
            <a:xfrm flipV="1">
              <a:off x="1273216" y="3679098"/>
              <a:ext cx="2651084" cy="1413602"/>
            </a:xfrm>
            <a:prstGeom prst="bentConnector3">
              <a:avLst>
                <a:gd name="adj1" fmla="val 86887"/>
              </a:avLst>
            </a:prstGeom>
            <a:ln w="508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/>
            <p:cNvSpPr txBox="1"/>
            <p:nvPr/>
          </p:nvSpPr>
          <p:spPr>
            <a:xfrm>
              <a:off x="4466464" y="4406900"/>
              <a:ext cx="4044121" cy="923330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/>
                <a:t>Team Member: read only all tasks,</a:t>
              </a:r>
            </a:p>
            <a:p>
              <a:pPr algn="ctr"/>
              <a:r>
                <a:rPr lang="fr-FR"/>
                <a:t>Subproject millestones, links, ressources, </a:t>
              </a:r>
            </a:p>
            <a:p>
              <a:pPr algn="ctr"/>
              <a:r>
                <a:rPr lang="fr-FR"/>
                <a:t>Budget</a:t>
              </a:r>
            </a:p>
          </p:txBody>
        </p:sp>
      </p:grpSp>
      <p:pic>
        <p:nvPicPr>
          <p:cNvPr id="32" name="Image 31" descr="Training_Session_5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1" y="3813289"/>
            <a:ext cx="5219699" cy="207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700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TRAINING SESSION</a:t>
            </a:r>
            <a:b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</a:br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LINKS AND TUTORIALS</a:t>
            </a:r>
            <a:endParaRPr lang="fr-FR" sz="2400" b="1" dirty="0">
              <a:solidFill>
                <a:srgbClr val="008000"/>
              </a:solidFill>
              <a:latin typeface="Cambria"/>
              <a:cs typeface="Cambria"/>
            </a:endParaRPr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400"/>
              <a:t>IN THIS TRAINING SESSION WEE’LL BE ABLE TO:</a:t>
            </a:r>
          </a:p>
          <a:p>
            <a:pPr lvl="1">
              <a:buFont typeface="Wingdings" charset="2"/>
              <a:buChar char="ü"/>
            </a:pPr>
            <a:r>
              <a:rPr lang="fr-FR" sz="2000"/>
              <a:t>Connect to Easyredmine: change password, configure your profil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2"/>
              </a:rPr>
              <a:t>https://ego-gw.easyredmine.com/login?</a:t>
            </a:r>
            <a:endParaRPr lang="fr-FR" sz="2200"/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3"/>
              </a:rPr>
              <a:t>Tutorial Video #1</a:t>
            </a:r>
            <a:endParaRPr lang="fr-FR" sz="2200"/>
          </a:p>
          <a:p>
            <a:pPr lvl="1">
              <a:buFont typeface="Wingdings" charset="2"/>
              <a:buChar char="ü"/>
            </a:pPr>
            <a:r>
              <a:rPr lang="fr-FR" sz="2400"/>
              <a:t>Define rights for each project’s member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4"/>
              </a:rPr>
              <a:t>Tutorial Video #2</a:t>
            </a:r>
            <a:endParaRPr lang="fr-FR" sz="2200"/>
          </a:p>
          <a:p>
            <a:pPr lvl="1">
              <a:buFont typeface="Wingdings" charset="2"/>
              <a:buChar char="ü"/>
            </a:pPr>
            <a:r>
              <a:rPr lang="fr-FR"/>
              <a:t>Overview of Project’s informations and graphics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5"/>
              </a:rPr>
              <a:t>Tutorial Video #3</a:t>
            </a:r>
            <a:endParaRPr lang="fr-FR" sz="2200"/>
          </a:p>
          <a:p>
            <a:pPr lvl="1">
              <a:buFont typeface="Wingdings" charset="2"/>
              <a:buChar char="ü"/>
            </a:pPr>
            <a:r>
              <a:rPr lang="fr-FR"/>
              <a:t>Creation of tasks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6"/>
              </a:rPr>
              <a:t>Tutorial Video #4</a:t>
            </a:r>
            <a:endParaRPr lang="fr-FR" sz="2200"/>
          </a:p>
          <a:p>
            <a:pPr lvl="1">
              <a:buFont typeface="Wingdings" charset="2"/>
              <a:buChar char="ü"/>
            </a:pPr>
            <a:r>
              <a:rPr lang="fr-FR"/>
              <a:t>Task budget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7"/>
              </a:rPr>
              <a:t>Tutorial Video #5</a:t>
            </a:r>
            <a:endParaRPr lang="fr-FR" sz="2200"/>
          </a:p>
        </p:txBody>
      </p:sp>
    </p:spTree>
    <p:extLst>
      <p:ext uri="{BB962C8B-B14F-4D97-AF65-F5344CB8AC3E}">
        <p14:creationId xmlns:p14="http://schemas.microsoft.com/office/powerpoint/2010/main" val="2768088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17045</TotalTime>
  <Words>370</Words>
  <Application>Microsoft Macintosh PowerPoint</Application>
  <PresentationFormat>Présentation à l'écran (4:3)</PresentationFormat>
  <Paragraphs>69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Training Session  EGO Projects EASYREDMINE</vt:lpstr>
      <vt:lpstr>EASYREDMINE USER’S TYPE</vt:lpstr>
      <vt:lpstr>EASYREDMINE USER’S TYPE</vt:lpstr>
      <vt:lpstr>EASYREDMINE USER’S TYPE</vt:lpstr>
      <vt:lpstr>EASYREDMINE USER’S TYPE</vt:lpstr>
      <vt:lpstr>EASYREDMINE USER’S TYPE</vt:lpstr>
      <vt:lpstr>EASYREDMINE TRAINING SESSION LINKS AND TUTORIALS</vt:lpstr>
    </vt:vector>
  </TitlesOfParts>
  <Company>IN2P3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Observatory Coordination Office</dc:title>
  <dc:creator>Stavros Katsanevas</dc:creator>
  <cp:lastModifiedBy>OLIVETTO Christian</cp:lastModifiedBy>
  <cp:revision>330</cp:revision>
  <dcterms:created xsi:type="dcterms:W3CDTF">2018-01-24T10:02:52Z</dcterms:created>
  <dcterms:modified xsi:type="dcterms:W3CDTF">2019-09-01T09:58:17Z</dcterms:modified>
</cp:coreProperties>
</file>