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8"/>
  </p:notesMasterIdLst>
  <p:sldIdLst>
    <p:sldId id="256" r:id="rId2"/>
    <p:sldId id="263" r:id="rId3"/>
    <p:sldId id="266" r:id="rId4"/>
    <p:sldId id="268" r:id="rId5"/>
    <p:sldId id="269" r:id="rId6"/>
    <p:sldId id="270" r:id="rId7"/>
    <p:sldId id="280" r:id="rId8"/>
    <p:sldId id="259" r:id="rId9"/>
    <p:sldId id="276" r:id="rId10"/>
    <p:sldId id="273" r:id="rId11"/>
    <p:sldId id="274" r:id="rId12"/>
    <p:sldId id="282" r:id="rId13"/>
    <p:sldId id="287" r:id="rId14"/>
    <p:sldId id="289" r:id="rId15"/>
    <p:sldId id="288" r:id="rId16"/>
    <p:sldId id="261" r:id="rId17"/>
    <p:sldId id="301" r:id="rId18"/>
    <p:sldId id="281" r:id="rId19"/>
    <p:sldId id="290" r:id="rId20"/>
    <p:sldId id="291" r:id="rId21"/>
    <p:sldId id="292" r:id="rId22"/>
    <p:sldId id="312" r:id="rId23"/>
    <p:sldId id="313" r:id="rId24"/>
    <p:sldId id="311" r:id="rId25"/>
    <p:sldId id="285" r:id="rId26"/>
    <p:sldId id="262" r:id="rId27"/>
    <p:sldId id="293" r:id="rId28"/>
    <p:sldId id="314" r:id="rId29"/>
    <p:sldId id="298" r:id="rId30"/>
    <p:sldId id="294" r:id="rId31"/>
    <p:sldId id="295" r:id="rId32"/>
    <p:sldId id="297" r:id="rId33"/>
    <p:sldId id="300" r:id="rId34"/>
    <p:sldId id="310" r:id="rId35"/>
    <p:sldId id="258" r:id="rId36"/>
    <p:sldId id="286" r:id="rId3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713" autoAdjust="0"/>
  </p:normalViewPr>
  <p:slideViewPr>
    <p:cSldViewPr>
      <p:cViewPr>
        <p:scale>
          <a:sx n="100" d="100"/>
          <a:sy n="100" d="100"/>
        </p:scale>
        <p:origin x="-1932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0534597-A93E-4E03-87A6-CE192A33F253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19BE28A-515D-43AC-87EE-2DECB81511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BE28A-515D-43AC-87EE-2DECB815118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BE28A-515D-43AC-87EE-2DECB815118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74139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497964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876256" y="6355080"/>
            <a:ext cx="1810544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554608" y="6355080"/>
            <a:ext cx="3745584" cy="36576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Chiummo – 100° Congresso SIF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323528" y="6355080"/>
            <a:ext cx="1219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50326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490344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50326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490344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12" name="Picture 11" descr="testata5_A_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9592" y="836712"/>
            <a:ext cx="7334250" cy="12573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899592" y="836712"/>
            <a:ext cx="228600" cy="1256400"/>
          </a:xfrm>
          <a:prstGeom prst="rect">
            <a:avLst/>
          </a:prstGeom>
          <a:solidFill>
            <a:schemeClr val="bg2">
              <a:lumMod val="2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899592" y="836712"/>
            <a:ext cx="7333200" cy="1256400"/>
          </a:xfrm>
          <a:prstGeom prst="rect">
            <a:avLst/>
          </a:prstGeom>
          <a:noFill/>
          <a:ln w="9525" cap="rnd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779096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8613" y="188640"/>
            <a:ext cx="128587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>
                    <a:grayscl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360" cap="flat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7548588" y="714182"/>
            <a:ext cx="1487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EGO - VIRGO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876256" y="6355080"/>
            <a:ext cx="1810544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dirty="0" smtClean="0"/>
              <a:t>Pisa, 23/09/2014</a:t>
            </a:r>
            <a:endParaRPr lang="en-US" dirty="0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554608" y="6355080"/>
            <a:ext cx="3745584" cy="365760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r>
              <a:rPr lang="it-IT" dirty="0" smtClean="0"/>
              <a:t>Chiummo – 100° Congresso SIF</a:t>
            </a:r>
            <a:endParaRPr lang="en-US" dirty="0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88504" y="6355080"/>
            <a:ext cx="12192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F29AB45E-45C9-4647-AE61-F32C23F9D1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Pisa, 23/09/2014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Chiummo – 100° Congresso SIF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6" name="Date Placeholder 27"/>
          <p:cNvSpPr>
            <a:spLocks noGrp="1"/>
          </p:cNvSpPr>
          <p:nvPr>
            <p:ph type="dt" sz="half" idx="2"/>
          </p:nvPr>
        </p:nvSpPr>
        <p:spPr>
          <a:xfrm>
            <a:off x="7020272" y="6355080"/>
            <a:ext cx="1799034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2411760" y="6355080"/>
            <a:ext cx="4105624" cy="36576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Chiummo – 100° Congresso SIF</a:t>
            </a:r>
            <a:endParaRPr lang="en-US" dirty="0"/>
          </a:p>
        </p:txBody>
      </p:sp>
      <p:sp>
        <p:nvSpPr>
          <p:cNvPr id="18" name="Slide Number Placeholder 28"/>
          <p:cNvSpPr>
            <a:spLocks noGrp="1"/>
          </p:cNvSpPr>
          <p:nvPr>
            <p:ph type="sldNum" sz="quarter" idx="4"/>
          </p:nvPr>
        </p:nvSpPr>
        <p:spPr>
          <a:xfrm>
            <a:off x="688504" y="6355080"/>
            <a:ext cx="1336394" cy="365760"/>
          </a:xfrm>
          <a:prstGeom prst="rect">
            <a:avLst/>
          </a:prstGeom>
        </p:spPr>
        <p:txBody>
          <a:bodyPr/>
          <a:lstStyle/>
          <a:p>
            <a:fld id="{F29AB45E-45C9-4647-AE61-F32C23F9D1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Virgo: </a:t>
            </a:r>
            <a:br>
              <a:rPr lang="en-US" dirty="0" smtClean="0"/>
            </a:br>
            <a:r>
              <a:rPr lang="en-US" dirty="0" smtClean="0"/>
              <a:t>Status and Perspectives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/>
            <a:r>
              <a:rPr lang="it-IT" dirty="0" smtClean="0"/>
              <a:t>A.Chiummo </a:t>
            </a:r>
          </a:p>
          <a:p>
            <a:pPr marL="457200" indent="-457200"/>
            <a:r>
              <a:rPr lang="it-IT" dirty="0" smtClean="0"/>
              <a:t>on behalf of the VIRGO collaboration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36481"/>
            <a:ext cx="5616624" cy="5100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10" descr="congresso_100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3645024"/>
            <a:ext cx="2947938" cy="1410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Content Placeholder 8" descr="vir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1628800"/>
            <a:ext cx="3121207" cy="2083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Oval 12"/>
          <p:cNvSpPr/>
          <p:nvPr/>
        </p:nvSpPr>
        <p:spPr>
          <a:xfrm>
            <a:off x="4644008" y="4509120"/>
            <a:ext cx="2376264" cy="187220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555776" y="1340768"/>
            <a:ext cx="288032" cy="28803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331640" y="1628800"/>
            <a:ext cx="1296144" cy="194421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300192" y="3789040"/>
            <a:ext cx="288032" cy="72008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8" descr="advlogo_fina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5301208"/>
            <a:ext cx="1238259" cy="621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Content Placeholder 8" descr="virg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74728" y="1219200"/>
            <a:ext cx="7394543" cy="4937125"/>
          </a:xfrm>
        </p:spPr>
      </p:pic>
      <p:pic>
        <p:nvPicPr>
          <p:cNvPr id="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1238259" cy="62111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55776" y="1484784"/>
            <a:ext cx="163936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i="1" dirty="0" smtClean="0">
                <a:latin typeface="+mj-lt"/>
              </a:rPr>
              <a:t>What’s that?</a:t>
            </a:r>
            <a:endParaRPr lang="en-US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Content Placeholder 8" descr="virg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74728" y="1219200"/>
            <a:ext cx="7394543" cy="4937125"/>
          </a:xfrm>
        </p:spPr>
      </p:pic>
      <p:pic>
        <p:nvPicPr>
          <p:cNvPr id="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1238259" cy="621116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71600" y="2276872"/>
            <a:ext cx="4464496" cy="2592288"/>
          </a:xfrm>
          <a:prstGeom prst="rect">
            <a:avLst/>
          </a:prstGeom>
          <a:solidFill>
            <a:schemeClr val="bg1">
              <a:alpha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Advanced Virgo (AdV): upgrade of the Virgo interferometric detector of gravitational waves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Participated by scientists from Italy and France (former founders of Virgo), The Netherlands, Poland and Hungary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Funding approved in Dec 2009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Construction in progress. End of installation: fall 2015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science data in 2016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6136" y="2276872"/>
            <a:ext cx="2376264" cy="3367076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APC Paris 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ARTEMIS Nice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EGO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Cascina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Firenze-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Urbino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Genova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Napoli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Perugia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Pisa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Roma La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Sapienza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Roma Tor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Vergata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INFN Trento-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Padova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LAL </a:t>
            </a:r>
            <a:r>
              <a:rPr lang="en-US" sz="1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Orsay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ESPCI Paris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LAPP Annecy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LKB Paris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LMA Lyon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NIKHEF Amsterdam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POLGRAW(Poland)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RADBOUD Uni. Nijmegen</a:t>
            </a:r>
          </a:p>
          <a:p>
            <a:pPr defTabSz="914400">
              <a:lnSpc>
                <a:spcPct val="80000"/>
              </a:lnSpc>
            </a:pP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RMKI Budapest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0152" y="1556792"/>
            <a:ext cx="2164375" cy="584775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defTabSz="91440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5 European countries</a:t>
            </a:r>
          </a:p>
          <a:p>
            <a:pPr defTabSz="914400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19 labs, ~200 authors</a:t>
            </a:r>
          </a:p>
        </p:txBody>
      </p:sp>
      <p:pic>
        <p:nvPicPr>
          <p:cNvPr id="12" name="Picture 11" descr="flag_of_Hungary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742598" y="5661248"/>
            <a:ext cx="701675" cy="431800"/>
          </a:xfrm>
          <a:prstGeom prst="rect">
            <a:avLst/>
          </a:prstGeom>
          <a:noFill/>
        </p:spPr>
      </p:pic>
      <p:pic>
        <p:nvPicPr>
          <p:cNvPr id="13" name="Picture 12" descr="flag_of_France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90005" y="5662835"/>
            <a:ext cx="701675" cy="431800"/>
          </a:xfrm>
          <a:prstGeom prst="rect">
            <a:avLst/>
          </a:prstGeom>
          <a:noFill/>
        </p:spPr>
      </p:pic>
      <p:pic>
        <p:nvPicPr>
          <p:cNvPr id="14" name="Picture 13" descr="flag_of_Italy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691680" y="5661248"/>
            <a:ext cx="701675" cy="431800"/>
          </a:xfrm>
          <a:prstGeom prst="rect">
            <a:avLst/>
          </a:prstGeom>
          <a:noFill/>
        </p:spPr>
      </p:pic>
      <p:pic>
        <p:nvPicPr>
          <p:cNvPr id="15" name="Picture 14" descr="flag_of_Netherlands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369278" y="5661249"/>
            <a:ext cx="703395" cy="433387"/>
          </a:xfrm>
          <a:prstGeom prst="rect">
            <a:avLst/>
          </a:prstGeom>
          <a:noFill/>
        </p:spPr>
      </p:pic>
      <p:pic>
        <p:nvPicPr>
          <p:cNvPr id="16" name="Picture 15" descr="flag_of_Poland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072673" y="5661248"/>
            <a:ext cx="701675" cy="4318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555776" y="1484784"/>
            <a:ext cx="163538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i="1" dirty="0" smtClean="0">
                <a:latin typeface="+mj-lt"/>
              </a:rPr>
              <a:t>In a nutshell:</a:t>
            </a:r>
            <a:endParaRPr lang="en-US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What’s going on (and why)?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Content Placeholder 8" descr="virg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74728" y="1219200"/>
            <a:ext cx="7394543" cy="4937125"/>
          </a:xfrm>
        </p:spPr>
      </p:pic>
      <p:pic>
        <p:nvPicPr>
          <p:cNvPr id="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1238259" cy="62111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55776" y="1484784"/>
            <a:ext cx="1729961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i="1" dirty="0" smtClean="0">
                <a:latin typeface="+mj-lt"/>
              </a:rPr>
              <a:t>A quiet place?</a:t>
            </a:r>
            <a:endParaRPr lang="en-US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What’s going on (and why)?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Content Placeholder 8" descr="virg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74728" y="1219200"/>
            <a:ext cx="7394543" cy="4937125"/>
          </a:xfrm>
        </p:spPr>
      </p:pic>
      <p:pic>
        <p:nvPicPr>
          <p:cNvPr id="8" name="Picture 7" descr="construction_dsc24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3356992"/>
            <a:ext cx="1942631" cy="2931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construction_dsc24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1268760"/>
            <a:ext cx="2793764" cy="1851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IMC_cleaning.jpg"/>
          <p:cNvPicPr>
            <a:picLocks noChangeAspect="1"/>
          </p:cNvPicPr>
          <p:nvPr/>
        </p:nvPicPr>
        <p:blipFill>
          <a:blip r:embed="rId5" cstate="print"/>
          <a:srcRect l="16983" t="8624"/>
          <a:stretch>
            <a:fillRect/>
          </a:stretch>
        </p:blipFill>
        <p:spPr>
          <a:xfrm>
            <a:off x="6444208" y="3212976"/>
            <a:ext cx="2448272" cy="2021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SIB1_dsc0202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1268760"/>
            <a:ext cx="2340921" cy="1565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f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43808" y="2132856"/>
            <a:ext cx="1979712" cy="1303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555776" y="1484784"/>
            <a:ext cx="132440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i="1" dirty="0" smtClean="0">
                <a:latin typeface="+mj-lt"/>
              </a:rPr>
              <a:t>Not really!</a:t>
            </a:r>
            <a:endParaRPr lang="en-US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What’s going on (and why)?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Content Placeholder 8" descr="virg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74728" y="1219200"/>
            <a:ext cx="7394543" cy="4937125"/>
          </a:xfrm>
        </p:spPr>
      </p:pic>
      <p:pic>
        <p:nvPicPr>
          <p:cNvPr id="8" name="Picture 7" descr="construction_dsc24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3356992"/>
            <a:ext cx="1942631" cy="2931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construction_dsc24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1268760"/>
            <a:ext cx="2793764" cy="1851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IMC_cleaning.jpg"/>
          <p:cNvPicPr>
            <a:picLocks noChangeAspect="1"/>
          </p:cNvPicPr>
          <p:nvPr/>
        </p:nvPicPr>
        <p:blipFill>
          <a:blip r:embed="rId5" cstate="print"/>
          <a:srcRect l="16983" t="8624"/>
          <a:stretch>
            <a:fillRect/>
          </a:stretch>
        </p:blipFill>
        <p:spPr>
          <a:xfrm>
            <a:off x="6444208" y="3212976"/>
            <a:ext cx="2448272" cy="2021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SIB1_dsc0202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1268760"/>
            <a:ext cx="2340921" cy="1565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3419872" y="5157192"/>
            <a:ext cx="4572000" cy="10772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sz="1600" b="1" dirty="0" smtClean="0"/>
              <a:t>What’s going on (and why)? </a:t>
            </a:r>
          </a:p>
          <a:p>
            <a:r>
              <a:rPr lang="it-IT" sz="1600" b="1" dirty="0" smtClean="0"/>
              <a:t>To answer the question, let’s come back to some one hundred years ago...</a:t>
            </a:r>
            <a:endParaRPr lang="en-US" sz="1600" b="1" dirty="0"/>
          </a:p>
        </p:txBody>
      </p:sp>
      <p:pic>
        <p:nvPicPr>
          <p:cNvPr id="14" name="Picture 13" descr="f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43808" y="2132856"/>
            <a:ext cx="1979712" cy="1303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Gravitational Waves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Content Placeholder 6" descr="Einstein_GW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196752"/>
            <a:ext cx="3528392" cy="1993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536504" y="1268760"/>
            <a:ext cx="4067944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... when Einstein firstly predicted the gravitational waves</a:t>
            </a:r>
            <a:endParaRPr lang="en-US" sz="1600" b="1" dirty="0"/>
          </a:p>
        </p:txBody>
      </p:sp>
      <p:pic>
        <p:nvPicPr>
          <p:cNvPr id="10" name="Picture 9" descr="lisa_2blkholes-lrg.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132856"/>
            <a:ext cx="4176464" cy="4176464"/>
          </a:xfrm>
          <a:prstGeom prst="rect">
            <a:avLst/>
          </a:prstGeom>
        </p:spPr>
      </p:pic>
      <p:pic>
        <p:nvPicPr>
          <p:cNvPr id="11" name="Picture 10" descr="Albert_Einstein_portrait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-2000"/>
          </a:blip>
          <a:stretch>
            <a:fillRect/>
          </a:stretch>
        </p:blipFill>
        <p:spPr>
          <a:xfrm>
            <a:off x="7308304" y="2276872"/>
            <a:ext cx="1359408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572000" y="4708301"/>
            <a:ext cx="4032448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sz="1400" dirty="0" smtClean="0"/>
              <a:t> </a:t>
            </a:r>
            <a:r>
              <a:rPr lang="it-IT" sz="1400" b="1" dirty="0" smtClean="0"/>
              <a:t>What are GWs?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a consequence of General Relativity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ripples in space-time due to cosmic cataclisms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</a:t>
            </a:r>
            <a:r>
              <a:rPr lang="en-US" sz="1400" dirty="0" err="1" smtClean="0"/>
              <a:t>quadrupolar</a:t>
            </a:r>
            <a:r>
              <a:rPr lang="en-US" sz="1400" dirty="0" smtClean="0"/>
              <a:t> distortions of distances between freely falling masses</a:t>
            </a:r>
            <a:endParaRPr lang="en-US" sz="1400" dirty="0"/>
          </a:p>
        </p:txBody>
      </p:sp>
      <p:grpSp>
        <p:nvGrpSpPr>
          <p:cNvPr id="14" name="Group 106"/>
          <p:cNvGrpSpPr>
            <a:grpSpLocks noChangeAspect="1"/>
          </p:cNvGrpSpPr>
          <p:nvPr/>
        </p:nvGrpSpPr>
        <p:grpSpPr bwMode="auto">
          <a:xfrm>
            <a:off x="827584" y="3212976"/>
            <a:ext cx="2950954" cy="1512168"/>
            <a:chOff x="0" y="429"/>
            <a:chExt cx="5618" cy="2879"/>
          </a:xfrm>
        </p:grpSpPr>
        <p:sp>
          <p:nvSpPr>
            <p:cNvPr id="15" name="Line 107"/>
            <p:cNvSpPr>
              <a:spLocks noChangeAspect="1" noChangeShapeType="1"/>
            </p:cNvSpPr>
            <p:nvPr/>
          </p:nvSpPr>
          <p:spPr bwMode="auto">
            <a:xfrm flipV="1">
              <a:off x="0" y="864"/>
              <a:ext cx="5594" cy="2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8"/>
            <p:cNvSpPr>
              <a:spLocks noChangeAspect="1" noChangeArrowheads="1"/>
            </p:cNvSpPr>
            <p:nvPr/>
          </p:nvSpPr>
          <p:spPr bwMode="auto">
            <a:xfrm rot="2700000">
              <a:off x="388" y="2295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09"/>
            <p:cNvSpPr>
              <a:spLocks noChangeAspect="1" noChangeShapeType="1"/>
            </p:cNvSpPr>
            <p:nvPr/>
          </p:nvSpPr>
          <p:spPr bwMode="auto">
            <a:xfrm flipV="1">
              <a:off x="391" y="2686"/>
              <a:ext cx="30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10"/>
            <p:cNvSpPr>
              <a:spLocks noChangeAspect="1" noChangeArrowheads="1"/>
            </p:cNvSpPr>
            <p:nvPr/>
          </p:nvSpPr>
          <p:spPr bwMode="auto">
            <a:xfrm rot="2700000">
              <a:off x="79" y="2371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11"/>
            <p:cNvSpPr>
              <a:spLocks noChangeAspect="1" noChangeArrowheads="1"/>
            </p:cNvSpPr>
            <p:nvPr/>
          </p:nvSpPr>
          <p:spPr bwMode="auto">
            <a:xfrm rot="-2700000">
              <a:off x="82" y="2373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" name="Group 112"/>
            <p:cNvGrpSpPr>
              <a:grpSpLocks noChangeAspect="1"/>
            </p:cNvGrpSpPr>
            <p:nvPr/>
          </p:nvGrpSpPr>
          <p:grpSpPr bwMode="auto">
            <a:xfrm rot="2700000">
              <a:off x="1105" y="1941"/>
              <a:ext cx="1328" cy="720"/>
              <a:chOff x="1460" y="1505"/>
              <a:chExt cx="1328" cy="720"/>
            </a:xfrm>
          </p:grpSpPr>
          <p:sp>
            <p:nvSpPr>
              <p:cNvPr id="36" name="Oval 113"/>
              <p:cNvSpPr>
                <a:spLocks noChangeAspect="1" noChangeArrowheads="1"/>
              </p:cNvSpPr>
              <p:nvPr/>
            </p:nvSpPr>
            <p:spPr bwMode="auto">
              <a:xfrm>
                <a:off x="1460" y="1586"/>
                <a:ext cx="1328" cy="5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Oval 114"/>
              <p:cNvSpPr>
                <a:spLocks noChangeAspect="1" noChangeArrowheads="1"/>
              </p:cNvSpPr>
              <p:nvPr/>
            </p:nvSpPr>
            <p:spPr bwMode="auto">
              <a:xfrm>
                <a:off x="1769" y="1505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" name="Line 115"/>
            <p:cNvSpPr>
              <a:spLocks noChangeAspect="1" noChangeShapeType="1"/>
            </p:cNvSpPr>
            <p:nvPr/>
          </p:nvSpPr>
          <p:spPr bwMode="auto">
            <a:xfrm flipV="1">
              <a:off x="1283" y="2305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116"/>
            <p:cNvSpPr>
              <a:spLocks noChangeAspect="1" noChangeArrowheads="1"/>
            </p:cNvSpPr>
            <p:nvPr/>
          </p:nvSpPr>
          <p:spPr bwMode="auto">
            <a:xfrm rot="-2700000">
              <a:off x="1112" y="203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17"/>
            <p:cNvSpPr>
              <a:spLocks noChangeAspect="1" noChangeArrowheads="1"/>
            </p:cNvSpPr>
            <p:nvPr/>
          </p:nvSpPr>
          <p:spPr bwMode="auto">
            <a:xfrm rot="2700000">
              <a:off x="2452" y="1536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18"/>
            <p:cNvSpPr>
              <a:spLocks noChangeAspect="1" noChangeShapeType="1"/>
            </p:cNvSpPr>
            <p:nvPr/>
          </p:nvSpPr>
          <p:spPr bwMode="auto">
            <a:xfrm flipV="1">
              <a:off x="2389" y="1890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19"/>
            <p:cNvSpPr>
              <a:spLocks noChangeAspect="1" noChangeArrowheads="1"/>
            </p:cNvSpPr>
            <p:nvPr/>
          </p:nvSpPr>
          <p:spPr bwMode="auto">
            <a:xfrm rot="-2700000">
              <a:off x="2154" y="164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20"/>
            <p:cNvSpPr>
              <a:spLocks noChangeAspect="1" noChangeArrowheads="1"/>
            </p:cNvSpPr>
            <p:nvPr/>
          </p:nvSpPr>
          <p:spPr bwMode="auto">
            <a:xfrm rot="2700000">
              <a:off x="2155" y="1602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7" name="Group 121"/>
            <p:cNvGrpSpPr>
              <a:grpSpLocks noChangeAspect="1"/>
            </p:cNvGrpSpPr>
            <p:nvPr/>
          </p:nvGrpSpPr>
          <p:grpSpPr bwMode="auto">
            <a:xfrm rot="-2700000">
              <a:off x="3167" y="1139"/>
              <a:ext cx="1328" cy="720"/>
              <a:chOff x="1460" y="1505"/>
              <a:chExt cx="1328" cy="720"/>
            </a:xfrm>
          </p:grpSpPr>
          <p:sp>
            <p:nvSpPr>
              <p:cNvPr id="34" name="Oval 122"/>
              <p:cNvSpPr>
                <a:spLocks noChangeAspect="1" noChangeArrowheads="1"/>
              </p:cNvSpPr>
              <p:nvPr/>
            </p:nvSpPr>
            <p:spPr bwMode="auto">
              <a:xfrm>
                <a:off x="1460" y="1586"/>
                <a:ext cx="1328" cy="5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Oval 123"/>
              <p:cNvSpPr>
                <a:spLocks noChangeAspect="1" noChangeArrowheads="1"/>
              </p:cNvSpPr>
              <p:nvPr/>
            </p:nvSpPr>
            <p:spPr bwMode="auto">
              <a:xfrm>
                <a:off x="1769" y="1505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8" name="Line 124"/>
            <p:cNvSpPr>
              <a:spLocks noChangeAspect="1" noChangeShapeType="1"/>
            </p:cNvSpPr>
            <p:nvPr/>
          </p:nvSpPr>
          <p:spPr bwMode="auto">
            <a:xfrm flipV="1">
              <a:off x="3353" y="1538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25"/>
            <p:cNvSpPr>
              <a:spLocks noChangeAspect="1" noChangeArrowheads="1"/>
            </p:cNvSpPr>
            <p:nvPr/>
          </p:nvSpPr>
          <p:spPr bwMode="auto">
            <a:xfrm rot="2700000">
              <a:off x="3178" y="1231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126"/>
            <p:cNvSpPr>
              <a:spLocks noChangeAspect="1" noChangeArrowheads="1"/>
            </p:cNvSpPr>
            <p:nvPr/>
          </p:nvSpPr>
          <p:spPr bwMode="auto">
            <a:xfrm rot="2700000">
              <a:off x="4588" y="754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127"/>
            <p:cNvSpPr>
              <a:spLocks noChangeAspect="1" noChangeShapeType="1"/>
            </p:cNvSpPr>
            <p:nvPr/>
          </p:nvSpPr>
          <p:spPr bwMode="auto">
            <a:xfrm flipV="1">
              <a:off x="4525" y="1102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128"/>
            <p:cNvSpPr>
              <a:spLocks noChangeAspect="1" noChangeArrowheads="1"/>
            </p:cNvSpPr>
            <p:nvPr/>
          </p:nvSpPr>
          <p:spPr bwMode="auto">
            <a:xfrm rot="-2700000">
              <a:off x="4290" y="858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129"/>
            <p:cNvSpPr>
              <a:spLocks noChangeAspect="1" noChangeArrowheads="1"/>
            </p:cNvSpPr>
            <p:nvPr/>
          </p:nvSpPr>
          <p:spPr bwMode="auto">
            <a:xfrm rot="2700000">
              <a:off x="4291" y="82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1521" y="4725144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Tiny interaction with matter: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Extremely difficult to detect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Ideal messengers from remote space-time regions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Gravitational Waves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Content Placeholder 6" descr="Einstein_GW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196752"/>
            <a:ext cx="3528392" cy="1993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536504" y="1268760"/>
            <a:ext cx="4067944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... when Einstein firstly predicted the gravitational waves</a:t>
            </a:r>
            <a:endParaRPr lang="en-US" sz="1600" b="1" dirty="0"/>
          </a:p>
        </p:txBody>
      </p:sp>
      <p:pic>
        <p:nvPicPr>
          <p:cNvPr id="10" name="Picture 9" descr="lisa_2blkholes-lrg.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132856"/>
            <a:ext cx="4176464" cy="4176464"/>
          </a:xfrm>
          <a:prstGeom prst="rect">
            <a:avLst/>
          </a:prstGeom>
        </p:spPr>
      </p:pic>
      <p:pic>
        <p:nvPicPr>
          <p:cNvPr id="11" name="Picture 10" descr="Albert_Einstein_portrait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-2000"/>
          </a:blip>
          <a:stretch>
            <a:fillRect/>
          </a:stretch>
        </p:blipFill>
        <p:spPr>
          <a:xfrm>
            <a:off x="7308304" y="2276872"/>
            <a:ext cx="1359408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572000" y="4708301"/>
            <a:ext cx="4032448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it-IT" sz="1400" dirty="0" smtClean="0"/>
              <a:t> </a:t>
            </a:r>
            <a:r>
              <a:rPr lang="it-IT" sz="1400" b="1" dirty="0" smtClean="0"/>
              <a:t>What are GWs?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a consequence of General Relativity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ripples in space-time due to cosmic cataclisms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 </a:t>
            </a:r>
            <a:r>
              <a:rPr lang="en-US" sz="1400" dirty="0" err="1" smtClean="0"/>
              <a:t>quadrupolar</a:t>
            </a:r>
            <a:r>
              <a:rPr lang="en-US" sz="1400" dirty="0" smtClean="0"/>
              <a:t> distortions of distances between freely falling masses</a:t>
            </a:r>
            <a:endParaRPr lang="en-US" sz="1400" dirty="0"/>
          </a:p>
        </p:txBody>
      </p:sp>
      <p:grpSp>
        <p:nvGrpSpPr>
          <p:cNvPr id="3" name="Group 106"/>
          <p:cNvGrpSpPr>
            <a:grpSpLocks noChangeAspect="1"/>
          </p:cNvGrpSpPr>
          <p:nvPr/>
        </p:nvGrpSpPr>
        <p:grpSpPr bwMode="auto">
          <a:xfrm>
            <a:off x="827584" y="3212976"/>
            <a:ext cx="2950954" cy="1512168"/>
            <a:chOff x="0" y="429"/>
            <a:chExt cx="5618" cy="2879"/>
          </a:xfrm>
        </p:grpSpPr>
        <p:sp>
          <p:nvSpPr>
            <p:cNvPr id="15" name="Line 107"/>
            <p:cNvSpPr>
              <a:spLocks noChangeAspect="1" noChangeShapeType="1"/>
            </p:cNvSpPr>
            <p:nvPr/>
          </p:nvSpPr>
          <p:spPr bwMode="auto">
            <a:xfrm flipV="1">
              <a:off x="0" y="864"/>
              <a:ext cx="5594" cy="2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8"/>
            <p:cNvSpPr>
              <a:spLocks noChangeAspect="1" noChangeArrowheads="1"/>
            </p:cNvSpPr>
            <p:nvPr/>
          </p:nvSpPr>
          <p:spPr bwMode="auto">
            <a:xfrm rot="2700000">
              <a:off x="388" y="2295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09"/>
            <p:cNvSpPr>
              <a:spLocks noChangeAspect="1" noChangeShapeType="1"/>
            </p:cNvSpPr>
            <p:nvPr/>
          </p:nvSpPr>
          <p:spPr bwMode="auto">
            <a:xfrm flipV="1">
              <a:off x="391" y="2686"/>
              <a:ext cx="30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10"/>
            <p:cNvSpPr>
              <a:spLocks noChangeAspect="1" noChangeArrowheads="1"/>
            </p:cNvSpPr>
            <p:nvPr/>
          </p:nvSpPr>
          <p:spPr bwMode="auto">
            <a:xfrm rot="2700000">
              <a:off x="79" y="2371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11"/>
            <p:cNvSpPr>
              <a:spLocks noChangeAspect="1" noChangeArrowheads="1"/>
            </p:cNvSpPr>
            <p:nvPr/>
          </p:nvSpPr>
          <p:spPr bwMode="auto">
            <a:xfrm rot="-2700000">
              <a:off x="82" y="2373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112"/>
            <p:cNvGrpSpPr>
              <a:grpSpLocks noChangeAspect="1"/>
            </p:cNvGrpSpPr>
            <p:nvPr/>
          </p:nvGrpSpPr>
          <p:grpSpPr bwMode="auto">
            <a:xfrm rot="2700000">
              <a:off x="1105" y="1941"/>
              <a:ext cx="1328" cy="720"/>
              <a:chOff x="1460" y="1505"/>
              <a:chExt cx="1328" cy="720"/>
            </a:xfrm>
          </p:grpSpPr>
          <p:sp>
            <p:nvSpPr>
              <p:cNvPr id="36" name="Oval 113"/>
              <p:cNvSpPr>
                <a:spLocks noChangeAspect="1" noChangeArrowheads="1"/>
              </p:cNvSpPr>
              <p:nvPr/>
            </p:nvSpPr>
            <p:spPr bwMode="auto">
              <a:xfrm>
                <a:off x="1460" y="1586"/>
                <a:ext cx="1328" cy="5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Oval 114"/>
              <p:cNvSpPr>
                <a:spLocks noChangeAspect="1" noChangeArrowheads="1"/>
              </p:cNvSpPr>
              <p:nvPr/>
            </p:nvSpPr>
            <p:spPr bwMode="auto">
              <a:xfrm>
                <a:off x="1769" y="1505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" name="Line 115"/>
            <p:cNvSpPr>
              <a:spLocks noChangeAspect="1" noChangeShapeType="1"/>
            </p:cNvSpPr>
            <p:nvPr/>
          </p:nvSpPr>
          <p:spPr bwMode="auto">
            <a:xfrm flipV="1">
              <a:off x="1283" y="2305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116"/>
            <p:cNvSpPr>
              <a:spLocks noChangeAspect="1" noChangeArrowheads="1"/>
            </p:cNvSpPr>
            <p:nvPr/>
          </p:nvSpPr>
          <p:spPr bwMode="auto">
            <a:xfrm rot="-2700000">
              <a:off x="1112" y="203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17"/>
            <p:cNvSpPr>
              <a:spLocks noChangeAspect="1" noChangeArrowheads="1"/>
            </p:cNvSpPr>
            <p:nvPr/>
          </p:nvSpPr>
          <p:spPr bwMode="auto">
            <a:xfrm rot="2700000">
              <a:off x="2452" y="1536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18"/>
            <p:cNvSpPr>
              <a:spLocks noChangeAspect="1" noChangeShapeType="1"/>
            </p:cNvSpPr>
            <p:nvPr/>
          </p:nvSpPr>
          <p:spPr bwMode="auto">
            <a:xfrm flipV="1">
              <a:off x="2389" y="1890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19"/>
            <p:cNvSpPr>
              <a:spLocks noChangeAspect="1" noChangeArrowheads="1"/>
            </p:cNvSpPr>
            <p:nvPr/>
          </p:nvSpPr>
          <p:spPr bwMode="auto">
            <a:xfrm rot="-2700000">
              <a:off x="2154" y="164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20"/>
            <p:cNvSpPr>
              <a:spLocks noChangeAspect="1" noChangeArrowheads="1"/>
            </p:cNvSpPr>
            <p:nvPr/>
          </p:nvSpPr>
          <p:spPr bwMode="auto">
            <a:xfrm rot="2700000">
              <a:off x="2155" y="1602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" name="Group 121"/>
            <p:cNvGrpSpPr>
              <a:grpSpLocks noChangeAspect="1"/>
            </p:cNvGrpSpPr>
            <p:nvPr/>
          </p:nvGrpSpPr>
          <p:grpSpPr bwMode="auto">
            <a:xfrm rot="-2700000">
              <a:off x="3167" y="1139"/>
              <a:ext cx="1328" cy="720"/>
              <a:chOff x="1460" y="1505"/>
              <a:chExt cx="1328" cy="720"/>
            </a:xfrm>
          </p:grpSpPr>
          <p:sp>
            <p:nvSpPr>
              <p:cNvPr id="34" name="Oval 122"/>
              <p:cNvSpPr>
                <a:spLocks noChangeAspect="1" noChangeArrowheads="1"/>
              </p:cNvSpPr>
              <p:nvPr/>
            </p:nvSpPr>
            <p:spPr bwMode="auto">
              <a:xfrm>
                <a:off x="1460" y="1586"/>
                <a:ext cx="1328" cy="5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Oval 123"/>
              <p:cNvSpPr>
                <a:spLocks noChangeAspect="1" noChangeArrowheads="1"/>
              </p:cNvSpPr>
              <p:nvPr/>
            </p:nvSpPr>
            <p:spPr bwMode="auto">
              <a:xfrm>
                <a:off x="1769" y="1505"/>
                <a:ext cx="720" cy="72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8" name="Line 124"/>
            <p:cNvSpPr>
              <a:spLocks noChangeAspect="1" noChangeShapeType="1"/>
            </p:cNvSpPr>
            <p:nvPr/>
          </p:nvSpPr>
          <p:spPr bwMode="auto">
            <a:xfrm flipV="1">
              <a:off x="3353" y="1538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25"/>
            <p:cNvSpPr>
              <a:spLocks noChangeAspect="1" noChangeArrowheads="1"/>
            </p:cNvSpPr>
            <p:nvPr/>
          </p:nvSpPr>
          <p:spPr bwMode="auto">
            <a:xfrm rot="2700000">
              <a:off x="3178" y="1231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126"/>
            <p:cNvSpPr>
              <a:spLocks noChangeAspect="1" noChangeArrowheads="1"/>
            </p:cNvSpPr>
            <p:nvPr/>
          </p:nvSpPr>
          <p:spPr bwMode="auto">
            <a:xfrm rot="2700000">
              <a:off x="4588" y="754"/>
              <a:ext cx="720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127"/>
            <p:cNvSpPr>
              <a:spLocks noChangeAspect="1" noChangeShapeType="1"/>
            </p:cNvSpPr>
            <p:nvPr/>
          </p:nvSpPr>
          <p:spPr bwMode="auto">
            <a:xfrm flipV="1">
              <a:off x="4525" y="1102"/>
              <a:ext cx="425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128"/>
            <p:cNvSpPr>
              <a:spLocks noChangeAspect="1" noChangeArrowheads="1"/>
            </p:cNvSpPr>
            <p:nvPr/>
          </p:nvSpPr>
          <p:spPr bwMode="auto">
            <a:xfrm rot="-2700000">
              <a:off x="4290" y="858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129"/>
            <p:cNvSpPr>
              <a:spLocks noChangeAspect="1" noChangeArrowheads="1"/>
            </p:cNvSpPr>
            <p:nvPr/>
          </p:nvSpPr>
          <p:spPr bwMode="auto">
            <a:xfrm rot="2700000">
              <a:off x="4291" y="820"/>
              <a:ext cx="1328" cy="54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1521" y="4725144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Tiny interaction with matter: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Extremely difficult to detect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Ideal messengers from remote space-time regions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23528" y="5970766"/>
            <a:ext cx="4067944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Does this radiation exist?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Gravitational Waves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467544" y="1196752"/>
            <a:ext cx="4067944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Indeed...</a:t>
            </a:r>
            <a:endParaRPr lang="en-US" sz="1600" b="1" dirty="0"/>
          </a:p>
        </p:txBody>
      </p:sp>
      <p:pic>
        <p:nvPicPr>
          <p:cNvPr id="30722" name="Picture 2" descr="http://upload.wikimedia.org/wikipedia/commons/thumb/0/04/PSR_B1913%2B16_period_shift_graph.svg/450px-PSR_B1913%2B16_period_shift_graph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1614" y="1340768"/>
            <a:ext cx="4156636" cy="4618484"/>
          </a:xfrm>
          <a:prstGeom prst="rect">
            <a:avLst/>
          </a:prstGeom>
          <a:noFill/>
        </p:spPr>
      </p:pic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681055" y="4005064"/>
            <a:ext cx="1771265" cy="1340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1188" y="1628800"/>
            <a:ext cx="2486676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Rectangle 41"/>
          <p:cNvSpPr/>
          <p:nvPr/>
        </p:nvSpPr>
        <p:spPr>
          <a:xfrm>
            <a:off x="5940152" y="5909210"/>
            <a:ext cx="2880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J. M. Weisberg, J. H. Taylor,</a:t>
            </a:r>
          </a:p>
          <a:p>
            <a:r>
              <a:rPr lang="en-US" sz="1000" dirty="0" smtClean="0"/>
              <a:t>http://arxiv.org/abs/astro-ph/0407149</a:t>
            </a:r>
            <a:endParaRPr lang="en-US" sz="1000" dirty="0"/>
          </a:p>
        </p:txBody>
      </p:sp>
      <p:sp>
        <p:nvSpPr>
          <p:cNvPr id="43" name="Rectangle 42"/>
          <p:cNvSpPr/>
          <p:nvPr/>
        </p:nvSpPr>
        <p:spPr>
          <a:xfrm>
            <a:off x="5796136" y="1124744"/>
            <a:ext cx="25651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Binary Pulsar 1913+16</a:t>
            </a:r>
            <a:endParaRPr lang="en-US" sz="1600" dirty="0"/>
          </a:p>
        </p:txBody>
      </p:sp>
      <p:pic>
        <p:nvPicPr>
          <p:cNvPr id="30725" name="Picture 5" descr="http://www.nobelprize.org/nobel_prizes/physics/laureates/1993/huls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4092" y="3573017"/>
            <a:ext cx="873612" cy="1224136"/>
          </a:xfrm>
          <a:prstGeom prst="rect">
            <a:avLst/>
          </a:prstGeom>
          <a:noFill/>
        </p:spPr>
      </p:pic>
      <p:pic>
        <p:nvPicPr>
          <p:cNvPr id="30727" name="Picture 7" descr="http://www.nobelprize.org/nobel_prizes/physics/laureates/1993/taylo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3573016"/>
            <a:ext cx="864096" cy="1210802"/>
          </a:xfrm>
          <a:prstGeom prst="rect">
            <a:avLst/>
          </a:prstGeom>
          <a:noFill/>
        </p:spPr>
      </p:pic>
      <p:sp>
        <p:nvSpPr>
          <p:cNvPr id="45" name="Rectangle 44"/>
          <p:cNvSpPr/>
          <p:nvPr/>
        </p:nvSpPr>
        <p:spPr>
          <a:xfrm>
            <a:off x="467544" y="5085184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The Nobel Prize in Physics 1993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Russell A. </a:t>
            </a:r>
            <a:r>
              <a:rPr lang="en-US" sz="1400" dirty="0" err="1" smtClean="0"/>
              <a:t>Hulse</a:t>
            </a:r>
            <a:r>
              <a:rPr lang="en-US" sz="1400" dirty="0" smtClean="0"/>
              <a:t>, Joseph H. Taylor Jr.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395536" y="5733256"/>
            <a:ext cx="4067944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Ok, but how to </a:t>
            </a:r>
            <a:r>
              <a:rPr lang="it-IT" sz="1600" b="1" i="1" dirty="0" smtClean="0"/>
              <a:t>directly</a:t>
            </a:r>
            <a:r>
              <a:rPr lang="it-IT" sz="1600" b="1" dirty="0" smtClean="0"/>
              <a:t> detect it?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96136" y="3429000"/>
            <a:ext cx="1750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smtClean="0">
                <a:solidFill>
                  <a:schemeClr val="bg2">
                    <a:lumMod val="50000"/>
                  </a:schemeClr>
                </a:solidFill>
              </a:rPr>
              <a:t>GR prediction</a:t>
            </a:r>
            <a:endParaRPr lang="en-US" sz="1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7452320" y="3501008"/>
            <a:ext cx="288032" cy="7200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572000" y="1268760"/>
            <a:ext cx="4067944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/>
              <a:t>Ok, but how to </a:t>
            </a:r>
            <a:r>
              <a:rPr lang="it-IT" sz="1600" b="1" i="1" dirty="0" smtClean="0"/>
              <a:t>directly</a:t>
            </a:r>
            <a:r>
              <a:rPr lang="it-IT" sz="1600" b="1" dirty="0" smtClean="0"/>
              <a:t> detect it?</a:t>
            </a:r>
            <a:endParaRPr lang="en-US" sz="1600" b="1" dirty="0"/>
          </a:p>
        </p:txBody>
      </p:sp>
      <p:pic>
        <p:nvPicPr>
          <p:cNvPr id="9" name="Picture 8" descr="en-interferome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623" y="4288110"/>
            <a:ext cx="3221265" cy="1877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nphoton.2008.186-f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1700808"/>
            <a:ext cx="7128792" cy="20265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364088" y="3573016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David </a:t>
            </a:r>
            <a:r>
              <a:rPr lang="en-US" sz="1000" dirty="0" err="1" smtClean="0"/>
              <a:t>Reitze</a:t>
            </a:r>
            <a:r>
              <a:rPr lang="en-US" sz="1000" dirty="0" smtClean="0"/>
              <a:t>  Nature Photonics 2, 582 - 585 (2008)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3707904" y="3933056"/>
            <a:ext cx="52057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dirty="0" smtClean="0"/>
              <a:t> Michelson interferometer is a natural candidate</a:t>
            </a:r>
          </a:p>
          <a:p>
            <a:pPr>
              <a:buFont typeface="Arial" pitchFamily="34" charset="0"/>
              <a:buChar char="•"/>
            </a:pPr>
            <a:endParaRPr lang="it-IT" sz="1600" dirty="0" smtClean="0"/>
          </a:p>
          <a:p>
            <a:pPr>
              <a:buFont typeface="Arial" pitchFamily="34" charset="0"/>
              <a:buChar char="•"/>
            </a:pPr>
            <a:r>
              <a:rPr lang="it-IT" sz="1600" dirty="0" smtClean="0"/>
              <a:t> </a:t>
            </a:r>
            <a:r>
              <a:rPr lang="en-US" sz="1600" dirty="0" smtClean="0"/>
              <a:t>GW amplitude given by dimensionless strain h:</a:t>
            </a:r>
            <a:endParaRPr lang="en-US" sz="16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932040" y="4690762"/>
          <a:ext cx="2736305" cy="394422"/>
        </p:xfrm>
        <a:graphic>
          <a:graphicData uri="http://schemas.openxmlformats.org/presentationml/2006/ole">
            <p:oleObj spid="_x0000_s2050" name="Equation" r:id="rId5" imgW="1409400" imgH="203040" progId="Equation.3">
              <p:embed/>
            </p:oleObj>
          </a:graphicData>
        </a:graphic>
      </p:graphicFrame>
      <p:sp>
        <p:nvSpPr>
          <p:cNvPr id="14" name="Down Arrow 13"/>
          <p:cNvSpPr/>
          <p:nvPr/>
        </p:nvSpPr>
        <p:spPr>
          <a:xfrm>
            <a:off x="6273156" y="5076473"/>
            <a:ext cx="72008" cy="288032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553076" y="5508521"/>
            <a:ext cx="153920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b="1" i="1" dirty="0" smtClean="0"/>
              <a:t> Long arms</a:t>
            </a:r>
          </a:p>
          <a:p>
            <a:pPr>
              <a:buFont typeface="Arial" pitchFamily="34" charset="0"/>
              <a:buChar char="•"/>
            </a:pPr>
            <a:r>
              <a:rPr lang="it-IT" sz="1600" b="1" i="1" dirty="0" smtClean="0"/>
              <a:t> Low noise</a:t>
            </a:r>
            <a:endParaRPr lang="en-US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380312" y="1268760"/>
            <a:ext cx="153920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b="1" i="1" dirty="0" smtClean="0"/>
              <a:t> </a:t>
            </a:r>
            <a:r>
              <a:rPr lang="it-IT" sz="1600" b="1" i="1" u="sng" dirty="0" smtClean="0"/>
              <a:t>Long arms</a:t>
            </a:r>
          </a:p>
          <a:p>
            <a:pPr>
              <a:buFont typeface="Arial" pitchFamily="34" charset="0"/>
              <a:buChar char="•"/>
            </a:pPr>
            <a:r>
              <a:rPr lang="it-IT" sz="1600" b="1" i="1" dirty="0" smtClean="0"/>
              <a:t> </a:t>
            </a:r>
            <a:r>
              <a:rPr lang="it-IT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Low noise</a:t>
            </a:r>
            <a:endParaRPr lang="en-US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1331640" y="2204864"/>
            <a:ext cx="6616056" cy="4047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39552" y="1691516"/>
            <a:ext cx="6822702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b="1" dirty="0" smtClean="0"/>
              <a:t> Long arms: 3km (“easy”)</a:t>
            </a:r>
          </a:p>
          <a:p>
            <a:pPr>
              <a:buFont typeface="Wingdings" pitchFamily="2" charset="2"/>
              <a:buChar char="§"/>
            </a:pPr>
            <a:r>
              <a:rPr lang="it-IT" b="1" dirty="0" smtClean="0"/>
              <a:t> “only” the largest vacuum environment in Europe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dVirgoMSRC_all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1340768"/>
            <a:ext cx="7310245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-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380312" y="1268760"/>
            <a:ext cx="153920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b="1" i="1" dirty="0" smtClean="0"/>
              <a:t> </a:t>
            </a:r>
            <a:r>
              <a:rPr lang="it-IT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Long arms</a:t>
            </a:r>
          </a:p>
          <a:p>
            <a:pPr>
              <a:buFont typeface="Arial" pitchFamily="34" charset="0"/>
              <a:buChar char="•"/>
            </a:pPr>
            <a:r>
              <a:rPr lang="it-IT" sz="1600" b="1" i="1" dirty="0" smtClean="0"/>
              <a:t> </a:t>
            </a:r>
            <a:r>
              <a:rPr lang="it-IT" sz="1600" b="1" i="1" u="sng" dirty="0" smtClean="0"/>
              <a:t>Low noise</a:t>
            </a:r>
            <a:endParaRPr lang="en-US" sz="1600" b="1" i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4509120"/>
            <a:ext cx="1152128" cy="523220"/>
          </a:xfrm>
          <a:prstGeom prst="rect">
            <a:avLst/>
          </a:prstGeom>
          <a:solidFill>
            <a:srgbClr val="C00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Residual laser noise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092280" y="4561964"/>
            <a:ext cx="187220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400" dirty="0" smtClean="0"/>
              <a:t>Seismic vibration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Newtonian noise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508104" y="3481844"/>
            <a:ext cx="1440160" cy="523220"/>
          </a:xfrm>
          <a:prstGeom prst="rect">
            <a:avLst/>
          </a:prstGeom>
          <a:solidFill>
            <a:srgbClr val="92D050"/>
          </a:solidFill>
          <a:effectLst>
            <a:outerShdw blurRad="4191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Residual gas (phase noise)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32040" y="5517232"/>
            <a:ext cx="1584176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EM field quantum noise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1691680" y="1268760"/>
            <a:ext cx="1584176" cy="738664"/>
          </a:xfrm>
          <a:prstGeom prst="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Thermal noise </a:t>
            </a:r>
          </a:p>
          <a:p>
            <a:r>
              <a:rPr lang="it-IT" sz="1400" dirty="0" smtClean="0"/>
              <a:t>(coating + suspension)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499992" y="4365104"/>
            <a:ext cx="1368152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dirty="0" smtClean="0"/>
              <a:t>Stray-light</a:t>
            </a:r>
            <a:endParaRPr lang="en-US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275856" y="148478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4427984" y="1700808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4355976" y="2708920"/>
            <a:ext cx="28803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308304" y="4365104"/>
            <a:ext cx="14401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4499992" y="5157192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99992" y="1988840"/>
            <a:ext cx="1224136" cy="738664"/>
          </a:xfrm>
          <a:prstGeom prst="rect">
            <a:avLst/>
          </a:prstGeom>
          <a:solidFill>
            <a:srgbClr val="00B0F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Radiation pressure  fluctuation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969801"/>
            <a:ext cx="5904656" cy="4289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-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380312" y="1268760"/>
            <a:ext cx="1539204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600" b="1" i="1" dirty="0" smtClean="0"/>
              <a:t> </a:t>
            </a:r>
            <a:r>
              <a:rPr lang="it-IT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Long arms</a:t>
            </a:r>
          </a:p>
          <a:p>
            <a:pPr>
              <a:buFont typeface="Arial" pitchFamily="34" charset="0"/>
              <a:buChar char="•"/>
            </a:pPr>
            <a:r>
              <a:rPr lang="it-IT" sz="1600" b="1" i="1" dirty="0" smtClean="0"/>
              <a:t> </a:t>
            </a:r>
            <a:r>
              <a:rPr lang="it-IT" sz="1600" b="1" i="1" u="sng" dirty="0" smtClean="0"/>
              <a:t>Low noise</a:t>
            </a:r>
            <a:endParaRPr lang="en-US" sz="1600" b="1" i="1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395536" y="1412776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 smtClean="0"/>
              <a:t>Limiting noises:</a:t>
            </a:r>
          </a:p>
          <a:p>
            <a:pPr>
              <a:buFont typeface="Wingdings" pitchFamily="2" charset="2"/>
              <a:buChar char="§"/>
            </a:pPr>
            <a:endParaRPr lang="it-IT" dirty="0" smtClean="0"/>
          </a:p>
        </p:txBody>
      </p:sp>
      <p:sp>
        <p:nvSpPr>
          <p:cNvPr id="9" name="Rectangle 8"/>
          <p:cNvSpPr/>
          <p:nvPr/>
        </p:nvSpPr>
        <p:spPr>
          <a:xfrm>
            <a:off x="2123728" y="5085184"/>
            <a:ext cx="2286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Mid-freq: </a:t>
            </a:r>
            <a:br>
              <a:rPr lang="it-IT" dirty="0" smtClean="0"/>
            </a:br>
            <a:r>
              <a:rPr lang="it-IT" b="1" dirty="0" smtClean="0"/>
              <a:t>thermal noise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2160" y="4869160"/>
            <a:ext cx="293407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High-freq: </a:t>
            </a:r>
            <a:br>
              <a:rPr lang="it-IT" dirty="0" smtClean="0"/>
            </a:br>
            <a:r>
              <a:rPr lang="it-IT" b="1" dirty="0" smtClean="0"/>
              <a:t>quantum shot-noise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179512" y="2780928"/>
            <a:ext cx="3312368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Low-freq: </a:t>
            </a:r>
            <a:br>
              <a:rPr lang="it-IT" dirty="0" smtClean="0"/>
            </a:br>
            <a:r>
              <a:rPr lang="it-IT" b="1" dirty="0" smtClean="0"/>
              <a:t>newtonian noise</a:t>
            </a:r>
            <a:r>
              <a:rPr lang="it-IT" dirty="0" smtClean="0"/>
              <a:t>, seismic noise, residual technical noises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139952" y="4725144"/>
            <a:ext cx="792088" cy="648072"/>
          </a:xfrm>
          <a:prstGeom prst="straightConnector1">
            <a:avLst/>
          </a:prstGeom>
          <a:ln w="254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275856" y="3429000"/>
            <a:ext cx="792088" cy="72008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6516216" y="4509120"/>
            <a:ext cx="288032" cy="4320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- Noise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95536" y="1412776"/>
            <a:ext cx="34951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u="sng" dirty="0" smtClean="0"/>
              <a:t>Limiting noises: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Low-freq: seismic noise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Mid-freq: thermal noise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High-freq: laser shot-noise</a:t>
            </a:r>
            <a:endParaRPr lang="en-US" dirty="0"/>
          </a:p>
        </p:txBody>
      </p:sp>
      <p:pic>
        <p:nvPicPr>
          <p:cNvPr id="9" name="Immagine 19" descr="all_sen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2348880"/>
            <a:ext cx="5732764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95536" y="3573016"/>
            <a:ext cx="3312368" cy="17543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It took 10 years of commissioning to get rid of excess “technical noises” with Virgo:</a:t>
            </a:r>
          </a:p>
          <a:p>
            <a:endParaRPr lang="it-IT" dirty="0" smtClean="0"/>
          </a:p>
          <a:p>
            <a:r>
              <a:rPr lang="it-IT" b="1" dirty="0" smtClean="0"/>
              <a:t>We learned a lot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5733256"/>
            <a:ext cx="263841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But no detection yet!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-Horizons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611560" y="1772816"/>
            <a:ext cx="7836346" cy="3393668"/>
            <a:chOff x="539552" y="2852936"/>
            <a:chExt cx="7836346" cy="3393668"/>
          </a:xfrm>
        </p:grpSpPr>
        <p:pic>
          <p:nvPicPr>
            <p:cNvPr id="276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9552" y="4797152"/>
              <a:ext cx="1209675" cy="113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11760" y="3933056"/>
              <a:ext cx="2171700" cy="201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3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04048" y="2852936"/>
              <a:ext cx="3371850" cy="3086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Oval 10"/>
            <p:cNvSpPr/>
            <p:nvPr/>
          </p:nvSpPr>
          <p:spPr>
            <a:xfrm>
              <a:off x="2771800" y="4365104"/>
              <a:ext cx="1296144" cy="1296144"/>
            </a:xfrm>
            <a:prstGeom prst="ellipse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436096" y="3356992"/>
              <a:ext cx="2376264" cy="2376264"/>
            </a:xfrm>
            <a:prstGeom prst="ellipse">
              <a:avLst/>
            </a:prstGeom>
            <a:solidFill>
              <a:schemeClr val="accent1">
                <a:alpha val="4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444208" y="4365104"/>
              <a:ext cx="360040" cy="360040"/>
            </a:xfrm>
            <a:prstGeom prst="ellipse">
              <a:avLst/>
            </a:prstGeom>
            <a:solidFill>
              <a:srgbClr val="FFC000">
                <a:alpha val="2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/>
          </p:nvCxnSpPr>
          <p:spPr>
            <a:xfrm flipV="1">
              <a:off x="1259632" y="4869160"/>
              <a:ext cx="2088232" cy="72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331640" y="5013176"/>
              <a:ext cx="2016224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491880" y="4365104"/>
              <a:ext cx="302433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3707904" y="4725144"/>
              <a:ext cx="2952328" cy="864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123728" y="5877272"/>
              <a:ext cx="2704587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it-IT" dirty="0" smtClean="0"/>
                <a:t>1st gen GW detectors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92080" y="5877272"/>
              <a:ext cx="2954976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it-IT" dirty="0" smtClean="0"/>
                <a:t>Advanced GW detectors</a:t>
              </a:r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67544" y="1268760"/>
            <a:ext cx="2797112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But no detection yet...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39553" y="1844824"/>
            <a:ext cx="446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Design sensitivity for first generation implied a detection rate ~0.01 ev/yrs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23928" y="5949280"/>
            <a:ext cx="4701928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b="1" dirty="0" smtClean="0"/>
              <a:t>We need to modify the hardware...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539552" y="530120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Improved sensitivity is needed for GW astronomy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Explore a volume 1000x bigger → strain noise (h) 10x lower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The network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8" name="Picture 37" descr="Earth-whole-planet-2D-map-from-NOAA-recoloured-3-ANON.gi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841" t="6723" r="5466" b="49924"/>
          <a:stretch/>
        </p:blipFill>
        <p:spPr>
          <a:xfrm>
            <a:off x="1" y="2654301"/>
            <a:ext cx="9169400" cy="237490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79512" y="1844824"/>
            <a:ext cx="2016224" cy="1229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0" name="Picture 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79512" y="4581128"/>
            <a:ext cx="1798219" cy="1648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60032" y="1615028"/>
            <a:ext cx="1318967" cy="975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2" name="Picture 4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581400" y="4648200"/>
            <a:ext cx="2621796" cy="1301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3" name="TextBox 42"/>
          <p:cNvSpPr txBox="1"/>
          <p:nvPr/>
        </p:nvSpPr>
        <p:spPr>
          <a:xfrm>
            <a:off x="5029200" y="1676400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cs typeface="Gotham Medium"/>
              </a:rPr>
              <a:t>GEO-HF</a:t>
            </a:r>
            <a:endParaRPr lang="en-US" dirty="0">
              <a:solidFill>
                <a:srgbClr val="800000"/>
              </a:solidFill>
              <a:cs typeface="Gotham Medium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9668" y="1772816"/>
            <a:ext cx="1386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cs typeface="Gotham Medium"/>
              </a:rPr>
              <a:t>aLIGO</a:t>
            </a:r>
            <a:r>
              <a:rPr lang="en-US" dirty="0" smtClean="0">
                <a:solidFill>
                  <a:srgbClr val="FF0000"/>
                </a:solidFill>
                <a:cs typeface="Gotham Medium"/>
              </a:rPr>
              <a:t>-WA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3568" y="4812268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cs typeface="Gotham Medium"/>
              </a:rPr>
              <a:t>aLIGO</a:t>
            </a:r>
            <a:r>
              <a:rPr lang="en-US" dirty="0" smtClean="0">
                <a:solidFill>
                  <a:srgbClr val="FF0000"/>
                </a:solidFill>
                <a:cs typeface="Gotham Medium"/>
              </a:rPr>
              <a:t>-LA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685800" y="2743200"/>
            <a:ext cx="152400" cy="7620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1371600" y="4114800"/>
            <a:ext cx="152400" cy="6858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4343400" y="3733800"/>
            <a:ext cx="304800" cy="9144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495800" y="2590800"/>
            <a:ext cx="381000" cy="8382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788024" y="4725144"/>
            <a:ext cx="130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Gotham Medium"/>
              </a:rPr>
              <a:t>Advanced</a:t>
            </a:r>
          </a:p>
          <a:p>
            <a:r>
              <a:rPr lang="en-US" dirty="0" smtClean="0">
                <a:solidFill>
                  <a:srgbClr val="FF0000"/>
                </a:solidFill>
                <a:cs typeface="Gotham Medium"/>
              </a:rPr>
              <a:t>VIRGO</a:t>
            </a:r>
          </a:p>
        </p:txBody>
      </p:sp>
      <p:pic>
        <p:nvPicPr>
          <p:cNvPr id="51" name="Picture 50" descr="img_abt_lcgt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308304" y="1747590"/>
            <a:ext cx="1462596" cy="1097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2" name="TextBox 51"/>
          <p:cNvSpPr txBox="1"/>
          <p:nvPr/>
        </p:nvSpPr>
        <p:spPr>
          <a:xfrm>
            <a:off x="7668344" y="1772816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  <a:cs typeface="Gotham Medium"/>
              </a:rPr>
              <a:t>KAGRA</a:t>
            </a:r>
            <a:endParaRPr lang="en-US" dirty="0">
              <a:solidFill>
                <a:srgbClr val="BFBFBF"/>
              </a:solidFill>
              <a:cs typeface="Gotham Medium"/>
            </a:endParaRPr>
          </a:p>
        </p:txBody>
      </p:sp>
      <p:cxnSp>
        <p:nvCxnSpPr>
          <p:cNvPr id="53" name="Straight Arrow Connector 52"/>
          <p:cNvCxnSpPr>
            <a:stCxn id="51" idx="2"/>
          </p:cNvCxnSpPr>
          <p:nvPr/>
        </p:nvCxnSpPr>
        <p:spPr>
          <a:xfrm>
            <a:off x="8039602" y="2844799"/>
            <a:ext cx="578898" cy="9652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 flipV="1">
            <a:off x="6781800" y="4495800"/>
            <a:ext cx="381000" cy="6096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504" y="1268760"/>
            <a:ext cx="265745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A world-wide effort...</a:t>
            </a:r>
            <a:endParaRPr lang="en-US" dirty="0"/>
          </a:p>
        </p:txBody>
      </p:sp>
      <p:grpSp>
        <p:nvGrpSpPr>
          <p:cNvPr id="54" name="Group 15"/>
          <p:cNvGrpSpPr/>
          <p:nvPr/>
        </p:nvGrpSpPr>
        <p:grpSpPr>
          <a:xfrm>
            <a:off x="7162800" y="5029200"/>
            <a:ext cx="1752600" cy="1295400"/>
            <a:chOff x="7162800" y="5029200"/>
            <a:chExt cx="1752600" cy="1295400"/>
          </a:xfrm>
        </p:grpSpPr>
        <p:sp>
          <p:nvSpPr>
            <p:cNvPr id="55" name="Rectangle 54"/>
            <p:cNvSpPr/>
            <p:nvPr/>
          </p:nvSpPr>
          <p:spPr>
            <a:xfrm>
              <a:off x="7162800" y="5029200"/>
              <a:ext cx="1752600" cy="1295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55" descr="indigo.pn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239000" y="5029200"/>
              <a:ext cx="1607474" cy="647700"/>
            </a:xfrm>
            <a:prstGeom prst="rect">
              <a:avLst/>
            </a:prstGeom>
          </p:spPr>
        </p:pic>
        <p:sp>
          <p:nvSpPr>
            <p:cNvPr id="57" name="TextBox 56"/>
            <p:cNvSpPr txBox="1"/>
            <p:nvPr/>
          </p:nvSpPr>
          <p:spPr>
            <a:xfrm>
              <a:off x="7258922" y="5791200"/>
              <a:ext cx="15999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800000"/>
                  </a:solidFill>
                  <a:cs typeface="Gotham Medium"/>
                </a:rPr>
                <a:t>aLIGO</a:t>
              </a:r>
              <a:r>
                <a:rPr lang="en-US" dirty="0" smtClean="0">
                  <a:solidFill>
                    <a:srgbClr val="800000"/>
                  </a:solidFill>
                  <a:cs typeface="Gotham Medium"/>
                </a:rPr>
                <a:t>-India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411760" y="1484784"/>
            <a:ext cx="6336704" cy="4758006"/>
            <a:chOff x="3347864" y="1263282"/>
            <a:chExt cx="5718910" cy="4397966"/>
          </a:xfrm>
        </p:grpSpPr>
        <p:pic>
          <p:nvPicPr>
            <p:cNvPr id="12" name="Picture 11" descr="curva1.pd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4227" t="25000" r="7582" b="22592"/>
            <a:stretch/>
          </p:blipFill>
          <p:spPr>
            <a:xfrm>
              <a:off x="3347864" y="1263282"/>
              <a:ext cx="5718910" cy="43979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5940152" y="2492896"/>
              <a:ext cx="7440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CC33FF"/>
                  </a:solidFill>
                  <a:latin typeface="Arial" pitchFamily="34" charset="0"/>
                  <a:cs typeface="Arial" pitchFamily="34" charset="0"/>
                </a:rPr>
                <a:t>Virgo+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6056" y="3645024"/>
              <a:ext cx="16674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Early configuration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00192" y="4581128"/>
              <a:ext cx="1530918" cy="2844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L</a:t>
              </a:r>
              <a:r>
                <a:rPr lang="it-IT" sz="1400" dirty="0" smtClean="0">
                  <a:latin typeface="Arial" pitchFamily="34" charset="0"/>
                  <a:cs typeface="Arial" pitchFamily="34" charset="0"/>
                </a:rPr>
                <a:t>ate configurations</a:t>
              </a:r>
              <a:endParaRPr lang="en-US" sz="14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95536" y="1412776"/>
            <a:ext cx="2808312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How do we fill the gap between Virgo and Advanced Virgo?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95536" y="5877272"/>
            <a:ext cx="4701928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b="1" dirty="0" smtClean="0"/>
              <a:t>We need to modify the hardware...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it-IT" sz="2000" dirty="0" smtClean="0"/>
              <a:t>High frequency range:</a:t>
            </a:r>
          </a:p>
          <a:p>
            <a:pPr lvl="1"/>
            <a:r>
              <a:rPr lang="en-US" sz="1700" dirty="0" smtClean="0"/>
              <a:t>Dominated by laser shot noise. </a:t>
            </a:r>
            <a:br>
              <a:rPr lang="en-US" sz="1700" dirty="0" smtClean="0"/>
            </a:br>
            <a:r>
              <a:rPr lang="en-US" sz="1700" dirty="0" smtClean="0"/>
              <a:t>Improved by increasing the power: </a:t>
            </a:r>
            <a:br>
              <a:rPr lang="en-US" sz="1700" dirty="0" smtClean="0"/>
            </a:br>
            <a:r>
              <a:rPr lang="en-US" sz="1700" b="1" i="1" dirty="0" smtClean="0">
                <a:solidFill>
                  <a:srgbClr val="C00000"/>
                </a:solidFill>
              </a:rPr>
              <a:t>&gt;100W input</a:t>
            </a:r>
            <a:r>
              <a:rPr lang="en-US" sz="1700" dirty="0" smtClean="0"/>
              <a:t>, ~1 MW in the cavities</a:t>
            </a:r>
          </a:p>
          <a:p>
            <a:r>
              <a:rPr lang="en-US" sz="2000" dirty="0" smtClean="0"/>
              <a:t>Requires:</a:t>
            </a:r>
          </a:p>
          <a:p>
            <a:pPr lvl="1"/>
            <a:r>
              <a:rPr lang="en-US" sz="1700" dirty="0" smtClean="0"/>
              <a:t>New laser amplifiers (solid state, fiber)</a:t>
            </a:r>
          </a:p>
          <a:p>
            <a:pPr lvl="1"/>
            <a:r>
              <a:rPr lang="en-US" sz="1700" dirty="0" smtClean="0"/>
              <a:t>Heavy, low absorption optics (substrates, coatings)</a:t>
            </a:r>
          </a:p>
          <a:p>
            <a:pPr lvl="1"/>
            <a:r>
              <a:rPr lang="en-US" sz="1700" dirty="0" smtClean="0"/>
              <a:t>Sophisticated systems to correct for thermal aberrations</a:t>
            </a:r>
            <a:endParaRPr lang="it-IT" sz="1700" dirty="0" smtClean="0"/>
          </a:p>
          <a:p>
            <a:endParaRPr lang="it-IT" sz="2000" dirty="0" smtClean="0"/>
          </a:p>
          <a:p>
            <a:endParaRPr lang="en-US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861048"/>
            <a:ext cx="2286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3861048"/>
            <a:ext cx="1620354" cy="2383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 l="4000" t="7104"/>
          <a:stretch>
            <a:fillRect/>
          </a:stretch>
        </p:blipFill>
        <p:spPr bwMode="auto">
          <a:xfrm>
            <a:off x="6300192" y="1268760"/>
            <a:ext cx="2304256" cy="167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6300192" y="1268760"/>
            <a:ext cx="1152128" cy="1656184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10800000">
            <a:off x="7812360" y="2492896"/>
            <a:ext cx="7200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861048"/>
            <a:ext cx="1600977" cy="2381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861048"/>
            <a:ext cx="1093157" cy="24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5698976" cy="3096344"/>
          </a:xfrm>
        </p:spPr>
        <p:txBody>
          <a:bodyPr>
            <a:normAutofit lnSpcReduction="10000"/>
          </a:bodyPr>
          <a:lstStyle/>
          <a:p>
            <a:r>
              <a:rPr lang="it-IT" sz="2000" dirty="0" smtClean="0"/>
              <a:t>Mid frequency range:</a:t>
            </a:r>
          </a:p>
          <a:p>
            <a:pPr lvl="1"/>
            <a:r>
              <a:rPr lang="en-US" sz="1800" dirty="0" smtClean="0"/>
              <a:t>Dominated by thermal noise of mirror coatings and suspensions</a:t>
            </a:r>
          </a:p>
          <a:p>
            <a:pPr lvl="2"/>
            <a:endParaRPr lang="it-IT" sz="1400" dirty="0" smtClean="0"/>
          </a:p>
          <a:p>
            <a:r>
              <a:rPr lang="en-US" sz="1800" dirty="0" smtClean="0"/>
              <a:t>Reduced by:</a:t>
            </a:r>
          </a:p>
          <a:p>
            <a:pPr lvl="1"/>
            <a:r>
              <a:rPr lang="en-US" sz="1700" b="1" i="1" dirty="0" smtClean="0">
                <a:solidFill>
                  <a:srgbClr val="C00000"/>
                </a:solidFill>
              </a:rPr>
              <a:t>Larger beam spot </a:t>
            </a:r>
            <a:r>
              <a:rPr lang="en-US" sz="1700" dirty="0" smtClean="0"/>
              <a:t>(sample larger mirror surface)</a:t>
            </a:r>
          </a:p>
          <a:p>
            <a:pPr lvl="1"/>
            <a:r>
              <a:rPr lang="en-US" sz="1700" dirty="0" smtClean="0"/>
              <a:t>Test masses suspended by fused silica fibers (low mechanical losses)</a:t>
            </a:r>
          </a:p>
          <a:p>
            <a:pPr lvl="1"/>
            <a:r>
              <a:rPr lang="en-US" sz="1700" dirty="0" smtClean="0"/>
              <a:t>Mirror coatings engineered for low losses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4000" t="7104"/>
          <a:stretch>
            <a:fillRect/>
          </a:stretch>
        </p:blipFill>
        <p:spPr bwMode="auto">
          <a:xfrm>
            <a:off x="6300192" y="1268760"/>
            <a:ext cx="2304256" cy="167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300192" y="1268760"/>
            <a:ext cx="432048" cy="1656184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0800000">
            <a:off x="7020272" y="2420888"/>
            <a:ext cx="7200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524328" y="1268760"/>
            <a:ext cx="1008112" cy="1656184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3489176" y="4437112"/>
            <a:ext cx="2667000" cy="1762125"/>
            <a:chOff x="539552" y="4509120"/>
            <a:chExt cx="2667000" cy="1762125"/>
          </a:xfrm>
        </p:grpSpPr>
        <p:pic>
          <p:nvPicPr>
            <p:cNvPr id="3174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9552" y="4509120"/>
              <a:ext cx="2667000" cy="17621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6" name="Straight Arrow Connector 15"/>
            <p:cNvCxnSpPr/>
            <p:nvPr/>
          </p:nvCxnSpPr>
          <p:spPr>
            <a:xfrm flipH="1">
              <a:off x="1259632" y="4725144"/>
              <a:ext cx="36004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0800000" flipH="1">
              <a:off x="2123728" y="4725144"/>
              <a:ext cx="36004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/>
          <a:srcRect l="6197" t="6097" r="7050" b="8550"/>
          <a:stretch>
            <a:fillRect/>
          </a:stretch>
        </p:blipFill>
        <p:spPr bwMode="auto">
          <a:xfrm>
            <a:off x="6588224" y="4149080"/>
            <a:ext cx="2016224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402832" cy="4937760"/>
          </a:xfrm>
        </p:spPr>
        <p:txBody>
          <a:bodyPr>
            <a:normAutofit/>
          </a:bodyPr>
          <a:lstStyle/>
          <a:p>
            <a:r>
              <a:rPr lang="it-IT" sz="2000" dirty="0" smtClean="0"/>
              <a:t>Low frequency range:</a:t>
            </a:r>
          </a:p>
          <a:p>
            <a:endParaRPr lang="it-IT" sz="2000" dirty="0" smtClean="0"/>
          </a:p>
          <a:p>
            <a:pPr lvl="1"/>
            <a:r>
              <a:rPr lang="en-US" sz="1700" dirty="0" smtClean="0"/>
              <a:t>Dominated by seismic noise</a:t>
            </a:r>
          </a:p>
          <a:p>
            <a:pPr lvl="1"/>
            <a:endParaRPr lang="en-US" sz="1700" dirty="0" smtClean="0"/>
          </a:p>
          <a:p>
            <a:pPr lvl="1"/>
            <a:r>
              <a:rPr lang="it-IT" sz="1700" dirty="0" smtClean="0"/>
              <a:t>Managed by </a:t>
            </a:r>
            <a:r>
              <a:rPr lang="en-US" sz="1700" dirty="0" smtClean="0"/>
              <a:t>suspending the mirrors from extreme vibration isolators</a:t>
            </a:r>
          </a:p>
          <a:p>
            <a:pPr lvl="1"/>
            <a:endParaRPr lang="it-IT" sz="1700" dirty="0" smtClean="0"/>
          </a:p>
          <a:p>
            <a:pPr lvl="1"/>
            <a:r>
              <a:rPr lang="en-US" sz="1700" dirty="0" smtClean="0"/>
              <a:t>Technical noises of different nature are the real challenge in this range</a:t>
            </a:r>
          </a:p>
          <a:p>
            <a:pPr lvl="1"/>
            <a:endParaRPr lang="en-US" sz="1700" dirty="0" smtClean="0"/>
          </a:p>
          <a:p>
            <a:pPr lvl="1"/>
            <a:r>
              <a:rPr lang="en-US" sz="1700" dirty="0" smtClean="0"/>
              <a:t>Ultimate limit for ground-based detectors: </a:t>
            </a:r>
            <a:br>
              <a:rPr lang="en-US" sz="1700" dirty="0" smtClean="0"/>
            </a:br>
            <a:r>
              <a:rPr lang="en-US" sz="1700" i="1" dirty="0" smtClean="0"/>
              <a:t>gravity gradient noise</a:t>
            </a:r>
            <a:endParaRPr lang="it-IT" sz="2000" i="1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4000" t="7104"/>
          <a:stretch>
            <a:fillRect/>
          </a:stretch>
        </p:blipFill>
        <p:spPr bwMode="auto">
          <a:xfrm>
            <a:off x="6300192" y="1268760"/>
            <a:ext cx="2304256" cy="167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own Arrow 11"/>
          <p:cNvSpPr/>
          <p:nvPr/>
        </p:nvSpPr>
        <p:spPr>
          <a:xfrm rot="10800000">
            <a:off x="6660232" y="2420888"/>
            <a:ext cx="7200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948264" y="1268760"/>
            <a:ext cx="1584176" cy="1656184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 descr="S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196752"/>
            <a:ext cx="1512168" cy="3458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437112"/>
            <a:ext cx="2438028" cy="1828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048672" y="3359894"/>
            <a:ext cx="3059832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b="1" i="1" dirty="0" smtClean="0">
                <a:solidFill>
                  <a:srgbClr val="C00000"/>
                </a:solidFill>
              </a:rPr>
              <a:t>Virgo suspensions already compliant with AdV sensitivity</a:t>
            </a:r>
            <a:r>
              <a:rPr lang="it-IT" sz="1600" dirty="0" smtClean="0"/>
              <a:t> </a:t>
            </a:r>
            <a:r>
              <a:rPr lang="it-IT" sz="1200" dirty="0" smtClean="0"/>
              <a:t>(upgrade needed for new payloads)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194920" cy="1633736"/>
          </a:xfrm>
        </p:spPr>
        <p:txBody>
          <a:bodyPr>
            <a:normAutofit/>
          </a:bodyPr>
          <a:lstStyle/>
          <a:p>
            <a:r>
              <a:rPr lang="it-IT" sz="2000" dirty="0" smtClean="0"/>
              <a:t>Impact of larger beam:</a:t>
            </a:r>
          </a:p>
          <a:p>
            <a:pPr lvl="1"/>
            <a:r>
              <a:rPr lang="en-US" sz="1700" dirty="0" smtClean="0"/>
              <a:t>required new vacuum links</a:t>
            </a:r>
          </a:p>
          <a:p>
            <a:pPr lvl="1"/>
            <a:r>
              <a:rPr lang="en-US" sz="1700" dirty="0" smtClean="0"/>
              <a:t>re-design of input benches, telescopes</a:t>
            </a:r>
          </a:p>
          <a:p>
            <a:pPr lvl="1"/>
            <a:r>
              <a:rPr lang="en-US" sz="1700" dirty="0" smtClean="0"/>
              <a:t>large BS (55cm)</a:t>
            </a:r>
          </a:p>
          <a:p>
            <a:pPr lvl="1"/>
            <a:endParaRPr lang="en-US" sz="17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" name="Picture 8" descr="SIB1_dsc0202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3933056"/>
            <a:ext cx="3133009" cy="2095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611560" y="3429000"/>
            <a:ext cx="3515396" cy="2636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D:\Virgo\AdV\3_4_5_6_CENTRAL AREA\4_enlarged Links\INSTALLATION\pics_ON_SITE\N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236154"/>
            <a:ext cx="3115816" cy="233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194920" cy="3001888"/>
          </a:xfrm>
        </p:spPr>
        <p:txBody>
          <a:bodyPr>
            <a:normAutofit fontScale="85000" lnSpcReduction="10000"/>
          </a:bodyPr>
          <a:lstStyle/>
          <a:p>
            <a:r>
              <a:rPr lang="it-IT" sz="2000" dirty="0" smtClean="0"/>
              <a:t>Impact of larger beam:</a:t>
            </a:r>
          </a:p>
          <a:p>
            <a:pPr lvl="1"/>
            <a:r>
              <a:rPr lang="en-US" sz="1700" dirty="0" smtClean="0"/>
              <a:t>Fit larger beam in the same topology as for Virgo </a:t>
            </a:r>
            <a:r>
              <a:rPr lang="it-IT" sz="1800" dirty="0" smtClean="0"/>
              <a:t>→ higher degeneracy in recycling cavities!</a:t>
            </a:r>
          </a:p>
          <a:p>
            <a:pPr lvl="1"/>
            <a:r>
              <a:rPr lang="en-US" sz="1800" dirty="0" smtClean="0"/>
              <a:t>Control sidebands high order modes are nearly resonant and very sensitive to thermal effects, substrate defects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Requires proper management of aberrations</a:t>
            </a:r>
          </a:p>
          <a:p>
            <a:pPr lvl="1"/>
            <a:r>
              <a:rPr lang="en-US" sz="1800" dirty="0" smtClean="0"/>
              <a:t>Optics quality</a:t>
            </a:r>
          </a:p>
          <a:p>
            <a:pPr lvl="1"/>
            <a:r>
              <a:rPr lang="en-US" sz="1800" dirty="0" smtClean="0"/>
              <a:t>Active aberrations control </a:t>
            </a:r>
          </a:p>
          <a:p>
            <a:pPr lvl="1"/>
            <a:endParaRPr lang="it-IT" sz="1800" dirty="0" smtClean="0"/>
          </a:p>
          <a:p>
            <a:pPr lvl="1"/>
            <a:endParaRPr lang="en-US" sz="1800" dirty="0" smtClean="0"/>
          </a:p>
          <a:p>
            <a:pPr lvl="1"/>
            <a:endParaRPr lang="en-US" sz="1700" dirty="0" smtClean="0"/>
          </a:p>
          <a:p>
            <a:pPr lvl="1"/>
            <a:endParaRPr lang="en-US" sz="17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" name="Picture 9" descr="AdVirgoMSRC_all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908431" y="1806466"/>
            <a:ext cx="3018692" cy="3375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6336323" y="1655183"/>
            <a:ext cx="2667000" cy="13716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666892" y="3026783"/>
            <a:ext cx="1336431" cy="12192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330462" y="4474583"/>
            <a:ext cx="990600" cy="6858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chermata 04-2456402 alle 18.16.1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9552" y="4365104"/>
            <a:ext cx="3990603" cy="1565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Schermata 06-2456460 alle 17.44.1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16016" y="4653136"/>
            <a:ext cx="2911525" cy="156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1" name="Straight Arrow Connector 20"/>
          <p:cNvCxnSpPr/>
          <p:nvPr/>
        </p:nvCxnSpPr>
        <p:spPr>
          <a:xfrm>
            <a:off x="3347864" y="5085184"/>
            <a:ext cx="1512168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075240" cy="2425824"/>
          </a:xfrm>
        </p:spPr>
        <p:txBody>
          <a:bodyPr>
            <a:normAutofit fontScale="92500" lnSpcReduction="10000"/>
          </a:bodyPr>
          <a:lstStyle/>
          <a:p>
            <a:r>
              <a:rPr lang="it-IT" sz="2000" dirty="0" smtClean="0"/>
              <a:t>Stray-light mitigation:</a:t>
            </a:r>
          </a:p>
          <a:p>
            <a:pPr lvl="1"/>
            <a:r>
              <a:rPr lang="en-US" sz="1700" dirty="0" smtClean="0"/>
              <a:t>Learned form 1st generation: scattered light is one of the major risks towards the final sensitivity goal</a:t>
            </a:r>
          </a:p>
          <a:p>
            <a:pPr lvl="1"/>
            <a:r>
              <a:rPr lang="en-US" sz="1700" dirty="0" smtClean="0"/>
              <a:t>Large investment to mitigate it:</a:t>
            </a:r>
          </a:p>
          <a:p>
            <a:pPr lvl="2"/>
            <a:r>
              <a:rPr lang="en-US" sz="1400" dirty="0" smtClean="0"/>
              <a:t>Better optics quality</a:t>
            </a:r>
          </a:p>
          <a:p>
            <a:pPr lvl="2"/>
            <a:r>
              <a:rPr lang="en-US" sz="1400" dirty="0" smtClean="0"/>
              <a:t>Baffles to shield mirrors, pipes, vacuum chambers exposed to scattered light</a:t>
            </a:r>
          </a:p>
          <a:p>
            <a:pPr lvl="2"/>
            <a:r>
              <a:rPr lang="en-US" sz="1400" dirty="0" smtClean="0"/>
              <a:t>Photodiodes suspended in vacuum to isolate them from acoustic/seismic noise</a:t>
            </a:r>
          </a:p>
          <a:p>
            <a:pPr lvl="2"/>
            <a:r>
              <a:rPr lang="en-US" sz="1400" dirty="0" smtClean="0"/>
              <a:t>If required, control the position of the benches </a:t>
            </a:r>
            <a:r>
              <a:rPr lang="en-US" sz="1400" dirty="0" err="1" smtClean="0"/>
              <a:t>wrt</a:t>
            </a:r>
            <a:r>
              <a:rPr lang="en-US" sz="1400" dirty="0" smtClean="0"/>
              <a:t> the interferometer</a:t>
            </a:r>
          </a:p>
          <a:p>
            <a:pPr lvl="2"/>
            <a:r>
              <a:rPr lang="it-IT" sz="1400" dirty="0" smtClean="0"/>
              <a:t>Significant simulation effort</a:t>
            </a:r>
            <a:endParaRPr lang="en-US" sz="1400" dirty="0" smtClean="0"/>
          </a:p>
          <a:p>
            <a:pPr lvl="1"/>
            <a:endParaRPr lang="en-US" sz="1700" dirty="0" smtClean="0"/>
          </a:p>
          <a:p>
            <a:pPr lvl="1"/>
            <a:endParaRPr lang="en-US" sz="17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GW Detectors – Advanced Virgo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52120" y="3829486"/>
            <a:ext cx="2844132" cy="2428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943457" y="3789040"/>
            <a:ext cx="2764447" cy="2508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7" descr="pow_dens_fig_END__NI3_NE7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3756453"/>
            <a:ext cx="2520256" cy="1904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eser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340768"/>
            <a:ext cx="7404695" cy="490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From Virgo to </a:t>
            </a:r>
            <a:r>
              <a:rPr lang="it-IT" b="1" i="1" dirty="0" smtClean="0"/>
              <a:t>Advanced</a:t>
            </a:r>
            <a:r>
              <a:rPr lang="it-IT" b="1" dirty="0" smtClean="0"/>
              <a:t> </a:t>
            </a:r>
            <a:r>
              <a:rPr lang="it-IT" b="1" i="1" dirty="0" smtClean="0"/>
              <a:t>Virgo</a:t>
            </a:r>
            <a:endParaRPr lang="en-US" b="1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2" name="Picture 11" descr="curva1.pd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4227" t="25000" r="7582" b="22592"/>
          <a:stretch/>
        </p:blipFill>
        <p:spPr>
          <a:xfrm>
            <a:off x="6588224" y="1484784"/>
            <a:ext cx="931868" cy="7200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extBox 7"/>
          <p:cNvSpPr txBox="1"/>
          <p:nvPr/>
        </p:nvSpPr>
        <p:spPr>
          <a:xfrm>
            <a:off x="251520" y="1412776"/>
            <a:ext cx="2363147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>
                <a:latin typeface="+mj-lt"/>
              </a:rPr>
              <a:t>Where are we now?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dVirgoMSRC_all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536" y="1124744"/>
            <a:ext cx="2952328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 - Current Status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3419872" y="1268760"/>
            <a:ext cx="5552343" cy="384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395536" y="4149080"/>
            <a:ext cx="6120680" cy="2087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95537" y="1340768"/>
            <a:ext cx="5976664" cy="50405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0" i="0" u="none" strike="noStrike" kern="1200" spc="0" dirty="0">
                <a:ln>
                  <a:noFill/>
                </a:ln>
                <a:solidFill>
                  <a:srgbClr val="000000"/>
                </a:solidFill>
                <a:ea typeface="Droid Sans Fallback" pitchFamily="2"/>
                <a:cs typeface="Gotham Book" pitchFamily="2"/>
              </a:rPr>
              <a:t>Input mode cleaner locked on June 19, </a:t>
            </a:r>
            <a:r>
              <a:rPr lang="en-US" sz="20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ea typeface="Droid Sans Fallback" pitchFamily="2"/>
                <a:cs typeface="Gotham Book" pitchFamily="2"/>
              </a:rPr>
              <a:t>2014</a:t>
            </a:r>
            <a:endParaRPr lang="en-US" sz="2000" b="0" i="0" u="none" strike="noStrike" kern="1200" spc="0" dirty="0">
              <a:ln>
                <a:noFill/>
              </a:ln>
              <a:solidFill>
                <a:srgbClr val="000000"/>
              </a:solidFill>
              <a:ea typeface="Droid Sans Fallback" pitchFamily="2"/>
              <a:cs typeface="Gotham Book" pitchFamily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84168" y="5157192"/>
            <a:ext cx="2771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US" b="1" i="1" dirty="0" smtClean="0">
                <a:solidFill>
                  <a:srgbClr val="000000"/>
                </a:solidFill>
                <a:ea typeface="Droid Sans Fallback" pitchFamily="2"/>
                <a:cs typeface="Gotham Book" pitchFamily="2"/>
              </a:rPr>
              <a:t>First top level milestone achieved on schedule.</a:t>
            </a:r>
            <a:endParaRPr lang="en-US" b="1" i="1" dirty="0">
              <a:solidFill>
                <a:srgbClr val="000000"/>
              </a:solidFill>
              <a:ea typeface="Droid Sans Fallback" pitchFamily="2"/>
              <a:cs typeface="Gotham Book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 - Current Status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3347864" y="2204864"/>
            <a:ext cx="5435632" cy="4076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467544" y="1412776"/>
            <a:ext cx="4067407" cy="3050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716016" y="1475492"/>
            <a:ext cx="395653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Most of the large optics polished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95536" y="4748951"/>
            <a:ext cx="273630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The surface figure of the polished test masses is better than specifications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 - Current Status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467544" y="1412776"/>
            <a:ext cx="4067407" cy="3050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716016" y="1475492"/>
            <a:ext cx="395653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Most of the large optics polished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95536" y="4748951"/>
            <a:ext cx="273630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The surface figure of the polished test masses is better than specifications</a:t>
            </a:r>
            <a:endParaRPr lang="en-US" b="1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 l="122" t="861"/>
          <a:stretch>
            <a:fillRect/>
          </a:stretch>
        </p:blipFill>
        <p:spPr bwMode="auto">
          <a:xfrm>
            <a:off x="4572000" y="2132856"/>
            <a:ext cx="3989216" cy="3073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3203848" y="5301208"/>
            <a:ext cx="540060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IM02: Flatness: 0.17 nm </a:t>
            </a:r>
            <a:r>
              <a:rPr lang="en-US" dirty="0" err="1" smtClean="0"/>
              <a:t>rms</a:t>
            </a:r>
            <a:r>
              <a:rPr lang="en-US" dirty="0" smtClean="0"/>
              <a:t> on 150mm Ø</a:t>
            </a:r>
          </a:p>
          <a:p>
            <a:r>
              <a:rPr lang="en-US" dirty="0" smtClean="0"/>
              <a:t>(spec.: 0.5 nm </a:t>
            </a:r>
            <a:r>
              <a:rPr lang="en-US" dirty="0" err="1" smtClean="0"/>
              <a:t>rms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RoC</a:t>
            </a:r>
            <a:r>
              <a:rPr lang="en-US" dirty="0" smtClean="0"/>
              <a:t>: 1425 m (spec.: 1420 [-5,+15] m)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 - Current Status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/>
          <a:stretch>
            <a:fillRect/>
          </a:stretch>
        </p:blipFill>
        <p:spPr>
          <a:xfrm>
            <a:off x="2555776" y="1844824"/>
            <a:ext cx="6236776" cy="4317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1628800"/>
            <a:ext cx="432048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i="1" dirty="0" smtClean="0"/>
              <a:t>Ongoing:</a:t>
            </a:r>
            <a:r>
              <a:rPr lang="it-IT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/>
              <a:t> Superattenuators being upgraded to hold the new payloads</a:t>
            </a:r>
            <a:endParaRPr lang="en-US" b="1" i="1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52936"/>
            <a:ext cx="2143599" cy="3096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611560" y="5805264"/>
            <a:ext cx="3948325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BS payload ready to be installed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1382_20140523174014_pi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268760"/>
            <a:ext cx="4105632" cy="3427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 - Current Status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9" name="Picture 8" descr="construction_dsc24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284984"/>
            <a:ext cx="4443964" cy="2944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674" name="AutoShape 2" descr="https://tds.ego-gw.it/itf/osl_virgo/uploads/31382_20140523174014_pic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https://tds.ego-gw.it/itf/osl_virgo/uploads/31382_20140523174014_pic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31325_20140418180545_dsc03387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2160" y="4077072"/>
            <a:ext cx="2808312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51520" y="1571308"/>
            <a:ext cx="5112568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b="1" i="1" dirty="0" smtClean="0"/>
              <a:t>Ongoing:</a:t>
            </a:r>
            <a:r>
              <a:rPr lang="it-IT" sz="16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it-IT" sz="1600" dirty="0" smtClean="0"/>
              <a:t> Vacuum links upgrade</a:t>
            </a:r>
          </a:p>
          <a:p>
            <a:pPr>
              <a:buFont typeface="Wingdings" pitchFamily="2" charset="2"/>
              <a:buChar char="§"/>
            </a:pPr>
            <a:r>
              <a:rPr lang="it-IT" sz="1600" dirty="0" smtClean="0"/>
              <a:t> Installation of baffles for stray-light control</a:t>
            </a:r>
          </a:p>
          <a:p>
            <a:pPr>
              <a:buFont typeface="Wingdings" pitchFamily="2" charset="2"/>
              <a:buChar char="§"/>
            </a:pPr>
            <a:r>
              <a:rPr lang="it-IT" sz="1600" b="1" i="1" dirty="0" smtClean="0"/>
              <a:t> </a:t>
            </a:r>
            <a:r>
              <a:rPr lang="it-IT" sz="1600" dirty="0" smtClean="0"/>
              <a:t>Installation of new, larger cryogenic traps</a:t>
            </a:r>
          </a:p>
          <a:p>
            <a:pPr>
              <a:buFont typeface="Wingdings" pitchFamily="2" charset="2"/>
              <a:buChar char="§"/>
            </a:pPr>
            <a:r>
              <a:rPr lang="it-IT" sz="1600" b="1" i="1" dirty="0" smtClean="0"/>
              <a:t> </a:t>
            </a:r>
            <a:r>
              <a:rPr lang="it-IT" sz="1600" dirty="0" smtClean="0"/>
              <a:t>Installation of vacuum towers for suspended benches</a:t>
            </a:r>
            <a:endParaRPr lang="en-US" sz="1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 - Current Status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7493325" cy="4610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79512" y="5373216"/>
            <a:ext cx="7488831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The integration of the sub-systems has been complex, but it is now well advanced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S-curve_W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214" y="3746075"/>
            <a:ext cx="3924762" cy="2563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S-curv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717032"/>
            <a:ext cx="3811025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AdV_MilestoneSummary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1340768"/>
            <a:ext cx="4209454" cy="2108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AdV – Project Current Status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1202" name="AutoShape 2" descr="https://wwwcascina.virgo.infn.it/advirgo/protected/progress/ProgressC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1520" y="3779748"/>
            <a:ext cx="142372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Work done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236296" y="3789040"/>
            <a:ext cx="165942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Money spent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372200" y="3140968"/>
            <a:ext cx="253345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Top level milestones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2649686"/>
            <a:ext cx="388843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Work done and funds committed follow roughly the expected curve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1520" y="1340768"/>
            <a:ext cx="3888432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dirty="0" smtClean="0"/>
              <a:t> First top-level milestone achieved on time, high commitment to meet the final goal on schedule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37460" y="5517232"/>
            <a:ext cx="373474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End of installation by fall 2015</a:t>
            </a:r>
          </a:p>
          <a:p>
            <a:pPr algn="ctr"/>
            <a:r>
              <a:rPr lang="it-IT" dirty="0" smtClean="0"/>
              <a:t>First observation run in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AdV - 2016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7" name="Picture 6" descr="Schermata 06-2456457 alle 14.50.4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2070" y="1412775"/>
            <a:ext cx="5912962" cy="453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chermata 06-2456457 alle 15.00.2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3568" y="4572001"/>
            <a:ext cx="8337550" cy="1722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Schermata 07-2456481 alle 11.15.0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60032" y="1881815"/>
            <a:ext cx="4139952" cy="2267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1043608" y="5445224"/>
            <a:ext cx="7632848" cy="216024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6533" y="4293096"/>
            <a:ext cx="4041491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The appointment we cannot miss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AdV – Sensitivity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00760"/>
            <a:ext cx="7992888" cy="463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95536" y="1268760"/>
            <a:ext cx="444140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At the dawn of GW astronomy age...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1238259" cy="6211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~20km and 400yrs far...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39552" y="1268760"/>
            <a:ext cx="8064896" cy="5040560"/>
            <a:chOff x="827584" y="908720"/>
            <a:chExt cx="7776864" cy="4824536"/>
          </a:xfrm>
        </p:grpSpPr>
        <p:pic>
          <p:nvPicPr>
            <p:cNvPr id="15" name="Content Placeholder 8" descr="virgo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827584" y="908720"/>
              <a:ext cx="7776864" cy="4824536"/>
            </a:xfrm>
            <a:prstGeom prst="rect">
              <a:avLst/>
            </a:prstGeom>
          </p:spPr>
        </p:pic>
        <p:pic>
          <p:nvPicPr>
            <p:cNvPr id="8" name="Picture 7" descr="Galileo_gravi-Palazzo_Pitti1816_36290_06_1024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0" y="1340768"/>
              <a:ext cx="2257056" cy="1822837"/>
            </a:xfrm>
            <a:prstGeom prst="ellipse">
              <a:avLst/>
            </a:prstGeom>
            <a:ln w="25400" cap="rnd">
              <a:solidFill>
                <a:schemeClr val="bg2">
                  <a:lumMod val="50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cxnSp>
          <p:nvCxnSpPr>
            <p:cNvPr id="13" name="Straight Connector 12"/>
            <p:cNvCxnSpPr>
              <a:endCxn id="18" idx="0"/>
            </p:cNvCxnSpPr>
            <p:nvPr/>
          </p:nvCxnSpPr>
          <p:spPr>
            <a:xfrm flipH="1">
              <a:off x="3815916" y="1844824"/>
              <a:ext cx="828092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3851920" y="2708921"/>
              <a:ext cx="1224136" cy="2880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3779912" y="2636912"/>
              <a:ext cx="72008" cy="7200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" name="Picture 28" descr="advlogo_fina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1238259" cy="621116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Pisa, 23/09/2014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B45E-45C9-4647-AE61-F32C23F9D122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Chiummo – 100° Congresso SIF</a:t>
            </a:r>
            <a:endParaRPr lang="en-US" dirty="0"/>
          </a:p>
        </p:txBody>
      </p:sp>
      <p:pic>
        <p:nvPicPr>
          <p:cNvPr id="15" name="Content Placeholder 8" descr="virgo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39552" y="1268760"/>
            <a:ext cx="8064896" cy="504056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45224"/>
            <a:ext cx="8826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>
                    <a:grayscl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360" cap="flat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445224"/>
            <a:ext cx="785812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xmlns:r="http://schemas.openxmlformats.org/officeDocument/2006/relationships">
                    <a:grayscl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360" cap="flat">
                <a:solidFill>
                  <a:srgbClr val="3465A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11560" y="4653136"/>
            <a:ext cx="388843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dirty="0" smtClean="0"/>
              <a:t>The European Gravitational Observatory is a consortium of: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5148064" y="2780928"/>
            <a:ext cx="2552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i="1" dirty="0" smtClean="0">
                <a:latin typeface="+mj-lt"/>
              </a:rPr>
              <a:t>Thank you</a:t>
            </a:r>
            <a:endParaRPr lang="en-US" sz="3600" i="1" dirty="0">
              <a:latin typeface="+mj-lt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ustom 1">
      <a:majorFont>
        <a:latin typeface="Bookman Old Style"/>
        <a:ea typeface=""/>
        <a:cs typeface=""/>
      </a:majorFont>
      <a:minorFont>
        <a:latin typeface="Verdana"/>
        <a:ea typeface=""/>
        <a:cs typeface="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1861</TotalTime>
  <Words>1511</Words>
  <Application>Microsoft Office PowerPoint</Application>
  <PresentationFormat>On-screen Show (4:3)</PresentationFormat>
  <Paragraphs>330</Paragraphs>
  <Slides>36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Origin</vt:lpstr>
      <vt:lpstr>Equation</vt:lpstr>
      <vt:lpstr>Advanced Virgo:  Status and Perspectives</vt:lpstr>
      <vt:lpstr>Advanced Virgo</vt:lpstr>
      <vt:lpstr>Advanced Virgo</vt:lpstr>
      <vt:lpstr>Advanced Virgo</vt:lpstr>
      <vt:lpstr>What’s going on (and why)?</vt:lpstr>
      <vt:lpstr>What’s going on (and why)?</vt:lpstr>
      <vt:lpstr>What’s going on (and why)?</vt:lpstr>
      <vt:lpstr>Gravitational Waves</vt:lpstr>
      <vt:lpstr>Gravitational Waves</vt:lpstr>
      <vt:lpstr>Gravitational Waves</vt:lpstr>
      <vt:lpstr>GW Detectors</vt:lpstr>
      <vt:lpstr>GW Detectors</vt:lpstr>
      <vt:lpstr>GW Detectors - Noise</vt:lpstr>
      <vt:lpstr>GW Detectors - Noise</vt:lpstr>
      <vt:lpstr>GW Detectors - Noise</vt:lpstr>
      <vt:lpstr>GW Detectors -Horizons</vt:lpstr>
      <vt:lpstr>GW Detectors – The network</vt:lpstr>
      <vt:lpstr>GW Detectors – Advanced Virgo</vt:lpstr>
      <vt:lpstr>GW Detectors – Advanced Virgo</vt:lpstr>
      <vt:lpstr>GW Detectors – Advanced Virgo</vt:lpstr>
      <vt:lpstr>GW Detectors – Advanced Virgo</vt:lpstr>
      <vt:lpstr>GW Detectors – Advanced Virgo</vt:lpstr>
      <vt:lpstr>GW Detectors – Advanced Virgo</vt:lpstr>
      <vt:lpstr>GW Detectors – Advanced Virgo</vt:lpstr>
      <vt:lpstr>From Virgo to Advanced Virgo</vt:lpstr>
      <vt:lpstr>AdV - Current Status</vt:lpstr>
      <vt:lpstr>AdV - Current Status</vt:lpstr>
      <vt:lpstr>AdV - Current Status</vt:lpstr>
      <vt:lpstr>AdV - Current Status</vt:lpstr>
      <vt:lpstr>AdV - Current Status</vt:lpstr>
      <vt:lpstr>AdV - Current Status</vt:lpstr>
      <vt:lpstr>AdV – Project Current Status</vt:lpstr>
      <vt:lpstr>AdV - 2016 challenge</vt:lpstr>
      <vt:lpstr>AdV – Sensitivity evolution</vt:lpstr>
      <vt:lpstr>~20km and 400yrs far...</vt:lpstr>
      <vt:lpstr>Slide 36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Antonino</dc:creator>
  <cp:lastModifiedBy>Antonino</cp:lastModifiedBy>
  <cp:revision>325</cp:revision>
  <dcterms:created xsi:type="dcterms:W3CDTF">2014-09-10T14:24:27Z</dcterms:created>
  <dcterms:modified xsi:type="dcterms:W3CDTF">2014-09-22T19:11:17Z</dcterms:modified>
</cp:coreProperties>
</file>