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6" r:id="rId1"/>
    <p:sldMasterId id="2147483672" r:id="rId2"/>
  </p:sldMasterIdLst>
  <p:notesMasterIdLst>
    <p:notesMasterId r:id="rId12"/>
  </p:notesMasterIdLst>
  <p:handoutMasterIdLst>
    <p:handoutMasterId r:id="rId13"/>
  </p:handoutMasterIdLst>
  <p:sldIdLst>
    <p:sldId id="322" r:id="rId3"/>
    <p:sldId id="482" r:id="rId4"/>
    <p:sldId id="714" r:id="rId5"/>
    <p:sldId id="716" r:id="rId6"/>
    <p:sldId id="718" r:id="rId7"/>
    <p:sldId id="719" r:id="rId8"/>
    <p:sldId id="722" r:id="rId9"/>
    <p:sldId id="721" r:id="rId10"/>
    <p:sldId id="709" r:id="rId11"/>
  </p:sldIdLst>
  <p:sldSz cx="9144000" cy="6858000" type="screen4x3"/>
  <p:notesSz cx="6781800" cy="99187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FF0000"/>
    <a:srgbClr val="FF9933"/>
    <a:srgbClr val="FFFFCC"/>
    <a:srgbClr val="006600"/>
    <a:srgbClr val="CCFF99"/>
    <a:srgbClr val="FFFF00"/>
    <a:srgbClr val="99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88" autoAdjust="0"/>
    <p:restoredTop sz="89883" autoAdjust="0"/>
  </p:normalViewPr>
  <p:slideViewPr>
    <p:cSldViewPr>
      <p:cViewPr>
        <p:scale>
          <a:sx n="71" d="100"/>
          <a:sy n="71" d="100"/>
        </p:scale>
        <p:origin x="-1068" y="-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448" y="-114"/>
      </p:cViewPr>
      <p:guideLst>
        <p:guide orient="horz" pos="3124"/>
        <p:guide pos="21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384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340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23400"/>
            <a:ext cx="29384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42CCD72-8658-4D0B-841C-951DB2F6FD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3338" y="0"/>
            <a:ext cx="29384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1225" y="744538"/>
            <a:ext cx="4959350" cy="3719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1700"/>
            <a:ext cx="4972050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340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3338" y="9423400"/>
            <a:ext cx="29384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DE8C429-4F5C-4B9B-877C-9E5CBE6463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915A3A-12A2-4279-B992-8384D964BE04}" type="slidenum">
              <a:rPr lang="en-GB" smtClean="0"/>
              <a:pPr/>
              <a:t>1</a:t>
            </a:fld>
            <a:endParaRPr lang="en-GB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E8C429-4F5C-4B9B-877C-9E5CBE6463B2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E8C429-4F5C-4B9B-877C-9E5CBE6463B2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E8C429-4F5C-4B9B-877C-9E5CBE6463B2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E8C429-4F5C-4B9B-877C-9E5CBE6463B2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E8C429-4F5C-4B9B-877C-9E5CBE6463B2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3038" y="0"/>
            <a:ext cx="2017712" cy="61039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5902325" cy="61039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7991475" cy="476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9750" y="908050"/>
            <a:ext cx="3924300" cy="51958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6450" y="908050"/>
            <a:ext cx="3924300" cy="51958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7991475" cy="476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9750" y="908050"/>
            <a:ext cx="8001000" cy="25209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750" y="3581400"/>
            <a:ext cx="8001000" cy="25225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7991475" cy="476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08050"/>
            <a:ext cx="8001000" cy="25209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750" y="3581400"/>
            <a:ext cx="8001000" cy="25225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7991475" cy="476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08050"/>
            <a:ext cx="3924300" cy="51958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6450" y="908050"/>
            <a:ext cx="3924300" cy="51958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81C2-E3E9-4EC5-B10A-35D0A295954D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C618-C372-4298-A68C-07EAA0330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81C2-E3E9-4EC5-B10A-35D0A295954D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C618-C372-4298-A68C-07EAA0330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81C2-E3E9-4EC5-B10A-35D0A295954D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C618-C372-4298-A68C-07EAA0330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81C2-E3E9-4EC5-B10A-35D0A295954D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C618-C372-4298-A68C-07EAA0330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81C2-E3E9-4EC5-B10A-35D0A295954D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C618-C372-4298-A68C-07EAA0330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81C2-E3E9-4EC5-B10A-35D0A295954D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C618-C372-4298-A68C-07EAA0330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81C2-E3E9-4EC5-B10A-35D0A295954D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C618-C372-4298-A68C-07EAA0330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81C2-E3E9-4EC5-B10A-35D0A295954D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C618-C372-4298-A68C-07EAA0330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81C2-E3E9-4EC5-B10A-35D0A295954D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C618-C372-4298-A68C-07EAA0330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81C2-E3E9-4EC5-B10A-35D0A295954D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C618-C372-4298-A68C-07EAA0330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81C2-E3E9-4EC5-B10A-35D0A295954D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C618-C372-4298-A68C-07EAA0330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81C2-E3E9-4EC5-B10A-35D0A295954D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C618-C372-4298-A68C-07EAA0330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08050"/>
            <a:ext cx="3924300" cy="51958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6450" y="908050"/>
            <a:ext cx="3924300" cy="51958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468313" y="0"/>
            <a:ext cx="79914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765175"/>
            <a:ext cx="8001000" cy="519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  <p:sp>
        <p:nvSpPr>
          <p:cNvPr id="499717" name="Line 5"/>
          <p:cNvSpPr>
            <a:spLocks noChangeShapeType="1"/>
          </p:cNvSpPr>
          <p:nvPr/>
        </p:nvSpPr>
        <p:spPr bwMode="auto">
          <a:xfrm>
            <a:off x="0" y="476250"/>
            <a:ext cx="9144000" cy="0"/>
          </a:xfrm>
          <a:prstGeom prst="line">
            <a:avLst/>
          </a:prstGeom>
          <a:noFill/>
          <a:ln w="15875">
            <a:solidFill>
              <a:srgbClr val="969696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9719" name="Text Box 7"/>
          <p:cNvSpPr txBox="1">
            <a:spLocks noChangeArrowheads="1"/>
          </p:cNvSpPr>
          <p:nvPr/>
        </p:nvSpPr>
        <p:spPr bwMode="auto">
          <a:xfrm>
            <a:off x="6732588" y="6237288"/>
            <a:ext cx="16827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900" baseline="0" dirty="0" smtClean="0">
                <a:latin typeface="Verdana" pitchFamily="34" charset="0"/>
              </a:rPr>
              <a:t>Thursday June 7,</a:t>
            </a:r>
            <a:r>
              <a:rPr lang="en-GB" sz="900" dirty="0" smtClean="0">
                <a:latin typeface="Verdana" pitchFamily="34" charset="0"/>
              </a:rPr>
              <a:t> </a:t>
            </a:r>
            <a:r>
              <a:rPr lang="en-GB" sz="900" dirty="0" smtClean="0">
                <a:latin typeface="Verdana" pitchFamily="34" charset="0"/>
              </a:rPr>
              <a:t>2012, </a:t>
            </a:r>
            <a:endParaRPr lang="en-GB" sz="900" dirty="0">
              <a:latin typeface="Verdana" pitchFamily="34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GB" sz="900" dirty="0" smtClean="0">
                <a:latin typeface="Verdana" pitchFamily="34" charset="0"/>
              </a:rPr>
              <a:t>Cascina</a:t>
            </a:r>
            <a:r>
              <a:rPr lang="en-GB" sz="900" dirty="0">
                <a:latin typeface="Verdana" pitchFamily="34" charset="0"/>
              </a:rPr>
              <a:t>, Pisa</a:t>
            </a:r>
          </a:p>
        </p:txBody>
      </p:sp>
      <p:sp>
        <p:nvSpPr>
          <p:cNvPr id="499720" name="Text Box 8"/>
          <p:cNvSpPr txBox="1">
            <a:spLocks noChangeArrowheads="1"/>
          </p:cNvSpPr>
          <p:nvPr/>
        </p:nvSpPr>
        <p:spPr bwMode="auto">
          <a:xfrm>
            <a:off x="8388424" y="6309320"/>
            <a:ext cx="5760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000" dirty="0">
                <a:latin typeface="Garamond" pitchFamily="18" charset="0"/>
              </a:rPr>
              <a:t>Page </a:t>
            </a:r>
            <a:fld id="{BA606124-2AD0-4BBB-861A-44AD6A97E7C4}" type="slidenum">
              <a:rPr lang="en-GB" sz="1000" smtClean="0">
                <a:latin typeface="Garamond" pitchFamily="18" charset="0"/>
              </a:rPr>
              <a:pPr>
                <a:spcBef>
                  <a:spcPct val="50000"/>
                </a:spcBef>
                <a:defRPr/>
              </a:pPr>
              <a:t>‹#›</a:t>
            </a:fld>
            <a:r>
              <a:rPr lang="en-GB" sz="1000" dirty="0" smtClean="0">
                <a:latin typeface="Garamond" pitchFamily="18" charset="0"/>
              </a:rPr>
              <a:t>/9</a:t>
            </a:r>
            <a:endParaRPr lang="en-GB" sz="1000" dirty="0">
              <a:latin typeface="Garamond" pitchFamily="18" charset="0"/>
            </a:endParaRPr>
          </a:p>
        </p:txBody>
      </p:sp>
      <p:sp>
        <p:nvSpPr>
          <p:cNvPr id="499721" name="Text Box 9"/>
          <p:cNvSpPr txBox="1">
            <a:spLocks noChangeArrowheads="1"/>
          </p:cNvSpPr>
          <p:nvPr userDrawn="1"/>
        </p:nvSpPr>
        <p:spPr bwMode="auto">
          <a:xfrm rot="16200000">
            <a:off x="1372394" y="-29369"/>
            <a:ext cx="458788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/>
          </a:p>
        </p:txBody>
      </p:sp>
      <p:pic>
        <p:nvPicPr>
          <p:cNvPr id="12" name="Picture 6" descr="PowerPoint_Graphic"/>
          <p:cNvPicPr>
            <a:picLocks noChangeAspect="1" noChangeArrowheads="1"/>
          </p:cNvPicPr>
          <p:nvPr userDrawn="1"/>
        </p:nvPicPr>
        <p:blipFill>
          <a:blip r:embed="rId17" cstate="print"/>
          <a:stretch>
            <a:fillRect/>
          </a:stretch>
        </p:blipFill>
        <p:spPr bwMode="auto">
          <a:xfrm>
            <a:off x="539552" y="6255605"/>
            <a:ext cx="1944216" cy="451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</p:sldLayoutIdLst>
  <p:transition/>
  <p:timing>
    <p:tnLst>
      <p:par>
        <p:cTn id="1" dur="indefinite" restart="never" nodeType="tmRoot"/>
      </p:par>
    </p:tnLst>
  </p:timing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q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681C2-E3E9-4EC5-B10A-35D0A295954D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4C618-C372-4298-A68C-07EAA033001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1371600" y="3886200"/>
            <a:ext cx="6400800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</a:pPr>
            <a:endParaRPr lang="en-US" sz="2000">
              <a:solidFill>
                <a:schemeClr val="accent2"/>
              </a:solidFill>
            </a:endParaRPr>
          </a:p>
        </p:txBody>
      </p:sp>
      <p:sp>
        <p:nvSpPr>
          <p:cNvPr id="7171" name="Rectangle 6"/>
          <p:cNvSpPr>
            <a:spLocks noGrp="1" noChangeAspect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Updating the </a:t>
            </a:r>
            <a:r>
              <a:rPr lang="en-GB" dirty="0" err="1" smtClean="0"/>
              <a:t>Cryotrap</a:t>
            </a:r>
            <a:r>
              <a:rPr lang="en-GB" dirty="0" smtClean="0"/>
              <a:t> readout equipment</a:t>
            </a:r>
            <a:endParaRPr lang="en-GB" dirty="0" smtClean="0"/>
          </a:p>
        </p:txBody>
      </p:sp>
      <p:sp>
        <p:nvSpPr>
          <p:cNvPr id="7172" name="Rectangle 7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Martin Mohan</a:t>
            </a:r>
          </a:p>
          <a:p>
            <a:r>
              <a:rPr lang="en-US" dirty="0" smtClean="0"/>
              <a:t>Software Engineer</a:t>
            </a:r>
          </a:p>
          <a:p>
            <a:r>
              <a:rPr lang="en-US" dirty="0" smtClean="0"/>
              <a:t>EGO</a:t>
            </a:r>
            <a:endParaRPr lang="en-GB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Outline</a:t>
            </a:r>
            <a:endParaRPr lang="en-GB" sz="28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 eaLnBrk="1" hangingPunct="1">
              <a:buNone/>
            </a:pPr>
            <a:r>
              <a:rPr lang="en-US" dirty="0" smtClean="0">
                <a:solidFill>
                  <a:schemeClr val="accent2"/>
                </a:solidFill>
              </a:rPr>
              <a:t>Objectives</a:t>
            </a:r>
            <a:r>
              <a:rPr lang="en-US" dirty="0" smtClean="0"/>
              <a:t>:</a:t>
            </a:r>
          </a:p>
          <a:p>
            <a:pPr marL="457200" indent="-457200" eaLnBrk="1" hangingPunct="1"/>
            <a:r>
              <a:rPr lang="en-US" dirty="0" smtClean="0"/>
              <a:t>Improve the current test setup</a:t>
            </a:r>
            <a:endParaRPr lang="en-US" dirty="0" smtClean="0"/>
          </a:p>
          <a:p>
            <a:pPr marL="457200" indent="-457200" eaLnBrk="1" hangingPunct="1">
              <a:buNone/>
            </a:pPr>
            <a:r>
              <a:rPr lang="en-US" dirty="0" smtClean="0">
                <a:solidFill>
                  <a:schemeClr val="accent2"/>
                </a:solidFill>
              </a:rPr>
              <a:t>Overview: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dirty="0" smtClean="0"/>
              <a:t>Current Setup</a:t>
            </a:r>
            <a:endParaRPr lang="en-US" dirty="0" smtClean="0"/>
          </a:p>
          <a:p>
            <a:pPr marL="457200" indent="-457200" eaLnBrk="1" hangingPunct="1">
              <a:buFontTx/>
              <a:buAutoNum type="arabicPeriod"/>
            </a:pPr>
            <a:r>
              <a:rPr lang="en-US" dirty="0" smtClean="0"/>
              <a:t>New Setup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dirty="0" smtClean="0"/>
              <a:t>Advantages.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Setup – Direct or internet</a:t>
            </a:r>
            <a:endParaRPr lang="en-US" dirty="0"/>
          </a:p>
        </p:txBody>
      </p:sp>
      <p:sp>
        <p:nvSpPr>
          <p:cNvPr id="1026" name="laptop"/>
          <p:cNvSpPr>
            <a:spLocks noEditPoints="1" noChangeArrowheads="1"/>
          </p:cNvSpPr>
          <p:nvPr/>
        </p:nvSpPr>
        <p:spPr bwMode="auto">
          <a:xfrm>
            <a:off x="971600" y="3789040"/>
            <a:ext cx="1809750" cy="1362075"/>
          </a:xfrm>
          <a:custGeom>
            <a:avLst/>
            <a:gdLst>
              <a:gd name="T0" fmla="*/ 3362 w 21600"/>
              <a:gd name="T1" fmla="*/ 0 h 21600"/>
              <a:gd name="T2" fmla="*/ 3362 w 21600"/>
              <a:gd name="T3" fmla="*/ 7173 h 21600"/>
              <a:gd name="T4" fmla="*/ 18327 w 21600"/>
              <a:gd name="T5" fmla="*/ 0 h 21600"/>
              <a:gd name="T6" fmla="*/ 18327 w 21600"/>
              <a:gd name="T7" fmla="*/ 7173 h 21600"/>
              <a:gd name="T8" fmla="*/ 10800 w 21600"/>
              <a:gd name="T9" fmla="*/ 0 h 21600"/>
              <a:gd name="T10" fmla="*/ 10800 w 21600"/>
              <a:gd name="T11" fmla="*/ 21600 h 21600"/>
              <a:gd name="T12" fmla="*/ 0 w 21600"/>
              <a:gd name="T13" fmla="*/ 21600 h 21600"/>
              <a:gd name="T14" fmla="*/ 21600 w 21600"/>
              <a:gd name="T15" fmla="*/ 21600 h 21600"/>
              <a:gd name="T16" fmla="*/ 4445 w 21600"/>
              <a:gd name="T17" fmla="*/ 1858 h 21600"/>
              <a:gd name="T18" fmla="*/ 17311 w 21600"/>
              <a:gd name="T19" fmla="*/ 1232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3362" y="0"/>
                </a:moveTo>
                <a:lnTo>
                  <a:pt x="18327" y="0"/>
                </a:lnTo>
                <a:lnTo>
                  <a:pt x="18327" y="14347"/>
                </a:lnTo>
                <a:lnTo>
                  <a:pt x="3362" y="14347"/>
                </a:lnTo>
                <a:lnTo>
                  <a:pt x="3362" y="0"/>
                </a:lnTo>
                <a:close/>
              </a:path>
              <a:path w="21600" h="21600" extrusionOk="0">
                <a:moveTo>
                  <a:pt x="3340" y="15068"/>
                </a:moveTo>
                <a:lnTo>
                  <a:pt x="0" y="19877"/>
                </a:lnTo>
                <a:lnTo>
                  <a:pt x="21600" y="19877"/>
                </a:lnTo>
                <a:lnTo>
                  <a:pt x="18327" y="15068"/>
                </a:lnTo>
                <a:lnTo>
                  <a:pt x="3340" y="15068"/>
                </a:lnTo>
                <a:close/>
              </a:path>
              <a:path w="21600" h="21600" extrusionOk="0">
                <a:moveTo>
                  <a:pt x="0" y="1987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19877"/>
                </a:lnTo>
                <a:lnTo>
                  <a:pt x="0" y="19877"/>
                </a:lnTo>
                <a:close/>
              </a:path>
              <a:path w="21600" h="21600" extrusionOk="0">
                <a:moveTo>
                  <a:pt x="4186" y="1523"/>
                </a:moveTo>
                <a:lnTo>
                  <a:pt x="17547" y="1523"/>
                </a:lnTo>
                <a:lnTo>
                  <a:pt x="17547" y="12744"/>
                </a:lnTo>
                <a:lnTo>
                  <a:pt x="4186" y="12744"/>
                </a:lnTo>
                <a:lnTo>
                  <a:pt x="4186" y="1523"/>
                </a:lnTo>
                <a:close/>
              </a:path>
              <a:path w="21600" h="21600" extrusionOk="0">
                <a:moveTo>
                  <a:pt x="3318" y="15549"/>
                </a:moveTo>
                <a:lnTo>
                  <a:pt x="2917" y="16110"/>
                </a:lnTo>
                <a:lnTo>
                  <a:pt x="18727" y="16110"/>
                </a:lnTo>
                <a:lnTo>
                  <a:pt x="18327" y="15549"/>
                </a:lnTo>
                <a:lnTo>
                  <a:pt x="3318" y="15549"/>
                </a:lnTo>
                <a:close/>
              </a:path>
              <a:path w="21600" h="21600" extrusionOk="0">
                <a:moveTo>
                  <a:pt x="6213" y="18314"/>
                </a:moveTo>
                <a:lnTo>
                  <a:pt x="5946" y="18875"/>
                </a:lnTo>
                <a:lnTo>
                  <a:pt x="15766" y="18875"/>
                </a:lnTo>
                <a:lnTo>
                  <a:pt x="15499" y="18314"/>
                </a:lnTo>
                <a:lnTo>
                  <a:pt x="6213" y="18314"/>
                </a:lnTo>
                <a:close/>
              </a:path>
              <a:path w="21600" h="21600" extrusionOk="0">
                <a:moveTo>
                  <a:pt x="2828" y="16471"/>
                </a:moveTo>
                <a:lnTo>
                  <a:pt x="2405" y="17072"/>
                </a:lnTo>
                <a:lnTo>
                  <a:pt x="19284" y="17072"/>
                </a:lnTo>
                <a:lnTo>
                  <a:pt x="18839" y="16471"/>
                </a:lnTo>
                <a:lnTo>
                  <a:pt x="2828" y="16471"/>
                </a:lnTo>
                <a:close/>
              </a:path>
              <a:path w="21600" h="21600" extrusionOk="0">
                <a:moveTo>
                  <a:pt x="2316" y="17352"/>
                </a:moveTo>
                <a:lnTo>
                  <a:pt x="1871" y="17953"/>
                </a:lnTo>
                <a:lnTo>
                  <a:pt x="19863" y="17953"/>
                </a:lnTo>
                <a:lnTo>
                  <a:pt x="19395" y="17352"/>
                </a:lnTo>
                <a:lnTo>
                  <a:pt x="2316" y="17352"/>
                </a:lnTo>
                <a:close/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senec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620688"/>
            <a:ext cx="1787649" cy="15113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9592" y="5445224"/>
            <a:ext cx="2178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Ip</a:t>
            </a:r>
            <a:r>
              <a:rPr lang="en-US" dirty="0" smtClean="0"/>
              <a:t>=193.205.75.217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7584" y="2276872"/>
            <a:ext cx="2114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Ip</a:t>
            </a:r>
            <a:r>
              <a:rPr lang="en-US" dirty="0" smtClean="0"/>
              <a:t>=193.205.75.219</a:t>
            </a:r>
          </a:p>
        </p:txBody>
      </p:sp>
      <p:cxnSp>
        <p:nvCxnSpPr>
          <p:cNvPr id="11" name="Straight Connector 10"/>
          <p:cNvCxnSpPr>
            <a:stCxn id="1026" idx="4"/>
            <a:endCxn id="9" idx="2"/>
          </p:cNvCxnSpPr>
          <p:nvPr/>
        </p:nvCxnSpPr>
        <p:spPr bwMode="auto">
          <a:xfrm flipV="1">
            <a:off x="1876475" y="2646204"/>
            <a:ext cx="8450" cy="114283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CC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1187624" y="2996952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(modbus/tcp)</a:t>
            </a:r>
          </a:p>
        </p:txBody>
      </p:sp>
      <p:pic>
        <p:nvPicPr>
          <p:cNvPr id="20" name="Picture 19" descr="senec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692696"/>
            <a:ext cx="1787649" cy="151137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355976" y="2348880"/>
            <a:ext cx="2114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Ip</a:t>
            </a:r>
            <a:r>
              <a:rPr lang="en-US" dirty="0" smtClean="0"/>
              <a:t>=193.205.75.219</a:t>
            </a:r>
          </a:p>
        </p:txBody>
      </p:sp>
      <p:cxnSp>
        <p:nvCxnSpPr>
          <p:cNvPr id="22" name="Straight Connector 21"/>
          <p:cNvCxnSpPr>
            <a:endCxn id="21" idx="2"/>
          </p:cNvCxnSpPr>
          <p:nvPr/>
        </p:nvCxnSpPr>
        <p:spPr bwMode="auto">
          <a:xfrm flipH="1" flipV="1">
            <a:off x="5413317" y="2718212"/>
            <a:ext cx="22779" cy="135886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CC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716016" y="3284984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(modbus/tcp)</a:t>
            </a:r>
          </a:p>
        </p:txBody>
      </p:sp>
      <p:sp>
        <p:nvSpPr>
          <p:cNvPr id="24" name="laptop"/>
          <p:cNvSpPr>
            <a:spLocks noEditPoints="1" noChangeArrowheads="1"/>
          </p:cNvSpPr>
          <p:nvPr/>
        </p:nvSpPr>
        <p:spPr bwMode="auto">
          <a:xfrm>
            <a:off x="6372200" y="4077072"/>
            <a:ext cx="1809750" cy="1362075"/>
          </a:xfrm>
          <a:custGeom>
            <a:avLst/>
            <a:gdLst>
              <a:gd name="T0" fmla="*/ 3362 w 21600"/>
              <a:gd name="T1" fmla="*/ 0 h 21600"/>
              <a:gd name="T2" fmla="*/ 3362 w 21600"/>
              <a:gd name="T3" fmla="*/ 7173 h 21600"/>
              <a:gd name="T4" fmla="*/ 18327 w 21600"/>
              <a:gd name="T5" fmla="*/ 0 h 21600"/>
              <a:gd name="T6" fmla="*/ 18327 w 21600"/>
              <a:gd name="T7" fmla="*/ 7173 h 21600"/>
              <a:gd name="T8" fmla="*/ 10800 w 21600"/>
              <a:gd name="T9" fmla="*/ 0 h 21600"/>
              <a:gd name="T10" fmla="*/ 10800 w 21600"/>
              <a:gd name="T11" fmla="*/ 21600 h 21600"/>
              <a:gd name="T12" fmla="*/ 0 w 21600"/>
              <a:gd name="T13" fmla="*/ 21600 h 21600"/>
              <a:gd name="T14" fmla="*/ 21600 w 21600"/>
              <a:gd name="T15" fmla="*/ 21600 h 21600"/>
              <a:gd name="T16" fmla="*/ 4445 w 21600"/>
              <a:gd name="T17" fmla="*/ 1858 h 21600"/>
              <a:gd name="T18" fmla="*/ 17311 w 21600"/>
              <a:gd name="T19" fmla="*/ 1232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3362" y="0"/>
                </a:moveTo>
                <a:lnTo>
                  <a:pt x="18327" y="0"/>
                </a:lnTo>
                <a:lnTo>
                  <a:pt x="18327" y="14347"/>
                </a:lnTo>
                <a:lnTo>
                  <a:pt x="3362" y="14347"/>
                </a:lnTo>
                <a:lnTo>
                  <a:pt x="3362" y="0"/>
                </a:lnTo>
                <a:close/>
              </a:path>
              <a:path w="21600" h="21600" extrusionOk="0">
                <a:moveTo>
                  <a:pt x="3340" y="15068"/>
                </a:moveTo>
                <a:lnTo>
                  <a:pt x="0" y="19877"/>
                </a:lnTo>
                <a:lnTo>
                  <a:pt x="21600" y="19877"/>
                </a:lnTo>
                <a:lnTo>
                  <a:pt x="18327" y="15068"/>
                </a:lnTo>
                <a:lnTo>
                  <a:pt x="3340" y="15068"/>
                </a:lnTo>
                <a:close/>
              </a:path>
              <a:path w="21600" h="21600" extrusionOk="0">
                <a:moveTo>
                  <a:pt x="0" y="1987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19877"/>
                </a:lnTo>
                <a:lnTo>
                  <a:pt x="0" y="19877"/>
                </a:lnTo>
                <a:close/>
              </a:path>
              <a:path w="21600" h="21600" extrusionOk="0">
                <a:moveTo>
                  <a:pt x="4186" y="1523"/>
                </a:moveTo>
                <a:lnTo>
                  <a:pt x="17547" y="1523"/>
                </a:lnTo>
                <a:lnTo>
                  <a:pt x="17547" y="12744"/>
                </a:lnTo>
                <a:lnTo>
                  <a:pt x="4186" y="12744"/>
                </a:lnTo>
                <a:lnTo>
                  <a:pt x="4186" y="1523"/>
                </a:lnTo>
                <a:close/>
              </a:path>
              <a:path w="21600" h="21600" extrusionOk="0">
                <a:moveTo>
                  <a:pt x="3318" y="15549"/>
                </a:moveTo>
                <a:lnTo>
                  <a:pt x="2917" y="16110"/>
                </a:lnTo>
                <a:lnTo>
                  <a:pt x="18727" y="16110"/>
                </a:lnTo>
                <a:lnTo>
                  <a:pt x="18327" y="15549"/>
                </a:lnTo>
                <a:lnTo>
                  <a:pt x="3318" y="15549"/>
                </a:lnTo>
                <a:close/>
              </a:path>
              <a:path w="21600" h="21600" extrusionOk="0">
                <a:moveTo>
                  <a:pt x="6213" y="18314"/>
                </a:moveTo>
                <a:lnTo>
                  <a:pt x="5946" y="18875"/>
                </a:lnTo>
                <a:lnTo>
                  <a:pt x="15766" y="18875"/>
                </a:lnTo>
                <a:lnTo>
                  <a:pt x="15499" y="18314"/>
                </a:lnTo>
                <a:lnTo>
                  <a:pt x="6213" y="18314"/>
                </a:lnTo>
                <a:close/>
              </a:path>
              <a:path w="21600" h="21600" extrusionOk="0">
                <a:moveTo>
                  <a:pt x="2828" y="16471"/>
                </a:moveTo>
                <a:lnTo>
                  <a:pt x="2405" y="17072"/>
                </a:lnTo>
                <a:lnTo>
                  <a:pt x="19284" y="17072"/>
                </a:lnTo>
                <a:lnTo>
                  <a:pt x="18839" y="16471"/>
                </a:lnTo>
                <a:lnTo>
                  <a:pt x="2828" y="16471"/>
                </a:lnTo>
                <a:close/>
              </a:path>
              <a:path w="21600" h="21600" extrusionOk="0">
                <a:moveTo>
                  <a:pt x="2316" y="17352"/>
                </a:moveTo>
                <a:lnTo>
                  <a:pt x="1871" y="17953"/>
                </a:lnTo>
                <a:lnTo>
                  <a:pt x="19863" y="17953"/>
                </a:lnTo>
                <a:lnTo>
                  <a:pt x="19395" y="17352"/>
                </a:lnTo>
                <a:lnTo>
                  <a:pt x="2316" y="17352"/>
                </a:lnTo>
                <a:close/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300192" y="5517232"/>
            <a:ext cx="2178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Ip</a:t>
            </a:r>
            <a:r>
              <a:rPr lang="en-US" dirty="0" smtClean="0"/>
              <a:t>=193.205.75.217</a:t>
            </a:r>
          </a:p>
        </p:txBody>
      </p:sp>
      <p:pic>
        <p:nvPicPr>
          <p:cNvPr id="1029" name="Picture 5" descr="C:\Documents and Settings\mohan\Local Settings\Temporary Internet Files\Content.IE5\2G5M9L5G\MM900236386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077072"/>
            <a:ext cx="1440160" cy="1746577"/>
          </a:xfrm>
          <a:prstGeom prst="rect">
            <a:avLst/>
          </a:prstGeom>
          <a:noFill/>
        </p:spPr>
      </p:pic>
      <p:cxnSp>
        <p:nvCxnSpPr>
          <p:cNvPr id="28" name="Straight Connector 27"/>
          <p:cNvCxnSpPr/>
          <p:nvPr/>
        </p:nvCxnSpPr>
        <p:spPr bwMode="auto">
          <a:xfrm>
            <a:off x="4067944" y="4077072"/>
            <a:ext cx="295232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CC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TextBox 32"/>
          <p:cNvSpPr txBox="1"/>
          <p:nvPr/>
        </p:nvSpPr>
        <p:spPr>
          <a:xfrm>
            <a:off x="899592" y="620688"/>
            <a:ext cx="227498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1. Direct </a:t>
            </a:r>
            <a:r>
              <a:rPr lang="en-US" dirty="0" smtClean="0"/>
              <a:t>Connection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499992" y="548680"/>
            <a:ext cx="237757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2. Control </a:t>
            </a:r>
            <a:r>
              <a:rPr lang="en-US" dirty="0" smtClean="0"/>
              <a:t>via internet</a:t>
            </a:r>
          </a:p>
        </p:txBody>
      </p:sp>
      <p:cxnSp>
        <p:nvCxnSpPr>
          <p:cNvPr id="26" name="Straight Connector 25"/>
          <p:cNvCxnSpPr/>
          <p:nvPr/>
        </p:nvCxnSpPr>
        <p:spPr bwMode="auto">
          <a:xfrm flipH="1" flipV="1">
            <a:off x="3419873" y="620688"/>
            <a:ext cx="72007" cy="5616624"/>
          </a:xfrm>
          <a:prstGeom prst="line">
            <a:avLst/>
          </a:prstGeom>
          <a:solidFill>
            <a:schemeClr val="accent1"/>
          </a:solidFill>
          <a:ln w="476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pic>
        <p:nvPicPr>
          <p:cNvPr id="6150" name="Picture 6" descr="http://t0.gstatic.com/images?q=tbn:ANd9GcSbdnK4zjoRx7YzXFAUYYK3CUHVj9agknqmh4pMHjR9aQB-3A1bQ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3717032"/>
            <a:ext cx="612676" cy="288579"/>
          </a:xfrm>
          <a:prstGeom prst="rect">
            <a:avLst/>
          </a:prstGeom>
          <a:noFill/>
        </p:spPr>
      </p:pic>
      <p:pic>
        <p:nvPicPr>
          <p:cNvPr id="31" name="Picture 6" descr="http://t0.gstatic.com/images?q=tbn:ANd9GcSbdnK4zjoRx7YzXFAUYYK3CUHVj9agknqmh4pMHjR9aQB-3A1bQ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4005064"/>
            <a:ext cx="612676" cy="28857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and </a:t>
            </a:r>
            <a:r>
              <a:rPr lang="en-US" dirty="0" smtClean="0"/>
              <a:t>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Problem: </a:t>
            </a:r>
            <a:r>
              <a:rPr lang="en-US" dirty="0" smtClean="0"/>
              <a:t>Can d</a:t>
            </a:r>
            <a:r>
              <a:rPr lang="en-US" dirty="0" smtClean="0"/>
              <a:t>irectly connect to plc or use the network but not both at once.</a:t>
            </a:r>
            <a:endParaRPr lang="en-US" dirty="0" smtClean="0"/>
          </a:p>
          <a:p>
            <a:endParaRPr lang="en-US" sz="1800" dirty="0" smtClean="0"/>
          </a:p>
          <a:p>
            <a:r>
              <a:rPr lang="en-US" dirty="0" smtClean="0"/>
              <a:t>Solution: 2 </a:t>
            </a:r>
            <a:r>
              <a:rPr lang="en-US" dirty="0" err="1" smtClean="0"/>
              <a:t>ethernet</a:t>
            </a:r>
            <a:r>
              <a:rPr lang="en-US" dirty="0" smtClean="0"/>
              <a:t> </a:t>
            </a:r>
            <a:r>
              <a:rPr lang="en-US" dirty="0" err="1" smtClean="0"/>
              <a:t>lan</a:t>
            </a:r>
            <a:r>
              <a:rPr lang="en-US" dirty="0" smtClean="0"/>
              <a:t> ports</a:t>
            </a:r>
          </a:p>
          <a:p>
            <a:pPr lvl="1">
              <a:buNone/>
            </a:pPr>
            <a:r>
              <a:rPr lang="en-US" dirty="0" smtClean="0"/>
              <a:t>Port 1 – connects to network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Port 2 </a:t>
            </a:r>
            <a:r>
              <a:rPr lang="en-US" dirty="0" smtClean="0"/>
              <a:t>- Dedicated PC – PLC connection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6" name="Text Box 36"/>
          <p:cNvSpPr txBox="1">
            <a:spLocks noChangeArrowheads="1"/>
          </p:cNvSpPr>
          <p:nvPr/>
        </p:nvSpPr>
        <p:spPr bwMode="auto">
          <a:xfrm>
            <a:off x="0" y="-26988"/>
            <a:ext cx="171072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bg2"/>
                </a:solidFill>
              </a:rPr>
              <a:t>Conclusion</a:t>
            </a:r>
            <a:endParaRPr lang="en-GB" sz="2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Setup – 2 </a:t>
            </a:r>
            <a:r>
              <a:rPr lang="en-US" dirty="0" err="1" smtClean="0"/>
              <a:t>lan</a:t>
            </a:r>
            <a:r>
              <a:rPr lang="en-US" dirty="0" smtClean="0"/>
              <a:t> ports</a:t>
            </a:r>
            <a:endParaRPr lang="en-US" dirty="0"/>
          </a:p>
        </p:txBody>
      </p:sp>
      <p:sp>
        <p:nvSpPr>
          <p:cNvPr id="24" name="laptop"/>
          <p:cNvSpPr>
            <a:spLocks noEditPoints="1" noChangeArrowheads="1"/>
          </p:cNvSpPr>
          <p:nvPr/>
        </p:nvSpPr>
        <p:spPr bwMode="auto">
          <a:xfrm>
            <a:off x="6804248" y="4005064"/>
            <a:ext cx="1809750" cy="1362075"/>
          </a:xfrm>
          <a:custGeom>
            <a:avLst/>
            <a:gdLst>
              <a:gd name="T0" fmla="*/ 3362 w 21600"/>
              <a:gd name="T1" fmla="*/ 0 h 21600"/>
              <a:gd name="T2" fmla="*/ 3362 w 21600"/>
              <a:gd name="T3" fmla="*/ 7173 h 21600"/>
              <a:gd name="T4" fmla="*/ 18327 w 21600"/>
              <a:gd name="T5" fmla="*/ 0 h 21600"/>
              <a:gd name="T6" fmla="*/ 18327 w 21600"/>
              <a:gd name="T7" fmla="*/ 7173 h 21600"/>
              <a:gd name="T8" fmla="*/ 10800 w 21600"/>
              <a:gd name="T9" fmla="*/ 0 h 21600"/>
              <a:gd name="T10" fmla="*/ 10800 w 21600"/>
              <a:gd name="T11" fmla="*/ 21600 h 21600"/>
              <a:gd name="T12" fmla="*/ 0 w 21600"/>
              <a:gd name="T13" fmla="*/ 21600 h 21600"/>
              <a:gd name="T14" fmla="*/ 21600 w 21600"/>
              <a:gd name="T15" fmla="*/ 21600 h 21600"/>
              <a:gd name="T16" fmla="*/ 4445 w 21600"/>
              <a:gd name="T17" fmla="*/ 1858 h 21600"/>
              <a:gd name="T18" fmla="*/ 17311 w 21600"/>
              <a:gd name="T19" fmla="*/ 1232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3362" y="0"/>
                </a:moveTo>
                <a:lnTo>
                  <a:pt x="18327" y="0"/>
                </a:lnTo>
                <a:lnTo>
                  <a:pt x="18327" y="14347"/>
                </a:lnTo>
                <a:lnTo>
                  <a:pt x="3362" y="14347"/>
                </a:lnTo>
                <a:lnTo>
                  <a:pt x="3362" y="0"/>
                </a:lnTo>
                <a:close/>
              </a:path>
              <a:path w="21600" h="21600" extrusionOk="0">
                <a:moveTo>
                  <a:pt x="3340" y="15068"/>
                </a:moveTo>
                <a:lnTo>
                  <a:pt x="0" y="19877"/>
                </a:lnTo>
                <a:lnTo>
                  <a:pt x="21600" y="19877"/>
                </a:lnTo>
                <a:lnTo>
                  <a:pt x="18327" y="15068"/>
                </a:lnTo>
                <a:lnTo>
                  <a:pt x="3340" y="15068"/>
                </a:lnTo>
                <a:close/>
              </a:path>
              <a:path w="21600" h="21600" extrusionOk="0">
                <a:moveTo>
                  <a:pt x="0" y="1987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19877"/>
                </a:lnTo>
                <a:lnTo>
                  <a:pt x="0" y="19877"/>
                </a:lnTo>
                <a:close/>
              </a:path>
              <a:path w="21600" h="21600" extrusionOk="0">
                <a:moveTo>
                  <a:pt x="4186" y="1523"/>
                </a:moveTo>
                <a:lnTo>
                  <a:pt x="17547" y="1523"/>
                </a:lnTo>
                <a:lnTo>
                  <a:pt x="17547" y="12744"/>
                </a:lnTo>
                <a:lnTo>
                  <a:pt x="4186" y="12744"/>
                </a:lnTo>
                <a:lnTo>
                  <a:pt x="4186" y="1523"/>
                </a:lnTo>
                <a:close/>
              </a:path>
              <a:path w="21600" h="21600" extrusionOk="0">
                <a:moveTo>
                  <a:pt x="3318" y="15549"/>
                </a:moveTo>
                <a:lnTo>
                  <a:pt x="2917" y="16110"/>
                </a:lnTo>
                <a:lnTo>
                  <a:pt x="18727" y="16110"/>
                </a:lnTo>
                <a:lnTo>
                  <a:pt x="18327" y="15549"/>
                </a:lnTo>
                <a:lnTo>
                  <a:pt x="3318" y="15549"/>
                </a:lnTo>
                <a:close/>
              </a:path>
              <a:path w="21600" h="21600" extrusionOk="0">
                <a:moveTo>
                  <a:pt x="6213" y="18314"/>
                </a:moveTo>
                <a:lnTo>
                  <a:pt x="5946" y="18875"/>
                </a:lnTo>
                <a:lnTo>
                  <a:pt x="15766" y="18875"/>
                </a:lnTo>
                <a:lnTo>
                  <a:pt x="15499" y="18314"/>
                </a:lnTo>
                <a:lnTo>
                  <a:pt x="6213" y="18314"/>
                </a:lnTo>
                <a:close/>
              </a:path>
              <a:path w="21600" h="21600" extrusionOk="0">
                <a:moveTo>
                  <a:pt x="2828" y="16471"/>
                </a:moveTo>
                <a:lnTo>
                  <a:pt x="2405" y="17072"/>
                </a:lnTo>
                <a:lnTo>
                  <a:pt x="19284" y="17072"/>
                </a:lnTo>
                <a:lnTo>
                  <a:pt x="18839" y="16471"/>
                </a:lnTo>
                <a:lnTo>
                  <a:pt x="2828" y="16471"/>
                </a:lnTo>
                <a:close/>
              </a:path>
              <a:path w="21600" h="21600" extrusionOk="0">
                <a:moveTo>
                  <a:pt x="2316" y="17352"/>
                </a:moveTo>
                <a:lnTo>
                  <a:pt x="1871" y="17953"/>
                </a:lnTo>
                <a:lnTo>
                  <a:pt x="19863" y="17953"/>
                </a:lnTo>
                <a:lnTo>
                  <a:pt x="19395" y="17352"/>
                </a:lnTo>
                <a:lnTo>
                  <a:pt x="2316" y="17352"/>
                </a:lnTo>
                <a:close/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 descr="C:\Documents and Settings\mohan\Local Settings\Temporary Internet Files\Content.IE5\2G5M9L5G\MM900236386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5157192"/>
            <a:ext cx="1224136" cy="1484590"/>
          </a:xfrm>
          <a:prstGeom prst="rect">
            <a:avLst/>
          </a:prstGeom>
          <a:noFill/>
        </p:spPr>
      </p:pic>
      <p:grpSp>
        <p:nvGrpSpPr>
          <p:cNvPr id="30" name="Group 29"/>
          <p:cNvGrpSpPr/>
          <p:nvPr/>
        </p:nvGrpSpPr>
        <p:grpSpPr>
          <a:xfrm>
            <a:off x="2483768" y="836712"/>
            <a:ext cx="3803893" cy="4530427"/>
            <a:chOff x="899592" y="620688"/>
            <a:chExt cx="3803893" cy="4530427"/>
          </a:xfrm>
        </p:grpSpPr>
        <p:sp>
          <p:nvSpPr>
            <p:cNvPr id="1026" name="laptop"/>
            <p:cNvSpPr>
              <a:spLocks noEditPoints="1" noChangeArrowheads="1"/>
            </p:cNvSpPr>
            <p:nvPr/>
          </p:nvSpPr>
          <p:spPr bwMode="auto">
            <a:xfrm>
              <a:off x="971600" y="3789040"/>
              <a:ext cx="1809750" cy="1362075"/>
            </a:xfrm>
            <a:custGeom>
              <a:avLst/>
              <a:gdLst>
                <a:gd name="T0" fmla="*/ 3362 w 21600"/>
                <a:gd name="T1" fmla="*/ 0 h 21600"/>
                <a:gd name="T2" fmla="*/ 3362 w 21600"/>
                <a:gd name="T3" fmla="*/ 7173 h 21600"/>
                <a:gd name="T4" fmla="*/ 18327 w 21600"/>
                <a:gd name="T5" fmla="*/ 0 h 21600"/>
                <a:gd name="T6" fmla="*/ 18327 w 21600"/>
                <a:gd name="T7" fmla="*/ 7173 h 21600"/>
                <a:gd name="T8" fmla="*/ 10800 w 21600"/>
                <a:gd name="T9" fmla="*/ 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21600 w 21600"/>
                <a:gd name="T15" fmla="*/ 21600 h 21600"/>
                <a:gd name="T16" fmla="*/ 4445 w 21600"/>
                <a:gd name="T17" fmla="*/ 1858 h 21600"/>
                <a:gd name="T18" fmla="*/ 17311 w 21600"/>
                <a:gd name="T19" fmla="*/ 1232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7" name="Picture 6" descr="seneca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1600" y="620688"/>
              <a:ext cx="1787649" cy="1511376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2915816" y="4653136"/>
              <a:ext cx="17876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192.168.101.93</a:t>
              </a:r>
              <a:endParaRPr lang="en-US" dirty="0" smtClean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99592" y="2276872"/>
              <a:ext cx="21146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Ip</a:t>
              </a:r>
              <a:r>
                <a:rPr lang="en-US" dirty="0" smtClean="0"/>
                <a:t>=193.205.72.219</a:t>
              </a:r>
              <a:endParaRPr lang="en-US" dirty="0" smtClean="0"/>
            </a:p>
          </p:txBody>
        </p:sp>
        <p:cxnSp>
          <p:nvCxnSpPr>
            <p:cNvPr id="11" name="Straight Connector 10"/>
            <p:cNvCxnSpPr>
              <a:stCxn id="1026" idx="4"/>
              <a:endCxn id="7" idx="2"/>
            </p:cNvCxnSpPr>
            <p:nvPr/>
          </p:nvCxnSpPr>
          <p:spPr bwMode="auto">
            <a:xfrm flipH="1" flipV="1">
              <a:off x="1865425" y="2132064"/>
              <a:ext cx="11050" cy="165697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CC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1115616" y="2852936"/>
              <a:ext cx="15311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(modbus/tcp)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99592" y="620688"/>
              <a:ext cx="201850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Direct Connection</a:t>
              </a: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2411760" y="3573016"/>
            <a:ext cx="2178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Ip</a:t>
            </a:r>
            <a:r>
              <a:rPr lang="en-US" dirty="0" smtClean="0"/>
              <a:t>=193.205.75.217</a:t>
            </a:r>
          </a:p>
        </p:txBody>
      </p:sp>
      <p:cxnSp>
        <p:nvCxnSpPr>
          <p:cNvPr id="48" name="Straight Connector 47"/>
          <p:cNvCxnSpPr/>
          <p:nvPr/>
        </p:nvCxnSpPr>
        <p:spPr bwMode="auto">
          <a:xfrm flipH="1">
            <a:off x="323528" y="5229200"/>
            <a:ext cx="2232248" cy="607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/>
          <p:nvPr/>
        </p:nvCxnSpPr>
        <p:spPr bwMode="auto">
          <a:xfrm>
            <a:off x="4355976" y="5229200"/>
            <a:ext cx="243872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3" name="Picture 6" descr="http://t0.gstatic.com/images?q=tbn:ANd9GcSbdnK4zjoRx7YzXFAUYYK3CUHVj9agknqmh4pMHjR9aQB-3A1bQ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4941168"/>
            <a:ext cx="612676" cy="288579"/>
          </a:xfrm>
          <a:prstGeom prst="rect">
            <a:avLst/>
          </a:prstGeom>
          <a:noFill/>
        </p:spPr>
      </p:pic>
      <p:pic>
        <p:nvPicPr>
          <p:cNvPr id="54" name="Picture 6" descr="http://t0.gstatic.com/images?q=tbn:ANd9GcSbdnK4zjoRx7YzXFAUYYK3CUHVj9agknqmh4pMHjR9aQB-3A1bQ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3933056"/>
            <a:ext cx="612676" cy="288579"/>
          </a:xfrm>
          <a:prstGeom prst="rect">
            <a:avLst/>
          </a:prstGeom>
          <a:noFill/>
        </p:spPr>
      </p:pic>
      <p:pic>
        <p:nvPicPr>
          <p:cNvPr id="56" name="Picture 6" descr="http://t0.gstatic.com/images?q=tbn:ANd9GcSbdnK4zjoRx7YzXFAUYYK3CUHVj9agknqmh4pMHjR9aQB-3A1bQ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2204864"/>
            <a:ext cx="612676" cy="28857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 and Software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Software: Very little change</a:t>
            </a:r>
          </a:p>
          <a:p>
            <a:pPr>
              <a:buNone/>
            </a:pPr>
            <a:r>
              <a:rPr lang="en-US" dirty="0" smtClean="0"/>
              <a:t>1. Configure  a </a:t>
            </a:r>
            <a:r>
              <a:rPr lang="en-US" dirty="0" err="1" smtClean="0"/>
              <a:t>debian</a:t>
            </a:r>
            <a:r>
              <a:rPr lang="en-US" dirty="0" smtClean="0"/>
              <a:t> machine with 2 </a:t>
            </a:r>
            <a:r>
              <a:rPr lang="en-US" dirty="0" err="1" smtClean="0"/>
              <a:t>ip</a:t>
            </a:r>
            <a:r>
              <a:rPr lang="en-US" dirty="0" smtClean="0"/>
              <a:t> addresses.</a:t>
            </a:r>
          </a:p>
          <a:p>
            <a:endParaRPr lang="en-US" sz="1800" dirty="0" smtClean="0"/>
          </a:p>
          <a:p>
            <a:r>
              <a:rPr lang="en-US" dirty="0" smtClean="0"/>
              <a:t>Hardware: Several solutions and the casing may need to be changed.</a:t>
            </a:r>
          </a:p>
          <a:p>
            <a:pPr marL="457200" indent="-457200">
              <a:buAutoNum type="arabicPeriod"/>
            </a:pPr>
            <a:r>
              <a:rPr lang="en-US" dirty="0" smtClean="0"/>
              <a:t>B</a:t>
            </a:r>
            <a:r>
              <a:rPr lang="en-US" dirty="0" smtClean="0"/>
              <a:t>uy a pc tablet with 2 </a:t>
            </a:r>
            <a:r>
              <a:rPr lang="en-US" dirty="0" err="1" smtClean="0"/>
              <a:t>lan</a:t>
            </a:r>
            <a:r>
              <a:rPr lang="en-US" dirty="0" smtClean="0"/>
              <a:t> ports and mount it on the crate. ( 1000 to 2000 euro )</a:t>
            </a:r>
          </a:p>
          <a:p>
            <a:pPr marL="457200" indent="-457200">
              <a:buAutoNum type="arabicPeriod"/>
            </a:pPr>
            <a:r>
              <a:rPr lang="en-US" dirty="0" smtClean="0"/>
              <a:t>Buy a rack mount </a:t>
            </a:r>
            <a:r>
              <a:rPr lang="en-US" dirty="0" err="1" smtClean="0"/>
              <a:t>p.c</a:t>
            </a:r>
            <a:r>
              <a:rPr lang="en-US" dirty="0" smtClean="0"/>
              <a:t> with 2 </a:t>
            </a:r>
            <a:r>
              <a:rPr lang="en-US" dirty="0" err="1" smtClean="0"/>
              <a:t>lan</a:t>
            </a:r>
            <a:r>
              <a:rPr lang="en-US" dirty="0" smtClean="0"/>
              <a:t> ports and a separate monitor. ( 1000 to 2000 euro )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Content Placeholder 3" descr="P41600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rot="5400000">
            <a:off x="-396552" y="1268759"/>
            <a:ext cx="4608514" cy="345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Current Tango test Setup</a:t>
            </a:r>
            <a:endParaRPr lang="en-GB" sz="2800" dirty="0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u="sng" dirty="0" smtClean="0"/>
              <a:t/>
            </a:r>
            <a:br>
              <a:rPr lang="en-US" u="sng" dirty="0" smtClean="0"/>
            </a:br>
            <a:endParaRPr lang="en-US" u="sng" dirty="0" smtClean="0"/>
          </a:p>
        </p:txBody>
      </p:sp>
      <p:sp>
        <p:nvSpPr>
          <p:cNvPr id="10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9" name="Picture 18" descr="P41300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1196752"/>
            <a:ext cx="4572000" cy="3429000"/>
          </a:xfrm>
          <a:prstGeom prst="rect">
            <a:avLst/>
          </a:prstGeom>
        </p:spPr>
      </p:pic>
      <p:sp>
        <p:nvSpPr>
          <p:cNvPr id="7" name="laptop"/>
          <p:cNvSpPr>
            <a:spLocks noEditPoints="1" noChangeArrowheads="1"/>
          </p:cNvSpPr>
          <p:nvPr/>
        </p:nvSpPr>
        <p:spPr bwMode="auto">
          <a:xfrm>
            <a:off x="4067944" y="5085184"/>
            <a:ext cx="1809750" cy="1362075"/>
          </a:xfrm>
          <a:custGeom>
            <a:avLst/>
            <a:gdLst>
              <a:gd name="T0" fmla="*/ 3362 w 21600"/>
              <a:gd name="T1" fmla="*/ 0 h 21600"/>
              <a:gd name="T2" fmla="*/ 3362 w 21600"/>
              <a:gd name="T3" fmla="*/ 7173 h 21600"/>
              <a:gd name="T4" fmla="*/ 18327 w 21600"/>
              <a:gd name="T5" fmla="*/ 0 h 21600"/>
              <a:gd name="T6" fmla="*/ 18327 w 21600"/>
              <a:gd name="T7" fmla="*/ 7173 h 21600"/>
              <a:gd name="T8" fmla="*/ 10800 w 21600"/>
              <a:gd name="T9" fmla="*/ 0 h 21600"/>
              <a:gd name="T10" fmla="*/ 10800 w 21600"/>
              <a:gd name="T11" fmla="*/ 21600 h 21600"/>
              <a:gd name="T12" fmla="*/ 0 w 21600"/>
              <a:gd name="T13" fmla="*/ 21600 h 21600"/>
              <a:gd name="T14" fmla="*/ 21600 w 21600"/>
              <a:gd name="T15" fmla="*/ 21600 h 21600"/>
              <a:gd name="T16" fmla="*/ 4445 w 21600"/>
              <a:gd name="T17" fmla="*/ 1858 h 21600"/>
              <a:gd name="T18" fmla="*/ 17311 w 21600"/>
              <a:gd name="T19" fmla="*/ 1232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3362" y="0"/>
                </a:moveTo>
                <a:lnTo>
                  <a:pt x="18327" y="0"/>
                </a:lnTo>
                <a:lnTo>
                  <a:pt x="18327" y="14347"/>
                </a:lnTo>
                <a:lnTo>
                  <a:pt x="3362" y="14347"/>
                </a:lnTo>
                <a:lnTo>
                  <a:pt x="3362" y="0"/>
                </a:lnTo>
                <a:close/>
              </a:path>
              <a:path w="21600" h="21600" extrusionOk="0">
                <a:moveTo>
                  <a:pt x="3340" y="15068"/>
                </a:moveTo>
                <a:lnTo>
                  <a:pt x="0" y="19877"/>
                </a:lnTo>
                <a:lnTo>
                  <a:pt x="21600" y="19877"/>
                </a:lnTo>
                <a:lnTo>
                  <a:pt x="18327" y="15068"/>
                </a:lnTo>
                <a:lnTo>
                  <a:pt x="3340" y="15068"/>
                </a:lnTo>
                <a:close/>
              </a:path>
              <a:path w="21600" h="21600" extrusionOk="0">
                <a:moveTo>
                  <a:pt x="0" y="1987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19877"/>
                </a:lnTo>
                <a:lnTo>
                  <a:pt x="0" y="19877"/>
                </a:lnTo>
                <a:close/>
              </a:path>
              <a:path w="21600" h="21600" extrusionOk="0">
                <a:moveTo>
                  <a:pt x="4186" y="1523"/>
                </a:moveTo>
                <a:lnTo>
                  <a:pt x="17547" y="1523"/>
                </a:lnTo>
                <a:lnTo>
                  <a:pt x="17547" y="12744"/>
                </a:lnTo>
                <a:lnTo>
                  <a:pt x="4186" y="12744"/>
                </a:lnTo>
                <a:lnTo>
                  <a:pt x="4186" y="1523"/>
                </a:lnTo>
                <a:close/>
              </a:path>
              <a:path w="21600" h="21600" extrusionOk="0">
                <a:moveTo>
                  <a:pt x="3318" y="15549"/>
                </a:moveTo>
                <a:lnTo>
                  <a:pt x="2917" y="16110"/>
                </a:lnTo>
                <a:lnTo>
                  <a:pt x="18727" y="16110"/>
                </a:lnTo>
                <a:lnTo>
                  <a:pt x="18327" y="15549"/>
                </a:lnTo>
                <a:lnTo>
                  <a:pt x="3318" y="15549"/>
                </a:lnTo>
                <a:close/>
              </a:path>
              <a:path w="21600" h="21600" extrusionOk="0">
                <a:moveTo>
                  <a:pt x="6213" y="18314"/>
                </a:moveTo>
                <a:lnTo>
                  <a:pt x="5946" y="18875"/>
                </a:lnTo>
                <a:lnTo>
                  <a:pt x="15766" y="18875"/>
                </a:lnTo>
                <a:lnTo>
                  <a:pt x="15499" y="18314"/>
                </a:lnTo>
                <a:lnTo>
                  <a:pt x="6213" y="18314"/>
                </a:lnTo>
                <a:close/>
              </a:path>
              <a:path w="21600" h="21600" extrusionOk="0">
                <a:moveTo>
                  <a:pt x="2828" y="16471"/>
                </a:moveTo>
                <a:lnTo>
                  <a:pt x="2405" y="17072"/>
                </a:lnTo>
                <a:lnTo>
                  <a:pt x="19284" y="17072"/>
                </a:lnTo>
                <a:lnTo>
                  <a:pt x="18839" y="16471"/>
                </a:lnTo>
                <a:lnTo>
                  <a:pt x="2828" y="16471"/>
                </a:lnTo>
                <a:close/>
              </a:path>
              <a:path w="21600" h="21600" extrusionOk="0">
                <a:moveTo>
                  <a:pt x="2316" y="17352"/>
                </a:moveTo>
                <a:lnTo>
                  <a:pt x="1871" y="17953"/>
                </a:lnTo>
                <a:lnTo>
                  <a:pt x="19863" y="17953"/>
                </a:lnTo>
                <a:lnTo>
                  <a:pt x="19395" y="17352"/>
                </a:lnTo>
                <a:lnTo>
                  <a:pt x="2316" y="17352"/>
                </a:lnTo>
                <a:close/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8" name="Straight Connector 7"/>
          <p:cNvCxnSpPr>
            <a:stCxn id="7" idx="4"/>
          </p:cNvCxnSpPr>
          <p:nvPr/>
        </p:nvCxnSpPr>
        <p:spPr bwMode="auto">
          <a:xfrm flipV="1">
            <a:off x="4972819" y="3717032"/>
            <a:ext cx="31229" cy="13681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CC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Overvi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548680"/>
            <a:ext cx="7908370" cy="5931278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Possible future box</a:t>
            </a:r>
            <a:endParaRPr lang="en-GB" sz="2800" dirty="0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u="sng" dirty="0" smtClean="0"/>
              <a:t/>
            </a:r>
            <a:br>
              <a:rPr lang="en-US" u="sng" dirty="0" smtClean="0"/>
            </a:br>
            <a:endParaRPr lang="en-US" u="sng" dirty="0" smtClean="0"/>
          </a:p>
        </p:txBody>
      </p:sp>
      <p:sp>
        <p:nvSpPr>
          <p:cNvPr id="10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932040" y="1556792"/>
            <a:ext cx="1171148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PLCs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699792" y="1772816"/>
            <a:ext cx="1440160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Connect to</a:t>
            </a:r>
          </a:p>
          <a:p>
            <a:r>
              <a:rPr lang="en-US" dirty="0" smtClean="0"/>
              <a:t>Ethernet</a:t>
            </a:r>
            <a:r>
              <a:rPr lang="en-US" dirty="0" smtClean="0"/>
              <a:t> from back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00192" y="4437112"/>
            <a:ext cx="1171148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GUI Display</a:t>
            </a:r>
            <a:endParaRPr lang="en-US" dirty="0"/>
          </a:p>
        </p:txBody>
      </p:sp>
      <p:cxnSp>
        <p:nvCxnSpPr>
          <p:cNvPr id="23" name="Straight Connector 22"/>
          <p:cNvCxnSpPr>
            <a:stCxn id="17" idx="2"/>
          </p:cNvCxnSpPr>
          <p:nvPr/>
        </p:nvCxnSpPr>
        <p:spPr bwMode="auto">
          <a:xfrm>
            <a:off x="3419872" y="2696146"/>
            <a:ext cx="360040" cy="5168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827584" y="5589240"/>
            <a:ext cx="1171148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On/Off</a:t>
            </a:r>
          </a:p>
          <a:p>
            <a:r>
              <a:rPr lang="en-US" dirty="0" smtClean="0"/>
              <a:t>Key</a:t>
            </a:r>
            <a:endParaRPr lang="en-US" dirty="0"/>
          </a:p>
        </p:txBody>
      </p:sp>
      <p:cxnSp>
        <p:nvCxnSpPr>
          <p:cNvPr id="27" name="Straight Connector 26"/>
          <p:cNvCxnSpPr>
            <a:endCxn id="26" idx="3"/>
          </p:cNvCxnSpPr>
          <p:nvPr/>
        </p:nvCxnSpPr>
        <p:spPr bwMode="auto">
          <a:xfrm flipH="1">
            <a:off x="1998732" y="5877272"/>
            <a:ext cx="1349132" cy="35134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endCxn id="17" idx="2"/>
          </p:cNvCxnSpPr>
          <p:nvPr/>
        </p:nvCxnSpPr>
        <p:spPr bwMode="auto">
          <a:xfrm flipH="1" flipV="1">
            <a:off x="3419872" y="2696146"/>
            <a:ext cx="341020" cy="51683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endCxn id="15" idx="2"/>
          </p:cNvCxnSpPr>
          <p:nvPr/>
        </p:nvCxnSpPr>
        <p:spPr bwMode="auto">
          <a:xfrm flipV="1">
            <a:off x="4355976" y="1926124"/>
            <a:ext cx="1161638" cy="1358861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endCxn id="18" idx="1"/>
          </p:cNvCxnSpPr>
          <p:nvPr/>
        </p:nvCxnSpPr>
        <p:spPr bwMode="auto">
          <a:xfrm flipV="1">
            <a:off x="5292080" y="4760278"/>
            <a:ext cx="1008112" cy="756956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General Advantages</a:t>
            </a:r>
            <a:endParaRPr lang="en-US" dirty="0" smtClean="0"/>
          </a:p>
          <a:p>
            <a:r>
              <a:rPr lang="en-US" sz="1800" dirty="0" smtClean="0"/>
              <a:t>A dedicated </a:t>
            </a:r>
            <a:r>
              <a:rPr lang="en-US" sz="1800" dirty="0" err="1" smtClean="0"/>
              <a:t>ip</a:t>
            </a:r>
            <a:r>
              <a:rPr lang="en-US" sz="1800" dirty="0" smtClean="0"/>
              <a:t> address provides secure reliable data transfer as it is not exposed to other network traffic.</a:t>
            </a:r>
            <a:endParaRPr lang="en-US" sz="1800" dirty="0" smtClean="0"/>
          </a:p>
          <a:p>
            <a:r>
              <a:rPr lang="en-US" sz="1800" dirty="0" smtClean="0"/>
              <a:t>This is a turn key solution. Just switch on power to see data.</a:t>
            </a:r>
          </a:p>
          <a:p>
            <a:pPr>
              <a:buNone/>
            </a:pPr>
            <a:endParaRPr lang="en-US" sz="1800" dirty="0" smtClean="0"/>
          </a:p>
          <a:p>
            <a:r>
              <a:rPr lang="en-US" dirty="0" smtClean="0"/>
              <a:t>Remote client</a:t>
            </a:r>
            <a:r>
              <a:rPr lang="en-US" dirty="0" smtClean="0"/>
              <a:t> </a:t>
            </a:r>
            <a:r>
              <a:rPr lang="en-US" dirty="0" smtClean="0"/>
              <a:t>requires no tango software</a:t>
            </a:r>
          </a:p>
          <a:p>
            <a:r>
              <a:rPr lang="en-US" sz="1800" dirty="0" smtClean="0"/>
              <a:t>If tango is not installe</a:t>
            </a:r>
            <a:r>
              <a:rPr lang="en-US" sz="1800" dirty="0" smtClean="0"/>
              <a:t>d</a:t>
            </a:r>
            <a:r>
              <a:rPr lang="en-US" sz="1800" dirty="0" smtClean="0"/>
              <a:t> </a:t>
            </a:r>
            <a:r>
              <a:rPr lang="en-US" sz="1800" dirty="0" smtClean="0"/>
              <a:t>on client.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Linux access:  </a:t>
            </a:r>
            <a:r>
              <a:rPr lang="en-US" sz="1800" dirty="0" err="1" smtClean="0"/>
              <a:t>ssh</a:t>
            </a:r>
            <a:r>
              <a:rPr lang="en-US" sz="1800" dirty="0" smtClean="0"/>
              <a:t> -</a:t>
            </a:r>
            <a:r>
              <a:rPr lang="en-US" sz="1800" dirty="0" smtClean="0"/>
              <a:t>X </a:t>
            </a:r>
            <a:r>
              <a:rPr lang="en-US" sz="1800" dirty="0" smtClean="0"/>
              <a:t>192.168.101.93 </a:t>
            </a:r>
          </a:p>
          <a:p>
            <a:pPr>
              <a:buNone/>
            </a:pPr>
            <a:r>
              <a:rPr lang="en-US" sz="1800" dirty="0" smtClean="0"/>
              <a:t>Windows access: Use secure shell</a:t>
            </a:r>
          </a:p>
          <a:p>
            <a:pPr>
              <a:buNone/>
            </a:pPr>
            <a:endParaRPr lang="en-US" sz="1800" dirty="0" smtClean="0"/>
          </a:p>
          <a:p>
            <a:r>
              <a:rPr lang="en-US" sz="1800" dirty="0" smtClean="0"/>
              <a:t>If tango client is installed </a:t>
            </a:r>
            <a:r>
              <a:rPr lang="en-US" sz="1800" dirty="0" smtClean="0"/>
              <a:t>on </a:t>
            </a:r>
            <a:r>
              <a:rPr lang="en-US" sz="1800" dirty="0" smtClean="0"/>
              <a:t>linux </a:t>
            </a:r>
          </a:p>
          <a:p>
            <a:pPr>
              <a:buNone/>
            </a:pPr>
            <a:r>
              <a:rPr lang="en-US" sz="1800" dirty="0" smtClean="0"/>
              <a:t>Linux </a:t>
            </a:r>
            <a:r>
              <a:rPr lang="en-US" sz="1800" dirty="0" smtClean="0"/>
              <a:t>access: export TANGO_HOST=192.168.101.93</a:t>
            </a:r>
          </a:p>
          <a:p>
            <a:pPr>
              <a:buNone/>
            </a:pPr>
            <a:r>
              <a:rPr lang="en-US" sz="1800" dirty="0" smtClean="0"/>
              <a:t>Windows: Set </a:t>
            </a:r>
            <a:r>
              <a:rPr lang="en-US" sz="1800" dirty="0" smtClean="0"/>
              <a:t>environment variable:  TANGO_HOST=192.168.101.93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6" name="Text Box 36"/>
          <p:cNvSpPr txBox="1">
            <a:spLocks noChangeArrowheads="1"/>
          </p:cNvSpPr>
          <p:nvPr/>
        </p:nvSpPr>
        <p:spPr bwMode="auto">
          <a:xfrm>
            <a:off x="0" y="-26988"/>
            <a:ext cx="171072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bg2"/>
                </a:solidFill>
              </a:rPr>
              <a:t>Conclusion</a:t>
            </a:r>
            <a:endParaRPr lang="en-GB" sz="2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ohan_EGO">
  <a:themeElements>
    <a:clrScheme name="ITER_PPTemplate (2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TER_PPTemplate (2)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TER_PPTemplate (2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ER_PPTemplate (2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ER_PPTemplate (2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ER_PPTemplate (2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ER_PPTemplate (2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ER_PPTemplate (2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40362</TotalTime>
  <Words>289</Words>
  <Application>Microsoft Office PowerPoint</Application>
  <PresentationFormat>On-screen Show (4:3)</PresentationFormat>
  <Paragraphs>73</Paragraphs>
  <Slides>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MMohan_EGO</vt:lpstr>
      <vt:lpstr>Custom Design</vt:lpstr>
      <vt:lpstr>Updating the Cryotrap readout equipment</vt:lpstr>
      <vt:lpstr>Outline</vt:lpstr>
      <vt:lpstr>Current Setup – Direct or internet</vt:lpstr>
      <vt:lpstr>Problem and Solution</vt:lpstr>
      <vt:lpstr>New Setup – 2 lan ports</vt:lpstr>
      <vt:lpstr>Hardware and Software changes</vt:lpstr>
      <vt:lpstr>Current Tango test Setup</vt:lpstr>
      <vt:lpstr>Possible future box</vt:lpstr>
      <vt:lpstr>New setup</vt:lpstr>
    </vt:vector>
  </TitlesOfParts>
  <Company>ITER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ITER</dc:creator>
  <cp:lastModifiedBy>European Gravitational Observatory</cp:lastModifiedBy>
  <cp:revision>1313</cp:revision>
  <dcterms:created xsi:type="dcterms:W3CDTF">2008-09-02T15:06:07Z</dcterms:created>
  <dcterms:modified xsi:type="dcterms:W3CDTF">2012-06-07T12:53:10Z</dcterms:modified>
</cp:coreProperties>
</file>