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4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8657-2E5B-F843-9966-C7FB620F0628}" type="datetimeFigureOut">
              <a:rPr lang="en-US" smtClean="0"/>
              <a:t>11/16/09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83F53-5D07-EF4D-9534-CD313F605F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9654" y="2996543"/>
            <a:ext cx="7215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First test on final Monolithic suspension payload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004246" y="4120631"/>
            <a:ext cx="1389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E. </a:t>
            </a:r>
            <a:r>
              <a:rPr lang="en-US" i="1" dirty="0" err="1" smtClean="0"/>
              <a:t>Majorana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*DSC_85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658" y="3168322"/>
            <a:ext cx="2421002" cy="3641187"/>
          </a:xfrm>
          <a:prstGeom prst="rect">
            <a:avLst/>
          </a:prstGeom>
        </p:spPr>
      </p:pic>
      <p:pic>
        <p:nvPicPr>
          <p:cNvPr id="6" name="Picture 5" descr="25423_DSC_8485.JP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" y="124959"/>
            <a:ext cx="4477026" cy="2976523"/>
          </a:xfrm>
          <a:prstGeom prst="rect">
            <a:avLst/>
          </a:prstGeom>
        </p:spPr>
      </p:pic>
      <p:pic>
        <p:nvPicPr>
          <p:cNvPr id="7" name="Picture 6" descr="25423_DSC_8486.JPG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414" y="124959"/>
            <a:ext cx="4477026" cy="29765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1051" y="3689684"/>
            <a:ext cx="5168866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I) Payload Assembly</a:t>
            </a:r>
          </a:p>
          <a:p>
            <a:endParaRPr lang="en-US" dirty="0" smtClean="0"/>
          </a:p>
          <a:p>
            <a:r>
              <a:rPr lang="en-US" dirty="0" smtClean="0"/>
              <a:t>II) Transportation Test</a:t>
            </a:r>
          </a:p>
          <a:p>
            <a:endParaRPr lang="en-US" dirty="0" smtClean="0"/>
          </a:p>
          <a:p>
            <a:r>
              <a:rPr lang="en-US" dirty="0" smtClean="0"/>
              <a:t>III) Suspension in the test facility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Note: many infrastructure works done effectively and </a:t>
            </a:r>
          </a:p>
          <a:p>
            <a:r>
              <a:rPr lang="en-US" dirty="0"/>
              <a:t>w</a:t>
            </a:r>
            <a:r>
              <a:rPr lang="en-US" dirty="0" smtClean="0"/>
              <a:t>ell integrated with MS group needs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*DSC_85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02" y="492404"/>
            <a:ext cx="7943698" cy="52817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7290" y="90705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Thanks to the facility, fine payload balance can be studied carefully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06880" y="6054125"/>
            <a:ext cx="641714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That is crucial provided the new payload suspension configuration: </a:t>
            </a:r>
          </a:p>
          <a:p>
            <a:r>
              <a:rPr lang="en-US" dirty="0" smtClean="0"/>
              <a:t>marionette </a:t>
            </a:r>
            <a:r>
              <a:rPr lang="en-US" dirty="0" err="1" smtClean="0"/>
              <a:t>barycentre</a:t>
            </a:r>
            <a:r>
              <a:rPr lang="en-US" dirty="0" smtClean="0"/>
              <a:t> close to suspension wire bending 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76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82" y="573465"/>
            <a:ext cx="7550068" cy="56625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4003" y="90705"/>
            <a:ext cx="4214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Installation complete and balance re-tuned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6930" y="6323483"/>
            <a:ext cx="839195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Balance accuracy critically dependent of the vertical suspension point of the marionette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76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08" y="732224"/>
            <a:ext cx="6889181" cy="5166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14126" y="90705"/>
            <a:ext cx="6502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 (transversal oscillation)- readout prototype working (RM position)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93922" y="6245736"/>
            <a:ext cx="599808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 test of </a:t>
            </a:r>
            <a:r>
              <a:rPr lang="en-US" dirty="0" err="1" smtClean="0"/>
              <a:t>x</a:t>
            </a:r>
            <a:r>
              <a:rPr lang="en-US" dirty="0" smtClean="0"/>
              <a:t>-damping done yet, local conditions relatively poor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53407" y="275371"/>
            <a:ext cx="12904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Pitch TF (</a:t>
            </a:r>
            <a:r>
              <a:rPr lang="en-US" dirty="0" err="1" smtClean="0"/>
              <a:t>tx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Picture 5" descr="25573_NewPay_tx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832"/>
            <a:ext cx="4435494" cy="3662394"/>
          </a:xfrm>
          <a:prstGeom prst="rect">
            <a:avLst/>
          </a:prstGeom>
        </p:spPr>
      </p:pic>
      <p:pic>
        <p:nvPicPr>
          <p:cNvPr id="7" name="Picture 6" descr="25573_NewPay_tx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26" y="3291322"/>
            <a:ext cx="4456990" cy="3683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12723" y="881141"/>
            <a:ext cx="2936366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tx</a:t>
            </a:r>
            <a:r>
              <a:rPr lang="en-US" dirty="0"/>
              <a:t> Ma/Ma DC=35 </a:t>
            </a:r>
            <a:r>
              <a:rPr lang="en-US" dirty="0" err="1"/>
              <a:t>urad</a:t>
            </a:r>
            <a:r>
              <a:rPr lang="en-US" dirty="0"/>
              <a:t>/</a:t>
            </a:r>
            <a:r>
              <a:rPr lang="en-US" dirty="0" smtClean="0"/>
              <a:t>V</a:t>
            </a:r>
          </a:p>
          <a:p>
            <a:r>
              <a:rPr lang="en-US" dirty="0" smtClean="0"/>
              <a:t>Type </a:t>
            </a:r>
            <a:r>
              <a:rPr lang="en-US" dirty="0" err="1" smtClean="0"/>
              <a:t>f</a:t>
            </a:r>
            <a:r>
              <a:rPr lang="en-US" dirty="0" smtClean="0"/>
              <a:t> (</a:t>
            </a:r>
            <a:r>
              <a:rPr lang="en-US" dirty="0" err="1" smtClean="0"/>
              <a:t>hz),Q</a:t>
            </a:r>
            <a:endParaRPr lang="en-US" dirty="0" smtClean="0"/>
          </a:p>
          <a:p>
            <a:r>
              <a:rPr lang="en-US" dirty="0" smtClean="0"/>
              <a:t>P 0.244,45</a:t>
            </a:r>
          </a:p>
          <a:p>
            <a:r>
              <a:rPr lang="en-US" dirty="0" smtClean="0"/>
              <a:t>Z </a:t>
            </a:r>
            <a:r>
              <a:rPr lang="en-US" dirty="0"/>
              <a:t>0.399,200</a:t>
            </a:r>
            <a:r>
              <a:rPr lang="en-US" dirty="0" smtClean="0"/>
              <a:t> </a:t>
            </a:r>
          </a:p>
          <a:p>
            <a:r>
              <a:rPr lang="en-US" dirty="0" smtClean="0"/>
              <a:t>P </a:t>
            </a:r>
            <a:r>
              <a:rPr lang="en-US" dirty="0"/>
              <a:t>0.402,200</a:t>
            </a:r>
            <a:r>
              <a:rPr lang="en-US" dirty="0" smtClean="0"/>
              <a:t> </a:t>
            </a:r>
          </a:p>
          <a:p>
            <a:r>
              <a:rPr lang="en-US" dirty="0" smtClean="0"/>
              <a:t>Z </a:t>
            </a:r>
            <a:r>
              <a:rPr lang="en-US" dirty="0"/>
              <a:t>1.569,200</a:t>
            </a:r>
            <a:r>
              <a:rPr lang="en-US" dirty="0" smtClean="0"/>
              <a:t> </a:t>
            </a:r>
          </a:p>
          <a:p>
            <a:r>
              <a:rPr lang="en-US" dirty="0" smtClean="0"/>
              <a:t>P </a:t>
            </a:r>
            <a:r>
              <a:rPr lang="en-US" dirty="0"/>
              <a:t>1.581,200</a:t>
            </a:r>
            <a:r>
              <a:rPr lang="en-US" dirty="0" smtClean="0"/>
              <a:t> </a:t>
            </a:r>
          </a:p>
          <a:p>
            <a:r>
              <a:rPr lang="en-US" dirty="0" smtClean="0"/>
              <a:t>Z 1.703,200</a:t>
            </a:r>
          </a:p>
          <a:p>
            <a:r>
              <a:rPr lang="en-US" dirty="0" smtClean="0"/>
              <a:t>P </a:t>
            </a:r>
            <a:r>
              <a:rPr lang="en-US" dirty="0"/>
              <a:t>3.595,500P </a:t>
            </a:r>
            <a:r>
              <a:rPr lang="en-US" dirty="0" smtClean="0"/>
              <a:t>10</a:t>
            </a:r>
          </a:p>
          <a:p>
            <a:endParaRPr lang="en-US" dirty="0"/>
          </a:p>
          <a:p>
            <a:r>
              <a:rPr lang="en-US" dirty="0" err="1" smtClean="0"/>
              <a:t>tx</a:t>
            </a:r>
            <a:r>
              <a:rPr lang="en-US" dirty="0" smtClean="0"/>
              <a:t> </a:t>
            </a:r>
            <a:r>
              <a:rPr lang="en-US" dirty="0"/>
              <a:t>Mi/</a:t>
            </a:r>
            <a:r>
              <a:rPr lang="en-US" dirty="0" smtClean="0"/>
              <a:t>Ma </a:t>
            </a:r>
          </a:p>
          <a:p>
            <a:r>
              <a:rPr lang="en-US" dirty="0" smtClean="0"/>
              <a:t>Type </a:t>
            </a:r>
            <a:r>
              <a:rPr lang="en-US" dirty="0" err="1" smtClean="0"/>
              <a:t>f</a:t>
            </a:r>
            <a:r>
              <a:rPr lang="en-US" dirty="0" smtClean="0"/>
              <a:t> (</a:t>
            </a:r>
            <a:r>
              <a:rPr lang="en-US" dirty="0" err="1" smtClean="0"/>
              <a:t>hz),Q</a:t>
            </a:r>
            <a:endParaRPr lang="en-US" dirty="0" smtClean="0"/>
          </a:p>
          <a:p>
            <a:r>
              <a:rPr lang="en-US" dirty="0" smtClean="0"/>
              <a:t>P 0.248,45</a:t>
            </a:r>
          </a:p>
          <a:p>
            <a:r>
              <a:rPr lang="en-US" dirty="0" smtClean="0"/>
              <a:t>Z 0.399,200</a:t>
            </a:r>
          </a:p>
          <a:p>
            <a:r>
              <a:rPr lang="en-US" dirty="0" smtClean="0"/>
              <a:t>P 0.402,200</a:t>
            </a:r>
          </a:p>
          <a:p>
            <a:r>
              <a:rPr lang="en-US" dirty="0" smtClean="0"/>
              <a:t>Z 1.703,200</a:t>
            </a:r>
          </a:p>
          <a:p>
            <a:r>
              <a:rPr lang="en-US" dirty="0" smtClean="0"/>
              <a:t>P 1.581,200</a:t>
            </a:r>
          </a:p>
          <a:p>
            <a:r>
              <a:rPr lang="en-US" dirty="0" smtClean="0"/>
              <a:t>P </a:t>
            </a:r>
            <a:r>
              <a:rPr lang="en-US" dirty="0"/>
              <a:t>3.595 </a:t>
            </a:r>
            <a:r>
              <a:rPr lang="en-US" dirty="0" smtClean="0"/>
              <a:t>400</a:t>
            </a:r>
          </a:p>
          <a:p>
            <a:r>
              <a:rPr lang="en-US" dirty="0" smtClean="0"/>
              <a:t>P </a:t>
            </a:r>
            <a:r>
              <a:rPr lang="en-US" dirty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87152" y="984807"/>
            <a:ext cx="3216193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ty</a:t>
            </a:r>
            <a:r>
              <a:rPr lang="en-US" dirty="0"/>
              <a:t> Ma/Ma DC=60000 </a:t>
            </a:r>
            <a:r>
              <a:rPr lang="en-US" dirty="0" err="1"/>
              <a:t>urad</a:t>
            </a:r>
            <a:r>
              <a:rPr lang="en-US" dirty="0"/>
              <a:t>/</a:t>
            </a:r>
            <a:r>
              <a:rPr lang="en-US" dirty="0" smtClean="0"/>
              <a:t>V</a:t>
            </a:r>
          </a:p>
          <a:p>
            <a:r>
              <a:rPr lang="en-US" dirty="0" smtClean="0"/>
              <a:t>Type </a:t>
            </a:r>
            <a:r>
              <a:rPr lang="en-US" dirty="0" err="1" smtClean="0"/>
              <a:t>f</a:t>
            </a:r>
            <a:r>
              <a:rPr lang="en-US" dirty="0" smtClean="0"/>
              <a:t> (</a:t>
            </a:r>
            <a:r>
              <a:rPr lang="en-US" dirty="0" err="1" smtClean="0"/>
              <a:t>hz),Q</a:t>
            </a:r>
            <a:endParaRPr lang="en-US" dirty="0" smtClean="0"/>
          </a:p>
          <a:p>
            <a:r>
              <a:rPr lang="en-US" dirty="0" smtClean="0"/>
              <a:t>P 0.023 </a:t>
            </a:r>
            <a:r>
              <a:rPr lang="en-US" dirty="0"/>
              <a:t>,</a:t>
            </a:r>
            <a:r>
              <a:rPr lang="en-US" dirty="0" smtClean="0"/>
              <a:t>45</a:t>
            </a:r>
          </a:p>
          <a:p>
            <a:r>
              <a:rPr lang="en-US" dirty="0" smtClean="0"/>
              <a:t>Z 0.399,20</a:t>
            </a:r>
          </a:p>
          <a:p>
            <a:r>
              <a:rPr lang="en-US" dirty="0"/>
              <a:t>P</a:t>
            </a:r>
            <a:r>
              <a:rPr lang="en-US" dirty="0" smtClean="0"/>
              <a:t> 0.402,20</a:t>
            </a:r>
          </a:p>
          <a:p>
            <a:r>
              <a:rPr lang="en-US" dirty="0" smtClean="0"/>
              <a:t>Z 0.7505,200</a:t>
            </a:r>
          </a:p>
          <a:p>
            <a:r>
              <a:rPr lang="en-US" dirty="0" smtClean="0"/>
              <a:t>P 1.007,500</a:t>
            </a:r>
          </a:p>
          <a:p>
            <a:r>
              <a:rPr lang="en-US" dirty="0" smtClean="0"/>
              <a:t>Z 1.16,200</a:t>
            </a:r>
          </a:p>
          <a:p>
            <a:r>
              <a:rPr lang="en-US" dirty="0" smtClean="0"/>
              <a:t>P 1.294,300</a:t>
            </a:r>
          </a:p>
          <a:p>
            <a:r>
              <a:rPr lang="en-US" dirty="0" smtClean="0"/>
              <a:t>P 10</a:t>
            </a:r>
          </a:p>
          <a:p>
            <a:endParaRPr lang="en-US" dirty="0" smtClean="0"/>
          </a:p>
          <a:p>
            <a:r>
              <a:rPr lang="en-US" dirty="0" err="1"/>
              <a:t>t</a:t>
            </a:r>
            <a:r>
              <a:rPr lang="en-US" dirty="0" err="1" smtClean="0"/>
              <a:t>y</a:t>
            </a:r>
            <a:r>
              <a:rPr lang="en-US" dirty="0" smtClean="0"/>
              <a:t> Mi</a:t>
            </a:r>
            <a:r>
              <a:rPr lang="en-US" dirty="0"/>
              <a:t>/</a:t>
            </a:r>
            <a:r>
              <a:rPr lang="en-US" dirty="0" smtClean="0"/>
              <a:t>Ma</a:t>
            </a:r>
          </a:p>
          <a:p>
            <a:r>
              <a:rPr lang="en-US" dirty="0" smtClean="0"/>
              <a:t>Type </a:t>
            </a:r>
            <a:r>
              <a:rPr lang="en-US" dirty="0" err="1" smtClean="0"/>
              <a:t>f</a:t>
            </a:r>
            <a:r>
              <a:rPr lang="en-US" dirty="0" smtClean="0"/>
              <a:t> (</a:t>
            </a:r>
            <a:r>
              <a:rPr lang="en-US" dirty="0" err="1" smtClean="0"/>
              <a:t>hz),Q</a:t>
            </a:r>
            <a:endParaRPr lang="en-US" dirty="0" smtClean="0"/>
          </a:p>
          <a:p>
            <a:r>
              <a:rPr lang="en-US" dirty="0" smtClean="0"/>
              <a:t>P 0.026,45</a:t>
            </a:r>
          </a:p>
          <a:p>
            <a:r>
              <a:rPr lang="en-US" dirty="0" smtClean="0"/>
              <a:t>Z 0.399,20</a:t>
            </a:r>
          </a:p>
          <a:p>
            <a:r>
              <a:rPr lang="en-US" dirty="0" smtClean="0"/>
              <a:t>P 0.402,20</a:t>
            </a:r>
          </a:p>
          <a:p>
            <a:r>
              <a:rPr lang="en-US" dirty="0" smtClean="0"/>
              <a:t>Z 0.7505,200</a:t>
            </a:r>
          </a:p>
          <a:p>
            <a:r>
              <a:rPr lang="en-US" dirty="0" smtClean="0"/>
              <a:t>P 1.007,500</a:t>
            </a:r>
          </a:p>
          <a:p>
            <a:r>
              <a:rPr lang="en-US" dirty="0" smtClean="0"/>
              <a:t>P 1.294,300</a:t>
            </a:r>
          </a:p>
          <a:p>
            <a:r>
              <a:rPr lang="en-US" dirty="0" smtClean="0"/>
              <a:t>P </a:t>
            </a:r>
            <a:r>
              <a:rPr lang="en-US" dirty="0"/>
              <a:t>10</a:t>
            </a:r>
          </a:p>
        </p:txBody>
      </p:sp>
      <p:pic>
        <p:nvPicPr>
          <p:cNvPr id="7" name="Picture 6" descr="25573_NewPay_ty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968" y="0"/>
            <a:ext cx="4397206" cy="3630780"/>
          </a:xfrm>
          <a:prstGeom prst="rect">
            <a:avLst/>
          </a:prstGeom>
        </p:spPr>
      </p:pic>
      <p:pic>
        <p:nvPicPr>
          <p:cNvPr id="9" name="Picture 8" descr="25573_NewPay_ty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968" y="3264728"/>
            <a:ext cx="4457811" cy="36839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53407" y="275371"/>
            <a:ext cx="120075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Yaw TF (</a:t>
            </a:r>
            <a:r>
              <a:rPr lang="en-US" dirty="0" err="1" smtClean="0"/>
              <a:t>ty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43580" y="421104"/>
            <a:ext cx="3741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Measurements in progress...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2133" y="1107875"/>
            <a:ext cx="798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According to the design the suspension point can be adjusted and fixed during the </a:t>
            </a:r>
          </a:p>
          <a:p>
            <a:r>
              <a:rPr lang="en-US" dirty="0"/>
              <a:t> </a:t>
            </a:r>
            <a:r>
              <a:rPr lang="en-US" dirty="0" smtClean="0"/>
              <a:t>assembly procedure by 10 mm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61303" y="1961162"/>
            <a:ext cx="858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But it should be frozen rapidly in order to fix the length of marionette suspension wire</a:t>
            </a:r>
          </a:p>
          <a:p>
            <a:r>
              <a:rPr lang="en-US" dirty="0" smtClean="0"/>
              <a:t> (presently we are working with the suspension point 7mm below the wire bending-point)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2133" y="2955982"/>
            <a:ext cx="467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Hence the actual margin of adjustment is tiny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1426" y="3589630"/>
            <a:ext cx="8821765" cy="64633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>
              <a:buFont typeface="Symbol" charset="2"/>
              <a:buChar char=""/>
            </a:pPr>
            <a:r>
              <a:rPr lang="en-US" dirty="0" smtClean="0"/>
              <a:t> Anomalous coupling </a:t>
            </a:r>
            <a:r>
              <a:rPr lang="en-US" dirty="0" err="1" smtClean="0"/>
              <a:t>tx</a:t>
            </a:r>
            <a:r>
              <a:rPr lang="en-US" dirty="0" smtClean="0"/>
              <a:t> =&gt; </a:t>
            </a:r>
            <a:r>
              <a:rPr lang="en-US" dirty="0" err="1" smtClean="0"/>
              <a:t>ty</a:t>
            </a:r>
            <a:r>
              <a:rPr lang="en-US" dirty="0" smtClean="0"/>
              <a:t> and </a:t>
            </a:r>
            <a:r>
              <a:rPr lang="en-US" dirty="0" err="1" smtClean="0"/>
              <a:t>tx</a:t>
            </a:r>
            <a:r>
              <a:rPr lang="en-US" dirty="0" smtClean="0"/>
              <a:t>=&gt;</a:t>
            </a:r>
            <a:r>
              <a:rPr lang="en-US" dirty="0" err="1" smtClean="0"/>
              <a:t>tz</a:t>
            </a:r>
            <a:endParaRPr lang="en-US" dirty="0" smtClean="0"/>
          </a:p>
          <a:p>
            <a:r>
              <a:rPr lang="en-US" dirty="0" smtClean="0"/>
              <a:t>    hardware mistake/mistuning OR poor mechanical accuracy in marionette actuator setup 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6309" y="4478421"/>
            <a:ext cx="7573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Within one week the problem must be addressed (</a:t>
            </a:r>
            <a:r>
              <a:rPr lang="en-US" dirty="0" err="1" smtClean="0"/>
              <a:t>Huet/Ruggi</a:t>
            </a:r>
            <a:r>
              <a:rPr lang="en-US" smtClean="0"/>
              <a:t> already at </a:t>
            </a:r>
            <a:r>
              <a:rPr lang="en-US" dirty="0" smtClean="0"/>
              <a:t>work)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67421" y="5325615"/>
            <a:ext cx="690258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The most pessimistic solution: rising-up the suspension point</a:t>
            </a:r>
          </a:p>
          <a:p>
            <a:r>
              <a:rPr lang="en-US" dirty="0" smtClean="0"/>
              <a:t>The most optimistic finding: actuator setup easily retuned </a:t>
            </a:r>
          </a:p>
          <a:p>
            <a:r>
              <a:rPr lang="en-US" dirty="0" smtClean="0"/>
              <a:t>                                                   (coil/magnet pairs alignment and centering)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384</Words>
  <Application>Microsoft Macintosh PowerPoint</Application>
  <PresentationFormat>On-screen Show (4:3)</PresentationFormat>
  <Paragraphs>72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INFN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Ettore Majorana</dc:creator>
  <cp:lastModifiedBy>Ettore Majorana</cp:lastModifiedBy>
  <cp:revision>18</cp:revision>
  <dcterms:created xsi:type="dcterms:W3CDTF">2009-11-16T20:27:29Z</dcterms:created>
  <dcterms:modified xsi:type="dcterms:W3CDTF">2009-11-17T01:39:40Z</dcterms:modified>
</cp:coreProperties>
</file>