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66FF33"/>
    <a:srgbClr val="FFFFCC"/>
    <a:srgbClr val="CCFFFF"/>
    <a:srgbClr val="99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34" autoAdjust="0"/>
    <p:restoredTop sz="86391" autoAdjust="0"/>
  </p:normalViewPr>
  <p:slideViewPr>
    <p:cSldViewPr>
      <p:cViewPr varScale="1">
        <p:scale>
          <a:sx n="83" d="100"/>
          <a:sy n="83" d="100"/>
        </p:scale>
        <p:origin x="-90" y="-330"/>
      </p:cViewPr>
      <p:guideLst>
        <p:guide orient="horz" pos="2160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2FEBFDFE-469C-454C-9F74-2688D3602F9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0DAC8AE5-56B5-4276-A8A3-5FF0E9784B3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AC8AE5-56B5-4276-A8A3-5FF0E9784B3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61961"/>
                  <a:invGamma/>
                </a:schemeClr>
              </a:gs>
              <a:gs pos="5000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kumimoji="1" lang="en-GB" sz="240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685800" y="2438400"/>
            <a:ext cx="84566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kumimoji="1" lang="en-GB" sz="240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latin typeface="Times New Roman" pitchFamily="18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35052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kumimoji="1" lang="en-GB" sz="240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Cascina, December 1st 2009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B2FEB6-5E53-495A-B57D-33E2AE7F48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A.Gennai (I.N.F.N. Pisa)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A.Gennai (I.N.F.N. Pisa)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670CE3-4708-4EB4-B035-0767DE5A96C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 userDrawn="1"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61961"/>
                  <a:invGamma/>
                </a:schemeClr>
              </a:gs>
              <a:gs pos="5000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kumimoji="1" lang="en-GB" sz="2400"/>
          </a:p>
        </p:txBody>
      </p:sp>
      <p:sp>
        <p:nvSpPr>
          <p:cNvPr id="8" name="Rectangle 3"/>
          <p:cNvSpPr>
            <a:spLocks noChangeArrowheads="1"/>
          </p:cNvSpPr>
          <p:nvPr userDrawn="1"/>
        </p:nvSpPr>
        <p:spPr bwMode="auto">
          <a:xfrm>
            <a:off x="0" y="357166"/>
            <a:ext cx="84566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kumimoji="1" lang="en-GB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7772400" cy="95408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A.Gennai (I.N.F.N. Pisa)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FBE55C-1DED-4764-9D02-FAF6601347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295400"/>
            <a:ext cx="3811588" cy="487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8" y="1295400"/>
            <a:ext cx="3813175" cy="487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A.Gennai (I.N.F.N. Pisa)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E169F4-623C-43D9-AF8C-6E87846F19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A.Gennai (I.N.F.N. Pisa)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E2F61B-2E2A-4BC9-A628-58AA5EE3DC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A.Gennai (I.N.F.N. Pisa)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826BC7-37DE-4A32-866F-C65A9625A9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A.Gennai (I.N.F.N. Pisa)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72590-5404-4F27-B197-56D2B6027A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A.Gennai (I.N.F.N. Pisa)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84DDD-D4A1-4271-A80B-F15E981D24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A.Gennai (I.N.F.N. Pisa)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6117F-FD38-42DF-83AC-C5C0D0ABE6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A.Gennai (I.N.F.N. Pisa)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148A19-E73E-4352-9784-5810338873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0663" y="188913"/>
            <a:ext cx="1962150" cy="59769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188913"/>
            <a:ext cx="5734050" cy="59769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A.Gennai (I.N.F.N. Pisa)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5CA103-0081-4718-841D-4B1F2C0ECE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88913"/>
            <a:ext cx="77724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295400"/>
            <a:ext cx="7777163" cy="487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231456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smtClean="0"/>
              <a:t>Cascina, December 1st 2009</a:t>
            </a:r>
            <a:endParaRPr lang="en-US" dirty="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/>
              <a:t>A.Gennai (I.N.F.N. Pisa)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9B2FEB6-5E53-495A-B57D-33E2AE7F482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685800" y="6629400"/>
            <a:ext cx="3505200" cy="227013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kumimoji="1" lang="en-GB" sz="240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250825" y="2286000"/>
            <a:ext cx="8713788" cy="1143000"/>
          </a:xfrm>
        </p:spPr>
        <p:txBody>
          <a:bodyPr/>
          <a:lstStyle/>
          <a:p>
            <a:r>
              <a:rPr lang="it-IT" sz="4800" dirty="0" smtClean="0"/>
              <a:t>New DSP Installation Notes</a:t>
            </a:r>
            <a:endParaRPr lang="it-IT" sz="4000" dirty="0"/>
          </a:p>
        </p:txBody>
      </p:sp>
      <p:sp>
        <p:nvSpPr>
          <p:cNvPr id="188422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14612" y="4071942"/>
            <a:ext cx="5929330" cy="609600"/>
          </a:xfrm>
          <a:noFill/>
          <a:ln/>
        </p:spPr>
        <p:txBody>
          <a:bodyPr/>
          <a:lstStyle/>
          <a:p>
            <a:r>
              <a:rPr lang="en-GB" sz="2000" i="1" dirty="0" smtClean="0"/>
              <a:t>A. </a:t>
            </a:r>
            <a:r>
              <a:rPr lang="en-GB" sz="2000" i="1" dirty="0" err="1" smtClean="0"/>
              <a:t>Gennai</a:t>
            </a:r>
            <a:r>
              <a:rPr lang="en-GB" sz="2000" i="1" dirty="0"/>
              <a:t>, D. </a:t>
            </a:r>
            <a:r>
              <a:rPr lang="en-GB" sz="2000" i="1" dirty="0" err="1"/>
              <a:t>Passuello</a:t>
            </a:r>
            <a:r>
              <a:rPr lang="en-GB" sz="2000" i="1" dirty="0"/>
              <a:t>, </a:t>
            </a:r>
            <a:r>
              <a:rPr lang="en-GB" sz="2000" i="1" dirty="0" smtClean="0"/>
              <a:t>G. </a:t>
            </a:r>
            <a:r>
              <a:rPr lang="en-GB" sz="2000" i="1" dirty="0" err="1" smtClean="0"/>
              <a:t>Ballardin</a:t>
            </a:r>
            <a:r>
              <a:rPr lang="en-GB" sz="2000" i="1" dirty="0" smtClean="0"/>
              <a:t> (EGO)</a:t>
            </a:r>
            <a:endParaRPr lang="en-GB" sz="1800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Cascina, December 1st 2009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B2FEB6-5E53-495A-B57D-33E2AE7F4821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A.Gennai (I.N.F.N. Pisa)</a:t>
            </a:r>
          </a:p>
        </p:txBody>
      </p:sp>
      <p:pic>
        <p:nvPicPr>
          <p:cNvPr id="9" name="Picture 7" descr="logoinfn-picco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14290"/>
            <a:ext cx="2238375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772400" cy="954087"/>
          </a:xfrm>
        </p:spPr>
        <p:txBody>
          <a:bodyPr/>
          <a:lstStyle/>
          <a:p>
            <a:r>
              <a:rPr lang="en-US" sz="4000" dirty="0" smtClean="0"/>
              <a:t>Purpose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50" y="1295400"/>
            <a:ext cx="7777163" cy="4276740"/>
          </a:xfrm>
        </p:spPr>
        <p:txBody>
          <a:bodyPr/>
          <a:lstStyle/>
          <a:p>
            <a:r>
              <a:rPr lang="en-US" dirty="0" smtClean="0"/>
              <a:t>Purpose of this presentation is clarify few basic points about new DSP installation:</a:t>
            </a:r>
          </a:p>
          <a:p>
            <a:pPr lvl="1"/>
            <a:r>
              <a:rPr lang="en-US" dirty="0" smtClean="0"/>
              <a:t>What we need</a:t>
            </a:r>
          </a:p>
          <a:p>
            <a:pPr lvl="1"/>
            <a:r>
              <a:rPr lang="en-US" dirty="0" smtClean="0"/>
              <a:t>What we can/cannot do</a:t>
            </a:r>
          </a:p>
          <a:p>
            <a:pPr lvl="1"/>
            <a:r>
              <a:rPr lang="en-US" dirty="0" smtClean="0"/>
              <a:t>What will change for users</a:t>
            </a:r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A.Gennai (I.N.F.N. Pisa)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70CE3-4708-4EB4-B035-0767DE5A96CC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new DSP</a:t>
            </a:r>
          </a:p>
          <a:p>
            <a:pPr lvl="1"/>
            <a:r>
              <a:rPr lang="en-US" dirty="0" smtClean="0"/>
              <a:t>Motivations are quite obvious and have been presented several times</a:t>
            </a:r>
          </a:p>
          <a:p>
            <a:pPr lvl="2"/>
            <a:r>
              <a:rPr lang="en-US" dirty="0" smtClean="0"/>
              <a:t>Old DSP have been running continuously for more than 10 years. </a:t>
            </a:r>
          </a:p>
          <a:p>
            <a:pPr lvl="2"/>
            <a:r>
              <a:rPr lang="en-US" dirty="0" smtClean="0"/>
              <a:t>Monolithic Payloads will require additional computational power</a:t>
            </a:r>
          </a:p>
          <a:p>
            <a:pPr lvl="3"/>
            <a:r>
              <a:rPr lang="en-US" dirty="0" smtClean="0"/>
              <a:t>Dynamics: need to implement </a:t>
            </a:r>
            <a:r>
              <a:rPr lang="en-US" dirty="0" err="1" smtClean="0"/>
              <a:t>LowNoise</a:t>
            </a:r>
            <a:r>
              <a:rPr lang="en-US" dirty="0" smtClean="0"/>
              <a:t> 1&amp;2 at mirror level and </a:t>
            </a:r>
            <a:r>
              <a:rPr lang="en-US" dirty="0" err="1" smtClean="0"/>
              <a:t>LowNoise</a:t>
            </a:r>
            <a:r>
              <a:rPr lang="en-US" dirty="0" smtClean="0"/>
              <a:t> at marionette level.</a:t>
            </a:r>
          </a:p>
          <a:p>
            <a:pPr lvl="3"/>
            <a:r>
              <a:rPr lang="en-US" dirty="0" smtClean="0"/>
              <a:t>Improve  robustness</a:t>
            </a:r>
          </a:p>
          <a:p>
            <a:pPr lvl="3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A.Gennai</a:t>
            </a:r>
            <a:r>
              <a:rPr lang="en-US" dirty="0" smtClean="0"/>
              <a:t> (I.N.F.N. Pisa)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70CE3-4708-4EB4-B035-0767DE5A96C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What we need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2910" y="1142984"/>
            <a:ext cx="7786742" cy="5072098"/>
          </a:xfrm>
        </p:spPr>
        <p:txBody>
          <a:bodyPr/>
          <a:lstStyle/>
          <a:p>
            <a:r>
              <a:rPr lang="en-US" sz="2400" dirty="0" smtClean="0"/>
              <a:t>We will replace at the same time both DSPs involved in suspension control</a:t>
            </a:r>
          </a:p>
          <a:p>
            <a:pPr lvl="1"/>
            <a:r>
              <a:rPr lang="en-US" sz="2000" dirty="0" smtClean="0"/>
              <a:t>Replacement of a single DSP would require using two different DSP servers running simultaneously and two different custom versions of Damping (to be developed only for this specific purpose).</a:t>
            </a:r>
          </a:p>
          <a:p>
            <a:r>
              <a:rPr lang="en-US" sz="2400" dirty="0" smtClean="0"/>
              <a:t>We will use only TOLM</a:t>
            </a:r>
          </a:p>
          <a:p>
            <a:pPr lvl="1"/>
            <a:r>
              <a:rPr lang="en-US" sz="2000" dirty="0" smtClean="0"/>
              <a:t>Even if new DSP can handle DOL and TOLM, using both would require a custom Damping version.</a:t>
            </a:r>
            <a:endParaRPr lang="en-US" sz="2400" dirty="0" smtClean="0"/>
          </a:p>
          <a:p>
            <a:pPr lvl="1"/>
            <a:r>
              <a:rPr lang="en-US" sz="2000" dirty="0" smtClean="0"/>
              <a:t>New DSP and old DSP could anyway communicate using a TOLM/DOL gateway as the one already in use.</a:t>
            </a:r>
          </a:p>
          <a:p>
            <a:r>
              <a:rPr lang="en-US" sz="2400" dirty="0" smtClean="0"/>
              <a:t>Two DSPs hosted in the same crate will talk each other using a serial link (115.2kbit/sec with old DSP, 50 </a:t>
            </a:r>
            <a:r>
              <a:rPr lang="en-US" sz="2400" dirty="0" err="1" smtClean="0"/>
              <a:t>Mbyte</a:t>
            </a:r>
            <a:r>
              <a:rPr lang="en-US" sz="2400" dirty="0" smtClean="0"/>
              <a:t>/sec with new one)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A.Gennai</a:t>
            </a:r>
            <a:r>
              <a:rPr lang="en-US" dirty="0" smtClean="0"/>
              <a:t> (I.N.F.N. Pisa)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70CE3-4708-4EB4-B035-0767DE5A96C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What we can/cannot do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14348" y="1214422"/>
            <a:ext cx="7777163" cy="5000660"/>
          </a:xfrm>
        </p:spPr>
        <p:txBody>
          <a:bodyPr/>
          <a:lstStyle/>
          <a:p>
            <a:r>
              <a:rPr lang="en-US" sz="2800" dirty="0" smtClean="0"/>
              <a:t>Compiler and DSP Server are new but Damping will not change. </a:t>
            </a:r>
          </a:p>
          <a:p>
            <a:pPr lvl="1"/>
            <a:r>
              <a:rPr lang="en-US" sz="2400" dirty="0" smtClean="0"/>
              <a:t>DSP Server accepts the same CM commands as before</a:t>
            </a:r>
          </a:p>
          <a:p>
            <a:pPr lvl="1"/>
            <a:r>
              <a:rPr lang="en-US" sz="2400" dirty="0" smtClean="0"/>
              <a:t>Damping user interface was not changed</a:t>
            </a:r>
          </a:p>
          <a:p>
            <a:pPr lvl="1"/>
            <a:r>
              <a:rPr lang="en-US" sz="2400" dirty="0" smtClean="0"/>
              <a:t>DSP code doesn’t need to be changed: just load code (the so called ‘card’), compile and download</a:t>
            </a:r>
          </a:p>
          <a:p>
            <a:pPr lvl="1"/>
            <a:r>
              <a:rPr lang="en-US" sz="2400" dirty="0" smtClean="0"/>
              <a:t>During transition phase we will have some old and some new DSPs. Some minor trouble is expected in handling different configurations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A.Gennai</a:t>
            </a:r>
            <a:r>
              <a:rPr lang="en-US" dirty="0" smtClean="0"/>
              <a:t> (I.N.F.N. Pisa)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70CE3-4708-4EB4-B035-0767DE5A96C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What will change for users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DAQ + GC</a:t>
            </a:r>
          </a:p>
          <a:p>
            <a:pPr lvl="1"/>
            <a:r>
              <a:rPr lang="en-US" dirty="0" smtClean="0"/>
              <a:t>(Replacement of DOL with TOLM)</a:t>
            </a:r>
          </a:p>
          <a:p>
            <a:r>
              <a:rPr lang="en-US" dirty="0" smtClean="0"/>
              <a:t>Galaxy will use TOLM instead of VME bus for Camera/PSD data</a:t>
            </a:r>
          </a:p>
          <a:p>
            <a:pPr lvl="1"/>
            <a:r>
              <a:rPr lang="en-US" dirty="0" smtClean="0"/>
              <a:t>Greatly </a:t>
            </a:r>
            <a:r>
              <a:rPr lang="en-US" smtClean="0"/>
              <a:t>improved reliability (DSP side)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A.Gennai</a:t>
            </a:r>
            <a:r>
              <a:rPr lang="en-US" dirty="0" smtClean="0"/>
              <a:t> (I.N.F.N. Pisa)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70CE3-4708-4EB4-B035-0767DE5A96C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will change in other VIRGO subsystems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Today we have 26 DSP boards available (21 needed)</a:t>
            </a:r>
          </a:p>
          <a:p>
            <a:r>
              <a:rPr lang="en-US" sz="2800" dirty="0" smtClean="0"/>
              <a:t>Control loops on both upper and lower DSP where successfully tested last spring (with DOL)</a:t>
            </a:r>
          </a:p>
          <a:p>
            <a:r>
              <a:rPr lang="en-US" sz="2800" dirty="0" smtClean="0"/>
              <a:t>DAQ and basic GC communication was tested in the VTF</a:t>
            </a:r>
          </a:p>
          <a:p>
            <a:r>
              <a:rPr lang="en-US" sz="2800" dirty="0" smtClean="0"/>
              <a:t>Already implemented  but still to be tested is the Galaxy communication via TOLM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 smtClean="0"/>
              <a:t>Cascina</a:t>
            </a:r>
            <a:r>
              <a:rPr lang="en-US" dirty="0" smtClean="0"/>
              <a:t>, December 1st 2009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A.Gennai (I.N.F.N. Pisa)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70CE3-4708-4EB4-B035-0767DE5A96C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was/wasn’t tested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650" y="1142984"/>
            <a:ext cx="7777163" cy="5214974"/>
          </a:xfrm>
        </p:spPr>
        <p:txBody>
          <a:bodyPr/>
          <a:lstStyle/>
          <a:p>
            <a:r>
              <a:rPr lang="en-US" sz="2800" dirty="0" smtClean="0"/>
              <a:t>Installation planning is out of the scope of this presentation, nevertheless … </a:t>
            </a:r>
          </a:p>
          <a:p>
            <a:r>
              <a:rPr lang="en-US" sz="2800" dirty="0" smtClean="0"/>
              <a:t>Preferred installation sequence is the following:</a:t>
            </a:r>
          </a:p>
          <a:p>
            <a:pPr lvl="1"/>
            <a:r>
              <a:rPr lang="en-US" sz="2400" dirty="0" smtClean="0"/>
              <a:t>PR </a:t>
            </a:r>
            <a:r>
              <a:rPr lang="en-US" sz="2400" dirty="0" smtClean="0">
                <a:sym typeface="Wingdings" pitchFamily="2" charset="2"/>
              </a:rPr>
              <a:t> BS  OB</a:t>
            </a:r>
          </a:p>
          <a:p>
            <a:pPr lvl="1"/>
            <a:r>
              <a:rPr lang="en-US" sz="2400" dirty="0" smtClean="0">
                <a:sym typeface="Wingdings" pitchFamily="2" charset="2"/>
              </a:rPr>
              <a:t>IB+MC+BC  NI+NE  WI+WE</a:t>
            </a:r>
          </a:p>
          <a:p>
            <a:r>
              <a:rPr lang="en-US" sz="2800" dirty="0" smtClean="0">
                <a:sym typeface="Wingdings" pitchFamily="2" charset="2"/>
              </a:rPr>
              <a:t>Two shifts per suspension (or couple of suspensions) should be enough for both DSP and DAQ/GC sides.</a:t>
            </a:r>
            <a:endParaRPr lang="en-US" sz="2800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Cascina, December 1st 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A.Gennai</a:t>
            </a:r>
            <a:r>
              <a:rPr lang="en-US" dirty="0" smtClean="0"/>
              <a:t> (I.N.F.N. Pisa)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70CE3-4708-4EB4-B035-0767DE5A96C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Installation Sequence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AC Noise">
  <a:themeElements>
    <a:clrScheme name="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DSPV96_NewSoftwar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SPV96_NewSoftware 1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529</Words>
  <Application>Microsoft Office PowerPoint</Application>
  <PresentationFormat>On-screen Show (4:3)</PresentationFormat>
  <Paragraphs>68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Times New Roman</vt:lpstr>
      <vt:lpstr>Arial</vt:lpstr>
      <vt:lpstr>Wingdings</vt:lpstr>
      <vt:lpstr>DAC Noise</vt:lpstr>
      <vt:lpstr>New DSP Installation Notes</vt:lpstr>
      <vt:lpstr>Purpose</vt:lpstr>
      <vt:lpstr>What we need</vt:lpstr>
      <vt:lpstr>What we can/cannot do</vt:lpstr>
      <vt:lpstr>What will change for users</vt:lpstr>
      <vt:lpstr>What will change in other VIRGO subsystems</vt:lpstr>
      <vt:lpstr>What was/wasn’t tested</vt:lpstr>
      <vt:lpstr>Installation Sequence</vt:lpstr>
    </vt:vector>
  </TitlesOfParts>
  <Company>European Gravitational Observatory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DSP Installation Notes</dc:title>
  <dc:creator>Alberto Gennai</dc:creator>
  <cp:lastModifiedBy>Alberto Gennai</cp:lastModifiedBy>
  <cp:revision>28</cp:revision>
  <cp:lastPrinted>1601-01-01T00:00:00Z</cp:lastPrinted>
  <dcterms:created xsi:type="dcterms:W3CDTF">2009-12-01T08:11:54Z</dcterms:created>
  <dcterms:modified xsi:type="dcterms:W3CDTF">2009-12-01T13:36:36Z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</Properties>
</file>