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8" r:id="rId3"/>
    <p:sldId id="256" r:id="rId4"/>
    <p:sldId id="261" r:id="rId5"/>
    <p:sldId id="262" r:id="rId6"/>
    <p:sldId id="266" r:id="rId7"/>
    <p:sldId id="267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890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422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3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e la date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742CB5-3BF0-4848-9312-115ABDA092ED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18/10/2010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Espace réservé du numéro de diapositive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A7C86-7B44-4785-B33C-F2A750A1156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7" descr="virgolo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011" y="357166"/>
            <a:ext cx="178593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11"/>
          <p:cNvCxnSpPr/>
          <p:nvPr userDrawn="1"/>
        </p:nvCxnSpPr>
        <p:spPr>
          <a:xfrm>
            <a:off x="0" y="1057626"/>
            <a:ext cx="9144000" cy="0"/>
          </a:xfrm>
          <a:prstGeom prst="line">
            <a:avLst/>
          </a:prstGeom>
          <a:ln w="508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5" name="Espace réservé de la date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742CB5-3BF0-4848-9312-115ABDA092ED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18/10/2010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Espace réservé du numéro de diapositive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A7C86-7B44-4785-B33C-F2A750A1156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7" descr="virgolo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011" y="357166"/>
            <a:ext cx="178593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Connecteur droit 18"/>
          <p:cNvCxnSpPr/>
          <p:nvPr userDrawn="1"/>
        </p:nvCxnSpPr>
        <p:spPr>
          <a:xfrm>
            <a:off x="0" y="1057626"/>
            <a:ext cx="9144000" cy="0"/>
          </a:xfrm>
          <a:prstGeom prst="line">
            <a:avLst/>
          </a:prstGeom>
          <a:ln w="508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BE020-1C03-486C-BBA9-A40EF61D622B}" type="datetimeFigureOut">
              <a:rPr lang="fr-FR" smtClean="0"/>
              <a:pPr/>
              <a:t>18/10/2010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313B3-87EA-4456-AC8A-9AB7C9DC6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Document_Microsoft_Office_Word2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Office_Word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package" Target="../embeddings/Document_Microsoft_Office_Word4.docx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IMC cavity length noise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0" name="Sous-titre 9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smtClean="0">
                <a:solidFill>
                  <a:schemeClr val="tx2"/>
                </a:solidFill>
              </a:rPr>
              <a:t>Jean-</a:t>
            </a:r>
            <a:r>
              <a:rPr lang="en-US" sz="2400" err="1" smtClean="0">
                <a:solidFill>
                  <a:schemeClr val="tx2"/>
                </a:solidFill>
              </a:rPr>
              <a:t>francois</a:t>
            </a:r>
            <a:r>
              <a:rPr lang="en-US" sz="2400" smtClean="0">
                <a:solidFill>
                  <a:schemeClr val="tx2"/>
                </a:solidFill>
              </a:rPr>
              <a:t> </a:t>
            </a:r>
            <a:r>
              <a:rPr lang="en-US" sz="2400" err="1" smtClean="0">
                <a:solidFill>
                  <a:schemeClr val="tx2"/>
                </a:solidFill>
              </a:rPr>
              <a:t>Hayau</a:t>
            </a:r>
            <a:r>
              <a:rPr lang="en-US" sz="2400" smtClean="0">
                <a:solidFill>
                  <a:schemeClr val="tx2"/>
                </a:solidFill>
              </a:rPr>
              <a:t>, Francois </a:t>
            </a:r>
            <a:r>
              <a:rPr lang="en-US" sz="2400" err="1" smtClean="0">
                <a:solidFill>
                  <a:schemeClr val="tx2"/>
                </a:solidFill>
              </a:rPr>
              <a:t>Bondu</a:t>
            </a:r>
            <a:endParaRPr lang="en-US" sz="2400" smtClean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80728"/>
            <a:ext cx="914400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Different IMC length noise requirement has been done: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In </a:t>
            </a:r>
            <a:r>
              <a:rPr lang="fr-FR" sz="2000" dirty="0" smtClean="0">
                <a:solidFill>
                  <a:schemeClr val="tx2"/>
                </a:solidFill>
              </a:rPr>
              <a:t>VIR-0425B-10 </a:t>
            </a:r>
            <a:r>
              <a:rPr lang="fr-FR" sz="2000" dirty="0" smtClean="0"/>
              <a:t>: </a:t>
            </a:r>
            <a:r>
              <a:rPr lang="en-US" sz="2000" dirty="0" err="1" smtClean="0">
                <a:solidFill>
                  <a:schemeClr val="tx2"/>
                </a:solidFill>
              </a:rPr>
              <a:t>Fisrt</a:t>
            </a:r>
            <a:r>
              <a:rPr lang="en-US" sz="2000" dirty="0" smtClean="0">
                <a:solidFill>
                  <a:schemeClr val="tx2"/>
                </a:solidFill>
              </a:rPr>
              <a:t> IMC length noise requirement gave by considering transfer function of IMC motion to h and the advanced </a:t>
            </a:r>
            <a:r>
              <a:rPr lang="en-US" sz="2000" dirty="0" err="1" smtClean="0">
                <a:solidFill>
                  <a:schemeClr val="tx2"/>
                </a:solidFill>
              </a:rPr>
              <a:t>virgo</a:t>
            </a:r>
            <a:r>
              <a:rPr lang="en-US" sz="2000" dirty="0" smtClean="0">
                <a:solidFill>
                  <a:schemeClr val="tx2"/>
                </a:solidFill>
              </a:rPr>
              <a:t> sensitivity ( MSRC configuration).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In </a:t>
            </a:r>
            <a:r>
              <a:rPr lang="fr-FR" sz="2000" dirty="0" smtClean="0">
                <a:solidFill>
                  <a:schemeClr val="tx2"/>
                </a:solidFill>
              </a:rPr>
              <a:t>VIR-0501A-10 : SSFS </a:t>
            </a:r>
            <a:r>
              <a:rPr lang="en-US" sz="2000" dirty="0" smtClean="0">
                <a:solidFill>
                  <a:schemeClr val="tx2"/>
                </a:solidFill>
              </a:rPr>
              <a:t>loop is considered ( </a:t>
            </a:r>
            <a:r>
              <a:rPr lang="en-US" sz="2000" dirty="0" smtClean="0">
                <a:solidFill>
                  <a:schemeClr val="tx2"/>
                </a:solidFill>
              </a:rPr>
              <a:t>MSRC configuration</a:t>
            </a:r>
            <a:r>
              <a:rPr lang="en-US" sz="2000" dirty="0" smtClean="0">
                <a:solidFill>
                  <a:schemeClr val="tx2"/>
                </a:solidFill>
              </a:rPr>
              <a:t>).</a:t>
            </a:r>
            <a:endParaRPr lang="fr-FR" sz="2000" dirty="0" smtClean="0">
              <a:solidFill>
                <a:schemeClr val="tx2"/>
              </a:solidFill>
            </a:endParaRPr>
          </a:p>
          <a:p>
            <a:pPr lvl="1"/>
            <a:r>
              <a:rPr lang="fr-FR" sz="2000" dirty="0" smtClean="0">
                <a:solidFill>
                  <a:schemeClr val="tx2"/>
                </a:solidFill>
              </a:rPr>
              <a:t>In VIR-0517B-10 :   </a:t>
            </a:r>
            <a:r>
              <a:rPr lang="en-US" sz="2000" dirty="0" smtClean="0">
                <a:solidFill>
                  <a:schemeClr val="tx2"/>
                </a:solidFill>
              </a:rPr>
              <a:t>Requirement </a:t>
            </a:r>
            <a:r>
              <a:rPr lang="fr-FR" sz="2000" dirty="0" smtClean="0">
                <a:solidFill>
                  <a:schemeClr val="tx2"/>
                </a:solidFill>
              </a:rPr>
              <a:t>on IMC RMS  </a:t>
            </a:r>
            <a:r>
              <a:rPr lang="en-US" sz="2000" dirty="0" smtClean="0">
                <a:solidFill>
                  <a:schemeClr val="tx2"/>
                </a:solidFill>
              </a:rPr>
              <a:t>residual</a:t>
            </a:r>
            <a:r>
              <a:rPr lang="fr-FR" sz="2000" dirty="0" smtClean="0">
                <a:solidFill>
                  <a:schemeClr val="tx2"/>
                </a:solidFill>
              </a:rPr>
              <a:t> motion </a:t>
            </a:r>
            <a:r>
              <a:rPr lang="fr-FR" sz="2000" dirty="0" err="1" smtClean="0">
                <a:solidFill>
                  <a:schemeClr val="tx2"/>
                </a:solidFill>
              </a:rPr>
              <a:t>is</a:t>
            </a:r>
            <a:r>
              <a:rPr lang="fr-FR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added</a:t>
            </a:r>
            <a:r>
              <a:rPr lang="fr-FR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( MSRC configuration)</a:t>
            </a:r>
            <a:r>
              <a:rPr lang="fr-FR" sz="2000" dirty="0" smtClean="0">
                <a:solidFill>
                  <a:schemeClr val="tx2"/>
                </a:solidFill>
              </a:rPr>
              <a:t>.</a:t>
            </a:r>
          </a:p>
          <a:p>
            <a:pPr lvl="1"/>
            <a:endParaRPr lang="fr-FR" sz="2000" dirty="0" smtClean="0">
              <a:solidFill>
                <a:schemeClr val="tx2"/>
              </a:solidFill>
            </a:endParaRPr>
          </a:p>
          <a:p>
            <a:r>
              <a:rPr lang="fr-FR" sz="2400" dirty="0" smtClean="0">
                <a:solidFill>
                  <a:schemeClr val="tx2"/>
                </a:solidFill>
              </a:rPr>
              <a:t>New </a:t>
            </a:r>
            <a:r>
              <a:rPr lang="en-US" sz="2400" dirty="0" smtClean="0">
                <a:solidFill>
                  <a:schemeClr val="tx2"/>
                </a:solidFill>
              </a:rPr>
              <a:t>specification</a:t>
            </a:r>
            <a:r>
              <a:rPr lang="fr-FR" sz="2400" dirty="0" smtClean="0">
                <a:solidFill>
                  <a:schemeClr val="tx2"/>
                </a:solidFill>
              </a:rPr>
              <a:t>:  saturation of </a:t>
            </a:r>
            <a:r>
              <a:rPr lang="fr-FR" sz="2400" dirty="0" err="1" smtClean="0">
                <a:solidFill>
                  <a:schemeClr val="tx2"/>
                </a:solidFill>
              </a:rPr>
              <a:t>electronic</a:t>
            </a:r>
            <a:r>
              <a:rPr lang="fr-FR" sz="2400" dirty="0" smtClean="0">
                <a:solidFill>
                  <a:schemeClr val="tx2"/>
                </a:solidFill>
              </a:rPr>
              <a:t> gain </a:t>
            </a:r>
            <a:r>
              <a:rPr lang="fr-FR" sz="2400" dirty="0" err="1" smtClean="0">
                <a:solidFill>
                  <a:schemeClr val="tx2"/>
                </a:solidFill>
              </a:rPr>
              <a:t>is</a:t>
            </a:r>
            <a:r>
              <a:rPr lang="fr-FR" sz="2400" dirty="0" smtClean="0">
                <a:solidFill>
                  <a:schemeClr val="tx2"/>
                </a:solidFill>
              </a:rPr>
              <a:t> </a:t>
            </a:r>
            <a:r>
              <a:rPr lang="fr-FR" sz="2400" dirty="0" err="1" smtClean="0">
                <a:solidFill>
                  <a:schemeClr val="tx2"/>
                </a:solidFill>
              </a:rPr>
              <a:t>taken</a:t>
            </a:r>
            <a:r>
              <a:rPr lang="fr-FR" sz="2400" dirty="0" smtClean="0">
                <a:solidFill>
                  <a:schemeClr val="tx2"/>
                </a:solidFill>
              </a:rPr>
              <a:t> </a:t>
            </a:r>
            <a:r>
              <a:rPr lang="fr-FR" sz="2400" dirty="0" err="1" smtClean="0">
                <a:solidFill>
                  <a:schemeClr val="tx2"/>
                </a:solidFill>
              </a:rPr>
              <a:t>into</a:t>
            </a:r>
            <a:r>
              <a:rPr lang="fr-FR" sz="2400" dirty="0" smtClean="0">
                <a:solidFill>
                  <a:schemeClr val="tx2"/>
                </a:solidFill>
              </a:rPr>
              <a:t> </a:t>
            </a:r>
            <a:r>
              <a:rPr lang="fr-FR" sz="2400" dirty="0" err="1" smtClean="0">
                <a:solidFill>
                  <a:schemeClr val="tx2"/>
                </a:solidFill>
              </a:rPr>
              <a:t>account</a:t>
            </a:r>
            <a:r>
              <a:rPr lang="fr-FR" sz="2400" dirty="0" smtClean="0">
                <a:solidFill>
                  <a:schemeClr val="tx2"/>
                </a:solidFill>
              </a:rPr>
              <a:t> for NDRC configuration.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Introduction</a:t>
            </a:r>
            <a:endParaRPr kumimoji="0" lang="fr-FR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fr-FR" b="1" smtClean="0">
                <a:solidFill>
                  <a:schemeClr val="tx2"/>
                </a:solidFill>
              </a:rPr>
              <a:t>Simulation </a:t>
            </a:r>
          </a:p>
          <a:p>
            <a:pPr marL="571500" indent="-571500">
              <a:buFont typeface="+mj-lt"/>
              <a:buAutoNum type="romanUcPeriod"/>
            </a:pPr>
            <a:r>
              <a:rPr lang="fr-FR" err="1" smtClean="0">
                <a:solidFill>
                  <a:schemeClr val="tx2"/>
                </a:solidFill>
              </a:rPr>
              <a:t>result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err="1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fr-FR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3"/>
          </p:nvPr>
        </p:nvSpPr>
        <p:spPr>
          <a:xfrm>
            <a:off x="0" y="1412776"/>
            <a:ext cx="9144000" cy="4525963"/>
          </a:xfrm>
        </p:spPr>
        <p:txBody>
          <a:bodyPr>
            <a:normAutofit/>
          </a:bodyPr>
          <a:lstStyle/>
          <a:p>
            <a:r>
              <a:rPr lang="fr-FR" sz="2000" smtClean="0">
                <a:solidFill>
                  <a:schemeClr val="tx2">
                    <a:lumMod val="75000"/>
                  </a:schemeClr>
                </a:solidFill>
              </a:rPr>
              <a:t>0ptickle model (NDRC) : </a:t>
            </a:r>
            <a:r>
              <a:rPr lang="fr-FR" sz="2000" err="1" smtClean="0"/>
              <a:t>Parameters</a:t>
            </a:r>
            <a:r>
              <a:rPr lang="fr-FR" sz="2000" smtClean="0"/>
              <a:t> </a:t>
            </a:r>
            <a:r>
              <a:rPr lang="fr-FR" sz="2000" err="1" smtClean="0"/>
              <a:t>defined</a:t>
            </a:r>
            <a:r>
              <a:rPr lang="fr-FR" sz="2000" smtClean="0"/>
              <a:t> in VIR-0541A-10</a:t>
            </a:r>
          </a:p>
          <a:p>
            <a:r>
              <a:rPr lang="en-US" sz="2000" smtClean="0">
                <a:solidFill>
                  <a:schemeClr val="tx2">
                    <a:lumMod val="75000"/>
                  </a:schemeClr>
                </a:solidFill>
              </a:rPr>
              <a:t>Simulation realized for various loss asymmetries ( -80ppm to 80 </a:t>
            </a:r>
            <a:r>
              <a:rPr lang="en-US" sz="2000" err="1" smtClean="0">
                <a:solidFill>
                  <a:schemeClr val="tx2">
                    <a:lumMod val="75000"/>
                  </a:schemeClr>
                </a:solidFill>
              </a:rPr>
              <a:t>ppm</a:t>
            </a:r>
            <a:r>
              <a:rPr lang="en-US" sz="2000" smtClean="0">
                <a:solidFill>
                  <a:schemeClr val="tx2">
                    <a:lumMod val="75000"/>
                  </a:schemeClr>
                </a:solidFill>
              </a:rPr>
              <a:t> with a step of 20 </a:t>
            </a:r>
            <a:r>
              <a:rPr lang="en-US" sz="2000" err="1" smtClean="0">
                <a:solidFill>
                  <a:schemeClr val="tx2">
                    <a:lumMod val="75000"/>
                  </a:schemeClr>
                </a:solidFill>
              </a:rPr>
              <a:t>ppm</a:t>
            </a:r>
            <a:r>
              <a:rPr lang="en-US" sz="2000" smtClean="0">
                <a:solidFill>
                  <a:schemeClr val="tx2">
                    <a:lumMod val="75000"/>
                  </a:schemeClr>
                </a:solidFill>
              </a:rPr>
              <a:t>) and finesse asymmetries ( -1% to 1% with a step of 0.5%):</a:t>
            </a:r>
          </a:p>
          <a:p>
            <a:pPr lvl="1">
              <a:buFont typeface="Symbol" pitchFamily="18" charset="2"/>
              <a:buChar char="Þ"/>
            </a:pPr>
            <a:r>
              <a:rPr lang="en-US" sz="2000" smtClean="0"/>
              <a:t>hardest case  is taken between the different simulations at each frequency.</a:t>
            </a:r>
          </a:p>
          <a:p>
            <a:pPr lvl="1">
              <a:buFont typeface="Symbol" pitchFamily="18" charset="2"/>
              <a:buChar char="Þ"/>
            </a:pPr>
            <a:endParaRPr lang="en-US" sz="2000" smtClean="0"/>
          </a:p>
          <a:p>
            <a:r>
              <a:rPr lang="en-US" sz="2000" u="sng" smtClean="0">
                <a:solidFill>
                  <a:schemeClr val="tx2">
                    <a:lumMod val="75000"/>
                  </a:schemeClr>
                </a:solidFill>
              </a:rPr>
              <a:t>Precision:</a:t>
            </a:r>
          </a:p>
          <a:p>
            <a:pPr lvl="1"/>
            <a:r>
              <a:rPr lang="en-US" sz="2000" smtClean="0"/>
              <a:t>Ideal SSFS Gain: </a:t>
            </a:r>
          </a:p>
          <a:p>
            <a:pPr lvl="1">
              <a:buNone/>
            </a:pPr>
            <a:r>
              <a:rPr lang="en-US" sz="200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en-US" sz="2000" smtClean="0"/>
              <a:t>Electronic gain condition :  </a:t>
            </a:r>
            <a:r>
              <a:rPr lang="en-US" sz="2000" u="sng" smtClean="0"/>
              <a:t>C</a:t>
            </a:r>
            <a:r>
              <a:rPr lang="en-US" sz="2000" u="sng" baseline="-25000" smtClean="0"/>
              <a:t>SSFS</a:t>
            </a:r>
            <a:r>
              <a:rPr lang="en-US" sz="2000" u="sng" smtClean="0"/>
              <a:t> &lt; 30000 (saturation) =&gt; Gives real G</a:t>
            </a:r>
            <a:r>
              <a:rPr lang="en-US" sz="2000" u="sng" baseline="-25000" smtClean="0"/>
              <a:t>SSFS</a:t>
            </a:r>
          </a:p>
          <a:p>
            <a:pPr lvl="1"/>
            <a:r>
              <a:rPr lang="en-US" sz="2000" smtClean="0"/>
              <a:t> IMC length noise requirement </a:t>
            </a:r>
            <a:r>
              <a:rPr lang="en-US" sz="2000" err="1" smtClean="0"/>
              <a:t>x</a:t>
            </a:r>
            <a:r>
              <a:rPr lang="en-US" sz="2000" baseline="-25000" err="1" smtClean="0"/>
              <a:t>IMC</a:t>
            </a:r>
            <a:r>
              <a:rPr lang="en-US" sz="2000" baseline="-25000" smtClean="0"/>
              <a:t> </a:t>
            </a:r>
            <a:r>
              <a:rPr lang="en-US" sz="2000" smtClean="0"/>
              <a:t> given thanks to frequency noise requirement </a:t>
            </a:r>
            <a:r>
              <a:rPr lang="en-US" sz="2000" smtClean="0">
                <a:sym typeface="Symbol"/>
              </a:rPr>
              <a:t></a:t>
            </a:r>
            <a:r>
              <a:rPr lang="en-US" sz="2000" baseline="-25000" smtClean="0">
                <a:sym typeface="Symbol"/>
              </a:rPr>
              <a:t>spec</a:t>
            </a:r>
            <a:r>
              <a:rPr lang="en-US" sz="2000" smtClean="0">
                <a:sym typeface="Symbol"/>
              </a:rPr>
              <a:t>:</a:t>
            </a:r>
          </a:p>
          <a:p>
            <a:pPr lvl="1"/>
            <a:endParaRPr lang="en-US" sz="2000" smtClean="0">
              <a:sym typeface="Symbol"/>
            </a:endParaRPr>
          </a:p>
          <a:p>
            <a:pPr lvl="1"/>
            <a:endParaRPr lang="en-US" sz="1600" baseline="-25000" smtClean="0"/>
          </a:p>
          <a:p>
            <a:pPr lvl="1"/>
            <a:endParaRPr lang="en-US" sz="160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n-US" sz="200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0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Simulation</a:t>
            </a:r>
            <a:endParaRPr kumimoji="0" lang="fr-FR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3249" name="Object 1"/>
          <p:cNvGraphicFramePr>
            <a:graphicFrameLocks noChangeAspect="1"/>
          </p:cNvGraphicFramePr>
          <p:nvPr/>
        </p:nvGraphicFramePr>
        <p:xfrm>
          <a:off x="609017" y="3429000"/>
          <a:ext cx="8931535" cy="611311"/>
        </p:xfrm>
        <a:graphic>
          <a:graphicData uri="http://schemas.openxmlformats.org/presentationml/2006/ole">
            <p:oleObj spid="_x0000_s53249" name="Document" r:id="rId3" imgW="5775241" imgH="395550" progId="Word.Document.12">
              <p:embed/>
            </p:oleObj>
          </a:graphicData>
        </a:graphic>
      </p:graphicFrame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-149875" y="5373216"/>
          <a:ext cx="10626531" cy="630932"/>
        </p:xfrm>
        <a:graphic>
          <a:graphicData uri="http://schemas.openxmlformats.org/presentationml/2006/ole">
            <p:oleObj spid="_x0000_s53252" name="Document" r:id="rId4" imgW="5775241" imgH="343627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3"/>
          </p:nvPr>
        </p:nvSpPr>
        <p:spPr>
          <a:xfrm>
            <a:off x="323528" y="1268760"/>
            <a:ext cx="8568952" cy="4525963"/>
          </a:xfrm>
        </p:spPr>
        <p:txBody>
          <a:bodyPr>
            <a:normAutofit/>
          </a:bodyPr>
          <a:lstStyle/>
          <a:p>
            <a:r>
              <a:rPr lang="en-US" sz="2200" u="sng" smtClean="0">
                <a:solidFill>
                  <a:schemeClr val="tx2"/>
                </a:solidFill>
              </a:rPr>
              <a:t>Condition on electronic SSFS gain:</a:t>
            </a: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r>
              <a:rPr lang="en-US" sz="2200" u="sng" smtClean="0">
                <a:solidFill>
                  <a:schemeClr val="tx2"/>
                </a:solidFill>
              </a:rPr>
              <a:t>Real G</a:t>
            </a:r>
            <a:r>
              <a:rPr lang="en-US" sz="1400" u="sng" smtClean="0">
                <a:solidFill>
                  <a:schemeClr val="tx2"/>
                </a:solidFill>
              </a:rPr>
              <a:t>SSFS</a:t>
            </a:r>
            <a:r>
              <a:rPr lang="en-US" sz="2200" u="sng" smtClean="0">
                <a:solidFill>
                  <a:schemeClr val="tx2"/>
                </a:solidFill>
              </a:rPr>
              <a:t>:</a:t>
            </a: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smtClean="0">
              <a:solidFill>
                <a:schemeClr val="tx2"/>
              </a:solidFill>
            </a:endParaRPr>
          </a:p>
          <a:p>
            <a:endParaRPr lang="en-US" sz="2200">
              <a:solidFill>
                <a:schemeClr val="tx2"/>
              </a:solidFill>
            </a:endParaRPr>
          </a:p>
        </p:txBody>
      </p:sp>
      <p:sp>
        <p:nvSpPr>
          <p:cNvPr id="4" name="Titre 3"/>
          <p:cNvSpPr txBox="1">
            <a:spLocks/>
          </p:cNvSpPr>
          <p:nvPr/>
        </p:nvSpPr>
        <p:spPr>
          <a:xfrm>
            <a:off x="-457200" y="188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Result</a:t>
            </a:r>
            <a:endParaRPr kumimoji="0" lang="en-US" sz="3200" b="0" i="0" u="none" strike="noStrike" kern="1200" cap="none" spc="0" normalizeH="0" baseline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2204864"/>
            <a:ext cx="3600400" cy="720080"/>
          </a:xfrm>
          <a:prstGeom prst="rect">
            <a:avLst/>
          </a:prstGeom>
          <a:noFill/>
        </p:spPr>
      </p:pic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8580" y="1196752"/>
            <a:ext cx="4853940" cy="297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ZoneTexte 10"/>
          <p:cNvSpPr txBox="1"/>
          <p:nvPr/>
        </p:nvSpPr>
        <p:spPr>
          <a:xfrm>
            <a:off x="7308304" y="292494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118901"/>
                </a:solidFill>
              </a:rPr>
              <a:t>30000</a:t>
            </a:r>
            <a:endParaRPr lang="en-US" b="1">
              <a:solidFill>
                <a:srgbClr val="118901"/>
              </a:solidFill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8952" y="3920084"/>
            <a:ext cx="4715256" cy="289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Ellipse 12"/>
          <p:cNvSpPr/>
          <p:nvPr/>
        </p:nvSpPr>
        <p:spPr>
          <a:xfrm>
            <a:off x="2339752" y="4293096"/>
            <a:ext cx="1440160" cy="1440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 rot="10800000">
            <a:off x="1835696" y="4579540"/>
            <a:ext cx="576064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79512" y="422108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Reduction at low frequencies due to radiation pressure  effect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Result</a:t>
            </a:r>
            <a:endParaRPr kumimoji="0" lang="en-US" sz="3200" b="0" i="0" u="none" strike="noStrike" kern="1200" cap="none" spc="0" normalizeH="0" baseline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3"/>
          </p:nvPr>
        </p:nvSpPr>
        <p:spPr>
          <a:xfrm>
            <a:off x="323528" y="1268760"/>
            <a:ext cx="8568952" cy="4525963"/>
          </a:xfrm>
        </p:spPr>
        <p:txBody>
          <a:bodyPr>
            <a:normAutofit/>
          </a:bodyPr>
          <a:lstStyle/>
          <a:p>
            <a:r>
              <a:rPr lang="en-US" sz="2200" smtClean="0">
                <a:solidFill>
                  <a:schemeClr val="tx2"/>
                </a:solidFill>
              </a:rPr>
              <a:t>Frequency noise requirement:</a:t>
            </a:r>
          </a:p>
          <a:p>
            <a:pPr>
              <a:buNone/>
            </a:pPr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r>
              <a:rPr lang="en-US" sz="2200" u="sng" smtClean="0">
                <a:solidFill>
                  <a:schemeClr val="tx2"/>
                </a:solidFill>
              </a:rPr>
              <a:t>IMC length noise requirement:</a:t>
            </a: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smtClean="0">
              <a:solidFill>
                <a:schemeClr val="tx2"/>
              </a:solidFill>
            </a:endParaRPr>
          </a:p>
          <a:p>
            <a:endParaRPr lang="en-US" sz="2200">
              <a:solidFill>
                <a:schemeClr val="tx2"/>
              </a:solidFill>
            </a:endParaRPr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124744"/>
            <a:ext cx="4576572" cy="2808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583828" y="2276475"/>
          <a:ext cx="3340100" cy="358775"/>
        </p:xfrm>
        <a:graphic>
          <a:graphicData uri="http://schemas.openxmlformats.org/presentationml/2006/ole">
            <p:oleObj spid="_x0000_s51203" name="Équation" r:id="rId4" imgW="2006280" imgH="215640" progId="Equation.3">
              <p:embed/>
            </p:oleObj>
          </a:graphicData>
        </a:graphic>
      </p:graphicFrame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4690802"/>
            <a:ext cx="3888432" cy="538398"/>
          </a:xfrm>
          <a:prstGeom prst="rect">
            <a:avLst/>
          </a:prstGeom>
          <a:noFill/>
        </p:spPr>
      </p:pic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73025" y="5281613"/>
          <a:ext cx="4270375" cy="401637"/>
        </p:xfrm>
        <a:graphic>
          <a:graphicData uri="http://schemas.openxmlformats.org/presentationml/2006/ole">
            <p:oleObj spid="_x0000_s51205" name="Équation" r:id="rId6" imgW="2565360" imgH="241200" progId="Equation.3">
              <p:embed/>
            </p:oleObj>
          </a:graphicData>
        </a:graphic>
      </p:graphicFrame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71892" y="3836628"/>
            <a:ext cx="4576572" cy="290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Result</a:t>
            </a:r>
            <a:endParaRPr kumimoji="0" lang="en-US" sz="3200" b="0" i="0" u="none" strike="noStrike" kern="1200" cap="none" spc="0" normalizeH="0" baseline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3"/>
          </p:nvPr>
        </p:nvSpPr>
        <p:spPr>
          <a:xfrm>
            <a:off x="323528" y="1268760"/>
            <a:ext cx="8568952" cy="4525963"/>
          </a:xfrm>
        </p:spPr>
        <p:txBody>
          <a:bodyPr>
            <a:normAutofit/>
          </a:bodyPr>
          <a:lstStyle/>
          <a:p>
            <a:r>
              <a:rPr lang="en-US" sz="2200" smtClean="0">
                <a:solidFill>
                  <a:schemeClr val="tx2"/>
                </a:solidFill>
              </a:rPr>
              <a:t>Condition on  IMC RMS motion:</a:t>
            </a:r>
          </a:p>
          <a:p>
            <a:endParaRPr lang="en-US" sz="2200" smtClean="0">
              <a:solidFill>
                <a:schemeClr val="tx2"/>
              </a:solidFill>
            </a:endParaRPr>
          </a:p>
          <a:p>
            <a:pPr lvl="1"/>
            <a:r>
              <a:rPr lang="en-US" sz="1800" smtClean="0">
                <a:solidFill>
                  <a:schemeClr val="tx2"/>
                </a:solidFill>
              </a:rPr>
              <a:t>RMS motion on IMC length noise requirement:</a:t>
            </a:r>
          </a:p>
          <a:p>
            <a:pPr lvl="1">
              <a:buNone/>
            </a:pPr>
            <a:r>
              <a:rPr lang="en-US" sz="1800" smtClean="0">
                <a:solidFill>
                  <a:schemeClr val="tx2"/>
                </a:solidFill>
              </a:rPr>
              <a:t>=&gt; IMC length noise requirement reduced at low frequencies to have a correct RMS motion </a:t>
            </a:r>
          </a:p>
          <a:p>
            <a:pPr>
              <a:buNone/>
            </a:pPr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u="sng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2200" u="sng" smtClean="0">
              <a:solidFill>
                <a:schemeClr val="tx2"/>
              </a:solidFill>
            </a:endParaRPr>
          </a:p>
          <a:p>
            <a:endParaRPr lang="en-US" sz="2200" smtClean="0">
              <a:solidFill>
                <a:schemeClr val="tx2"/>
              </a:solidFill>
            </a:endParaRPr>
          </a:p>
          <a:p>
            <a:endParaRPr lang="en-US" sz="2200">
              <a:solidFill>
                <a:schemeClr val="tx2"/>
              </a:solidFill>
            </a:endParaRPr>
          </a:p>
        </p:txBody>
      </p:sp>
      <p:graphicFrame>
        <p:nvGraphicFramePr>
          <p:cNvPr id="68612" name="Object 4"/>
          <p:cNvGraphicFramePr>
            <a:graphicFrameLocks noChangeAspect="1"/>
          </p:cNvGraphicFramePr>
          <p:nvPr/>
        </p:nvGraphicFramePr>
        <p:xfrm>
          <a:off x="2051720" y="1020093"/>
          <a:ext cx="9025012" cy="845939"/>
        </p:xfrm>
        <a:graphic>
          <a:graphicData uri="http://schemas.openxmlformats.org/presentationml/2006/ole">
            <p:oleObj spid="_x0000_s68612" name="Document" r:id="rId3" imgW="5775241" imgH="542304" progId="Word.Document.12">
              <p:embed/>
            </p:oleObj>
          </a:graphicData>
        </a:graphic>
      </p:graphicFrame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861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59668" y="2918536"/>
            <a:ext cx="5408676" cy="3318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8617" name="Object 9"/>
          <p:cNvGraphicFramePr>
            <a:graphicFrameLocks noChangeAspect="1"/>
          </p:cNvGraphicFramePr>
          <p:nvPr/>
        </p:nvGraphicFramePr>
        <p:xfrm>
          <a:off x="2195736" y="2086744"/>
          <a:ext cx="8978900" cy="838200"/>
        </p:xfrm>
        <a:graphic>
          <a:graphicData uri="http://schemas.openxmlformats.org/presentationml/2006/ole">
            <p:oleObj spid="_x0000_s68617" name="Document" r:id="rId5" imgW="5775241" imgH="54374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10894</TotalTime>
  <Words>246</Words>
  <Application>Microsoft Office PowerPoint</Application>
  <PresentationFormat>Affichage à l'écran (4:3)</PresentationFormat>
  <Paragraphs>77</Paragraphs>
  <Slides>7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Thème Office</vt:lpstr>
      <vt:lpstr>Document</vt:lpstr>
      <vt:lpstr>Équation</vt:lpstr>
      <vt:lpstr>IMC cavity length noise</vt:lpstr>
      <vt:lpstr>Diapositive 2</vt:lpstr>
      <vt:lpstr>Outline</vt:lpstr>
      <vt:lpstr>Diapositive 4</vt:lpstr>
      <vt:lpstr>Diapositive 5</vt:lpstr>
      <vt:lpstr>Diapositive 6</vt:lpstr>
      <vt:lpstr>Diapositive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Outline</dc:title>
  <dc:creator>Photonique</dc:creator>
  <cp:lastModifiedBy>Photonique</cp:lastModifiedBy>
  <cp:revision>19</cp:revision>
  <dcterms:created xsi:type="dcterms:W3CDTF">2010-07-07T13:59:06Z</dcterms:created>
  <dcterms:modified xsi:type="dcterms:W3CDTF">2010-10-18T12:55:20Z</dcterms:modified>
</cp:coreProperties>
</file>