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2"/>
  </p:sldMasterIdLst>
  <p:notesMasterIdLst>
    <p:notesMasterId r:id="rId15"/>
  </p:notesMasterIdLst>
  <p:sldIdLst>
    <p:sldId id="257" r:id="rId3"/>
    <p:sldId id="276" r:id="rId4"/>
    <p:sldId id="287" r:id="rId5"/>
    <p:sldId id="294" r:id="rId6"/>
    <p:sldId id="278" r:id="rId7"/>
    <p:sldId id="288" r:id="rId8"/>
    <p:sldId id="289" r:id="rId9"/>
    <p:sldId id="295" r:id="rId10"/>
    <p:sldId id="290" r:id="rId11"/>
    <p:sldId id="291" r:id="rId12"/>
    <p:sldId id="292" r:id="rId13"/>
    <p:sldId id="29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17" autoAdjust="0"/>
    <p:restoredTop sz="94660"/>
  </p:normalViewPr>
  <p:slideViewPr>
    <p:cSldViewPr>
      <p:cViewPr varScale="1">
        <p:scale>
          <a:sx n="100" d="100"/>
          <a:sy n="100" d="100"/>
        </p:scale>
        <p:origin x="-8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0F3E1A-F44A-4BDC-BFDE-3CE901F7CC0B}" type="datetimeFigureOut">
              <a:rPr lang="en-US" smtClean="0"/>
              <a:pPr/>
              <a:t>12/10/2014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BE1359-2DA2-4102-8E5F-3C314329F38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12/10/2014 1:18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10"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64" r:id="rId6"/>
    <p:sldLayoutId id="2147483661" r:id="rId7"/>
  </p:sldLayoutIdLst>
  <p:transition>
    <p:fade/>
  </p:transition>
  <p:hf hdr="0"/>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35696" y="1916832"/>
            <a:ext cx="5256584" cy="1512168"/>
          </a:xfrm>
        </p:spPr>
        <p:txBody>
          <a:bodyPr/>
          <a:lstStyle/>
          <a:p>
            <a:pPr algn="ctr"/>
            <a:r>
              <a:rPr lang="en-US" dirty="0" smtClean="0"/>
              <a:t>SAT Electronics</a:t>
            </a:r>
            <a:br>
              <a:rPr lang="en-US" dirty="0" smtClean="0"/>
            </a:br>
            <a:r>
              <a:rPr lang="en-US" sz="4400" dirty="0" smtClean="0"/>
              <a:t>ADC-DAC Performances</a:t>
            </a:r>
            <a:r>
              <a:rPr lang="en-US" dirty="0" smtClean="0"/>
              <a:t/>
            </a:r>
            <a:br>
              <a:rPr lang="en-US" dirty="0" smtClean="0"/>
            </a:br>
            <a:endParaRPr lang="en-US" dirty="0"/>
          </a:p>
        </p:txBody>
      </p:sp>
      <p:pic>
        <p:nvPicPr>
          <p:cNvPr id="4" name="Picture 3" descr="weblogo2b.gif"/>
          <p:cNvPicPr>
            <a:picLocks noChangeAspect="1"/>
          </p:cNvPicPr>
          <p:nvPr/>
        </p:nvPicPr>
        <p:blipFill>
          <a:blip r:embed="rId3" cstate="print"/>
          <a:stretch>
            <a:fillRect/>
          </a:stretch>
        </p:blipFill>
        <p:spPr>
          <a:xfrm>
            <a:off x="7358082" y="142852"/>
            <a:ext cx="1619250" cy="1600200"/>
          </a:xfrm>
          <a:prstGeom prst="rect">
            <a:avLst/>
          </a:prstGeom>
        </p:spPr>
      </p:pic>
      <p:pic>
        <p:nvPicPr>
          <p:cNvPr id="5" name="Picture 4" descr="logo-virgo.png"/>
          <p:cNvPicPr>
            <a:picLocks noChangeAspect="1"/>
          </p:cNvPicPr>
          <p:nvPr/>
        </p:nvPicPr>
        <p:blipFill>
          <a:blip r:embed="rId4" cstate="print"/>
          <a:stretch>
            <a:fillRect/>
          </a:stretch>
        </p:blipFill>
        <p:spPr>
          <a:xfrm>
            <a:off x="395536" y="476672"/>
            <a:ext cx="4357718" cy="797727"/>
          </a:xfrm>
          <a:prstGeom prst="rect">
            <a:avLst/>
          </a:prstGeom>
        </p:spPr>
      </p:pic>
      <p:sp>
        <p:nvSpPr>
          <p:cNvPr id="8" name="Subtitle 2"/>
          <p:cNvSpPr txBox="1">
            <a:spLocks/>
          </p:cNvSpPr>
          <p:nvPr/>
        </p:nvSpPr>
        <p:spPr>
          <a:xfrm>
            <a:off x="323528" y="6381328"/>
            <a:ext cx="2520280" cy="243408"/>
          </a:xfrm>
          <a:prstGeom prst="rect">
            <a:avLst/>
          </a:prstGeom>
        </p:spPr>
        <p:txBody>
          <a:bodyPr vert="horz" lIns="0" tIns="0" rIns="0" bIns="0" rtlCol="0">
            <a:normAutofit fontScale="85000" lnSpcReduction="10000"/>
          </a:bodyPr>
          <a:lstStyle/>
          <a:p>
            <a:pPr marL="0" marR="0" lvl="0" indent="0" algn="l" defTabSz="914363" rtl="0" eaLnBrk="1" fontAlgn="auto" latinLnBrk="0" hangingPunct="1">
              <a:lnSpc>
                <a:spcPct val="90000"/>
              </a:lnSpc>
              <a:spcBef>
                <a:spcPts val="0"/>
              </a:spcBef>
              <a:spcAft>
                <a:spcPts val="0"/>
              </a:spcAft>
              <a:buClrTx/>
              <a:buSzTx/>
              <a:buFontTx/>
              <a:buNone/>
              <a:tabLst/>
              <a:defRPr/>
            </a:pPr>
            <a:r>
              <a:rPr kumimoji="0" lang="it-IT" sz="2000" b="0" i="0" u="none" strike="noStrike" kern="1200" cap="none" spc="0" normalizeH="0" baseline="0" noProof="0" dirty="0" smtClean="0">
                <a:ln>
                  <a:noFill/>
                </a:ln>
                <a:solidFill>
                  <a:schemeClr val="bg1"/>
                </a:solidFill>
                <a:effectLst/>
                <a:uLnTx/>
                <a:uFillTx/>
                <a:latin typeface="+mn-lt"/>
                <a:ea typeface="+mn-ea"/>
                <a:cs typeface="+mn-cs"/>
              </a:rPr>
              <a:t>Cascina ,</a:t>
            </a:r>
            <a:r>
              <a:rPr kumimoji="0" lang="it-IT" sz="2000" b="0" i="0" u="none" strike="noStrike" kern="1200" cap="none" spc="0" normalizeH="0" noProof="0" dirty="0" smtClean="0">
                <a:ln>
                  <a:noFill/>
                </a:ln>
                <a:solidFill>
                  <a:schemeClr val="bg1"/>
                </a:solidFill>
                <a:effectLst/>
                <a:uLnTx/>
                <a:uFillTx/>
                <a:latin typeface="+mn-lt"/>
                <a:ea typeface="+mn-ea"/>
                <a:cs typeface="+mn-cs"/>
              </a:rPr>
              <a:t> </a:t>
            </a:r>
            <a:r>
              <a:rPr kumimoji="0" lang="it-IT" sz="2000" b="0" i="0" u="none" strike="noStrike" kern="1200" cap="none" spc="0" normalizeH="0" baseline="0" noProof="0" dirty="0" smtClean="0">
                <a:ln>
                  <a:noFill/>
                </a:ln>
                <a:solidFill>
                  <a:schemeClr val="bg1"/>
                </a:solidFill>
                <a:effectLst/>
                <a:uLnTx/>
                <a:uFillTx/>
                <a:latin typeface="+mn-lt"/>
                <a:ea typeface="+mn-ea"/>
                <a:cs typeface="+mn-cs"/>
              </a:rPr>
              <a:t>October 28th 2014</a:t>
            </a:r>
          </a:p>
        </p:txBody>
      </p:sp>
      <p:sp>
        <p:nvSpPr>
          <p:cNvPr id="11" name="Subtitle 2"/>
          <p:cNvSpPr txBox="1">
            <a:spLocks/>
          </p:cNvSpPr>
          <p:nvPr/>
        </p:nvSpPr>
        <p:spPr>
          <a:xfrm>
            <a:off x="6156176" y="6309320"/>
            <a:ext cx="2736304" cy="288032"/>
          </a:xfrm>
          <a:prstGeom prst="rect">
            <a:avLst/>
          </a:prstGeom>
        </p:spPr>
        <p:txBody>
          <a:bodyPr vert="horz" lIns="0" tIns="0" rIns="0" bIns="0" rtlCol="0">
            <a:normAutofit fontScale="92500"/>
          </a:bodyPr>
          <a:lstStyle/>
          <a:p>
            <a:pPr marL="0" marR="0" lvl="0" indent="0" algn="l" defTabSz="914363" rtl="0" eaLnBrk="1" fontAlgn="auto" latinLnBrk="0" hangingPunct="1">
              <a:lnSpc>
                <a:spcPct val="90000"/>
              </a:lnSpc>
              <a:spcBef>
                <a:spcPts val="0"/>
              </a:spcBef>
              <a:spcAft>
                <a:spcPts val="0"/>
              </a:spcAft>
              <a:buClrTx/>
              <a:buSzTx/>
              <a:buFontTx/>
              <a:buNone/>
              <a:tabLst/>
              <a:defRPr/>
            </a:pPr>
            <a:r>
              <a:rPr kumimoji="0" lang="it-IT" sz="2000" b="0" i="0" u="none" strike="noStrike" kern="1200" cap="none" spc="0" normalizeH="0" baseline="0" noProof="0" dirty="0" smtClean="0">
                <a:ln>
                  <a:noFill/>
                </a:ln>
                <a:solidFill>
                  <a:schemeClr val="bg1"/>
                </a:solidFill>
                <a:effectLst/>
                <a:uLnTx/>
                <a:uFillTx/>
                <a:latin typeface="+mn-lt"/>
                <a:ea typeface="+mn-ea"/>
                <a:cs typeface="+mn-cs"/>
              </a:rPr>
              <a:t>Alberto Gennai (INFN</a:t>
            </a:r>
            <a:r>
              <a:rPr kumimoji="0" lang="it-IT" sz="2000" b="0" i="0" u="none" strike="noStrike" kern="1200" cap="none" spc="0" normalizeH="0" noProof="0" dirty="0" smtClean="0">
                <a:ln>
                  <a:noFill/>
                </a:ln>
                <a:solidFill>
                  <a:schemeClr val="bg1"/>
                </a:solidFill>
                <a:effectLst/>
                <a:uLnTx/>
                <a:uFillTx/>
                <a:latin typeface="+mn-lt"/>
                <a:ea typeface="+mn-ea"/>
                <a:cs typeface="+mn-cs"/>
              </a:rPr>
              <a:t> Pisa)</a:t>
            </a:r>
            <a:endParaRPr kumimoji="0" lang="it-IT" sz="2000" b="0"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9" name="Text Placeholder 2"/>
          <p:cNvSpPr txBox="1">
            <a:spLocks/>
          </p:cNvSpPr>
          <p:nvPr/>
        </p:nvSpPr>
        <p:spPr>
          <a:xfrm>
            <a:off x="467544" y="3789040"/>
            <a:ext cx="8136904" cy="1317518"/>
          </a:xfrm>
          <a:prstGeom prst="rect">
            <a:avLst/>
          </a:prstGeom>
        </p:spPr>
        <p:txBody>
          <a:bodyPr/>
          <a:lstStyle/>
          <a:p>
            <a:pPr marL="396875" indent="-396875" algn="ctr" defTabSz="914363">
              <a:lnSpc>
                <a:spcPct val="90000"/>
              </a:lnSpc>
              <a:spcBef>
                <a:spcPct val="20000"/>
              </a:spcBef>
            </a:pPr>
            <a:r>
              <a:rPr lang="it-IT" sz="2400" dirty="0" smtClean="0"/>
              <a:t>M. Bitossi</a:t>
            </a:r>
          </a:p>
          <a:p>
            <a:pPr marL="396875" indent="-396875" algn="ctr" defTabSz="914363">
              <a:lnSpc>
                <a:spcPct val="90000"/>
              </a:lnSpc>
              <a:spcBef>
                <a:spcPct val="20000"/>
              </a:spcBef>
            </a:pPr>
            <a:r>
              <a:rPr lang="it-IT" sz="2400" dirty="0" smtClean="0"/>
              <a:t>V. Boschi, C. Carissimi, A. Gennai, C. Magazzu, D. Passuello </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30188"/>
            <a:ext cx="8382000" cy="609398"/>
          </a:xfrm>
        </p:spPr>
        <p:txBody>
          <a:bodyPr/>
          <a:lstStyle/>
          <a:p>
            <a:r>
              <a:rPr lang="en-US" sz="4400" dirty="0" smtClean="0"/>
              <a:t>Board Testing</a:t>
            </a:r>
            <a:endParaRPr lang="en-US" sz="4400" dirty="0"/>
          </a:p>
        </p:txBody>
      </p:sp>
      <p:pic>
        <p:nvPicPr>
          <p:cNvPr id="8" name="Picture 2" descr="C:\Users\gennai\Dropbox\Camera Uploads\IMG_20140904_134753.jpg"/>
          <p:cNvPicPr>
            <a:picLocks noChangeAspect="1" noChangeArrowheads="1"/>
          </p:cNvPicPr>
          <p:nvPr/>
        </p:nvPicPr>
        <p:blipFill>
          <a:blip r:embed="rId2" cstate="print"/>
          <a:srcRect/>
          <a:stretch>
            <a:fillRect/>
          </a:stretch>
        </p:blipFill>
        <p:spPr bwMode="auto">
          <a:xfrm>
            <a:off x="2771800" y="3212976"/>
            <a:ext cx="6003589" cy="3384376"/>
          </a:xfrm>
          <a:prstGeom prst="rect">
            <a:avLst/>
          </a:prstGeom>
          <a:noFill/>
        </p:spPr>
      </p:pic>
      <p:pic>
        <p:nvPicPr>
          <p:cNvPr id="7" name="Content Placeholder 6" descr="2014-10-15 14.36.36.jpg"/>
          <p:cNvPicPr>
            <a:picLocks noGrp="1"/>
          </p:cNvPicPr>
          <p:nvPr>
            <p:ph sz="half" idx="2"/>
          </p:nvPr>
        </p:nvPicPr>
        <p:blipFill>
          <a:blip r:embed="rId3" cstate="print"/>
          <a:stretch>
            <a:fillRect/>
          </a:stretch>
        </p:blipFill>
        <p:spPr bwMode="auto">
          <a:xfrm>
            <a:off x="251520" y="1124744"/>
            <a:ext cx="3368680" cy="447346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r>
              <a:rPr lang="it-IT" sz="4000" dirty="0" smtClean="0"/>
              <a:t>Board Block Diagram</a:t>
            </a:r>
            <a:endParaRPr lang="it-IT" sz="4000" dirty="0"/>
          </a:p>
        </p:txBody>
      </p:sp>
      <p:pic>
        <p:nvPicPr>
          <p:cNvPr id="4" name="Picture 2"/>
          <p:cNvPicPr>
            <a:picLocks noChangeAspect="1" noChangeArrowheads="1"/>
          </p:cNvPicPr>
          <p:nvPr/>
        </p:nvPicPr>
        <p:blipFill>
          <a:blip r:embed="rId2" cstate="print"/>
          <a:srcRect/>
          <a:stretch>
            <a:fillRect/>
          </a:stretch>
        </p:blipFill>
        <p:spPr bwMode="auto">
          <a:xfrm>
            <a:off x="467544" y="908720"/>
            <a:ext cx="7968630" cy="5688419"/>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971600" y="1844824"/>
            <a:ext cx="2808312" cy="2952328"/>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sp>
        <p:nvSpPr>
          <p:cNvPr id="2" name="Title 1"/>
          <p:cNvSpPr>
            <a:spLocks noGrp="1"/>
          </p:cNvSpPr>
          <p:nvPr>
            <p:ph type="title"/>
          </p:nvPr>
        </p:nvSpPr>
        <p:spPr>
          <a:xfrm>
            <a:off x="381000" y="230188"/>
            <a:ext cx="8382000" cy="498598"/>
          </a:xfrm>
        </p:spPr>
        <p:txBody>
          <a:bodyPr/>
          <a:lstStyle/>
          <a:p>
            <a:r>
              <a:rPr lang="it-IT" sz="3600" dirty="0" smtClean="0"/>
              <a:t>DAC Noise and Distortion Measurement Setup</a:t>
            </a:r>
            <a:endParaRPr lang="it-IT" sz="3600" dirty="0"/>
          </a:p>
        </p:txBody>
      </p:sp>
      <p:sp>
        <p:nvSpPr>
          <p:cNvPr id="6" name="Trapezoid 5"/>
          <p:cNvSpPr/>
          <p:nvPr/>
        </p:nvSpPr>
        <p:spPr bwMode="auto">
          <a:xfrm rot="5400000">
            <a:off x="1259632" y="2132856"/>
            <a:ext cx="1152128" cy="1008112"/>
          </a:xfrm>
          <a:prstGeom prst="trapezoid">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DAC</a:t>
            </a:r>
          </a:p>
        </p:txBody>
      </p:sp>
      <p:sp>
        <p:nvSpPr>
          <p:cNvPr id="7" name="Rectangle 6"/>
          <p:cNvSpPr/>
          <p:nvPr/>
        </p:nvSpPr>
        <p:spPr bwMode="auto">
          <a:xfrm>
            <a:off x="4211960" y="1916832"/>
            <a:ext cx="1728192" cy="144016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pic>
        <p:nvPicPr>
          <p:cNvPr id="8194" name="Picture 2"/>
          <p:cNvPicPr>
            <a:picLocks noChangeAspect="1" noChangeArrowheads="1"/>
          </p:cNvPicPr>
          <p:nvPr/>
        </p:nvPicPr>
        <p:blipFill>
          <a:blip r:embed="rId2" cstate="print"/>
          <a:srcRect/>
          <a:stretch>
            <a:fillRect/>
          </a:stretch>
        </p:blipFill>
        <p:spPr bwMode="auto">
          <a:xfrm>
            <a:off x="4355976" y="2132856"/>
            <a:ext cx="1440160" cy="1101299"/>
          </a:xfrm>
          <a:prstGeom prst="rect">
            <a:avLst/>
          </a:prstGeom>
          <a:noFill/>
          <a:ln w="9525">
            <a:noFill/>
            <a:miter lim="800000"/>
            <a:headEnd/>
            <a:tailEnd/>
          </a:ln>
        </p:spPr>
      </p:pic>
      <p:sp>
        <p:nvSpPr>
          <p:cNvPr id="8" name="TextBox 7"/>
          <p:cNvSpPr txBox="1"/>
          <p:nvPr/>
        </p:nvSpPr>
        <p:spPr>
          <a:xfrm>
            <a:off x="4139952" y="3429000"/>
            <a:ext cx="1985928" cy="369332"/>
          </a:xfrm>
          <a:prstGeom prst="rect">
            <a:avLst/>
          </a:prstGeom>
          <a:noFill/>
        </p:spPr>
        <p:txBody>
          <a:bodyPr wrap="none" rtlCol="0">
            <a:spAutoFit/>
          </a:bodyPr>
          <a:lstStyle/>
          <a:p>
            <a:r>
              <a:rPr lang="en-US" dirty="0" smtClean="0"/>
              <a:t>Analog notch filter</a:t>
            </a:r>
            <a:endParaRPr lang="en-US" dirty="0"/>
          </a:p>
        </p:txBody>
      </p:sp>
      <p:sp>
        <p:nvSpPr>
          <p:cNvPr id="10" name="TextBox 9"/>
          <p:cNvSpPr txBox="1"/>
          <p:nvPr/>
        </p:nvSpPr>
        <p:spPr>
          <a:xfrm>
            <a:off x="6372200" y="3212976"/>
            <a:ext cx="1363771" cy="369332"/>
          </a:xfrm>
          <a:prstGeom prst="rect">
            <a:avLst/>
          </a:prstGeom>
          <a:noFill/>
        </p:spPr>
        <p:txBody>
          <a:bodyPr wrap="none" rtlCol="0">
            <a:spAutoFit/>
          </a:bodyPr>
          <a:lstStyle/>
          <a:p>
            <a:r>
              <a:rPr lang="en-US" dirty="0" smtClean="0"/>
              <a:t>FFT Analyzer</a:t>
            </a:r>
            <a:endParaRPr lang="en-US" dirty="0"/>
          </a:p>
        </p:txBody>
      </p:sp>
      <p:pic>
        <p:nvPicPr>
          <p:cNvPr id="8196" name="Picture 4" descr="http://www.bksv.com/Products/frontends/lanxi/~/media/New_Products/LAN%20XI/Modules/3160/3160withUA%202100%20060.ashx?db=master&amp;mw=90&amp;h=90"/>
          <p:cNvPicPr>
            <a:picLocks noChangeAspect="1" noChangeArrowheads="1"/>
          </p:cNvPicPr>
          <p:nvPr/>
        </p:nvPicPr>
        <p:blipFill>
          <a:blip r:embed="rId3" cstate="print"/>
          <a:srcRect/>
          <a:stretch>
            <a:fillRect/>
          </a:stretch>
        </p:blipFill>
        <p:spPr bwMode="auto">
          <a:xfrm>
            <a:off x="6444208" y="1700808"/>
            <a:ext cx="1440160" cy="1440162"/>
          </a:xfrm>
          <a:prstGeom prst="rect">
            <a:avLst/>
          </a:prstGeom>
          <a:noFill/>
        </p:spPr>
      </p:pic>
      <p:sp>
        <p:nvSpPr>
          <p:cNvPr id="13" name="Rounded Rectangle 12"/>
          <p:cNvSpPr/>
          <p:nvPr/>
        </p:nvSpPr>
        <p:spPr bwMode="auto">
          <a:xfrm>
            <a:off x="2555776" y="2060848"/>
            <a:ext cx="1008112" cy="1152128"/>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Analog Front End</a:t>
            </a:r>
          </a:p>
        </p:txBody>
      </p:sp>
      <p:sp>
        <p:nvSpPr>
          <p:cNvPr id="14" name="Rectangle 13"/>
          <p:cNvSpPr/>
          <p:nvPr/>
        </p:nvSpPr>
        <p:spPr bwMode="auto">
          <a:xfrm>
            <a:off x="1187624" y="3573016"/>
            <a:ext cx="1296144" cy="864096"/>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DSP</a:t>
            </a:r>
          </a:p>
        </p:txBody>
      </p:sp>
      <p:cxnSp>
        <p:nvCxnSpPr>
          <p:cNvPr id="16" name="Straight Arrow Connector 15"/>
          <p:cNvCxnSpPr>
            <a:stCxn id="14" idx="0"/>
            <a:endCxn id="6" idx="3"/>
          </p:cNvCxnSpPr>
          <p:nvPr/>
        </p:nvCxnSpPr>
        <p:spPr>
          <a:xfrm flipV="1">
            <a:off x="1835696" y="3086962"/>
            <a:ext cx="0" cy="48605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 name="Straight Arrow Connector 21"/>
          <p:cNvCxnSpPr>
            <a:stCxn id="6" idx="0"/>
            <a:endCxn id="13" idx="1"/>
          </p:cNvCxnSpPr>
          <p:nvPr/>
        </p:nvCxnSpPr>
        <p:spPr>
          <a:xfrm>
            <a:off x="2339752" y="2636912"/>
            <a:ext cx="216024"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Arrow Connector 23"/>
          <p:cNvCxnSpPr>
            <a:stCxn id="13" idx="3"/>
            <a:endCxn id="7" idx="1"/>
          </p:cNvCxnSpPr>
          <p:nvPr/>
        </p:nvCxnSpPr>
        <p:spPr>
          <a:xfrm>
            <a:off x="3563888" y="2636912"/>
            <a:ext cx="648072"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7" idx="3"/>
          </p:cNvCxnSpPr>
          <p:nvPr/>
        </p:nvCxnSpPr>
        <p:spPr>
          <a:xfrm>
            <a:off x="5940152" y="2636912"/>
            <a:ext cx="86409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382000" cy="664797"/>
          </a:xfrm>
        </p:spPr>
        <p:txBody>
          <a:bodyPr/>
          <a:lstStyle/>
          <a:p>
            <a:r>
              <a:rPr lang="en-US" dirty="0" smtClean="0"/>
              <a:t>DAC Total Harmonic Distortion</a:t>
            </a:r>
            <a:endParaRPr lang="en-US" dirty="0"/>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pPr algn="r"/>
            <a:fld id="{DE5A135F-3B48-4C32-91E8-5B06FAD9FD8E}" type="slidenum">
              <a:rPr lang="it-IT" smtClean="0"/>
              <a:pPr algn="r"/>
              <a:t>5</a:t>
            </a:fld>
            <a:endParaRPr lang="it-IT" dirty="0"/>
          </a:p>
        </p:txBody>
      </p:sp>
      <p:pic>
        <p:nvPicPr>
          <p:cNvPr id="1027" name="Picture 3"/>
          <p:cNvPicPr>
            <a:picLocks noChangeAspect="1" noChangeArrowheads="1"/>
          </p:cNvPicPr>
          <p:nvPr/>
        </p:nvPicPr>
        <p:blipFill>
          <a:blip r:embed="rId2" cstate="print"/>
          <a:srcRect/>
          <a:stretch>
            <a:fillRect/>
          </a:stretch>
        </p:blipFill>
        <p:spPr bwMode="auto">
          <a:xfrm>
            <a:off x="395536" y="836712"/>
            <a:ext cx="8483674" cy="5551901"/>
          </a:xfrm>
          <a:prstGeom prst="rect">
            <a:avLst/>
          </a:prstGeom>
          <a:noFill/>
          <a:ln w="9525">
            <a:noFill/>
            <a:miter lim="800000"/>
            <a:headEnd/>
            <a:tailEnd/>
          </a:ln>
          <a:effectLst/>
        </p:spPr>
      </p:pic>
      <p:sp>
        <p:nvSpPr>
          <p:cNvPr id="7" name="TextBox 5"/>
          <p:cNvSpPr txBox="1"/>
          <p:nvPr/>
        </p:nvSpPr>
        <p:spPr>
          <a:xfrm>
            <a:off x="1500166" y="1428736"/>
            <a:ext cx="998991"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74.75 Hz</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382000" cy="664797"/>
          </a:xfrm>
        </p:spPr>
        <p:txBody>
          <a:bodyPr/>
          <a:lstStyle/>
          <a:p>
            <a:r>
              <a:rPr lang="en-US" dirty="0" smtClean="0"/>
              <a:t>DAC Noise 1/2</a:t>
            </a:r>
            <a:endParaRPr lang="en-US" dirty="0"/>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pPr algn="r"/>
            <a:fld id="{DE5A135F-3B48-4C32-91E8-5B06FAD9FD8E}" type="slidenum">
              <a:rPr lang="it-IT" smtClean="0"/>
              <a:pPr algn="r"/>
              <a:t>6</a:t>
            </a:fld>
            <a:endParaRPr lang="it-IT" dirty="0"/>
          </a:p>
        </p:txBody>
      </p:sp>
      <p:pic>
        <p:nvPicPr>
          <p:cNvPr id="2052" name="Picture 4"/>
          <p:cNvPicPr>
            <a:picLocks noChangeAspect="1" noChangeArrowheads="1"/>
          </p:cNvPicPr>
          <p:nvPr/>
        </p:nvPicPr>
        <p:blipFill>
          <a:blip r:embed="rId2" cstate="print"/>
          <a:srcRect/>
          <a:stretch>
            <a:fillRect/>
          </a:stretch>
        </p:blipFill>
        <p:spPr bwMode="auto">
          <a:xfrm>
            <a:off x="683568" y="764704"/>
            <a:ext cx="7848872" cy="5875711"/>
          </a:xfrm>
          <a:prstGeom prst="rect">
            <a:avLst/>
          </a:prstGeom>
          <a:noFill/>
          <a:ln w="9525">
            <a:noFill/>
            <a:miter lim="800000"/>
            <a:headEnd/>
            <a:tailEnd/>
          </a:ln>
          <a:effectLst/>
        </p:spPr>
      </p:pic>
      <p:sp>
        <p:nvSpPr>
          <p:cNvPr id="8" name="TextBox 7"/>
          <p:cNvSpPr txBox="1"/>
          <p:nvPr/>
        </p:nvSpPr>
        <p:spPr>
          <a:xfrm>
            <a:off x="3793446" y="2060848"/>
            <a:ext cx="3953583" cy="646331"/>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ADC Conversion Rate: </a:t>
            </a:r>
            <a:r>
              <a:rPr lang="en-US" dirty="0" smtClean="0">
                <a:sym typeface="Wingdings" pitchFamily="2" charset="2"/>
              </a:rPr>
              <a:t>320 </a:t>
            </a:r>
            <a:r>
              <a:rPr lang="en-US" dirty="0" err="1" smtClean="0">
                <a:sym typeface="Wingdings" pitchFamily="2" charset="2"/>
              </a:rPr>
              <a:t>kSPS</a:t>
            </a:r>
            <a:endParaRPr lang="en-US" dirty="0" smtClean="0"/>
          </a:p>
          <a:p>
            <a:pPr algn="ctr"/>
            <a:r>
              <a:rPr lang="en-US" dirty="0" smtClean="0"/>
              <a:t>Signal set at 0.9 x Full Scale (FS = 20Vpp)</a:t>
            </a:r>
          </a:p>
        </p:txBody>
      </p:sp>
      <p:cxnSp>
        <p:nvCxnSpPr>
          <p:cNvPr id="7" name="Connettore 2 6"/>
          <p:cNvCxnSpPr/>
          <p:nvPr/>
        </p:nvCxnSpPr>
        <p:spPr>
          <a:xfrm rot="5400000">
            <a:off x="4607719" y="4679165"/>
            <a:ext cx="785818" cy="1428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7"/>
          <p:cNvSpPr txBox="1"/>
          <p:nvPr/>
        </p:nvSpPr>
        <p:spPr>
          <a:xfrm>
            <a:off x="4331328" y="3929066"/>
            <a:ext cx="1607812"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100nV/</a:t>
            </a:r>
            <a:r>
              <a:rPr lang="en-US" dirty="0" err="1" smtClean="0"/>
              <a:t>sqrt</a:t>
            </a:r>
            <a:r>
              <a:rPr lang="en-US" dirty="0" smtClean="0"/>
              <a:t>(Hz)</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382000" cy="664797"/>
          </a:xfrm>
        </p:spPr>
        <p:txBody>
          <a:bodyPr/>
          <a:lstStyle/>
          <a:p>
            <a:r>
              <a:rPr lang="en-US" dirty="0" smtClean="0"/>
              <a:t>DAC Noise 2/2 (Low Frequency) </a:t>
            </a:r>
            <a:endParaRPr lang="en-US" dirty="0"/>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pPr algn="r"/>
            <a:fld id="{DE5A135F-3B48-4C32-91E8-5B06FAD9FD8E}" type="slidenum">
              <a:rPr lang="it-IT" smtClean="0"/>
              <a:pPr algn="r"/>
              <a:t>7</a:t>
            </a:fld>
            <a:endParaRPr lang="it-IT" dirty="0"/>
          </a:p>
        </p:txBody>
      </p:sp>
      <p:pic>
        <p:nvPicPr>
          <p:cNvPr id="3074" name="Picture 2"/>
          <p:cNvPicPr>
            <a:picLocks noChangeAspect="1" noChangeArrowheads="1"/>
          </p:cNvPicPr>
          <p:nvPr/>
        </p:nvPicPr>
        <p:blipFill>
          <a:blip r:embed="rId2" cstate="print"/>
          <a:srcRect/>
          <a:stretch>
            <a:fillRect/>
          </a:stretch>
        </p:blipFill>
        <p:spPr bwMode="auto">
          <a:xfrm>
            <a:off x="683568" y="548680"/>
            <a:ext cx="7848872" cy="5886654"/>
          </a:xfrm>
          <a:prstGeom prst="rect">
            <a:avLst/>
          </a:prstGeom>
          <a:noFill/>
          <a:ln w="9525">
            <a:noFill/>
            <a:miter lim="800000"/>
            <a:headEnd/>
            <a:tailEnd/>
          </a:ln>
          <a:effectLst/>
        </p:spPr>
      </p:pic>
      <p:sp>
        <p:nvSpPr>
          <p:cNvPr id="6" name="TextBox 5"/>
          <p:cNvSpPr txBox="1"/>
          <p:nvPr/>
        </p:nvSpPr>
        <p:spPr>
          <a:xfrm>
            <a:off x="2915816" y="1412776"/>
            <a:ext cx="3953583" cy="646331"/>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ADC Conversion Rate: </a:t>
            </a:r>
            <a:r>
              <a:rPr lang="en-US" dirty="0" smtClean="0">
                <a:sym typeface="Wingdings" pitchFamily="2" charset="2"/>
              </a:rPr>
              <a:t>320 </a:t>
            </a:r>
            <a:r>
              <a:rPr lang="en-US" dirty="0" err="1" smtClean="0">
                <a:sym typeface="Wingdings" pitchFamily="2" charset="2"/>
              </a:rPr>
              <a:t>kSPS</a:t>
            </a:r>
            <a:endParaRPr lang="en-US" dirty="0" smtClean="0"/>
          </a:p>
          <a:p>
            <a:pPr algn="ctr"/>
            <a:r>
              <a:rPr lang="en-US" dirty="0" smtClean="0"/>
              <a:t>Signal set at 0.9 x Full Scale (FS = 20Vpp)</a:t>
            </a:r>
          </a:p>
        </p:txBody>
      </p:sp>
      <p:sp>
        <p:nvSpPr>
          <p:cNvPr id="7" name="TextBox 6"/>
          <p:cNvSpPr txBox="1"/>
          <p:nvPr/>
        </p:nvSpPr>
        <p:spPr>
          <a:xfrm>
            <a:off x="5292080" y="5373216"/>
            <a:ext cx="2153025"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sz="1600" dirty="0" smtClean="0"/>
              <a:t>Virgo/Virgo+ DAC Noise</a:t>
            </a:r>
          </a:p>
        </p:txBody>
      </p:sp>
      <p:cxnSp>
        <p:nvCxnSpPr>
          <p:cNvPr id="9" name="Straight Arrow Connector 8"/>
          <p:cNvCxnSpPr/>
          <p:nvPr/>
        </p:nvCxnSpPr>
        <p:spPr>
          <a:xfrm flipV="1">
            <a:off x="7380312" y="4797152"/>
            <a:ext cx="216024" cy="50405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Connettore 2 7"/>
          <p:cNvCxnSpPr/>
          <p:nvPr/>
        </p:nvCxnSpPr>
        <p:spPr>
          <a:xfrm flipV="1">
            <a:off x="3786182" y="4071942"/>
            <a:ext cx="928694" cy="4286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7"/>
          <p:cNvSpPr txBox="1"/>
          <p:nvPr/>
        </p:nvSpPr>
        <p:spPr>
          <a:xfrm>
            <a:off x="2805273" y="4572008"/>
            <a:ext cx="1373774"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1uV/</a:t>
            </a:r>
            <a:r>
              <a:rPr lang="en-US" dirty="0" err="1" smtClean="0"/>
              <a:t>sqrt</a:t>
            </a:r>
            <a:r>
              <a:rPr lang="en-US" dirty="0" smtClean="0"/>
              <a:t>(Hz)</a:t>
            </a: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98598"/>
          </a:xfrm>
        </p:spPr>
        <p:txBody>
          <a:bodyPr/>
          <a:lstStyle/>
          <a:p>
            <a:r>
              <a:rPr lang="it-IT" sz="3600" dirty="0" smtClean="0"/>
              <a:t>ADC Noise and Distortion Measurement Setup</a:t>
            </a:r>
            <a:endParaRPr lang="it-IT" sz="3600" dirty="0"/>
          </a:p>
        </p:txBody>
      </p:sp>
      <p:sp>
        <p:nvSpPr>
          <p:cNvPr id="3" name="Rectangle 2"/>
          <p:cNvSpPr/>
          <p:nvPr/>
        </p:nvSpPr>
        <p:spPr bwMode="auto">
          <a:xfrm>
            <a:off x="179512" y="1844824"/>
            <a:ext cx="3960440" cy="4536504"/>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sp>
        <p:nvSpPr>
          <p:cNvPr id="4" name="Trapezoid 3"/>
          <p:cNvSpPr/>
          <p:nvPr/>
        </p:nvSpPr>
        <p:spPr bwMode="auto">
          <a:xfrm rot="5400000">
            <a:off x="1691680" y="2132856"/>
            <a:ext cx="1152128" cy="1008112"/>
          </a:xfrm>
          <a:prstGeom prst="trapezoid">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DAC#1</a:t>
            </a:r>
          </a:p>
        </p:txBody>
      </p:sp>
      <p:sp>
        <p:nvSpPr>
          <p:cNvPr id="8" name="TextBox 7"/>
          <p:cNvSpPr txBox="1"/>
          <p:nvPr/>
        </p:nvSpPr>
        <p:spPr>
          <a:xfrm>
            <a:off x="5004048" y="5949280"/>
            <a:ext cx="1363771" cy="369332"/>
          </a:xfrm>
          <a:prstGeom prst="rect">
            <a:avLst/>
          </a:prstGeom>
          <a:noFill/>
        </p:spPr>
        <p:txBody>
          <a:bodyPr wrap="none" rtlCol="0">
            <a:spAutoFit/>
          </a:bodyPr>
          <a:lstStyle/>
          <a:p>
            <a:r>
              <a:rPr lang="en-US" dirty="0" smtClean="0"/>
              <a:t>FFT Analyzer</a:t>
            </a:r>
            <a:endParaRPr lang="en-US" dirty="0"/>
          </a:p>
        </p:txBody>
      </p:sp>
      <p:pic>
        <p:nvPicPr>
          <p:cNvPr id="9" name="Picture 4" descr="http://www.bksv.com/Products/frontends/lanxi/~/media/New_Products/LAN%20XI/Modules/3160/3160withUA%202100%20060.ashx?db=master&amp;mw=90&amp;h=90"/>
          <p:cNvPicPr>
            <a:picLocks noChangeAspect="1" noChangeArrowheads="1"/>
          </p:cNvPicPr>
          <p:nvPr/>
        </p:nvPicPr>
        <p:blipFill>
          <a:blip r:embed="rId2" cstate="print"/>
          <a:srcRect/>
          <a:stretch>
            <a:fillRect/>
          </a:stretch>
        </p:blipFill>
        <p:spPr bwMode="auto">
          <a:xfrm>
            <a:off x="5076056" y="4509120"/>
            <a:ext cx="1440160" cy="1440162"/>
          </a:xfrm>
          <a:prstGeom prst="rect">
            <a:avLst/>
          </a:prstGeom>
          <a:noFill/>
        </p:spPr>
      </p:pic>
      <p:sp>
        <p:nvSpPr>
          <p:cNvPr id="10" name="Rounded Rectangle 9"/>
          <p:cNvSpPr/>
          <p:nvPr/>
        </p:nvSpPr>
        <p:spPr bwMode="auto">
          <a:xfrm>
            <a:off x="3059832" y="2060848"/>
            <a:ext cx="1008112" cy="1152128"/>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Analog Front End</a:t>
            </a:r>
          </a:p>
        </p:txBody>
      </p:sp>
      <p:sp>
        <p:nvSpPr>
          <p:cNvPr id="11" name="Rectangle 10"/>
          <p:cNvSpPr/>
          <p:nvPr/>
        </p:nvSpPr>
        <p:spPr bwMode="auto">
          <a:xfrm>
            <a:off x="323528" y="3573016"/>
            <a:ext cx="1080120" cy="864096"/>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DSP</a:t>
            </a:r>
          </a:p>
        </p:txBody>
      </p:sp>
      <p:cxnSp>
        <p:nvCxnSpPr>
          <p:cNvPr id="13" name="Straight Arrow Connector 12"/>
          <p:cNvCxnSpPr>
            <a:stCxn id="4" idx="0"/>
            <a:endCxn id="10" idx="1"/>
          </p:cNvCxnSpPr>
          <p:nvPr/>
        </p:nvCxnSpPr>
        <p:spPr>
          <a:xfrm>
            <a:off x="2771800" y="2636912"/>
            <a:ext cx="288032"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a:stCxn id="25" idx="3"/>
          </p:cNvCxnSpPr>
          <p:nvPr/>
        </p:nvCxnSpPr>
        <p:spPr>
          <a:xfrm>
            <a:off x="4067944" y="5445224"/>
            <a:ext cx="1296144"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3" name="Rounded Rectangle 22"/>
          <p:cNvSpPr/>
          <p:nvPr/>
        </p:nvSpPr>
        <p:spPr bwMode="auto">
          <a:xfrm>
            <a:off x="3059832" y="3429000"/>
            <a:ext cx="1008112" cy="1152128"/>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Analog Front End</a:t>
            </a:r>
          </a:p>
        </p:txBody>
      </p:sp>
      <p:sp>
        <p:nvSpPr>
          <p:cNvPr id="25" name="Rounded Rectangle 24"/>
          <p:cNvSpPr/>
          <p:nvPr/>
        </p:nvSpPr>
        <p:spPr bwMode="auto">
          <a:xfrm>
            <a:off x="3059832" y="4869160"/>
            <a:ext cx="1008112" cy="1152128"/>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Analog Front End</a:t>
            </a:r>
          </a:p>
        </p:txBody>
      </p:sp>
      <p:sp>
        <p:nvSpPr>
          <p:cNvPr id="29" name="Trapezoid 28"/>
          <p:cNvSpPr/>
          <p:nvPr/>
        </p:nvSpPr>
        <p:spPr bwMode="auto">
          <a:xfrm rot="5400000">
            <a:off x="1691680" y="4941168"/>
            <a:ext cx="1152128" cy="1008112"/>
          </a:xfrm>
          <a:prstGeom prst="trapezoid">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DAC#2</a:t>
            </a:r>
          </a:p>
        </p:txBody>
      </p:sp>
      <p:cxnSp>
        <p:nvCxnSpPr>
          <p:cNvPr id="30" name="Straight Arrow Connector 29"/>
          <p:cNvCxnSpPr>
            <a:stCxn id="29" idx="0"/>
            <a:endCxn id="25" idx="1"/>
          </p:cNvCxnSpPr>
          <p:nvPr/>
        </p:nvCxnSpPr>
        <p:spPr>
          <a:xfrm>
            <a:off x="2771800" y="5445224"/>
            <a:ext cx="288032"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5" name="Trapezoid 34"/>
          <p:cNvSpPr/>
          <p:nvPr/>
        </p:nvSpPr>
        <p:spPr bwMode="auto">
          <a:xfrm rot="16200000">
            <a:off x="1691680" y="3501008"/>
            <a:ext cx="1152128" cy="1008112"/>
          </a:xfrm>
          <a:prstGeom prst="trapezoid">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solidFill>
                  <a:schemeClr val="bg1"/>
                </a:solidFill>
                <a:effectLst>
                  <a:outerShdw blurRad="38100" dist="38100" dir="2700000" algn="tl">
                    <a:srgbClr val="000000">
                      <a:alpha val="43137"/>
                    </a:srgbClr>
                  </a:outerShdw>
                </a:effectLst>
                <a:latin typeface="Segoe" pitchFamily="34" charset="0"/>
              </a:rPr>
              <a:t>ADC</a:t>
            </a:r>
          </a:p>
        </p:txBody>
      </p:sp>
      <p:cxnSp>
        <p:nvCxnSpPr>
          <p:cNvPr id="39" name="Elbow Connector 38"/>
          <p:cNvCxnSpPr>
            <a:stCxn id="10" idx="3"/>
            <a:endCxn id="23" idx="3"/>
          </p:cNvCxnSpPr>
          <p:nvPr/>
        </p:nvCxnSpPr>
        <p:spPr>
          <a:xfrm>
            <a:off x="4067944" y="2636912"/>
            <a:ext cx="12700" cy="1368152"/>
          </a:xfrm>
          <a:prstGeom prst="bentConnector3">
            <a:avLst>
              <a:gd name="adj1" fmla="val 4425001"/>
            </a:avLst>
          </a:prstGeom>
          <a:ln>
            <a:tailEnd type="arrow"/>
          </a:ln>
        </p:spPr>
        <p:style>
          <a:lnRef idx="1">
            <a:schemeClr val="dk1"/>
          </a:lnRef>
          <a:fillRef idx="0">
            <a:schemeClr val="dk1"/>
          </a:fillRef>
          <a:effectRef idx="0">
            <a:schemeClr val="dk1"/>
          </a:effectRef>
          <a:fontRef idx="minor">
            <a:schemeClr val="tx1"/>
          </a:fontRef>
        </p:style>
      </p:cxnSp>
      <p:cxnSp>
        <p:nvCxnSpPr>
          <p:cNvPr id="42" name="Shape 41"/>
          <p:cNvCxnSpPr>
            <a:endCxn id="4" idx="2"/>
          </p:cNvCxnSpPr>
          <p:nvPr/>
        </p:nvCxnSpPr>
        <p:spPr>
          <a:xfrm rot="5400000" flipH="1" flipV="1">
            <a:off x="827584" y="2636912"/>
            <a:ext cx="936104" cy="936104"/>
          </a:xfrm>
          <a:prstGeom prst="bentConnector2">
            <a:avLst/>
          </a:prstGeom>
          <a:ln>
            <a:tailEnd type="arrow"/>
          </a:ln>
        </p:spPr>
        <p:style>
          <a:lnRef idx="1">
            <a:schemeClr val="dk1"/>
          </a:lnRef>
          <a:fillRef idx="0">
            <a:schemeClr val="dk1"/>
          </a:fillRef>
          <a:effectRef idx="0">
            <a:schemeClr val="dk1"/>
          </a:effectRef>
          <a:fontRef idx="minor">
            <a:schemeClr val="tx1"/>
          </a:fontRef>
        </p:style>
      </p:cxnSp>
      <p:cxnSp>
        <p:nvCxnSpPr>
          <p:cNvPr id="44" name="Shape 43"/>
          <p:cNvCxnSpPr>
            <a:endCxn id="29" idx="2"/>
          </p:cNvCxnSpPr>
          <p:nvPr/>
        </p:nvCxnSpPr>
        <p:spPr>
          <a:xfrm rot="16200000" flipH="1">
            <a:off x="791580" y="4473116"/>
            <a:ext cx="1008112" cy="936104"/>
          </a:xfrm>
          <a:prstGeom prst="bentConnector2">
            <a:avLst/>
          </a:prstGeom>
          <a:ln>
            <a:tailEnd type="arrow"/>
          </a:ln>
        </p:spPr>
        <p:style>
          <a:lnRef idx="1">
            <a:schemeClr val="dk1"/>
          </a:lnRef>
          <a:fillRef idx="0">
            <a:schemeClr val="dk1"/>
          </a:fillRef>
          <a:effectRef idx="0">
            <a:schemeClr val="dk1"/>
          </a:effectRef>
          <a:fontRef idx="minor">
            <a:schemeClr val="tx1"/>
          </a:fontRef>
        </p:style>
      </p:cxnSp>
      <p:cxnSp>
        <p:nvCxnSpPr>
          <p:cNvPr id="46" name="Straight Arrow Connector 45"/>
          <p:cNvCxnSpPr>
            <a:stCxn id="23" idx="1"/>
            <a:endCxn id="35" idx="2"/>
          </p:cNvCxnSpPr>
          <p:nvPr/>
        </p:nvCxnSpPr>
        <p:spPr>
          <a:xfrm flipH="1">
            <a:off x="2771800" y="4005064"/>
            <a:ext cx="288032"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8" name="Straight Arrow Connector 47"/>
          <p:cNvCxnSpPr>
            <a:stCxn id="35" idx="0"/>
            <a:endCxn id="11" idx="3"/>
          </p:cNvCxnSpPr>
          <p:nvPr/>
        </p:nvCxnSpPr>
        <p:spPr>
          <a:xfrm flipH="1">
            <a:off x="1403648" y="4005064"/>
            <a:ext cx="36004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9" name="TextBox 48"/>
          <p:cNvSpPr txBox="1"/>
          <p:nvPr/>
        </p:nvSpPr>
        <p:spPr>
          <a:xfrm>
            <a:off x="5220072" y="1628800"/>
            <a:ext cx="3817397" cy="1200329"/>
          </a:xfrm>
          <a:prstGeom prst="rect">
            <a:avLst/>
          </a:prstGeom>
          <a:noFill/>
        </p:spPr>
        <p:txBody>
          <a:bodyPr wrap="square" rtlCol="0">
            <a:spAutoFit/>
          </a:bodyPr>
          <a:lstStyle/>
          <a:p>
            <a:r>
              <a:rPr lang="en-US" dirty="0" smtClean="0"/>
              <a:t>1. DAC #1 generates a sine wave</a:t>
            </a:r>
          </a:p>
          <a:p>
            <a:r>
              <a:rPr lang="en-US" dirty="0" smtClean="0"/>
              <a:t>2. DSP reads ADC, apply a digital notch filter and amplifies by a factor 1000 before sending output to DAC #2</a:t>
            </a:r>
            <a:endParaRPr lang="en-US"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382000" cy="664797"/>
          </a:xfrm>
        </p:spPr>
        <p:txBody>
          <a:bodyPr/>
          <a:lstStyle/>
          <a:p>
            <a:r>
              <a:rPr lang="en-US" dirty="0" smtClean="0"/>
              <a:t>ADC-DSP-DAC Frequency Response</a:t>
            </a:r>
            <a:endParaRPr lang="en-US" dirty="0"/>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pPr algn="r"/>
            <a:fld id="{DE5A135F-3B48-4C32-91E8-5B06FAD9FD8E}" type="slidenum">
              <a:rPr lang="it-IT" smtClean="0"/>
              <a:pPr algn="r"/>
              <a:t>9</a:t>
            </a:fld>
            <a:endParaRPr lang="it-IT" dirty="0"/>
          </a:p>
        </p:txBody>
      </p:sp>
      <p:pic>
        <p:nvPicPr>
          <p:cNvPr id="4098" name="Picture 2"/>
          <p:cNvPicPr>
            <a:picLocks noChangeAspect="1" noChangeArrowheads="1"/>
          </p:cNvPicPr>
          <p:nvPr/>
        </p:nvPicPr>
        <p:blipFill>
          <a:blip r:embed="rId2" cstate="print"/>
          <a:srcRect/>
          <a:stretch>
            <a:fillRect/>
          </a:stretch>
        </p:blipFill>
        <p:spPr bwMode="auto">
          <a:xfrm>
            <a:off x="683568" y="764704"/>
            <a:ext cx="7632848" cy="5850994"/>
          </a:xfrm>
          <a:prstGeom prst="rect">
            <a:avLst/>
          </a:prstGeom>
          <a:noFill/>
          <a:ln w="9525">
            <a:noFill/>
            <a:miter lim="800000"/>
            <a:headEnd/>
            <a:tailEnd/>
          </a:ln>
          <a:effectLst/>
        </p:spPr>
      </p:pic>
      <p:sp>
        <p:nvSpPr>
          <p:cNvPr id="6" name="TextBox 5"/>
          <p:cNvSpPr txBox="1"/>
          <p:nvPr/>
        </p:nvSpPr>
        <p:spPr>
          <a:xfrm>
            <a:off x="1691680" y="4293096"/>
            <a:ext cx="4283609" cy="369332"/>
          </a:xfrm>
          <a:prstGeom prst="rect">
            <a:avLst/>
          </a:prstGeom>
          <a:solidFill>
            <a:schemeClr val="bg1"/>
          </a:solidFill>
        </p:spPr>
        <p:txBody>
          <a:bodyPr wrap="none" rtlCol="0">
            <a:spAutoFit/>
          </a:bodyPr>
          <a:lstStyle/>
          <a:p>
            <a:r>
              <a:rPr lang="en-US" dirty="0" smtClean="0"/>
              <a:t>Group delay ~ 42 </a:t>
            </a:r>
            <a:r>
              <a:rPr lang="en-US" dirty="0" err="1" smtClean="0"/>
              <a:t>usec</a:t>
            </a:r>
            <a:r>
              <a:rPr lang="en-US" dirty="0" smtClean="0"/>
              <a:t> (~650 </a:t>
            </a:r>
            <a:r>
              <a:rPr lang="en-US" dirty="0" err="1" smtClean="0"/>
              <a:t>usec</a:t>
            </a:r>
            <a:r>
              <a:rPr lang="en-US" dirty="0" smtClean="0"/>
              <a:t> in Virgo+)</a:t>
            </a:r>
            <a:endParaRPr lang="en-US" dirty="0"/>
          </a:p>
        </p:txBody>
      </p:sp>
      <p:cxnSp>
        <p:nvCxnSpPr>
          <p:cNvPr id="7" name="Connettore 2 6"/>
          <p:cNvCxnSpPr/>
          <p:nvPr/>
        </p:nvCxnSpPr>
        <p:spPr>
          <a:xfrm rot="5400000" flipH="1" flipV="1">
            <a:off x="6036479" y="5464983"/>
            <a:ext cx="1071570" cy="1428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286512" y="6143644"/>
            <a:ext cx="857256"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dirty="0" smtClean="0"/>
              <a:t>24 kHz</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382000" cy="664797"/>
          </a:xfrm>
        </p:spPr>
        <p:txBody>
          <a:bodyPr/>
          <a:lstStyle/>
          <a:p>
            <a:r>
              <a:rPr lang="en-US" dirty="0" smtClean="0"/>
              <a:t>ADC Noise </a:t>
            </a:r>
            <a:r>
              <a:rPr dirty="0" smtClean="0"/>
              <a:t>1/2</a:t>
            </a:r>
            <a:r>
              <a:rPr lang="en-US" dirty="0" smtClean="0"/>
              <a:t> (High Frequency)</a:t>
            </a:r>
            <a:endParaRPr lang="en-US" dirty="0"/>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pPr algn="r"/>
            <a:fld id="{DE5A135F-3B48-4C32-91E8-5B06FAD9FD8E}" type="slidenum">
              <a:rPr lang="it-IT" smtClean="0"/>
              <a:pPr algn="r"/>
              <a:t>10</a:t>
            </a:fld>
            <a:endParaRPr lang="it-IT" dirty="0"/>
          </a:p>
        </p:txBody>
      </p:sp>
      <p:pic>
        <p:nvPicPr>
          <p:cNvPr id="5122" name="Picture 2"/>
          <p:cNvPicPr>
            <a:picLocks noChangeAspect="1" noChangeArrowheads="1"/>
          </p:cNvPicPr>
          <p:nvPr/>
        </p:nvPicPr>
        <p:blipFill>
          <a:blip r:embed="rId2" cstate="print"/>
          <a:srcRect/>
          <a:stretch>
            <a:fillRect/>
          </a:stretch>
        </p:blipFill>
        <p:spPr bwMode="auto">
          <a:xfrm>
            <a:off x="827582" y="620688"/>
            <a:ext cx="7776865" cy="5832648"/>
          </a:xfrm>
          <a:prstGeom prst="rect">
            <a:avLst/>
          </a:prstGeom>
          <a:noFill/>
          <a:ln w="9525">
            <a:noFill/>
            <a:miter lim="800000"/>
            <a:headEnd/>
            <a:tailEnd/>
          </a:ln>
          <a:effectLst/>
        </p:spPr>
      </p:pic>
      <p:sp>
        <p:nvSpPr>
          <p:cNvPr id="6" name="TextBox 5"/>
          <p:cNvSpPr txBox="1"/>
          <p:nvPr/>
        </p:nvSpPr>
        <p:spPr>
          <a:xfrm>
            <a:off x="3478345" y="1412776"/>
            <a:ext cx="3260573" cy="92333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ADC Conversion Rate: 3.84 MSPS</a:t>
            </a:r>
          </a:p>
          <a:p>
            <a:pPr algn="ctr"/>
            <a:r>
              <a:rPr lang="en-US" dirty="0" smtClean="0"/>
              <a:t>12 x decimation  </a:t>
            </a:r>
            <a:r>
              <a:rPr lang="en-US" dirty="0" smtClean="0">
                <a:sym typeface="Wingdings" pitchFamily="2" charset="2"/>
              </a:rPr>
              <a:t> 320 </a:t>
            </a:r>
            <a:r>
              <a:rPr lang="en-US" dirty="0" err="1" smtClean="0">
                <a:sym typeface="Wingdings" pitchFamily="2" charset="2"/>
              </a:rPr>
              <a:t>kSPS</a:t>
            </a:r>
            <a:endParaRPr lang="en-US" dirty="0" smtClean="0"/>
          </a:p>
          <a:p>
            <a:pPr algn="ctr"/>
            <a:r>
              <a:rPr lang="en-US" dirty="0" smtClean="0"/>
              <a:t>0 </a:t>
            </a:r>
            <a:r>
              <a:rPr lang="en-US" dirty="0" err="1" smtClean="0"/>
              <a:t>Vdc</a:t>
            </a:r>
            <a:r>
              <a:rPr lang="en-US" dirty="0" smtClean="0"/>
              <a:t> output (FS = 10Vpp)</a:t>
            </a:r>
          </a:p>
        </p:txBody>
      </p:sp>
      <p:cxnSp>
        <p:nvCxnSpPr>
          <p:cNvPr id="7" name="Connettore 2 6"/>
          <p:cNvCxnSpPr/>
          <p:nvPr/>
        </p:nvCxnSpPr>
        <p:spPr>
          <a:xfrm flipV="1">
            <a:off x="3286116" y="3500438"/>
            <a:ext cx="642942" cy="3571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285984" y="3929066"/>
            <a:ext cx="1607812"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dirty="0" smtClean="0"/>
              <a:t>100nV/</a:t>
            </a:r>
            <a:r>
              <a:rPr lang="en-US" dirty="0" err="1" smtClean="0"/>
              <a:t>sqrt</a:t>
            </a:r>
            <a:r>
              <a:rPr lang="en-US" dirty="0" smtClean="0"/>
              <a:t>(Hz)</a:t>
            </a:r>
          </a:p>
        </p:txBody>
      </p:sp>
      <p:cxnSp>
        <p:nvCxnSpPr>
          <p:cNvPr id="14" name="Connettore 2 13"/>
          <p:cNvCxnSpPr/>
          <p:nvPr/>
        </p:nvCxnSpPr>
        <p:spPr>
          <a:xfrm flipV="1">
            <a:off x="4000496" y="3857628"/>
            <a:ext cx="785818" cy="71438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7"/>
          <p:cNvSpPr txBox="1"/>
          <p:nvPr/>
        </p:nvSpPr>
        <p:spPr>
          <a:xfrm>
            <a:off x="3071802" y="4643446"/>
            <a:ext cx="1607812"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dirty="0" smtClean="0"/>
              <a:t>70nV/</a:t>
            </a:r>
            <a:r>
              <a:rPr lang="en-US" dirty="0" err="1" smtClean="0"/>
              <a:t>sqrt</a:t>
            </a:r>
            <a:r>
              <a:rPr lang="en-US" dirty="0" smtClean="0"/>
              <a:t>(Hz)</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382000" cy="664797"/>
          </a:xfrm>
        </p:spPr>
        <p:txBody>
          <a:bodyPr/>
          <a:lstStyle/>
          <a:p>
            <a:r>
              <a:rPr lang="en-US" dirty="0" smtClean="0"/>
              <a:t>ADC Noise </a:t>
            </a:r>
            <a:r>
              <a:rPr dirty="0"/>
              <a:t>2/2 (Low Frequency) </a:t>
            </a:r>
            <a:endParaRPr lang="en-US" dirty="0"/>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pPr algn="r"/>
            <a:fld id="{DE5A135F-3B48-4C32-91E8-5B06FAD9FD8E}" type="slidenum">
              <a:rPr lang="it-IT" smtClean="0"/>
              <a:pPr algn="r"/>
              <a:t>11</a:t>
            </a:fld>
            <a:endParaRPr lang="it-IT" dirty="0"/>
          </a:p>
        </p:txBody>
      </p:sp>
      <p:pic>
        <p:nvPicPr>
          <p:cNvPr id="6147" name="Picture 3"/>
          <p:cNvPicPr>
            <a:picLocks noChangeAspect="1" noChangeArrowheads="1"/>
          </p:cNvPicPr>
          <p:nvPr/>
        </p:nvPicPr>
        <p:blipFill>
          <a:blip r:embed="rId2" cstate="print"/>
          <a:srcRect/>
          <a:stretch>
            <a:fillRect/>
          </a:stretch>
        </p:blipFill>
        <p:spPr bwMode="auto">
          <a:xfrm>
            <a:off x="827584" y="620688"/>
            <a:ext cx="7776864" cy="5832648"/>
          </a:xfrm>
          <a:prstGeom prst="rect">
            <a:avLst/>
          </a:prstGeom>
          <a:noFill/>
          <a:ln w="9525">
            <a:noFill/>
            <a:miter lim="800000"/>
            <a:headEnd/>
            <a:tailEnd/>
          </a:ln>
          <a:effectLst/>
        </p:spPr>
      </p:pic>
      <p:sp>
        <p:nvSpPr>
          <p:cNvPr id="9" name="TextBox 8"/>
          <p:cNvSpPr txBox="1"/>
          <p:nvPr/>
        </p:nvSpPr>
        <p:spPr>
          <a:xfrm>
            <a:off x="3131840" y="1628800"/>
            <a:ext cx="3953583" cy="92333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ADC Conversion Rate: 3.84 MSPS</a:t>
            </a:r>
          </a:p>
          <a:p>
            <a:pPr algn="ctr"/>
            <a:r>
              <a:rPr lang="en-US" dirty="0" smtClean="0"/>
              <a:t>12 x decimation  </a:t>
            </a:r>
            <a:r>
              <a:rPr lang="en-US" dirty="0" smtClean="0">
                <a:sym typeface="Wingdings" pitchFamily="2" charset="2"/>
              </a:rPr>
              <a:t> 320 </a:t>
            </a:r>
            <a:r>
              <a:rPr lang="en-US" dirty="0" err="1" smtClean="0">
                <a:sym typeface="Wingdings" pitchFamily="2" charset="2"/>
              </a:rPr>
              <a:t>kSPS</a:t>
            </a:r>
            <a:endParaRPr lang="en-US" dirty="0" smtClean="0"/>
          </a:p>
          <a:p>
            <a:pPr algn="ctr"/>
            <a:r>
              <a:rPr lang="en-US" dirty="0" smtClean="0"/>
              <a:t>Signal set at 0.8 x Full Scale (FS = 10Vpp)</a:t>
            </a:r>
          </a:p>
        </p:txBody>
      </p:sp>
      <p:cxnSp>
        <p:nvCxnSpPr>
          <p:cNvPr id="6" name="Connettore 2 5"/>
          <p:cNvCxnSpPr/>
          <p:nvPr/>
        </p:nvCxnSpPr>
        <p:spPr>
          <a:xfrm flipV="1">
            <a:off x="3071802" y="3786190"/>
            <a:ext cx="714380" cy="5000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7"/>
          <p:cNvSpPr txBox="1"/>
          <p:nvPr/>
        </p:nvSpPr>
        <p:spPr>
          <a:xfrm>
            <a:off x="2071670" y="4357694"/>
            <a:ext cx="1373774"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dirty="0" smtClean="0"/>
              <a:t>2uV/</a:t>
            </a:r>
            <a:r>
              <a:rPr lang="en-US" dirty="0" err="1" smtClean="0"/>
              <a:t>sqrt</a:t>
            </a:r>
            <a:r>
              <a:rPr lang="en-US" dirty="0" smtClean="0"/>
              <a:t>(Hz)</a:t>
            </a: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382000" cy="664797"/>
          </a:xfrm>
        </p:spPr>
        <p:txBody>
          <a:bodyPr/>
          <a:lstStyle/>
          <a:p>
            <a:r>
              <a:rPr lang="en-US" dirty="0" smtClean="0"/>
              <a:t>ADC THD</a:t>
            </a:r>
            <a:endParaRPr lang="en-US" dirty="0"/>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pPr algn="r"/>
            <a:fld id="{DE5A135F-3B48-4C32-91E8-5B06FAD9FD8E}" type="slidenum">
              <a:rPr lang="it-IT" smtClean="0"/>
              <a:pPr algn="r"/>
              <a:t>12</a:t>
            </a:fld>
            <a:endParaRPr lang="it-IT" dirty="0"/>
          </a:p>
        </p:txBody>
      </p:sp>
      <p:pic>
        <p:nvPicPr>
          <p:cNvPr id="7171" name="Picture 3"/>
          <p:cNvPicPr>
            <a:picLocks noChangeAspect="1" noChangeArrowheads="1"/>
          </p:cNvPicPr>
          <p:nvPr/>
        </p:nvPicPr>
        <p:blipFill>
          <a:blip r:embed="rId2" cstate="print"/>
          <a:srcRect/>
          <a:stretch>
            <a:fillRect/>
          </a:stretch>
        </p:blipFill>
        <p:spPr bwMode="auto">
          <a:xfrm>
            <a:off x="827584" y="620688"/>
            <a:ext cx="7776864" cy="5832648"/>
          </a:xfrm>
          <a:prstGeom prst="rect">
            <a:avLst/>
          </a:prstGeom>
          <a:noFill/>
          <a:ln w="9525">
            <a:noFill/>
            <a:miter lim="800000"/>
            <a:headEnd/>
            <a:tailEnd/>
          </a:ln>
          <a:effectLst/>
        </p:spPr>
      </p:pic>
      <p:sp>
        <p:nvSpPr>
          <p:cNvPr id="8" name="TextBox 7"/>
          <p:cNvSpPr txBox="1"/>
          <p:nvPr/>
        </p:nvSpPr>
        <p:spPr>
          <a:xfrm>
            <a:off x="3563888" y="1988840"/>
            <a:ext cx="3953583" cy="92333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ADC Conversion Rate: 3.84 MSPS</a:t>
            </a:r>
          </a:p>
          <a:p>
            <a:pPr algn="ctr"/>
            <a:r>
              <a:rPr lang="en-US" dirty="0" smtClean="0"/>
              <a:t>12 x decimation  </a:t>
            </a:r>
            <a:r>
              <a:rPr lang="en-US" dirty="0" smtClean="0">
                <a:sym typeface="Wingdings" pitchFamily="2" charset="2"/>
              </a:rPr>
              <a:t> 320 </a:t>
            </a:r>
            <a:r>
              <a:rPr lang="en-US" dirty="0" err="1" smtClean="0">
                <a:sym typeface="Wingdings" pitchFamily="2" charset="2"/>
              </a:rPr>
              <a:t>kSPS</a:t>
            </a:r>
            <a:endParaRPr lang="en-US" dirty="0" smtClean="0"/>
          </a:p>
          <a:p>
            <a:pPr algn="ctr"/>
            <a:r>
              <a:rPr lang="en-US" dirty="0" smtClean="0"/>
              <a:t>Signal set at 0.8 x Full Scale (FS = 10Vpp)</a:t>
            </a:r>
          </a:p>
        </p:txBody>
      </p:sp>
      <p:sp>
        <p:nvSpPr>
          <p:cNvPr id="9" name="TextBox 8"/>
          <p:cNvSpPr txBox="1"/>
          <p:nvPr/>
        </p:nvSpPr>
        <p:spPr>
          <a:xfrm>
            <a:off x="2915816" y="3645024"/>
            <a:ext cx="1584088"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THD = -96.8 dB</a:t>
            </a:r>
          </a:p>
        </p:txBody>
      </p:sp>
      <p:sp>
        <p:nvSpPr>
          <p:cNvPr id="7" name="TextBox 5"/>
          <p:cNvSpPr txBox="1"/>
          <p:nvPr/>
        </p:nvSpPr>
        <p:spPr>
          <a:xfrm>
            <a:off x="2214546" y="1285860"/>
            <a:ext cx="998991"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dirty="0" smtClean="0"/>
              <a:t>74.75 Hz</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EEFD162-EDAF-40F1-8DE6-8C07E9AEC8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29633</TotalTime>
  <Words>392</Words>
  <Application>Microsoft Office PowerPoint</Application>
  <PresentationFormat>On-screen Show (4:3)</PresentationFormat>
  <Paragraphs>66</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White with Courier font for code slides</vt:lpstr>
      <vt:lpstr>SAT Electronics ADC-DAC Performances </vt:lpstr>
      <vt:lpstr>Board Testing</vt:lpstr>
      <vt:lpstr>Board Block Diagram</vt:lpstr>
      <vt:lpstr>DAC Noise and Distortion Measurement Setup</vt:lpstr>
      <vt:lpstr>DAC Total Harmonic Distortion</vt:lpstr>
      <vt:lpstr>DAC Noise 1/2</vt:lpstr>
      <vt:lpstr>DAC Noise 2/2 (Low Frequency) </vt:lpstr>
      <vt:lpstr>ADC Noise and Distortion Measurement Setup</vt:lpstr>
      <vt:lpstr>ADC-DSP-DAC Frequency Response</vt:lpstr>
      <vt:lpstr>ADC Noise 1/2 (High Frequency)</vt:lpstr>
      <vt:lpstr>ADC Noise 2/2 (Low Frequency) </vt:lpstr>
      <vt:lpstr>ADC THD</vt:lpstr>
    </vt:vector>
  </TitlesOfParts>
  <Company>European Gravitational Observatory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 Control System</dc:title>
  <dc:creator>Alberto</dc:creator>
  <cp:lastModifiedBy>Alberto Gennai</cp:lastModifiedBy>
  <cp:revision>197</cp:revision>
  <dcterms:created xsi:type="dcterms:W3CDTF">2012-01-30T20:42:31Z</dcterms:created>
  <dcterms:modified xsi:type="dcterms:W3CDTF">2014-12-10T12:19:47Z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TC102867899990</vt:lpwstr>
  </property>
</Properties>
</file>