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64" r:id="rId3"/>
    <p:sldId id="275" r:id="rId4"/>
    <p:sldId id="267" r:id="rId5"/>
    <p:sldId id="268" r:id="rId6"/>
    <p:sldId id="272" r:id="rId7"/>
    <p:sldId id="269" r:id="rId8"/>
    <p:sldId id="277" r:id="rId9"/>
    <p:sldId id="278" r:id="rId10"/>
    <p:sldId id="270" r:id="rId11"/>
    <p:sldId id="271" r:id="rId12"/>
    <p:sldId id="274" r:id="rId13"/>
    <p:sldId id="281" r:id="rId14"/>
    <p:sldId id="279" r:id="rId15"/>
    <p:sldId id="25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02BE"/>
    <a:srgbClr val="2A14A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7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A65C5-738D-472C-BCC4-F3E005174DDA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323F0-BB10-47B8-8E84-8F2CE50C4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A76EE-3299-48CA-B5AB-BF6A2FDFBCCB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>
            <a:lvl1pPr>
              <a:defRPr sz="1400"/>
            </a:lvl1pPr>
          </a:lstStyle>
          <a:p>
            <a:fld id="{F9ACAAFE-676B-4ADE-963B-80756CCCD97A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 dirty="0" err="1" smtClean="0"/>
              <a:t>irene</a:t>
            </a:r>
            <a:r>
              <a:rPr lang="en-US" dirty="0" smtClean="0"/>
              <a:t> </a:t>
            </a:r>
            <a:r>
              <a:rPr lang="en-US" dirty="0" err="1" smtClean="0"/>
              <a:t>fiori</a:t>
            </a:r>
            <a:r>
              <a:rPr lang="en-US" dirty="0" smtClean="0"/>
              <a:t> - JRC workshop Pisa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92875"/>
            <a:ext cx="2133600" cy="365125"/>
          </a:xfrm>
        </p:spPr>
        <p:txBody>
          <a:bodyPr/>
          <a:lstStyle>
            <a:lvl1pPr>
              <a:defRPr sz="1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C18B-73BA-4435-AED7-D2B75FC2393A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5EFB-C8E4-4C73-B570-87D5C06C254A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9C35-C13F-4841-8432-B2BA1182CCC2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CD7B7-3BB5-4B1E-A6B1-18622C3BF39E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D503-1DBF-45D6-9E23-9172617B21A2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DEDD1-B783-4119-A150-6D4B10FFA5D0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DE9B-9428-49AF-913F-4416654CD708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1BB-3F3A-484F-BB25-BEFC07254E12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682A-85FC-4E7B-9099-97FC87B0D312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A3397-1917-4D64-AA5A-C050D306ED10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irene fiori - JRC workshop Pisa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802.00885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public.virgo-gw.eu/wp-content/grand-media/image/PhotoVirgo_VueDuC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52400"/>
            <a:ext cx="9067800" cy="6629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63575"/>
            <a:ext cx="8458200" cy="1470025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atin typeface="Source Sans Pro"/>
              </a:rPr>
              <a:t>Virgo, an </a:t>
            </a:r>
            <a:r>
              <a:rPr lang="en-US" sz="5400" b="1" dirty="0" smtClean="0">
                <a:latin typeface="Source Sans Pro"/>
              </a:rPr>
              <a:t>extremely sensitive detector in a noisy environment</a:t>
            </a:r>
            <a:endParaRPr lang="en-US" sz="4800" b="1" dirty="0">
              <a:latin typeface="Source Sans Pro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752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Source Sans Pro"/>
              </a:rPr>
              <a:t>Irene </a:t>
            </a:r>
            <a:r>
              <a:rPr lang="en-US" sz="2400" b="1" dirty="0" err="1" smtClean="0">
                <a:solidFill>
                  <a:schemeClr val="tx1"/>
                </a:solidFill>
                <a:latin typeface="Source Sans Pro"/>
              </a:rPr>
              <a:t>Fiori</a:t>
            </a:r>
            <a:r>
              <a:rPr lang="en-US" sz="2400" b="1" dirty="0" smtClean="0">
                <a:solidFill>
                  <a:schemeClr val="tx1"/>
                </a:solidFill>
                <a:latin typeface="Source Sans Pro"/>
              </a:rPr>
              <a:t> - EGO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Source Sans Pro"/>
              </a:rPr>
              <a:t>JRC Workshop – Pisa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Source Sans Pro"/>
              </a:rPr>
              <a:t>18 May 2018</a:t>
            </a:r>
            <a:endParaRPr lang="en-US" sz="2400" b="1" dirty="0">
              <a:solidFill>
                <a:schemeClr val="tx1"/>
              </a:solidFill>
              <a:latin typeface="Source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-4038600" y="1676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90800" y="4343400"/>
            <a:ext cx="67056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>
                <a:latin typeface="Source Sans Pro"/>
              </a:rPr>
              <a:t>Very well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 isolated from external disturbances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>
                <a:latin typeface="Source Sans Pro"/>
              </a:rPr>
              <a:t>Nevertheless, intense or close disturbances can couple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Sounds,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 vibrations, EM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 fields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 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(10 Hz to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 10 kHz</a:t>
            </a:r>
            <a:r>
              <a:rPr lang="en-US" sz="1600" dirty="0" smtClean="0">
                <a:latin typeface="Source Sans Pro"/>
              </a:rPr>
              <a:t>)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Source Sans Pro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1600" b="1" dirty="0" smtClean="0">
                <a:latin typeface="Source Sans Pro"/>
              </a:rPr>
              <a:t>Radio waves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 </a:t>
            </a:r>
            <a:r>
              <a:rPr lang="en-US" sz="1600" dirty="0" smtClean="0">
                <a:latin typeface="Source Sans Pro"/>
              </a:rPr>
              <a:t>@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 laser modulation frequency (6 – 60 MHz) 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Infra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noise</a:t>
            </a:r>
            <a:r>
              <a:rPr lang="en-US" sz="1600" b="1" noProof="0" dirty="0" smtClean="0">
                <a:latin typeface="Source Sans Pro"/>
              </a:rPr>
              <a:t>, </a:t>
            </a:r>
            <a:r>
              <a:rPr lang="en-US" sz="1600" dirty="0" smtClean="0">
                <a:latin typeface="Source Sans Pro"/>
              </a:rPr>
              <a:t>low frequency seism or sound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ource Sans Pro"/>
              </a:rPr>
              <a:t>can excite  mechanical modes, or up-convert (i.e. back scattered light)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Source Sans Pro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Source Sans Pro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Source Sans Pro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ource Sans Pro"/>
            </a:endParaRP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7239000" y="1272172"/>
          <a:ext cx="1066800" cy="632828"/>
        </p:xfrm>
        <a:graphic>
          <a:graphicData uri="http://schemas.openxmlformats.org/presentationml/2006/ole">
            <p:oleObj spid="_x0000_s21506" name="Equation" r:id="rId3" imgW="749160" imgH="44424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98294" y="1143000"/>
            <a:ext cx="7016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 smtClean="0">
                <a:latin typeface="Source Sans Pro"/>
              </a:rPr>
              <a:t>Virgo is a laser interferometer to detect gravitational waves</a:t>
            </a:r>
          </a:p>
          <a:p>
            <a:endParaRPr lang="en-US" sz="2000" dirty="0">
              <a:latin typeface="Source Sans Pro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/>
                <a:ea typeface="+mj-ea"/>
                <a:cs typeface="+mj-cs"/>
              </a:rPr>
              <a:t> </a:t>
            </a:r>
            <a:r>
              <a:rPr lang="en-US" sz="4000" dirty="0" smtClean="0">
                <a:latin typeface="Source Sans Pro"/>
                <a:ea typeface="+mj-ea"/>
                <a:cs typeface="+mj-cs"/>
              </a:rPr>
              <a:t>  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/>
                <a:ea typeface="+mj-ea"/>
                <a:cs typeface="+mj-cs"/>
              </a:rPr>
              <a:t>Virgo and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/>
                <a:ea typeface="+mj-ea"/>
                <a:cs typeface="+mj-cs"/>
              </a:rPr>
              <a:t> the environment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/>
              <a:ea typeface="+mj-ea"/>
              <a:cs typeface="+mj-cs"/>
            </a:endParaRPr>
          </a:p>
        </p:txBody>
      </p:sp>
      <p:pic>
        <p:nvPicPr>
          <p:cNvPr id="21" name="Picture 2" descr="http://public.virgo-gw.eu/wp-content/grand-media/image/PhotoVirgo_TubeAVi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5142611"/>
            <a:ext cx="2590801" cy="1639189"/>
          </a:xfrm>
          <a:prstGeom prst="rect">
            <a:avLst/>
          </a:prstGeom>
          <a:noFill/>
        </p:spPr>
      </p:pic>
      <p:pic>
        <p:nvPicPr>
          <p:cNvPr id="21515" name="Picture 11" descr="https://vim.virgo-gw.eu/resources/2017-09-15/resources/20170915_cal_sensitivity.png?random=B3199K5942kH2KDNJ429"/>
          <p:cNvPicPr>
            <a:picLocks noChangeAspect="1" noChangeArrowheads="1"/>
          </p:cNvPicPr>
          <p:nvPr/>
        </p:nvPicPr>
        <p:blipFill>
          <a:blip r:embed="rId5" cstate="print"/>
          <a:srcRect l="5221"/>
          <a:stretch>
            <a:fillRect/>
          </a:stretch>
        </p:blipFill>
        <p:spPr bwMode="auto">
          <a:xfrm>
            <a:off x="5181600" y="2209800"/>
            <a:ext cx="3962400" cy="1981200"/>
          </a:xfrm>
          <a:prstGeom prst="rect">
            <a:avLst/>
          </a:prstGeom>
          <a:noFill/>
        </p:spPr>
      </p:pic>
      <p:pic>
        <p:nvPicPr>
          <p:cNvPr id="24" name="Picture 14" descr="Simplified optical scheme of the Virgo interferometer"/>
          <p:cNvPicPr>
            <a:picLocks noChangeAspect="1" noChangeArrowheads="1"/>
          </p:cNvPicPr>
          <p:nvPr/>
        </p:nvPicPr>
        <p:blipFill>
          <a:blip r:embed="rId6" cstate="print"/>
          <a:srcRect l="-2689" t="-1893" r="-2689" b="-1893"/>
          <a:stretch>
            <a:fillRect/>
          </a:stretch>
        </p:blipFill>
        <p:spPr bwMode="auto">
          <a:xfrm>
            <a:off x="1087570" y="1586796"/>
            <a:ext cx="3941630" cy="2756604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6" name="Straight Arrow Connector 25"/>
          <p:cNvCxnSpPr/>
          <p:nvPr/>
        </p:nvCxnSpPr>
        <p:spPr>
          <a:xfrm flipV="1">
            <a:off x="1219200" y="1752600"/>
            <a:ext cx="114300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09600" y="4797623"/>
            <a:ext cx="2083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Source Sans Pro"/>
              </a:rPr>
              <a:t>ULTRA-HIGH VACUUM</a:t>
            </a:r>
            <a:endParaRPr lang="en-US" sz="1400" dirty="0">
              <a:solidFill>
                <a:srgbClr val="0070C0"/>
              </a:solidFill>
              <a:latin typeface="Source Sans Pro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66800" y="223462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Source Sans Pro"/>
              </a:rPr>
              <a:t>Seismic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Source Sans Pro"/>
              </a:rPr>
              <a:t>isolator</a:t>
            </a:r>
            <a:endParaRPr lang="en-US" sz="1600" dirty="0">
              <a:solidFill>
                <a:srgbClr val="0070C0"/>
              </a:solidFill>
              <a:latin typeface="Source Sans Pro"/>
            </a:endParaRP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47DC5-00A5-4A66-BAE4-5E738C7B3C6F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>
          <a:xfrm>
            <a:off x="6934200" y="64928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US" smtClean="0"/>
              <a:t>irene fiori - JRC workshop Pisa </a:t>
            </a:r>
            <a:endParaRPr lang="en-US" dirty="0"/>
          </a:p>
        </p:txBody>
      </p:sp>
      <p:grpSp>
        <p:nvGrpSpPr>
          <p:cNvPr id="34" name="Group 37"/>
          <p:cNvGrpSpPr>
            <a:grpSpLocks noChangeAspect="1"/>
          </p:cNvGrpSpPr>
          <p:nvPr/>
        </p:nvGrpSpPr>
        <p:grpSpPr bwMode="auto">
          <a:xfrm>
            <a:off x="457200" y="1600200"/>
            <a:ext cx="661741" cy="3163978"/>
            <a:chOff x="1752600" y="304800"/>
            <a:chExt cx="1339011" cy="6400800"/>
          </a:xfrm>
        </p:grpSpPr>
        <p:pic>
          <p:nvPicPr>
            <p:cNvPr id="35" name="Picture 34" descr="C:\Users\valerio\Desktop\PAY+F7 v2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7376" y="4838700"/>
              <a:ext cx="782024" cy="186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31" descr="C:\Users\valerio\Desktop\My_SA v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752600" y="304800"/>
              <a:ext cx="1339011" cy="629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927100"/>
          <a:ext cx="9144000" cy="5930900"/>
        </p:xfrm>
        <a:graphic>
          <a:graphicData uri="http://schemas.openxmlformats.org/presentationml/2006/ole">
            <p:oleObj spid="_x0000_s32770" name="Photo Editor Photo" r:id="rId3" imgW="7621064" imgH="5087060" progId="">
              <p:embed/>
            </p:oleObj>
          </a:graphicData>
        </a:graphic>
      </p:graphicFrame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it-IT" sz="4000" dirty="0" smtClean="0">
                <a:latin typeface="Source Sans Pro"/>
              </a:rPr>
              <a:t>   Remote but loud sources</a:t>
            </a:r>
            <a:endParaRPr lang="en-US" sz="4000" dirty="0" smtClean="0">
              <a:latin typeface="Source Sans Pro"/>
            </a:endParaRPr>
          </a:p>
        </p:txBody>
      </p:sp>
      <p:pic>
        <p:nvPicPr>
          <p:cNvPr id="102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143000"/>
            <a:ext cx="2514600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914400"/>
            <a:ext cx="2362200" cy="154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876800"/>
            <a:ext cx="27749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77000" y="4857750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Date Placeholder 9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B6A9453-AB69-41A3-8D0C-5F1CA17357B6}" type="datetime1">
              <a:rPr lang="en-US" smtClean="0"/>
              <a:pPr>
                <a:defRPr/>
              </a:pPr>
              <a:t>3/26/2019</a:t>
            </a:fld>
            <a:endParaRPr lang="en-US"/>
          </a:p>
        </p:txBody>
      </p:sp>
      <p:pic>
        <p:nvPicPr>
          <p:cNvPr id="1035" name="Picture 13" descr="https://encrypted-tbn0.gstatic.com/images?q=tbn:ANd9GcS9MJKFYGNo02T56dnKHVLHCKRpmpp6fK4hMtZyurYmJTIWoPjXWQ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>
          <a:xfrm>
            <a:off x="2667000" y="2362200"/>
            <a:ext cx="2514600" cy="1819275"/>
          </a:xfrm>
          <a:noFill/>
        </p:spPr>
      </p:pic>
      <p:pic>
        <p:nvPicPr>
          <p:cNvPr id="1028" name="Picture 6" descr="C:\Documents and Settings\Administrator.NBFIORI\My Documents\My Pictures\DSCF198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86400" y="1905000"/>
            <a:ext cx="14478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latin typeface="Source Sans Pro"/>
              </a:rPr>
              <a:t>Noise hunting</a:t>
            </a:r>
            <a:endParaRPr lang="en-US" dirty="0">
              <a:latin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Source Sans Pro"/>
              </a:rPr>
              <a:t>Our work (the EGO-Virgo environmental team)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Source Sans Pro"/>
              </a:rPr>
              <a:t>Identify and mitigate offending sources</a:t>
            </a:r>
            <a:endParaRPr lang="en-US" sz="2000" dirty="0" smtClean="0">
              <a:latin typeface="Source Sans Pro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Source Sans Pro"/>
              </a:rPr>
              <a:t>Measure, model and mitigate noise coupling paths</a:t>
            </a:r>
            <a:endParaRPr lang="en-US" sz="2000" dirty="0" smtClean="0">
              <a:latin typeface="Source Sans Pro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Source Sans Pro"/>
              </a:rPr>
              <a:t>Preserve noise climate around the site </a:t>
            </a:r>
            <a:r>
              <a:rPr lang="en-US" sz="2000" dirty="0" smtClean="0">
                <a:latin typeface="Source Sans Pro"/>
              </a:rPr>
              <a:t>(</a:t>
            </a:r>
            <a:r>
              <a:rPr lang="en-US" sz="2000" spc="-1" dirty="0" smtClean="0">
                <a:solidFill>
                  <a:srgbClr val="2C3E50"/>
                </a:solidFill>
                <a:latin typeface="Source Sans Pro"/>
              </a:rPr>
              <a:t>measure and modeling of seismic, acoustic or EM emissions from noisy facilities and projects to be realized in the site proximity to evaluate impact on Virgo</a:t>
            </a:r>
            <a:r>
              <a:rPr lang="en-US" sz="2000" dirty="0" smtClean="0">
                <a:latin typeface="Source Sans Pro"/>
              </a:rPr>
              <a:t>)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Source Sans Pro"/>
              </a:rPr>
              <a:t>Tag and veto transient noise 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Source Sans Pro"/>
              </a:rPr>
              <a:t>Data mining &amp; analysis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Source Sans Pro"/>
              </a:rPr>
              <a:t>Focus on infra-noise</a:t>
            </a:r>
          </a:p>
          <a:p>
            <a:pPr>
              <a:lnSpc>
                <a:spcPct val="150000"/>
              </a:lnSpc>
              <a:buNone/>
            </a:pPr>
            <a:endParaRPr lang="en-US" sz="2400" dirty="0" smtClean="0">
              <a:latin typeface="Source Sans Pro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EFE8-E445-46B7-979D-7F4CBF6285B7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581400" y="3581400"/>
            <a:ext cx="5663015" cy="3301889"/>
            <a:chOff x="146160" y="393120"/>
            <a:chExt cx="13108700" cy="70894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alphaModFix/>
              <a:lum/>
            </a:blip>
            <a:srcRect/>
            <a:stretch>
              <a:fillRect/>
            </a:stretch>
          </p:blipFill>
          <p:spPr>
            <a:xfrm>
              <a:off x="146160" y="393120"/>
              <a:ext cx="6346080" cy="65469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Freeform 5"/>
            <p:cNvSpPr/>
            <p:nvPr/>
          </p:nvSpPr>
          <p:spPr>
            <a:xfrm>
              <a:off x="2951999" y="3036960"/>
              <a:ext cx="216000" cy="216000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47FF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1650600" y="516240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99CCFF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2215800" y="516240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99CCFF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5175000" y="2419200"/>
              <a:ext cx="216000" cy="216000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99CCFF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1301400" y="217800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99CCFF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1902600" y="175680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99CCFF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2394360" y="188640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2448000" y="282132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1440000" y="278532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3491999" y="278532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4320000" y="282132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2412000" y="393732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2412000" y="480132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2951999" y="451332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2160000" y="3289319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4860000" y="249732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1517400" y="2178000"/>
              <a:ext cx="288000" cy="2880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1464"/>
                <a:gd name="f8" fmla="val 4340"/>
                <a:gd name="f9" fmla="val 9722"/>
                <a:gd name="f10" fmla="val 1887"/>
                <a:gd name="f11" fmla="val 8548"/>
                <a:gd name="f12" fmla="val 6383"/>
                <a:gd name="f13" fmla="val 4503"/>
                <a:gd name="f14" fmla="val 3626"/>
                <a:gd name="f15" fmla="val 5373"/>
                <a:gd name="f16" fmla="val 7816"/>
                <a:gd name="f17" fmla="val 1174"/>
                <a:gd name="f18" fmla="val 8270"/>
                <a:gd name="f19" fmla="val 3934"/>
                <a:gd name="f20" fmla="val 11592"/>
                <a:gd name="f21" fmla="val 12875"/>
                <a:gd name="f22" fmla="val 3329"/>
                <a:gd name="f23" fmla="val 15372"/>
                <a:gd name="f24" fmla="val 1283"/>
                <a:gd name="f25" fmla="val 17824"/>
                <a:gd name="f26" fmla="val 4804"/>
                <a:gd name="f27" fmla="val 18239"/>
                <a:gd name="f28" fmla="val 4918"/>
                <a:gd name="f29" fmla="val 7525"/>
                <a:gd name="f30" fmla="val 18125"/>
                <a:gd name="f31" fmla="val 8698"/>
                <a:gd name="f32" fmla="val 19712"/>
                <a:gd name="f33" fmla="val 9871"/>
                <a:gd name="f34" fmla="val 17371"/>
                <a:gd name="f35" fmla="val 11614"/>
                <a:gd name="f36" fmla="val 18844"/>
                <a:gd name="f37" fmla="val 12178"/>
                <a:gd name="f38" fmla="val 15937"/>
                <a:gd name="f39" fmla="val 14943"/>
                <a:gd name="f40" fmla="val 14640"/>
                <a:gd name="f41" fmla="val 14348"/>
                <a:gd name="f42" fmla="val 18878"/>
                <a:gd name="f43" fmla="val 15632"/>
                <a:gd name="f44" fmla="val 16382"/>
                <a:gd name="f45" fmla="val 12311"/>
                <a:gd name="f46" fmla="val 18270"/>
                <a:gd name="f47" fmla="val 11292"/>
                <a:gd name="f48" fmla="val 16986"/>
                <a:gd name="f49" fmla="val 9404"/>
                <a:gd name="f50" fmla="val 6646"/>
                <a:gd name="f51" fmla="val 6533"/>
                <a:gd name="f52" fmla="val 18005"/>
                <a:gd name="f53" fmla="val 3172"/>
                <a:gd name="f54" fmla="val 14524"/>
                <a:gd name="f55" fmla="val 5778"/>
                <a:gd name="f56" fmla="val 14789"/>
                <a:gd name="f57" fmla="+- 0 0 0"/>
                <a:gd name="f58" fmla="*/ f3 1 21600"/>
                <a:gd name="f59" fmla="*/ f4 1 21600"/>
                <a:gd name="f60" fmla="*/ f57 f0 1"/>
                <a:gd name="f61" fmla="*/ 5400 f58 1"/>
                <a:gd name="f62" fmla="*/ 14160 f58 1"/>
                <a:gd name="f63" fmla="*/ 15290 f59 1"/>
                <a:gd name="f64" fmla="*/ 6570 f59 1"/>
                <a:gd name="f65" fmla="*/ 9722 f58 1"/>
                <a:gd name="f66" fmla="*/ 1887 f59 1"/>
                <a:gd name="f67" fmla="*/ f60 1 f2"/>
                <a:gd name="f68" fmla="*/ 0 f58 1"/>
                <a:gd name="f69" fmla="*/ 12875 f59 1"/>
                <a:gd name="f70" fmla="*/ 11614 f58 1"/>
                <a:gd name="f71" fmla="*/ 18844 f59 1"/>
                <a:gd name="f72" fmla="*/ 21600 f58 1"/>
                <a:gd name="f73" fmla="*/ 6646 f59 1"/>
                <a:gd name="f74" fmla="+- f67 0 f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65" y="f66"/>
                </a:cxn>
                <a:cxn ang="f74">
                  <a:pos x="f68" y="f69"/>
                </a:cxn>
                <a:cxn ang="f74">
                  <a:pos x="f70" y="f71"/>
                </a:cxn>
                <a:cxn ang="f74">
                  <a:pos x="f72" y="f73"/>
                </a:cxn>
              </a:cxnLst>
              <a:rect l="f61" t="f64" r="f62" b="f63"/>
              <a:pathLst>
                <a:path w="21600" h="21600">
                  <a:moveTo>
                    <a:pt x="f7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5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6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34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6" y="f50"/>
                  </a:lnTo>
                  <a:lnTo>
                    <a:pt x="f44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"/>
                  </a:lnTo>
                  <a:lnTo>
                    <a:pt x="f7" y="f8"/>
                  </a:ln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>
              <a:off x="1915199" y="1492199"/>
              <a:ext cx="288000" cy="2880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1464"/>
                <a:gd name="f8" fmla="val 4340"/>
                <a:gd name="f9" fmla="val 9722"/>
                <a:gd name="f10" fmla="val 1887"/>
                <a:gd name="f11" fmla="val 8548"/>
                <a:gd name="f12" fmla="val 6383"/>
                <a:gd name="f13" fmla="val 4503"/>
                <a:gd name="f14" fmla="val 3626"/>
                <a:gd name="f15" fmla="val 5373"/>
                <a:gd name="f16" fmla="val 7816"/>
                <a:gd name="f17" fmla="val 1174"/>
                <a:gd name="f18" fmla="val 8270"/>
                <a:gd name="f19" fmla="val 3934"/>
                <a:gd name="f20" fmla="val 11592"/>
                <a:gd name="f21" fmla="val 12875"/>
                <a:gd name="f22" fmla="val 3329"/>
                <a:gd name="f23" fmla="val 15372"/>
                <a:gd name="f24" fmla="val 1283"/>
                <a:gd name="f25" fmla="val 17824"/>
                <a:gd name="f26" fmla="val 4804"/>
                <a:gd name="f27" fmla="val 18239"/>
                <a:gd name="f28" fmla="val 4918"/>
                <a:gd name="f29" fmla="val 7525"/>
                <a:gd name="f30" fmla="val 18125"/>
                <a:gd name="f31" fmla="val 8698"/>
                <a:gd name="f32" fmla="val 19712"/>
                <a:gd name="f33" fmla="val 9871"/>
                <a:gd name="f34" fmla="val 17371"/>
                <a:gd name="f35" fmla="val 11614"/>
                <a:gd name="f36" fmla="val 18844"/>
                <a:gd name="f37" fmla="val 12178"/>
                <a:gd name="f38" fmla="val 15937"/>
                <a:gd name="f39" fmla="val 14943"/>
                <a:gd name="f40" fmla="val 14640"/>
                <a:gd name="f41" fmla="val 14348"/>
                <a:gd name="f42" fmla="val 18878"/>
                <a:gd name="f43" fmla="val 15632"/>
                <a:gd name="f44" fmla="val 16382"/>
                <a:gd name="f45" fmla="val 12311"/>
                <a:gd name="f46" fmla="val 18270"/>
                <a:gd name="f47" fmla="val 11292"/>
                <a:gd name="f48" fmla="val 16986"/>
                <a:gd name="f49" fmla="val 9404"/>
                <a:gd name="f50" fmla="val 6646"/>
                <a:gd name="f51" fmla="val 6533"/>
                <a:gd name="f52" fmla="val 18005"/>
                <a:gd name="f53" fmla="val 3172"/>
                <a:gd name="f54" fmla="val 14524"/>
                <a:gd name="f55" fmla="val 5778"/>
                <a:gd name="f56" fmla="val 14789"/>
                <a:gd name="f57" fmla="+- 0 0 0"/>
                <a:gd name="f58" fmla="*/ f3 1 21600"/>
                <a:gd name="f59" fmla="*/ f4 1 21600"/>
                <a:gd name="f60" fmla="*/ f57 f0 1"/>
                <a:gd name="f61" fmla="*/ 5400 f58 1"/>
                <a:gd name="f62" fmla="*/ 14160 f58 1"/>
                <a:gd name="f63" fmla="*/ 15290 f59 1"/>
                <a:gd name="f64" fmla="*/ 6570 f59 1"/>
                <a:gd name="f65" fmla="*/ 9722 f58 1"/>
                <a:gd name="f66" fmla="*/ 1887 f59 1"/>
                <a:gd name="f67" fmla="*/ f60 1 f2"/>
                <a:gd name="f68" fmla="*/ 0 f58 1"/>
                <a:gd name="f69" fmla="*/ 12875 f59 1"/>
                <a:gd name="f70" fmla="*/ 11614 f58 1"/>
                <a:gd name="f71" fmla="*/ 18844 f59 1"/>
                <a:gd name="f72" fmla="*/ 21600 f58 1"/>
                <a:gd name="f73" fmla="*/ 6646 f59 1"/>
                <a:gd name="f74" fmla="+- f67 0 f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65" y="f66"/>
                </a:cxn>
                <a:cxn ang="f74">
                  <a:pos x="f68" y="f69"/>
                </a:cxn>
                <a:cxn ang="f74">
                  <a:pos x="f70" y="f71"/>
                </a:cxn>
                <a:cxn ang="f74">
                  <a:pos x="f72" y="f73"/>
                </a:cxn>
              </a:cxnLst>
              <a:rect l="f61" t="f64" r="f62" b="f63"/>
              <a:pathLst>
                <a:path w="21600" h="21600">
                  <a:moveTo>
                    <a:pt x="f7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5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6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34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6" y="f50"/>
                  </a:lnTo>
                  <a:lnTo>
                    <a:pt x="f44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"/>
                  </a:lnTo>
                  <a:lnTo>
                    <a:pt x="f7" y="f8"/>
                  </a:ln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5115600" y="2804400"/>
              <a:ext cx="288000" cy="2880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1464"/>
                <a:gd name="f8" fmla="val 4340"/>
                <a:gd name="f9" fmla="val 9722"/>
                <a:gd name="f10" fmla="val 1887"/>
                <a:gd name="f11" fmla="val 8548"/>
                <a:gd name="f12" fmla="val 6383"/>
                <a:gd name="f13" fmla="val 4503"/>
                <a:gd name="f14" fmla="val 3626"/>
                <a:gd name="f15" fmla="val 5373"/>
                <a:gd name="f16" fmla="val 7816"/>
                <a:gd name="f17" fmla="val 1174"/>
                <a:gd name="f18" fmla="val 8270"/>
                <a:gd name="f19" fmla="val 3934"/>
                <a:gd name="f20" fmla="val 11592"/>
                <a:gd name="f21" fmla="val 12875"/>
                <a:gd name="f22" fmla="val 3329"/>
                <a:gd name="f23" fmla="val 15372"/>
                <a:gd name="f24" fmla="val 1283"/>
                <a:gd name="f25" fmla="val 17824"/>
                <a:gd name="f26" fmla="val 4804"/>
                <a:gd name="f27" fmla="val 18239"/>
                <a:gd name="f28" fmla="val 4918"/>
                <a:gd name="f29" fmla="val 7525"/>
                <a:gd name="f30" fmla="val 18125"/>
                <a:gd name="f31" fmla="val 8698"/>
                <a:gd name="f32" fmla="val 19712"/>
                <a:gd name="f33" fmla="val 9871"/>
                <a:gd name="f34" fmla="val 17371"/>
                <a:gd name="f35" fmla="val 11614"/>
                <a:gd name="f36" fmla="val 18844"/>
                <a:gd name="f37" fmla="val 12178"/>
                <a:gd name="f38" fmla="val 15937"/>
                <a:gd name="f39" fmla="val 14943"/>
                <a:gd name="f40" fmla="val 14640"/>
                <a:gd name="f41" fmla="val 14348"/>
                <a:gd name="f42" fmla="val 18878"/>
                <a:gd name="f43" fmla="val 15632"/>
                <a:gd name="f44" fmla="val 16382"/>
                <a:gd name="f45" fmla="val 12311"/>
                <a:gd name="f46" fmla="val 18270"/>
                <a:gd name="f47" fmla="val 11292"/>
                <a:gd name="f48" fmla="val 16986"/>
                <a:gd name="f49" fmla="val 9404"/>
                <a:gd name="f50" fmla="val 6646"/>
                <a:gd name="f51" fmla="val 6533"/>
                <a:gd name="f52" fmla="val 18005"/>
                <a:gd name="f53" fmla="val 3172"/>
                <a:gd name="f54" fmla="val 14524"/>
                <a:gd name="f55" fmla="val 5778"/>
                <a:gd name="f56" fmla="val 14789"/>
                <a:gd name="f57" fmla="+- 0 0 0"/>
                <a:gd name="f58" fmla="*/ f3 1 21600"/>
                <a:gd name="f59" fmla="*/ f4 1 21600"/>
                <a:gd name="f60" fmla="*/ f57 f0 1"/>
                <a:gd name="f61" fmla="*/ 5400 f58 1"/>
                <a:gd name="f62" fmla="*/ 14160 f58 1"/>
                <a:gd name="f63" fmla="*/ 15290 f59 1"/>
                <a:gd name="f64" fmla="*/ 6570 f59 1"/>
                <a:gd name="f65" fmla="*/ 9722 f58 1"/>
                <a:gd name="f66" fmla="*/ 1887 f59 1"/>
                <a:gd name="f67" fmla="*/ f60 1 f2"/>
                <a:gd name="f68" fmla="*/ 0 f58 1"/>
                <a:gd name="f69" fmla="*/ 12875 f59 1"/>
                <a:gd name="f70" fmla="*/ 11614 f58 1"/>
                <a:gd name="f71" fmla="*/ 18844 f59 1"/>
                <a:gd name="f72" fmla="*/ 21600 f58 1"/>
                <a:gd name="f73" fmla="*/ 6646 f59 1"/>
                <a:gd name="f74" fmla="+- f67 0 f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65" y="f66"/>
                </a:cxn>
                <a:cxn ang="f74">
                  <a:pos x="f68" y="f69"/>
                </a:cxn>
                <a:cxn ang="f74">
                  <a:pos x="f70" y="f71"/>
                </a:cxn>
                <a:cxn ang="f74">
                  <a:pos x="f72" y="f73"/>
                </a:cxn>
              </a:cxnLst>
              <a:rect l="f61" t="f64" r="f62" b="f63"/>
              <a:pathLst>
                <a:path w="21600" h="21600">
                  <a:moveTo>
                    <a:pt x="f7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5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6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34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6" y="f50"/>
                  </a:lnTo>
                  <a:lnTo>
                    <a:pt x="f44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"/>
                  </a:lnTo>
                  <a:lnTo>
                    <a:pt x="f7" y="f8"/>
                  </a:ln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5175000" y="263520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1758600" y="537840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>
              <a:off x="2323800" y="537840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>
              <a:off x="3202200" y="1962000"/>
              <a:ext cx="144000" cy="2160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40"/>
                <a:gd name="f4" fmla="val 861"/>
                <a:gd name="f5" fmla="val 233"/>
                <a:gd name="f6" fmla="val 221"/>
                <a:gd name="f7" fmla="val 293"/>
                <a:gd name="f8" fmla="val 506"/>
                <a:gd name="f9" fmla="val 12"/>
                <a:gd name="f10" fmla="val 367"/>
                <a:gd name="f11" fmla="val 29"/>
                <a:gd name="f12" fmla="val 406"/>
                <a:gd name="f13" fmla="val 431"/>
                <a:gd name="f14" fmla="val 347"/>
                <a:gd name="f15" fmla="val 145"/>
                <a:gd name="f16" fmla="val 645"/>
                <a:gd name="f17" fmla="val 99"/>
                <a:gd name="f18" fmla="val 520"/>
                <a:gd name="f19" fmla="val 326"/>
                <a:gd name="f20" fmla="val 765"/>
                <a:gd name="f21" fmla="val 209"/>
                <a:gd name="f22" fmla="val 711"/>
                <a:gd name="f23" fmla="*/ f0 1 640"/>
                <a:gd name="f24" fmla="*/ f1 1 861"/>
                <a:gd name="f25" fmla="*/ 257 f23 1"/>
                <a:gd name="f26" fmla="*/ 414 f23 1"/>
                <a:gd name="f27" fmla="*/ 566 f24 1"/>
                <a:gd name="f28" fmla="*/ 295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640" h="861">
                  <a:moveTo>
                    <a:pt x="f3" y="f5"/>
                  </a:moveTo>
                  <a:lnTo>
                    <a:pt x="f6" y="f7"/>
                  </a:lnTo>
                  <a:lnTo>
                    <a:pt x="f8" y="f9"/>
                  </a:lnTo>
                  <a:lnTo>
                    <a:pt x="f10" y="f2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2" y="f4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3" y="f5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FF00FF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2951999" y="3528000"/>
              <a:ext cx="360000" cy="216000"/>
            </a:xfrm>
            <a:custGeom>
              <a:avLst>
                <a:gd name="f0" fmla="val 16200000"/>
                <a:gd name="f1" fmla="val 5400"/>
              </a:avLst>
              <a:gdLst>
                <a:gd name="f2" fmla="val 21600000"/>
                <a:gd name="f3" fmla="val 10800000"/>
                <a:gd name="f4" fmla="val 5400000"/>
                <a:gd name="f5" fmla="val 180"/>
                <a:gd name="f6" fmla="val w"/>
                <a:gd name="f7" fmla="val h"/>
                <a:gd name="f8" fmla="val 0"/>
                <a:gd name="f9" fmla="*/ 5419351 1 1725033"/>
                <a:gd name="f10" fmla="val 10800"/>
                <a:gd name="f11" fmla="val 21599999"/>
                <a:gd name="f12" fmla="min 0 21600"/>
                <a:gd name="f13" fmla="max 0 21600"/>
                <a:gd name="f14" fmla="*/ f9 1 2"/>
                <a:gd name="f15" fmla="*/ f6 1 21600"/>
                <a:gd name="f16" fmla="*/ f7 1 21600"/>
                <a:gd name="f17" fmla="*/ f9 1 180"/>
                <a:gd name="f18" fmla="pin 0 f1 10800"/>
                <a:gd name="f19" fmla="pin 0 f0 21599999"/>
                <a:gd name="f20" fmla="+- f13 0 f12"/>
                <a:gd name="f21" fmla="+- 10800 0 f18"/>
                <a:gd name="f22" fmla="+- 10800 f18 0"/>
                <a:gd name="f23" fmla="+- 0 0 f19"/>
                <a:gd name="f24" fmla="*/ f18 f18 1"/>
                <a:gd name="f25" fmla="*/ f20 1 2"/>
                <a:gd name="f26" fmla="+- f23 f4 0"/>
                <a:gd name="f27" fmla="+- f12 f25 0"/>
                <a:gd name="f28" fmla="*/ f25 f25 1"/>
                <a:gd name="f29" fmla="min f21 f22"/>
                <a:gd name="f30" fmla="max f21 f22"/>
                <a:gd name="f31" fmla="*/ f26 f5 1"/>
                <a:gd name="f32" fmla="+- f30 0 f29"/>
                <a:gd name="f33" fmla="*/ f31 1 f3"/>
                <a:gd name="f34" fmla="*/ f32 1 2"/>
                <a:gd name="f35" fmla="+- 0 0 f33"/>
                <a:gd name="f36" fmla="+- f29 f34 0"/>
                <a:gd name="f37" fmla="*/ f34 f34 1"/>
                <a:gd name="f38" fmla="val f35"/>
                <a:gd name="f39" fmla="*/ f38 f17 1"/>
                <a:gd name="f40" fmla="*/ f38 f9 1"/>
                <a:gd name="f41" fmla="+- 0 0 f39"/>
                <a:gd name="f42" fmla="*/ f40 1 f5"/>
                <a:gd name="f43" fmla="*/ f41 f3 1"/>
                <a:gd name="f44" fmla="+- 0 0 f42"/>
                <a:gd name="f45" fmla="*/ f43 1 f9"/>
                <a:gd name="f46" fmla="+- f44 f9 0"/>
                <a:gd name="f47" fmla="+- f45 0 f4"/>
                <a:gd name="f48" fmla="+- f46 f14 0"/>
                <a:gd name="f49" fmla="sin 1 f47"/>
                <a:gd name="f50" fmla="cos 1 f47"/>
                <a:gd name="f51" fmla="+- 0 0 f48"/>
                <a:gd name="f52" fmla="+- 0 0 f49"/>
                <a:gd name="f53" fmla="+- 0 0 f50"/>
                <a:gd name="f54" fmla="*/ f51 f3 1"/>
                <a:gd name="f55" fmla="*/ 10800 f52 1"/>
                <a:gd name="f56" fmla="*/ 10800 f53 1"/>
                <a:gd name="f57" fmla="*/ f54 1 f9"/>
                <a:gd name="f58" fmla="+- f55 10800 0"/>
                <a:gd name="f59" fmla="+- f56 10800 0"/>
                <a:gd name="f60" fmla="+- f57 0 f4"/>
                <a:gd name="f61" fmla="+- 21600 0 f58"/>
                <a:gd name="f62" fmla="cos 1 f60"/>
                <a:gd name="f63" fmla="sin 1 f60"/>
                <a:gd name="f64" fmla="+- f59 0 f27"/>
                <a:gd name="f65" fmla="+- f58 0 f27"/>
                <a:gd name="f66" fmla="+- f58 0 f36"/>
                <a:gd name="f67" fmla="+- f59 0 f36"/>
                <a:gd name="f68" fmla="+- 0 0 f62"/>
                <a:gd name="f69" fmla="+- 0 0 f63"/>
                <a:gd name="f70" fmla="+- f61 0 f27"/>
                <a:gd name="f71" fmla="at2 f65 f64"/>
                <a:gd name="f72" fmla="+- f61 0 f36"/>
                <a:gd name="f73" fmla="at2 f66 f67"/>
                <a:gd name="f74" fmla="*/ f18 f68 1"/>
                <a:gd name="f75" fmla="*/ f18 f69 1"/>
                <a:gd name="f76" fmla="at2 f70 f64"/>
                <a:gd name="f77" fmla="+- f71 f4 0"/>
                <a:gd name="f78" fmla="+- f73 f4 0"/>
                <a:gd name="f79" fmla="at2 f72 f67"/>
                <a:gd name="f80" fmla="*/ f74 f74 1"/>
                <a:gd name="f81" fmla="*/ f75 f75 1"/>
                <a:gd name="f82" fmla="+- f76 f4 0"/>
                <a:gd name="f83" fmla="*/ f77 f9 1"/>
                <a:gd name="f84" fmla="*/ f78 f9 1"/>
                <a:gd name="f85" fmla="+- f79 f4 0"/>
                <a:gd name="f86" fmla="+- f80 f81 0"/>
                <a:gd name="f87" fmla="*/ f82 f9 1"/>
                <a:gd name="f88" fmla="*/ f83 1 f3"/>
                <a:gd name="f89" fmla="*/ f84 1 f3"/>
                <a:gd name="f90" fmla="*/ f85 f9 1"/>
                <a:gd name="f91" fmla="sqrt f86"/>
                <a:gd name="f92" fmla="*/ f87 1 f3"/>
                <a:gd name="f93" fmla="+- 0 0 f88"/>
                <a:gd name="f94" fmla="+- 0 0 f89"/>
                <a:gd name="f95" fmla="*/ f90 1 f3"/>
                <a:gd name="f96" fmla="*/ f24 1 f91"/>
                <a:gd name="f97" fmla="+- 0 0 f92"/>
                <a:gd name="f98" fmla="+- 0 0 f93"/>
                <a:gd name="f99" fmla="+- 0 0 f95"/>
                <a:gd name="f100" fmla="+- 0 0 f94"/>
                <a:gd name="f101" fmla="*/ f68 f96 1"/>
                <a:gd name="f102" fmla="*/ f69 f96 1"/>
                <a:gd name="f103" fmla="+- 0 0 f97"/>
                <a:gd name="f104" fmla="*/ f98 f3 1"/>
                <a:gd name="f105" fmla="*/ f100 f3 1"/>
                <a:gd name="f106" fmla="+- 0 0 f99"/>
                <a:gd name="f107" fmla="+- 10800 0 f101"/>
                <a:gd name="f108" fmla="+- 10800 0 f102"/>
                <a:gd name="f109" fmla="*/ f103 f3 1"/>
                <a:gd name="f110" fmla="*/ f104 1 f9"/>
                <a:gd name="f111" fmla="*/ f105 1 f9"/>
                <a:gd name="f112" fmla="*/ f106 f3 1"/>
                <a:gd name="f113" fmla="*/ f107 f15 1"/>
                <a:gd name="f114" fmla="*/ f108 f16 1"/>
                <a:gd name="f115" fmla="*/ f109 1 f9"/>
                <a:gd name="f116" fmla="+- f110 0 f4"/>
                <a:gd name="f117" fmla="+- f111 0 f4"/>
                <a:gd name="f118" fmla="*/ f112 1 f9"/>
                <a:gd name="f119" fmla="+- f115 0 f4"/>
                <a:gd name="f120" fmla="cos 1 f117"/>
                <a:gd name="f121" fmla="sin 1 f117"/>
                <a:gd name="f122" fmla="+- f118 0 f4"/>
                <a:gd name="f123" fmla="cos 1 f119"/>
                <a:gd name="f124" fmla="sin 1 f119"/>
                <a:gd name="f125" fmla="+- f116 0 f119"/>
                <a:gd name="f126" fmla="+- 0 0 f120"/>
                <a:gd name="f127" fmla="+- 0 0 f121"/>
                <a:gd name="f128" fmla="+- f122 0 f117"/>
                <a:gd name="f129" fmla="+- 0 0 f123"/>
                <a:gd name="f130" fmla="+- 0 0 f124"/>
                <a:gd name="f131" fmla="+- f125 0 f2"/>
                <a:gd name="f132" fmla="*/ f34 f126 1"/>
                <a:gd name="f133" fmla="*/ f34 f127 1"/>
                <a:gd name="f134" fmla="+- f128 f2 0"/>
                <a:gd name="f135" fmla="*/ f25 f129 1"/>
                <a:gd name="f136" fmla="*/ f25 f130 1"/>
                <a:gd name="f137" fmla="?: f125 f131 f125"/>
                <a:gd name="f138" fmla="*/ f132 f132 1"/>
                <a:gd name="f139" fmla="*/ f133 f133 1"/>
                <a:gd name="f140" fmla="?: f128 f128 f134"/>
                <a:gd name="f141" fmla="*/ f135 f135 1"/>
                <a:gd name="f142" fmla="*/ f136 f136 1"/>
                <a:gd name="f143" fmla="+- f138 f139 0"/>
                <a:gd name="f144" fmla="+- f141 f142 0"/>
                <a:gd name="f145" fmla="sqrt f143"/>
                <a:gd name="f146" fmla="sqrt f144"/>
                <a:gd name="f147" fmla="*/ f37 1 f145"/>
                <a:gd name="f148" fmla="*/ f28 1 f146"/>
                <a:gd name="f149" fmla="*/ f126 f147 1"/>
                <a:gd name="f150" fmla="*/ f127 f147 1"/>
                <a:gd name="f151" fmla="*/ f129 f148 1"/>
                <a:gd name="f152" fmla="*/ f130 f148 1"/>
                <a:gd name="f153" fmla="+- f36 0 f149"/>
                <a:gd name="f154" fmla="+- f36 0 f150"/>
                <a:gd name="f155" fmla="+- f27 0 f151"/>
                <a:gd name="f156" fmla="+- f27 0 f152"/>
              </a:gdLst>
              <a:ahLst>
                <a:ahPolar gdRefR="f1" minR="f8" maxR="f10" gdRefAng="f0" minAng="f8" maxAng="f11">
                  <a:pos x="f113" y="f114"/>
                </a:ahPolar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155" y="f156"/>
                  </a:moveTo>
                  <a:arcTo wR="f25" hR="f25" stAng="f119" swAng="f137"/>
                  <a:lnTo>
                    <a:pt x="f153" y="f154"/>
                  </a:lnTo>
                  <a:arcTo wR="f34" hR="f34" stAng="f117" swAng="f140"/>
                  <a:close/>
                </a:path>
              </a:pathLst>
            </a:custGeom>
            <a:solidFill>
              <a:srgbClr val="80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>
              <a:off x="1828800" y="5101200"/>
              <a:ext cx="288000" cy="2880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1464"/>
                <a:gd name="f8" fmla="val 4340"/>
                <a:gd name="f9" fmla="val 9722"/>
                <a:gd name="f10" fmla="val 1887"/>
                <a:gd name="f11" fmla="val 8548"/>
                <a:gd name="f12" fmla="val 6383"/>
                <a:gd name="f13" fmla="val 4503"/>
                <a:gd name="f14" fmla="val 3626"/>
                <a:gd name="f15" fmla="val 5373"/>
                <a:gd name="f16" fmla="val 7816"/>
                <a:gd name="f17" fmla="val 1174"/>
                <a:gd name="f18" fmla="val 8270"/>
                <a:gd name="f19" fmla="val 3934"/>
                <a:gd name="f20" fmla="val 11592"/>
                <a:gd name="f21" fmla="val 12875"/>
                <a:gd name="f22" fmla="val 3329"/>
                <a:gd name="f23" fmla="val 15372"/>
                <a:gd name="f24" fmla="val 1283"/>
                <a:gd name="f25" fmla="val 17824"/>
                <a:gd name="f26" fmla="val 4804"/>
                <a:gd name="f27" fmla="val 18239"/>
                <a:gd name="f28" fmla="val 4918"/>
                <a:gd name="f29" fmla="val 7525"/>
                <a:gd name="f30" fmla="val 18125"/>
                <a:gd name="f31" fmla="val 8698"/>
                <a:gd name="f32" fmla="val 19712"/>
                <a:gd name="f33" fmla="val 9871"/>
                <a:gd name="f34" fmla="val 17371"/>
                <a:gd name="f35" fmla="val 11614"/>
                <a:gd name="f36" fmla="val 18844"/>
                <a:gd name="f37" fmla="val 12178"/>
                <a:gd name="f38" fmla="val 15937"/>
                <a:gd name="f39" fmla="val 14943"/>
                <a:gd name="f40" fmla="val 14640"/>
                <a:gd name="f41" fmla="val 14348"/>
                <a:gd name="f42" fmla="val 18878"/>
                <a:gd name="f43" fmla="val 15632"/>
                <a:gd name="f44" fmla="val 16382"/>
                <a:gd name="f45" fmla="val 12311"/>
                <a:gd name="f46" fmla="val 18270"/>
                <a:gd name="f47" fmla="val 11292"/>
                <a:gd name="f48" fmla="val 16986"/>
                <a:gd name="f49" fmla="val 9404"/>
                <a:gd name="f50" fmla="val 6646"/>
                <a:gd name="f51" fmla="val 6533"/>
                <a:gd name="f52" fmla="val 18005"/>
                <a:gd name="f53" fmla="val 3172"/>
                <a:gd name="f54" fmla="val 14524"/>
                <a:gd name="f55" fmla="val 5778"/>
                <a:gd name="f56" fmla="val 14789"/>
                <a:gd name="f57" fmla="+- 0 0 0"/>
                <a:gd name="f58" fmla="*/ f3 1 21600"/>
                <a:gd name="f59" fmla="*/ f4 1 21600"/>
                <a:gd name="f60" fmla="*/ f57 f0 1"/>
                <a:gd name="f61" fmla="*/ 5400 f58 1"/>
                <a:gd name="f62" fmla="*/ 14160 f58 1"/>
                <a:gd name="f63" fmla="*/ 15290 f59 1"/>
                <a:gd name="f64" fmla="*/ 6570 f59 1"/>
                <a:gd name="f65" fmla="*/ 9722 f58 1"/>
                <a:gd name="f66" fmla="*/ 1887 f59 1"/>
                <a:gd name="f67" fmla="*/ f60 1 f2"/>
                <a:gd name="f68" fmla="*/ 0 f58 1"/>
                <a:gd name="f69" fmla="*/ 12875 f59 1"/>
                <a:gd name="f70" fmla="*/ 11614 f58 1"/>
                <a:gd name="f71" fmla="*/ 18844 f59 1"/>
                <a:gd name="f72" fmla="*/ 21600 f58 1"/>
                <a:gd name="f73" fmla="*/ 6646 f59 1"/>
                <a:gd name="f74" fmla="+- f67 0 f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65" y="f66"/>
                </a:cxn>
                <a:cxn ang="f74">
                  <a:pos x="f68" y="f69"/>
                </a:cxn>
                <a:cxn ang="f74">
                  <a:pos x="f70" y="f71"/>
                </a:cxn>
                <a:cxn ang="f74">
                  <a:pos x="f72" y="f73"/>
                </a:cxn>
              </a:cxnLst>
              <a:rect l="f61" t="f64" r="f62" b="f63"/>
              <a:pathLst>
                <a:path w="21600" h="21600">
                  <a:moveTo>
                    <a:pt x="f7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5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6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34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6" y="f50"/>
                  </a:lnTo>
                  <a:lnTo>
                    <a:pt x="f44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"/>
                  </a:lnTo>
                  <a:lnTo>
                    <a:pt x="f7" y="f8"/>
                  </a:lnTo>
                  <a:close/>
                </a:path>
              </a:pathLst>
            </a:custGeom>
            <a:solidFill>
              <a:srgbClr val="3DEB3D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1445400" y="198540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>
              <a:off x="1710000" y="168480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844320" y="876959"/>
              <a:ext cx="6010405" cy="5434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it-IT" sz="1100" b="0" i="0" u="none" strike="noStrike" kern="1200" dirty="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Seismic low freq (tri-axial, velocimeter)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808679" y="1165319"/>
              <a:ext cx="6446181" cy="5434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it-IT" sz="1100" b="0" i="0" u="none" strike="noStrike" kern="1200" dirty="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Seismic mid freq (tri-axial, accelerometer)</a:t>
              </a:r>
            </a:p>
          </p:txBody>
        </p:sp>
        <p:sp>
          <p:nvSpPr>
            <p:cNvPr id="35" name="Freeform 34"/>
            <p:cNvSpPr/>
            <p:nvPr/>
          </p:nvSpPr>
          <p:spPr>
            <a:xfrm>
              <a:off x="2476800" y="5101200"/>
              <a:ext cx="288000" cy="2880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1464"/>
                <a:gd name="f8" fmla="val 4340"/>
                <a:gd name="f9" fmla="val 9722"/>
                <a:gd name="f10" fmla="val 1887"/>
                <a:gd name="f11" fmla="val 8548"/>
                <a:gd name="f12" fmla="val 6383"/>
                <a:gd name="f13" fmla="val 4503"/>
                <a:gd name="f14" fmla="val 3626"/>
                <a:gd name="f15" fmla="val 5373"/>
                <a:gd name="f16" fmla="val 7816"/>
                <a:gd name="f17" fmla="val 1174"/>
                <a:gd name="f18" fmla="val 8270"/>
                <a:gd name="f19" fmla="val 3934"/>
                <a:gd name="f20" fmla="val 11592"/>
                <a:gd name="f21" fmla="val 12875"/>
                <a:gd name="f22" fmla="val 3329"/>
                <a:gd name="f23" fmla="val 15372"/>
                <a:gd name="f24" fmla="val 1283"/>
                <a:gd name="f25" fmla="val 17824"/>
                <a:gd name="f26" fmla="val 4804"/>
                <a:gd name="f27" fmla="val 18239"/>
                <a:gd name="f28" fmla="val 4918"/>
                <a:gd name="f29" fmla="val 7525"/>
                <a:gd name="f30" fmla="val 18125"/>
                <a:gd name="f31" fmla="val 8698"/>
                <a:gd name="f32" fmla="val 19712"/>
                <a:gd name="f33" fmla="val 9871"/>
                <a:gd name="f34" fmla="val 17371"/>
                <a:gd name="f35" fmla="val 11614"/>
                <a:gd name="f36" fmla="val 18844"/>
                <a:gd name="f37" fmla="val 12178"/>
                <a:gd name="f38" fmla="val 15937"/>
                <a:gd name="f39" fmla="val 14943"/>
                <a:gd name="f40" fmla="val 14640"/>
                <a:gd name="f41" fmla="val 14348"/>
                <a:gd name="f42" fmla="val 18878"/>
                <a:gd name="f43" fmla="val 15632"/>
                <a:gd name="f44" fmla="val 16382"/>
                <a:gd name="f45" fmla="val 12311"/>
                <a:gd name="f46" fmla="val 18270"/>
                <a:gd name="f47" fmla="val 11292"/>
                <a:gd name="f48" fmla="val 16986"/>
                <a:gd name="f49" fmla="val 9404"/>
                <a:gd name="f50" fmla="val 6646"/>
                <a:gd name="f51" fmla="val 6533"/>
                <a:gd name="f52" fmla="val 18005"/>
                <a:gd name="f53" fmla="val 3172"/>
                <a:gd name="f54" fmla="val 14524"/>
                <a:gd name="f55" fmla="val 5778"/>
                <a:gd name="f56" fmla="val 14789"/>
                <a:gd name="f57" fmla="+- 0 0 0"/>
                <a:gd name="f58" fmla="*/ f3 1 21600"/>
                <a:gd name="f59" fmla="*/ f4 1 21600"/>
                <a:gd name="f60" fmla="*/ f57 f0 1"/>
                <a:gd name="f61" fmla="*/ 5400 f58 1"/>
                <a:gd name="f62" fmla="*/ 14160 f58 1"/>
                <a:gd name="f63" fmla="*/ 15290 f59 1"/>
                <a:gd name="f64" fmla="*/ 6570 f59 1"/>
                <a:gd name="f65" fmla="*/ 9722 f58 1"/>
                <a:gd name="f66" fmla="*/ 1887 f59 1"/>
                <a:gd name="f67" fmla="*/ f60 1 f2"/>
                <a:gd name="f68" fmla="*/ 0 f58 1"/>
                <a:gd name="f69" fmla="*/ 12875 f59 1"/>
                <a:gd name="f70" fmla="*/ 11614 f58 1"/>
                <a:gd name="f71" fmla="*/ 18844 f59 1"/>
                <a:gd name="f72" fmla="*/ 21600 f58 1"/>
                <a:gd name="f73" fmla="*/ 6646 f59 1"/>
                <a:gd name="f74" fmla="+- f67 0 f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65" y="f66"/>
                </a:cxn>
                <a:cxn ang="f74">
                  <a:pos x="f68" y="f69"/>
                </a:cxn>
                <a:cxn ang="f74">
                  <a:pos x="f70" y="f71"/>
                </a:cxn>
                <a:cxn ang="f74">
                  <a:pos x="f72" y="f73"/>
                </a:cxn>
              </a:cxnLst>
              <a:rect l="f61" t="f64" r="f62" b="f63"/>
              <a:pathLst>
                <a:path w="21600" h="21600">
                  <a:moveTo>
                    <a:pt x="f7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5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6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34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6" y="f50"/>
                  </a:lnTo>
                  <a:lnTo>
                    <a:pt x="f44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"/>
                  </a:lnTo>
                  <a:lnTo>
                    <a:pt x="f7" y="f8"/>
                  </a:lnTo>
                  <a:close/>
                </a:path>
              </a:pathLst>
            </a:custGeom>
            <a:solidFill>
              <a:srgbClr val="3DEB3D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>
              <a:off x="3348360" y="3252960"/>
              <a:ext cx="288000" cy="2880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1464"/>
                <a:gd name="f8" fmla="val 4340"/>
                <a:gd name="f9" fmla="val 9722"/>
                <a:gd name="f10" fmla="val 1887"/>
                <a:gd name="f11" fmla="val 8548"/>
                <a:gd name="f12" fmla="val 6383"/>
                <a:gd name="f13" fmla="val 4503"/>
                <a:gd name="f14" fmla="val 3626"/>
                <a:gd name="f15" fmla="val 5373"/>
                <a:gd name="f16" fmla="val 7816"/>
                <a:gd name="f17" fmla="val 1174"/>
                <a:gd name="f18" fmla="val 8270"/>
                <a:gd name="f19" fmla="val 3934"/>
                <a:gd name="f20" fmla="val 11592"/>
                <a:gd name="f21" fmla="val 12875"/>
                <a:gd name="f22" fmla="val 3329"/>
                <a:gd name="f23" fmla="val 15372"/>
                <a:gd name="f24" fmla="val 1283"/>
                <a:gd name="f25" fmla="val 17824"/>
                <a:gd name="f26" fmla="val 4804"/>
                <a:gd name="f27" fmla="val 18239"/>
                <a:gd name="f28" fmla="val 4918"/>
                <a:gd name="f29" fmla="val 7525"/>
                <a:gd name="f30" fmla="val 18125"/>
                <a:gd name="f31" fmla="val 8698"/>
                <a:gd name="f32" fmla="val 19712"/>
                <a:gd name="f33" fmla="val 9871"/>
                <a:gd name="f34" fmla="val 17371"/>
                <a:gd name="f35" fmla="val 11614"/>
                <a:gd name="f36" fmla="val 18844"/>
                <a:gd name="f37" fmla="val 12178"/>
                <a:gd name="f38" fmla="val 15937"/>
                <a:gd name="f39" fmla="val 14943"/>
                <a:gd name="f40" fmla="val 14640"/>
                <a:gd name="f41" fmla="val 14348"/>
                <a:gd name="f42" fmla="val 18878"/>
                <a:gd name="f43" fmla="val 15632"/>
                <a:gd name="f44" fmla="val 16382"/>
                <a:gd name="f45" fmla="val 12311"/>
                <a:gd name="f46" fmla="val 18270"/>
                <a:gd name="f47" fmla="val 11292"/>
                <a:gd name="f48" fmla="val 16986"/>
                <a:gd name="f49" fmla="val 9404"/>
                <a:gd name="f50" fmla="val 6646"/>
                <a:gd name="f51" fmla="val 6533"/>
                <a:gd name="f52" fmla="val 18005"/>
                <a:gd name="f53" fmla="val 3172"/>
                <a:gd name="f54" fmla="val 14524"/>
                <a:gd name="f55" fmla="val 5778"/>
                <a:gd name="f56" fmla="val 14789"/>
                <a:gd name="f57" fmla="+- 0 0 0"/>
                <a:gd name="f58" fmla="*/ f3 1 21600"/>
                <a:gd name="f59" fmla="*/ f4 1 21600"/>
                <a:gd name="f60" fmla="*/ f57 f0 1"/>
                <a:gd name="f61" fmla="*/ 5400 f58 1"/>
                <a:gd name="f62" fmla="*/ 14160 f58 1"/>
                <a:gd name="f63" fmla="*/ 15290 f59 1"/>
                <a:gd name="f64" fmla="*/ 6570 f59 1"/>
                <a:gd name="f65" fmla="*/ 9722 f58 1"/>
                <a:gd name="f66" fmla="*/ 1887 f59 1"/>
                <a:gd name="f67" fmla="*/ f60 1 f2"/>
                <a:gd name="f68" fmla="*/ 0 f58 1"/>
                <a:gd name="f69" fmla="*/ 12875 f59 1"/>
                <a:gd name="f70" fmla="*/ 11614 f58 1"/>
                <a:gd name="f71" fmla="*/ 18844 f59 1"/>
                <a:gd name="f72" fmla="*/ 21600 f58 1"/>
                <a:gd name="f73" fmla="*/ 6646 f59 1"/>
                <a:gd name="f74" fmla="+- f67 0 f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65" y="f66"/>
                </a:cxn>
                <a:cxn ang="f74">
                  <a:pos x="f68" y="f69"/>
                </a:cxn>
                <a:cxn ang="f74">
                  <a:pos x="f70" y="f71"/>
                </a:cxn>
                <a:cxn ang="f74">
                  <a:pos x="f72" y="f73"/>
                </a:cxn>
              </a:cxnLst>
              <a:rect l="f61" t="f64" r="f62" b="f63"/>
              <a:pathLst>
                <a:path w="21600" h="21600">
                  <a:moveTo>
                    <a:pt x="f7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5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6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34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6" y="f50"/>
                  </a:lnTo>
                  <a:lnTo>
                    <a:pt x="f44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"/>
                  </a:lnTo>
                  <a:lnTo>
                    <a:pt x="f7" y="f8"/>
                  </a:lnTo>
                  <a:close/>
                </a:path>
              </a:pathLst>
            </a:custGeom>
            <a:solidFill>
              <a:srgbClr val="E6F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2797920" y="5257800"/>
              <a:ext cx="173880" cy="17388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FFCC99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4855320" y="3026520"/>
              <a:ext cx="173880" cy="17388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FFCC99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>
              <a:off x="1197720" y="1600200"/>
              <a:ext cx="173880" cy="17388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FFCC99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40" name="Freeform 39"/>
            <p:cNvSpPr/>
            <p:nvPr/>
          </p:nvSpPr>
          <p:spPr>
            <a:xfrm>
              <a:off x="914400" y="3886200"/>
              <a:ext cx="173880" cy="17388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FFCC99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3863519" y="3689639"/>
              <a:ext cx="173880" cy="17388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FFCC99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4398120" y="5312520"/>
              <a:ext cx="173880" cy="17388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CC6633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43" name="Freeform 42"/>
            <p:cNvSpPr/>
            <p:nvPr/>
          </p:nvSpPr>
          <p:spPr>
            <a:xfrm>
              <a:off x="6552360" y="876959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47FF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44" name="Freeform 43"/>
            <p:cNvSpPr/>
            <p:nvPr/>
          </p:nvSpPr>
          <p:spPr>
            <a:xfrm>
              <a:off x="6552360" y="116496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99CCFF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6552360" y="1489319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844679" y="1453680"/>
              <a:ext cx="3887933" cy="5434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it-IT" sz="11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Seismic high freq, piezo</a:t>
              </a:r>
            </a:p>
          </p:txBody>
        </p:sp>
        <p:sp>
          <p:nvSpPr>
            <p:cNvPr id="47" name="Freeform 46"/>
            <p:cNvSpPr/>
            <p:nvPr/>
          </p:nvSpPr>
          <p:spPr>
            <a:xfrm>
              <a:off x="6552360" y="2388960"/>
              <a:ext cx="288000" cy="2880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1464"/>
                <a:gd name="f8" fmla="val 4340"/>
                <a:gd name="f9" fmla="val 9722"/>
                <a:gd name="f10" fmla="val 1887"/>
                <a:gd name="f11" fmla="val 8548"/>
                <a:gd name="f12" fmla="val 6383"/>
                <a:gd name="f13" fmla="val 4503"/>
                <a:gd name="f14" fmla="val 3626"/>
                <a:gd name="f15" fmla="val 5373"/>
                <a:gd name="f16" fmla="val 7816"/>
                <a:gd name="f17" fmla="val 1174"/>
                <a:gd name="f18" fmla="val 8270"/>
                <a:gd name="f19" fmla="val 3934"/>
                <a:gd name="f20" fmla="val 11592"/>
                <a:gd name="f21" fmla="val 12875"/>
                <a:gd name="f22" fmla="val 3329"/>
                <a:gd name="f23" fmla="val 15372"/>
                <a:gd name="f24" fmla="val 1283"/>
                <a:gd name="f25" fmla="val 17824"/>
                <a:gd name="f26" fmla="val 4804"/>
                <a:gd name="f27" fmla="val 18239"/>
                <a:gd name="f28" fmla="val 4918"/>
                <a:gd name="f29" fmla="val 7525"/>
                <a:gd name="f30" fmla="val 18125"/>
                <a:gd name="f31" fmla="val 8698"/>
                <a:gd name="f32" fmla="val 19712"/>
                <a:gd name="f33" fmla="val 9871"/>
                <a:gd name="f34" fmla="val 17371"/>
                <a:gd name="f35" fmla="val 11614"/>
                <a:gd name="f36" fmla="val 18844"/>
                <a:gd name="f37" fmla="val 12178"/>
                <a:gd name="f38" fmla="val 15937"/>
                <a:gd name="f39" fmla="val 14943"/>
                <a:gd name="f40" fmla="val 14640"/>
                <a:gd name="f41" fmla="val 14348"/>
                <a:gd name="f42" fmla="val 18878"/>
                <a:gd name="f43" fmla="val 15632"/>
                <a:gd name="f44" fmla="val 16382"/>
                <a:gd name="f45" fmla="val 12311"/>
                <a:gd name="f46" fmla="val 18270"/>
                <a:gd name="f47" fmla="val 11292"/>
                <a:gd name="f48" fmla="val 16986"/>
                <a:gd name="f49" fmla="val 9404"/>
                <a:gd name="f50" fmla="val 6646"/>
                <a:gd name="f51" fmla="val 6533"/>
                <a:gd name="f52" fmla="val 18005"/>
                <a:gd name="f53" fmla="val 3172"/>
                <a:gd name="f54" fmla="val 14524"/>
                <a:gd name="f55" fmla="val 5778"/>
                <a:gd name="f56" fmla="val 14789"/>
                <a:gd name="f57" fmla="+- 0 0 0"/>
                <a:gd name="f58" fmla="*/ f3 1 21600"/>
                <a:gd name="f59" fmla="*/ f4 1 21600"/>
                <a:gd name="f60" fmla="*/ f57 f0 1"/>
                <a:gd name="f61" fmla="*/ 5400 f58 1"/>
                <a:gd name="f62" fmla="*/ 14160 f58 1"/>
                <a:gd name="f63" fmla="*/ 15290 f59 1"/>
                <a:gd name="f64" fmla="*/ 6570 f59 1"/>
                <a:gd name="f65" fmla="*/ 9722 f58 1"/>
                <a:gd name="f66" fmla="*/ 1887 f59 1"/>
                <a:gd name="f67" fmla="*/ f60 1 f2"/>
                <a:gd name="f68" fmla="*/ 0 f58 1"/>
                <a:gd name="f69" fmla="*/ 12875 f59 1"/>
                <a:gd name="f70" fmla="*/ 11614 f58 1"/>
                <a:gd name="f71" fmla="*/ 18844 f59 1"/>
                <a:gd name="f72" fmla="*/ 21600 f58 1"/>
                <a:gd name="f73" fmla="*/ 6646 f59 1"/>
                <a:gd name="f74" fmla="+- f67 0 f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65" y="f66"/>
                </a:cxn>
                <a:cxn ang="f74">
                  <a:pos x="f68" y="f69"/>
                </a:cxn>
                <a:cxn ang="f74">
                  <a:pos x="f70" y="f71"/>
                </a:cxn>
                <a:cxn ang="f74">
                  <a:pos x="f72" y="f73"/>
                </a:cxn>
              </a:cxnLst>
              <a:rect l="f61" t="f64" r="f62" b="f63"/>
              <a:pathLst>
                <a:path w="21600" h="21600">
                  <a:moveTo>
                    <a:pt x="f7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5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6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34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6" y="f50"/>
                  </a:lnTo>
                  <a:lnTo>
                    <a:pt x="f44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"/>
                  </a:lnTo>
                  <a:lnTo>
                    <a:pt x="f7" y="f8"/>
                  </a:lnTo>
                  <a:close/>
                </a:path>
              </a:pathLst>
            </a:custGeom>
            <a:solidFill>
              <a:srgbClr val="008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975360" y="2388961"/>
              <a:ext cx="2635525" cy="5434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it-IT" sz="11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Acoustic, audio</a:t>
              </a:r>
            </a:p>
          </p:txBody>
        </p:sp>
        <p:sp>
          <p:nvSpPr>
            <p:cNvPr id="49" name="Freeform 48"/>
            <p:cNvSpPr/>
            <p:nvPr/>
          </p:nvSpPr>
          <p:spPr>
            <a:xfrm>
              <a:off x="6552360" y="2748960"/>
              <a:ext cx="288000" cy="2880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1464"/>
                <a:gd name="f8" fmla="val 4340"/>
                <a:gd name="f9" fmla="val 9722"/>
                <a:gd name="f10" fmla="val 1887"/>
                <a:gd name="f11" fmla="val 8548"/>
                <a:gd name="f12" fmla="val 6383"/>
                <a:gd name="f13" fmla="val 4503"/>
                <a:gd name="f14" fmla="val 3626"/>
                <a:gd name="f15" fmla="val 5373"/>
                <a:gd name="f16" fmla="val 7816"/>
                <a:gd name="f17" fmla="val 1174"/>
                <a:gd name="f18" fmla="val 8270"/>
                <a:gd name="f19" fmla="val 3934"/>
                <a:gd name="f20" fmla="val 11592"/>
                <a:gd name="f21" fmla="val 12875"/>
                <a:gd name="f22" fmla="val 3329"/>
                <a:gd name="f23" fmla="val 15372"/>
                <a:gd name="f24" fmla="val 1283"/>
                <a:gd name="f25" fmla="val 17824"/>
                <a:gd name="f26" fmla="val 4804"/>
                <a:gd name="f27" fmla="val 18239"/>
                <a:gd name="f28" fmla="val 4918"/>
                <a:gd name="f29" fmla="val 7525"/>
                <a:gd name="f30" fmla="val 18125"/>
                <a:gd name="f31" fmla="val 8698"/>
                <a:gd name="f32" fmla="val 19712"/>
                <a:gd name="f33" fmla="val 9871"/>
                <a:gd name="f34" fmla="val 17371"/>
                <a:gd name="f35" fmla="val 11614"/>
                <a:gd name="f36" fmla="val 18844"/>
                <a:gd name="f37" fmla="val 12178"/>
                <a:gd name="f38" fmla="val 15937"/>
                <a:gd name="f39" fmla="val 14943"/>
                <a:gd name="f40" fmla="val 14640"/>
                <a:gd name="f41" fmla="val 14348"/>
                <a:gd name="f42" fmla="val 18878"/>
                <a:gd name="f43" fmla="val 15632"/>
                <a:gd name="f44" fmla="val 16382"/>
                <a:gd name="f45" fmla="val 12311"/>
                <a:gd name="f46" fmla="val 18270"/>
                <a:gd name="f47" fmla="val 11292"/>
                <a:gd name="f48" fmla="val 16986"/>
                <a:gd name="f49" fmla="val 9404"/>
                <a:gd name="f50" fmla="val 6646"/>
                <a:gd name="f51" fmla="val 6533"/>
                <a:gd name="f52" fmla="val 18005"/>
                <a:gd name="f53" fmla="val 3172"/>
                <a:gd name="f54" fmla="val 14524"/>
                <a:gd name="f55" fmla="val 5778"/>
                <a:gd name="f56" fmla="val 14789"/>
                <a:gd name="f57" fmla="+- 0 0 0"/>
                <a:gd name="f58" fmla="*/ f3 1 21600"/>
                <a:gd name="f59" fmla="*/ f4 1 21600"/>
                <a:gd name="f60" fmla="*/ f57 f0 1"/>
                <a:gd name="f61" fmla="*/ 5400 f58 1"/>
                <a:gd name="f62" fmla="*/ 14160 f58 1"/>
                <a:gd name="f63" fmla="*/ 15290 f59 1"/>
                <a:gd name="f64" fmla="*/ 6570 f59 1"/>
                <a:gd name="f65" fmla="*/ 9722 f58 1"/>
                <a:gd name="f66" fmla="*/ 1887 f59 1"/>
                <a:gd name="f67" fmla="*/ f60 1 f2"/>
                <a:gd name="f68" fmla="*/ 0 f58 1"/>
                <a:gd name="f69" fmla="*/ 12875 f59 1"/>
                <a:gd name="f70" fmla="*/ 11614 f58 1"/>
                <a:gd name="f71" fmla="*/ 18844 f59 1"/>
                <a:gd name="f72" fmla="*/ 21600 f58 1"/>
                <a:gd name="f73" fmla="*/ 6646 f59 1"/>
                <a:gd name="f74" fmla="+- f67 0 f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65" y="f66"/>
                </a:cxn>
                <a:cxn ang="f74">
                  <a:pos x="f68" y="f69"/>
                </a:cxn>
                <a:cxn ang="f74">
                  <a:pos x="f70" y="f71"/>
                </a:cxn>
                <a:cxn ang="f74">
                  <a:pos x="f72" y="f73"/>
                </a:cxn>
              </a:cxnLst>
              <a:rect l="f61" t="f64" r="f62" b="f63"/>
              <a:pathLst>
                <a:path w="21600" h="21600">
                  <a:moveTo>
                    <a:pt x="f7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5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6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34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6" y="f50"/>
                  </a:lnTo>
                  <a:lnTo>
                    <a:pt x="f44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"/>
                  </a:lnTo>
                  <a:lnTo>
                    <a:pt x="f7" y="f8"/>
                  </a:lnTo>
                  <a:close/>
                </a:path>
              </a:pathLst>
            </a:custGeom>
            <a:solidFill>
              <a:srgbClr val="E6F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975360" y="2748960"/>
              <a:ext cx="3470414" cy="5434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it-IT" sz="11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Acoustic, infra-sound</a:t>
              </a:r>
            </a:p>
          </p:txBody>
        </p:sp>
        <p:sp>
          <p:nvSpPr>
            <p:cNvPr id="51" name="Freeform 50"/>
            <p:cNvSpPr/>
            <p:nvPr/>
          </p:nvSpPr>
          <p:spPr>
            <a:xfrm>
              <a:off x="6588360" y="3684959"/>
              <a:ext cx="144000" cy="2160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40"/>
                <a:gd name="f4" fmla="val 861"/>
                <a:gd name="f5" fmla="val 233"/>
                <a:gd name="f6" fmla="val 221"/>
                <a:gd name="f7" fmla="val 293"/>
                <a:gd name="f8" fmla="val 506"/>
                <a:gd name="f9" fmla="val 12"/>
                <a:gd name="f10" fmla="val 367"/>
                <a:gd name="f11" fmla="val 29"/>
                <a:gd name="f12" fmla="val 406"/>
                <a:gd name="f13" fmla="val 431"/>
                <a:gd name="f14" fmla="val 347"/>
                <a:gd name="f15" fmla="val 145"/>
                <a:gd name="f16" fmla="val 645"/>
                <a:gd name="f17" fmla="val 99"/>
                <a:gd name="f18" fmla="val 520"/>
                <a:gd name="f19" fmla="val 326"/>
                <a:gd name="f20" fmla="val 765"/>
                <a:gd name="f21" fmla="val 209"/>
                <a:gd name="f22" fmla="val 711"/>
                <a:gd name="f23" fmla="*/ f0 1 640"/>
                <a:gd name="f24" fmla="*/ f1 1 861"/>
                <a:gd name="f25" fmla="*/ 257 f23 1"/>
                <a:gd name="f26" fmla="*/ 414 f23 1"/>
                <a:gd name="f27" fmla="*/ 566 f24 1"/>
                <a:gd name="f28" fmla="*/ 295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640" h="861">
                  <a:moveTo>
                    <a:pt x="f3" y="f5"/>
                  </a:moveTo>
                  <a:lnTo>
                    <a:pt x="f6" y="f7"/>
                  </a:lnTo>
                  <a:lnTo>
                    <a:pt x="f8" y="f9"/>
                  </a:lnTo>
                  <a:lnTo>
                    <a:pt x="f10" y="f2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2" y="f4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3" y="f5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80008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975719" y="3649319"/>
              <a:ext cx="4967723" cy="5434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it-IT" sz="1100" b="0" i="0" u="none" strike="noStrike" kern="1200" dirty="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Magnetic probe (x3 --&gt; tri-axial)</a:t>
              </a:r>
            </a:p>
          </p:txBody>
        </p:sp>
        <p:sp>
          <p:nvSpPr>
            <p:cNvPr id="53" name="Freeform 52"/>
            <p:cNvSpPr/>
            <p:nvPr/>
          </p:nvSpPr>
          <p:spPr>
            <a:xfrm>
              <a:off x="6516360" y="4284000"/>
              <a:ext cx="360000" cy="216000"/>
            </a:xfrm>
            <a:custGeom>
              <a:avLst>
                <a:gd name="f0" fmla="val 16200000"/>
                <a:gd name="f1" fmla="val 5400"/>
              </a:avLst>
              <a:gdLst>
                <a:gd name="f2" fmla="val 21600000"/>
                <a:gd name="f3" fmla="val 10800000"/>
                <a:gd name="f4" fmla="val 5400000"/>
                <a:gd name="f5" fmla="val 180"/>
                <a:gd name="f6" fmla="val w"/>
                <a:gd name="f7" fmla="val h"/>
                <a:gd name="f8" fmla="val 0"/>
                <a:gd name="f9" fmla="*/ 5419351 1 1725033"/>
                <a:gd name="f10" fmla="val 10800"/>
                <a:gd name="f11" fmla="val 21599999"/>
                <a:gd name="f12" fmla="min 0 21600"/>
                <a:gd name="f13" fmla="max 0 21600"/>
                <a:gd name="f14" fmla="*/ f9 1 2"/>
                <a:gd name="f15" fmla="*/ f6 1 21600"/>
                <a:gd name="f16" fmla="*/ f7 1 21600"/>
                <a:gd name="f17" fmla="*/ f9 1 180"/>
                <a:gd name="f18" fmla="pin 0 f1 10800"/>
                <a:gd name="f19" fmla="pin 0 f0 21599999"/>
                <a:gd name="f20" fmla="+- f13 0 f12"/>
                <a:gd name="f21" fmla="+- 10800 0 f18"/>
                <a:gd name="f22" fmla="+- 10800 f18 0"/>
                <a:gd name="f23" fmla="+- 0 0 f19"/>
                <a:gd name="f24" fmla="*/ f18 f18 1"/>
                <a:gd name="f25" fmla="*/ f20 1 2"/>
                <a:gd name="f26" fmla="+- f23 f4 0"/>
                <a:gd name="f27" fmla="+- f12 f25 0"/>
                <a:gd name="f28" fmla="*/ f25 f25 1"/>
                <a:gd name="f29" fmla="min f21 f22"/>
                <a:gd name="f30" fmla="max f21 f22"/>
                <a:gd name="f31" fmla="*/ f26 f5 1"/>
                <a:gd name="f32" fmla="+- f30 0 f29"/>
                <a:gd name="f33" fmla="*/ f31 1 f3"/>
                <a:gd name="f34" fmla="*/ f32 1 2"/>
                <a:gd name="f35" fmla="+- 0 0 f33"/>
                <a:gd name="f36" fmla="+- f29 f34 0"/>
                <a:gd name="f37" fmla="*/ f34 f34 1"/>
                <a:gd name="f38" fmla="val f35"/>
                <a:gd name="f39" fmla="*/ f38 f17 1"/>
                <a:gd name="f40" fmla="*/ f38 f9 1"/>
                <a:gd name="f41" fmla="+- 0 0 f39"/>
                <a:gd name="f42" fmla="*/ f40 1 f5"/>
                <a:gd name="f43" fmla="*/ f41 f3 1"/>
                <a:gd name="f44" fmla="+- 0 0 f42"/>
                <a:gd name="f45" fmla="*/ f43 1 f9"/>
                <a:gd name="f46" fmla="+- f44 f9 0"/>
                <a:gd name="f47" fmla="+- f45 0 f4"/>
                <a:gd name="f48" fmla="+- f46 f14 0"/>
                <a:gd name="f49" fmla="sin 1 f47"/>
                <a:gd name="f50" fmla="cos 1 f47"/>
                <a:gd name="f51" fmla="+- 0 0 f48"/>
                <a:gd name="f52" fmla="+- 0 0 f49"/>
                <a:gd name="f53" fmla="+- 0 0 f50"/>
                <a:gd name="f54" fmla="*/ f51 f3 1"/>
                <a:gd name="f55" fmla="*/ 10800 f52 1"/>
                <a:gd name="f56" fmla="*/ 10800 f53 1"/>
                <a:gd name="f57" fmla="*/ f54 1 f9"/>
                <a:gd name="f58" fmla="+- f55 10800 0"/>
                <a:gd name="f59" fmla="+- f56 10800 0"/>
                <a:gd name="f60" fmla="+- f57 0 f4"/>
                <a:gd name="f61" fmla="+- 21600 0 f58"/>
                <a:gd name="f62" fmla="cos 1 f60"/>
                <a:gd name="f63" fmla="sin 1 f60"/>
                <a:gd name="f64" fmla="+- f59 0 f27"/>
                <a:gd name="f65" fmla="+- f58 0 f27"/>
                <a:gd name="f66" fmla="+- f58 0 f36"/>
                <a:gd name="f67" fmla="+- f59 0 f36"/>
                <a:gd name="f68" fmla="+- 0 0 f62"/>
                <a:gd name="f69" fmla="+- 0 0 f63"/>
                <a:gd name="f70" fmla="+- f61 0 f27"/>
                <a:gd name="f71" fmla="at2 f65 f64"/>
                <a:gd name="f72" fmla="+- f61 0 f36"/>
                <a:gd name="f73" fmla="at2 f66 f67"/>
                <a:gd name="f74" fmla="*/ f18 f68 1"/>
                <a:gd name="f75" fmla="*/ f18 f69 1"/>
                <a:gd name="f76" fmla="at2 f70 f64"/>
                <a:gd name="f77" fmla="+- f71 f4 0"/>
                <a:gd name="f78" fmla="+- f73 f4 0"/>
                <a:gd name="f79" fmla="at2 f72 f67"/>
                <a:gd name="f80" fmla="*/ f74 f74 1"/>
                <a:gd name="f81" fmla="*/ f75 f75 1"/>
                <a:gd name="f82" fmla="+- f76 f4 0"/>
                <a:gd name="f83" fmla="*/ f77 f9 1"/>
                <a:gd name="f84" fmla="*/ f78 f9 1"/>
                <a:gd name="f85" fmla="+- f79 f4 0"/>
                <a:gd name="f86" fmla="+- f80 f81 0"/>
                <a:gd name="f87" fmla="*/ f82 f9 1"/>
                <a:gd name="f88" fmla="*/ f83 1 f3"/>
                <a:gd name="f89" fmla="*/ f84 1 f3"/>
                <a:gd name="f90" fmla="*/ f85 f9 1"/>
                <a:gd name="f91" fmla="sqrt f86"/>
                <a:gd name="f92" fmla="*/ f87 1 f3"/>
                <a:gd name="f93" fmla="+- 0 0 f88"/>
                <a:gd name="f94" fmla="+- 0 0 f89"/>
                <a:gd name="f95" fmla="*/ f90 1 f3"/>
                <a:gd name="f96" fmla="*/ f24 1 f91"/>
                <a:gd name="f97" fmla="+- 0 0 f92"/>
                <a:gd name="f98" fmla="+- 0 0 f93"/>
                <a:gd name="f99" fmla="+- 0 0 f95"/>
                <a:gd name="f100" fmla="+- 0 0 f94"/>
                <a:gd name="f101" fmla="*/ f68 f96 1"/>
                <a:gd name="f102" fmla="*/ f69 f96 1"/>
                <a:gd name="f103" fmla="+- 0 0 f97"/>
                <a:gd name="f104" fmla="*/ f98 f3 1"/>
                <a:gd name="f105" fmla="*/ f100 f3 1"/>
                <a:gd name="f106" fmla="+- 0 0 f99"/>
                <a:gd name="f107" fmla="+- 10800 0 f101"/>
                <a:gd name="f108" fmla="+- 10800 0 f102"/>
                <a:gd name="f109" fmla="*/ f103 f3 1"/>
                <a:gd name="f110" fmla="*/ f104 1 f9"/>
                <a:gd name="f111" fmla="*/ f105 1 f9"/>
                <a:gd name="f112" fmla="*/ f106 f3 1"/>
                <a:gd name="f113" fmla="*/ f107 f15 1"/>
                <a:gd name="f114" fmla="*/ f108 f16 1"/>
                <a:gd name="f115" fmla="*/ f109 1 f9"/>
                <a:gd name="f116" fmla="+- f110 0 f4"/>
                <a:gd name="f117" fmla="+- f111 0 f4"/>
                <a:gd name="f118" fmla="*/ f112 1 f9"/>
                <a:gd name="f119" fmla="+- f115 0 f4"/>
                <a:gd name="f120" fmla="cos 1 f117"/>
                <a:gd name="f121" fmla="sin 1 f117"/>
                <a:gd name="f122" fmla="+- f118 0 f4"/>
                <a:gd name="f123" fmla="cos 1 f119"/>
                <a:gd name="f124" fmla="sin 1 f119"/>
                <a:gd name="f125" fmla="+- f116 0 f119"/>
                <a:gd name="f126" fmla="+- 0 0 f120"/>
                <a:gd name="f127" fmla="+- 0 0 f121"/>
                <a:gd name="f128" fmla="+- f122 0 f117"/>
                <a:gd name="f129" fmla="+- 0 0 f123"/>
                <a:gd name="f130" fmla="+- 0 0 f124"/>
                <a:gd name="f131" fmla="+- f125 0 f2"/>
                <a:gd name="f132" fmla="*/ f34 f126 1"/>
                <a:gd name="f133" fmla="*/ f34 f127 1"/>
                <a:gd name="f134" fmla="+- f128 f2 0"/>
                <a:gd name="f135" fmla="*/ f25 f129 1"/>
                <a:gd name="f136" fmla="*/ f25 f130 1"/>
                <a:gd name="f137" fmla="?: f125 f131 f125"/>
                <a:gd name="f138" fmla="*/ f132 f132 1"/>
                <a:gd name="f139" fmla="*/ f133 f133 1"/>
                <a:gd name="f140" fmla="?: f128 f128 f134"/>
                <a:gd name="f141" fmla="*/ f135 f135 1"/>
                <a:gd name="f142" fmla="*/ f136 f136 1"/>
                <a:gd name="f143" fmla="+- f138 f139 0"/>
                <a:gd name="f144" fmla="+- f141 f142 0"/>
                <a:gd name="f145" fmla="sqrt f143"/>
                <a:gd name="f146" fmla="sqrt f144"/>
                <a:gd name="f147" fmla="*/ f37 1 f145"/>
                <a:gd name="f148" fmla="*/ f28 1 f146"/>
                <a:gd name="f149" fmla="*/ f126 f147 1"/>
                <a:gd name="f150" fmla="*/ f127 f147 1"/>
                <a:gd name="f151" fmla="*/ f129 f148 1"/>
                <a:gd name="f152" fmla="*/ f130 f148 1"/>
                <a:gd name="f153" fmla="+- f36 0 f149"/>
                <a:gd name="f154" fmla="+- f36 0 f150"/>
                <a:gd name="f155" fmla="+- f27 0 f151"/>
                <a:gd name="f156" fmla="+- f27 0 f152"/>
              </a:gdLst>
              <a:ahLst>
                <a:ahPolar gdRefR="f1" minR="f8" maxR="f10" gdRefAng="f0" minAng="f8" maxAng="f11">
                  <a:pos x="f113" y="f114"/>
                </a:ahPolar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155" y="f156"/>
                  </a:moveTo>
                  <a:arcTo wR="f25" hR="f25" stAng="f119" swAng="f137"/>
                  <a:lnTo>
                    <a:pt x="f153" y="f154"/>
                  </a:lnTo>
                  <a:arcTo wR="f34" hR="f34" stAng="f117" swAng="f140"/>
                  <a:close/>
                </a:path>
              </a:pathLst>
            </a:custGeom>
            <a:solidFill>
              <a:srgbClr val="80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047718" y="4225679"/>
              <a:ext cx="3379876" cy="5434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it-IT" sz="1100" b="0" i="0" u="none" strike="noStrike" kern="1200" dirty="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RF </a:t>
              </a:r>
              <a:r>
                <a:rPr lang="it-IT" sz="1100" b="0" i="0" u="none" strike="noStrike" kern="1200" dirty="0" smtClean="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antenna receiver</a:t>
              </a:r>
              <a:endParaRPr lang="it-IT" sz="11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>
              <a:off x="6552360" y="3036960"/>
              <a:ext cx="288000" cy="2880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1464"/>
                <a:gd name="f8" fmla="val 4340"/>
                <a:gd name="f9" fmla="val 9722"/>
                <a:gd name="f10" fmla="val 1887"/>
                <a:gd name="f11" fmla="val 8548"/>
                <a:gd name="f12" fmla="val 6383"/>
                <a:gd name="f13" fmla="val 4503"/>
                <a:gd name="f14" fmla="val 3626"/>
                <a:gd name="f15" fmla="val 5373"/>
                <a:gd name="f16" fmla="val 7816"/>
                <a:gd name="f17" fmla="val 1174"/>
                <a:gd name="f18" fmla="val 8270"/>
                <a:gd name="f19" fmla="val 3934"/>
                <a:gd name="f20" fmla="val 11592"/>
                <a:gd name="f21" fmla="val 12875"/>
                <a:gd name="f22" fmla="val 3329"/>
                <a:gd name="f23" fmla="val 15372"/>
                <a:gd name="f24" fmla="val 1283"/>
                <a:gd name="f25" fmla="val 17824"/>
                <a:gd name="f26" fmla="val 4804"/>
                <a:gd name="f27" fmla="val 18239"/>
                <a:gd name="f28" fmla="val 4918"/>
                <a:gd name="f29" fmla="val 7525"/>
                <a:gd name="f30" fmla="val 18125"/>
                <a:gd name="f31" fmla="val 8698"/>
                <a:gd name="f32" fmla="val 19712"/>
                <a:gd name="f33" fmla="val 9871"/>
                <a:gd name="f34" fmla="val 17371"/>
                <a:gd name="f35" fmla="val 11614"/>
                <a:gd name="f36" fmla="val 18844"/>
                <a:gd name="f37" fmla="val 12178"/>
                <a:gd name="f38" fmla="val 15937"/>
                <a:gd name="f39" fmla="val 14943"/>
                <a:gd name="f40" fmla="val 14640"/>
                <a:gd name="f41" fmla="val 14348"/>
                <a:gd name="f42" fmla="val 18878"/>
                <a:gd name="f43" fmla="val 15632"/>
                <a:gd name="f44" fmla="val 16382"/>
                <a:gd name="f45" fmla="val 12311"/>
                <a:gd name="f46" fmla="val 18270"/>
                <a:gd name="f47" fmla="val 11292"/>
                <a:gd name="f48" fmla="val 16986"/>
                <a:gd name="f49" fmla="val 9404"/>
                <a:gd name="f50" fmla="val 6646"/>
                <a:gd name="f51" fmla="val 6533"/>
                <a:gd name="f52" fmla="val 18005"/>
                <a:gd name="f53" fmla="val 3172"/>
                <a:gd name="f54" fmla="val 14524"/>
                <a:gd name="f55" fmla="val 5778"/>
                <a:gd name="f56" fmla="val 14789"/>
                <a:gd name="f57" fmla="+- 0 0 0"/>
                <a:gd name="f58" fmla="*/ f3 1 21600"/>
                <a:gd name="f59" fmla="*/ f4 1 21600"/>
                <a:gd name="f60" fmla="*/ f57 f0 1"/>
                <a:gd name="f61" fmla="*/ 5400 f58 1"/>
                <a:gd name="f62" fmla="*/ 14160 f58 1"/>
                <a:gd name="f63" fmla="*/ 15290 f59 1"/>
                <a:gd name="f64" fmla="*/ 6570 f59 1"/>
                <a:gd name="f65" fmla="*/ 9722 f58 1"/>
                <a:gd name="f66" fmla="*/ 1887 f59 1"/>
                <a:gd name="f67" fmla="*/ f60 1 f2"/>
                <a:gd name="f68" fmla="*/ 0 f58 1"/>
                <a:gd name="f69" fmla="*/ 12875 f59 1"/>
                <a:gd name="f70" fmla="*/ 11614 f58 1"/>
                <a:gd name="f71" fmla="*/ 18844 f59 1"/>
                <a:gd name="f72" fmla="*/ 21600 f58 1"/>
                <a:gd name="f73" fmla="*/ 6646 f59 1"/>
                <a:gd name="f74" fmla="+- f67 0 f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65" y="f66"/>
                </a:cxn>
                <a:cxn ang="f74">
                  <a:pos x="f68" y="f69"/>
                </a:cxn>
                <a:cxn ang="f74">
                  <a:pos x="f70" y="f71"/>
                </a:cxn>
                <a:cxn ang="f74">
                  <a:pos x="f72" y="f73"/>
                </a:cxn>
              </a:cxnLst>
              <a:rect l="f61" t="f64" r="f62" b="f63"/>
              <a:pathLst>
                <a:path w="21600" h="21600">
                  <a:moveTo>
                    <a:pt x="f7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5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6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34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6" y="f50"/>
                  </a:lnTo>
                  <a:lnTo>
                    <a:pt x="f44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"/>
                  </a:lnTo>
                  <a:lnTo>
                    <a:pt x="f7" y="f8"/>
                  </a:lnTo>
                  <a:close/>
                </a:path>
              </a:pathLst>
            </a:custGeom>
            <a:solidFill>
              <a:srgbClr val="3DEB3D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975719" y="3073319"/>
              <a:ext cx="3288594" cy="5434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it-IT" sz="11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Acoustic, low  noise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047718" y="5054040"/>
              <a:ext cx="1528427" cy="5434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it-IT" sz="11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Voltage</a:t>
              </a:r>
            </a:p>
          </p:txBody>
        </p:sp>
        <p:sp>
          <p:nvSpPr>
            <p:cNvPr id="58" name="Freeform 57"/>
            <p:cNvSpPr/>
            <p:nvPr/>
          </p:nvSpPr>
          <p:spPr>
            <a:xfrm>
              <a:off x="6629400" y="4667400"/>
              <a:ext cx="173880" cy="17388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CC6633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>
              <a:off x="6629760" y="5099760"/>
              <a:ext cx="173880" cy="17388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FFCC99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054200" y="4595760"/>
              <a:ext cx="5050248" cy="5434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it-IT" sz="11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Current (x3 one for each phase)</a:t>
              </a:r>
            </a:p>
          </p:txBody>
        </p:sp>
        <p:sp>
          <p:nvSpPr>
            <p:cNvPr id="61" name="Freeform 60"/>
            <p:cNvSpPr/>
            <p:nvPr/>
          </p:nvSpPr>
          <p:spPr>
            <a:xfrm>
              <a:off x="4650120" y="5316120"/>
              <a:ext cx="173880" cy="17388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FFCC99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629401" y="6400798"/>
              <a:ext cx="5017001" cy="108172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it-IT" sz="1400" b="0" i="0" u="none" strike="noStrike" kern="1200" dirty="0" smtClean="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Fast </a:t>
              </a:r>
              <a:r>
                <a:rPr lang="it-IT" sz="1400" b="0" i="0" u="none" strike="noStrike" kern="1200" dirty="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Sensor </a:t>
              </a:r>
              <a:r>
                <a:rPr lang="it-IT" sz="1400" b="0" i="0" u="none" strike="noStrike" kern="1200" dirty="0" smtClean="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Map</a:t>
              </a: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it-IT" sz="1400" dirty="0" smtClean="0">
                  <a:latin typeface="Arial" pitchFamily="18"/>
                  <a:ea typeface="Microsoft YaHei" pitchFamily="2"/>
                  <a:cs typeface="Mangal" pitchFamily="2"/>
                </a:rPr>
                <a:t>Central experimental hall</a:t>
              </a:r>
              <a:endParaRPr lang="it-IT" sz="1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>
              <a:off x="2736360" y="462096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94006B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64" name="Freeform 63"/>
            <p:cNvSpPr/>
            <p:nvPr/>
          </p:nvSpPr>
          <p:spPr>
            <a:xfrm>
              <a:off x="4644360" y="264096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94006B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65" name="Freeform 64"/>
            <p:cNvSpPr/>
            <p:nvPr/>
          </p:nvSpPr>
          <p:spPr>
            <a:xfrm>
              <a:off x="2160360" y="3108959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94006B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66" name="Freeform 65"/>
            <p:cNvSpPr/>
            <p:nvPr/>
          </p:nvSpPr>
          <p:spPr>
            <a:xfrm>
              <a:off x="6552719" y="1813320"/>
              <a:ext cx="216000" cy="216000"/>
            </a:xfrm>
            <a:custGeom>
              <a:avLst>
                <a:gd name="f0" fmla="val 54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88"/>
                <a:gd name="f8" fmla="val 21600"/>
                <a:gd name="f9" fmla="val 44"/>
                <a:gd name="f10" fmla="val -2147483647"/>
                <a:gd name="f11" fmla="val 2147483647"/>
                <a:gd name="f12" fmla="val 10800"/>
                <a:gd name="f13" fmla="val 20"/>
                <a:gd name="f14" fmla="val 68"/>
                <a:gd name="f15" fmla="+- 0 0 0"/>
                <a:gd name="f16" fmla="*/ f4 1 88"/>
                <a:gd name="f17" fmla="*/ f5 1 21600"/>
                <a:gd name="f18" fmla="pin 0 f0 10800"/>
                <a:gd name="f19" fmla="*/ f15 f1 1"/>
                <a:gd name="f20" fmla="*/ f18 2 1"/>
                <a:gd name="f21" fmla="*/ f9 f16 1"/>
                <a:gd name="f22" fmla="*/ f18 f17 1"/>
                <a:gd name="f23" fmla="*/ 0 f16 1"/>
                <a:gd name="f24" fmla="*/ 88 f16 1"/>
                <a:gd name="f25" fmla="*/ 44 f16 1"/>
                <a:gd name="f26" fmla="*/ f19 1 f3"/>
                <a:gd name="f27" fmla="*/ 0 f17 1"/>
                <a:gd name="f28" fmla="*/ 10800 f17 1"/>
                <a:gd name="f29" fmla="*/ 21600 f17 1"/>
                <a:gd name="f30" fmla="*/ f20 1 4"/>
                <a:gd name="f31" fmla="*/ f20 1 2"/>
                <a:gd name="f32" fmla="+- f26 0 f2"/>
                <a:gd name="f33" fmla="*/ f30 6 1"/>
                <a:gd name="f34" fmla="+- 21600 0 f30"/>
                <a:gd name="f35" fmla="*/ f31 f17 1"/>
                <a:gd name="f36" fmla="*/ f33 1 11"/>
                <a:gd name="f37" fmla="*/ f34 f17 1"/>
                <a:gd name="f38" fmla="+- f30 0 f36"/>
                <a:gd name="f39" fmla="+- f34 f36 0"/>
                <a:gd name="f40" fmla="+- f30 f36 0"/>
              </a:gdLst>
              <a:ahLst>
                <a:ahXY gdRefX="" minX="0" maxX="0" gdRefY="f0" minY="f6" maxY="f12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5" y="f35"/>
                </a:cxn>
                <a:cxn ang="f32">
                  <a:pos x="f25" y="f27"/>
                </a:cxn>
                <a:cxn ang="f32">
                  <a:pos x="f23" y="f28"/>
                </a:cxn>
                <a:cxn ang="f32">
                  <a:pos x="f25" y="f29"/>
                </a:cxn>
                <a:cxn ang="f32">
                  <a:pos x="f24" y="f28"/>
                </a:cxn>
              </a:cxnLst>
              <a:rect l="f23" t="f35" r="f24" b="f37"/>
              <a:pathLst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lnTo>
                    <a:pt x="f6" y="f34"/>
                  </a:lnTo>
                  <a:cubicBezTo>
                    <a:pt x="f6" y="f39"/>
                    <a:pt x="f13" y="f8"/>
                    <a:pt x="f9" y="f8"/>
                  </a:cubicBezTo>
                  <a:cubicBezTo>
                    <a:pt x="f14" y="f8"/>
                    <a:pt x="f7" y="f39"/>
                    <a:pt x="f7" y="f34"/>
                  </a:cubicBezTo>
                  <a:lnTo>
                    <a:pt x="f7" y="f30"/>
                  </a:lnTo>
                  <a:cubicBezTo>
                    <a:pt x="f7" y="f38"/>
                    <a:pt x="f14" y="f6"/>
                    <a:pt x="f9" y="f6"/>
                  </a:cubicBezTo>
                  <a:close/>
                </a:path>
                <a:path w="88" h="21600">
                  <a:moveTo>
                    <a:pt x="f9" y="f6"/>
                  </a:moveTo>
                  <a:cubicBezTo>
                    <a:pt x="f13" y="f6"/>
                    <a:pt x="f6" y="f38"/>
                    <a:pt x="f6" y="f30"/>
                  </a:cubicBezTo>
                  <a:cubicBezTo>
                    <a:pt x="f6" y="f40"/>
                    <a:pt x="f13" y="f31"/>
                    <a:pt x="f9" y="f31"/>
                  </a:cubicBezTo>
                  <a:cubicBezTo>
                    <a:pt x="f14" y="f31"/>
                    <a:pt x="f7" y="f40"/>
                    <a:pt x="f7" y="f30"/>
                  </a:cubicBezTo>
                  <a:cubicBezTo>
                    <a:pt x="f7" y="f38"/>
                    <a:pt x="f14" y="f6"/>
                    <a:pt x="f9" y="f6"/>
                  </a:cubicBezTo>
                  <a:close/>
                </a:path>
              </a:pathLst>
            </a:custGeom>
            <a:solidFill>
              <a:srgbClr val="94006B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it-IT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809399" y="1814041"/>
              <a:ext cx="5212177" cy="5434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it-IT" sz="1100" b="0" i="0" u="none" strike="noStrike" kern="1200" dirty="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rPr>
                <a:t>Seismic mid freq (accelerometer)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latin typeface="Source Sans Pro"/>
              </a:rPr>
              <a:t>   Sensors</a:t>
            </a:r>
            <a:endParaRPr lang="en-US" dirty="0">
              <a:latin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36637"/>
            <a:ext cx="7467600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Source Sans Pro"/>
              </a:rPr>
              <a:t>Network of 500 slow probes (temperature, pressure,…) and 100 fast sensors, among which</a:t>
            </a:r>
            <a:endParaRPr lang="en-US" sz="2400" dirty="0" smtClean="0">
              <a:latin typeface="Source Sans Pro"/>
            </a:endParaRPr>
          </a:p>
          <a:p>
            <a:pPr lvl="1"/>
            <a:r>
              <a:rPr lang="en-US" sz="1600" dirty="0" smtClean="0">
                <a:latin typeface="Source Sans Pro"/>
              </a:rPr>
              <a:t>Seismometers (Guralp-40s, 0.025 – 50 Hz) </a:t>
            </a:r>
            <a:r>
              <a:rPr lang="en-US" sz="1600" b="1" dirty="0" smtClean="0">
                <a:latin typeface="Source Sans Pro"/>
                <a:sym typeface="Wingdings" pitchFamily="2" charset="2"/>
              </a:rPr>
              <a:t> soon will be included in  the INGV seismic network</a:t>
            </a:r>
            <a:endParaRPr lang="en-US" sz="1600" b="1" dirty="0" smtClean="0">
              <a:latin typeface="Source Sans Pro"/>
            </a:endParaRPr>
          </a:p>
          <a:p>
            <a:pPr lvl="1"/>
            <a:r>
              <a:rPr lang="en-US" sz="1600" dirty="0" smtClean="0">
                <a:latin typeface="Source Sans Pro"/>
              </a:rPr>
              <a:t>Infra-sound microphones (B&amp;K 4190, 4193, 0.1 Hz – 20kHz)</a:t>
            </a:r>
          </a:p>
          <a:p>
            <a:pPr lvl="1"/>
            <a:r>
              <a:rPr lang="en-US" sz="1600" dirty="0" smtClean="0">
                <a:latin typeface="Source Sans Pro"/>
              </a:rPr>
              <a:t>Ultra low noise magnetometers (</a:t>
            </a:r>
            <a:r>
              <a:rPr lang="en-US" sz="1600" dirty="0" err="1" smtClean="0">
                <a:latin typeface="Source Sans Pro"/>
              </a:rPr>
              <a:t>Metronix</a:t>
            </a:r>
            <a:r>
              <a:rPr lang="en-US" sz="1600" dirty="0" smtClean="0">
                <a:latin typeface="Source Sans Pro"/>
              </a:rPr>
              <a:t> MFS-06, 0.0001</a:t>
            </a:r>
            <a:r>
              <a:rPr lang="en-US" sz="1600" baseline="30000" dirty="0" smtClean="0">
                <a:latin typeface="Source Sans Pro"/>
              </a:rPr>
              <a:t> </a:t>
            </a:r>
            <a:r>
              <a:rPr lang="en-US" sz="1600" dirty="0" smtClean="0">
                <a:latin typeface="Source Sans Pro"/>
              </a:rPr>
              <a:t>Hz to 10kHz)</a:t>
            </a:r>
          </a:p>
          <a:p>
            <a:r>
              <a:rPr lang="en-US" sz="2000" dirty="0" smtClean="0">
                <a:latin typeface="Source Sans Pro"/>
              </a:rPr>
              <a:t>Outdoor: weather station, magnetic station, lightning detector</a:t>
            </a:r>
            <a:endParaRPr lang="en-US" sz="1800" dirty="0" smtClean="0">
              <a:latin typeface="Source Sans Pro"/>
            </a:endParaRPr>
          </a:p>
          <a:p>
            <a:pPr>
              <a:buNone/>
            </a:pPr>
            <a:r>
              <a:rPr lang="en-US" sz="2000" b="1" dirty="0" smtClean="0">
                <a:latin typeface="Source Sans Pro"/>
              </a:rPr>
              <a:t>Continuously recorded and data archived</a:t>
            </a:r>
            <a:endParaRPr lang="en-US" sz="1800" b="1" dirty="0" smtClean="0">
              <a:latin typeface="Source Sans Pro"/>
            </a:endParaRPr>
          </a:p>
        </p:txBody>
      </p:sp>
      <p:pic>
        <p:nvPicPr>
          <p:cNvPr id="68" name="Picture 67" descr="ENV_NEB_MAG_W,N,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4495800"/>
            <a:ext cx="2717800" cy="2038350"/>
          </a:xfrm>
          <a:prstGeom prst="rect">
            <a:avLst/>
          </a:prstGeom>
        </p:spPr>
      </p:pic>
      <p:pic>
        <p:nvPicPr>
          <p:cNvPr id="69" name="Picture 68" descr="ENV_NEB_SEIS_X,Y,Z.jpg"/>
          <p:cNvPicPr>
            <a:picLocks noChangeAspect="1"/>
          </p:cNvPicPr>
          <p:nvPr/>
        </p:nvPicPr>
        <p:blipFill>
          <a:blip r:embed="rId4" cstate="print"/>
          <a:srcRect l="25000" t="44444" r="40833" b="13333"/>
          <a:stretch>
            <a:fillRect/>
          </a:stretch>
        </p:blipFill>
        <p:spPr>
          <a:xfrm>
            <a:off x="96253" y="3810000"/>
            <a:ext cx="1808747" cy="1676400"/>
          </a:xfrm>
          <a:prstGeom prst="rect">
            <a:avLst/>
          </a:prstGeom>
        </p:spPr>
      </p:pic>
      <p:pic>
        <p:nvPicPr>
          <p:cNvPr id="71" name="Picture 70" descr="IMG-20170329-WA0000.jpg"/>
          <p:cNvPicPr>
            <a:picLocks noChangeAspect="1"/>
          </p:cNvPicPr>
          <p:nvPr/>
        </p:nvPicPr>
        <p:blipFill>
          <a:blip r:embed="rId5" cstate="print"/>
          <a:srcRect l="26296" r="20370" b="5556"/>
          <a:stretch>
            <a:fillRect/>
          </a:stretch>
        </p:blipFill>
        <p:spPr>
          <a:xfrm>
            <a:off x="7627172" y="0"/>
            <a:ext cx="1516828" cy="3581400"/>
          </a:xfrm>
          <a:prstGeom prst="rect">
            <a:avLst/>
          </a:prstGeom>
        </p:spPr>
      </p:pic>
      <p:sp>
        <p:nvSpPr>
          <p:cNvPr id="72" name="Date Placeholder 7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C457-DB17-45B3-AAEC-779B5B608E2B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73" name="Slide Number Placeholder 7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4" name="Footer Placeholder 7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latin typeface="Source Sans Pro"/>
              </a:rPr>
              <a:t>Hunting instrumentation</a:t>
            </a:r>
            <a:endParaRPr lang="en-US" dirty="0">
              <a:latin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89037"/>
            <a:ext cx="8229600" cy="45259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Source Sans Pro"/>
              </a:rPr>
              <a:t>Sensors and data loggers for indoor and outdoor measuring campaigns </a:t>
            </a:r>
          </a:p>
          <a:p>
            <a:pPr>
              <a:buNone/>
            </a:pPr>
            <a:endParaRPr lang="en-US" sz="700" dirty="0" smtClean="0">
              <a:latin typeface="Source Sans Pro"/>
            </a:endParaRPr>
          </a:p>
          <a:p>
            <a:r>
              <a:rPr lang="en-US" sz="1800" dirty="0" smtClean="0">
                <a:latin typeface="Source Sans Pro"/>
              </a:rPr>
              <a:t>Tools to measure ITF noise coupling and compatibility (noise injections): shakers, sub-woofers, coils, RF emitting antenna    </a:t>
            </a:r>
          </a:p>
        </p:txBody>
      </p:sp>
      <p:pic>
        <p:nvPicPr>
          <p:cNvPr id="25602" name="Picture 2" descr="https://logbook.virgo-gw.eu/virgo/uploads/37710_20170524175330_img20170524wa0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661315"/>
            <a:ext cx="3124200" cy="1758285"/>
          </a:xfrm>
          <a:prstGeom prst="rect">
            <a:avLst/>
          </a:prstGeom>
          <a:noFill/>
        </p:spPr>
      </p:pic>
      <p:pic>
        <p:nvPicPr>
          <p:cNvPr id="5" name="Picture 8" descr="https://logbook.virgo-gw.eu/virgo/uploads/39322_20170829092747_201708221828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8322" y="2819400"/>
            <a:ext cx="2070078" cy="3690690"/>
          </a:xfrm>
          <a:prstGeom prst="rect">
            <a:avLst/>
          </a:prstGeom>
          <a:noFill/>
        </p:spPr>
      </p:pic>
      <p:pic>
        <p:nvPicPr>
          <p:cNvPr id="6" name="Picture 10" descr="https://logbook.virgo-gw.eu/virgo/uploads/39884_20171026132740_sweep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73099"/>
            <a:ext cx="4114800" cy="2080101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1800" y="4572000"/>
            <a:ext cx="2187759" cy="1874103"/>
          </a:xfrm>
          <a:prstGeom prst="rect">
            <a:avLst/>
          </a:prstGeom>
          <a:ln w="60325" cap="sq" cmpd="thickThin">
            <a:solidFill>
              <a:srgbClr val="0F02B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/>
          <a:srcRect r="50969"/>
          <a:stretch>
            <a:fillRect/>
          </a:stretch>
        </p:blipFill>
        <p:spPr>
          <a:xfrm>
            <a:off x="6019800" y="2236838"/>
            <a:ext cx="2988731" cy="2182762"/>
          </a:xfrm>
          <a:prstGeom prst="rect">
            <a:avLst/>
          </a:prstGeom>
          <a:ln w="53975" cap="sq" cmpd="thickThin">
            <a:solidFill>
              <a:srgbClr val="0F02BE"/>
            </a:solidFill>
            <a:miter lim="800000"/>
          </a:ln>
        </p:spPr>
      </p:pic>
      <p:pic>
        <p:nvPicPr>
          <p:cNvPr id="25603" name="Picture 3" descr="C:\DATI\ClimaEGO\cava  GABBRO\foto\20160406_113229.jpg"/>
          <p:cNvPicPr>
            <a:picLocks noChangeAspect="1" noChangeArrowheads="1"/>
          </p:cNvPicPr>
          <p:nvPr/>
        </p:nvPicPr>
        <p:blipFill>
          <a:blip r:embed="rId7" cstate="print"/>
          <a:srcRect l="28846" t="34616" r="24999"/>
          <a:stretch>
            <a:fillRect/>
          </a:stretch>
        </p:blipFill>
        <p:spPr bwMode="auto">
          <a:xfrm>
            <a:off x="3429000" y="2590800"/>
            <a:ext cx="1371600" cy="1457325"/>
          </a:xfrm>
          <a:prstGeom prst="rect">
            <a:avLst/>
          </a:prstGeom>
          <a:noFill/>
          <a:ln w="38100" cmpd="tri">
            <a:solidFill>
              <a:srgbClr val="FF0000"/>
            </a:solidFill>
          </a:ln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A3A5F-7F73-4406-9318-6F04C740B11C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latin typeface="Source Sans Pro"/>
              </a:rPr>
              <a:t>Case study</a:t>
            </a:r>
            <a:endParaRPr lang="en-US" dirty="0">
              <a:latin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12837"/>
            <a:ext cx="87630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Source Sans Pro"/>
              </a:rPr>
              <a:t>Airplanes acoustic noise, automatic tag and veto in the online GW pipeline</a:t>
            </a:r>
            <a:r>
              <a:rPr lang="en-US" sz="2000" dirty="0" smtClean="0">
                <a:latin typeface="Source Sans Pro"/>
              </a:rPr>
              <a:t>. </a:t>
            </a:r>
            <a:r>
              <a:rPr lang="en-US" sz="1600" i="1" dirty="0" smtClean="0">
                <a:latin typeface="Source Sans Pro"/>
              </a:rPr>
              <a:t>Michael Coughlin et al. https://arxiv.org/abs/1108.1521</a:t>
            </a:r>
            <a:endParaRPr lang="en-US" sz="1800" i="1" dirty="0">
              <a:latin typeface="Source Sans Pro"/>
            </a:endParaRPr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135816"/>
            <a:ext cx="1943308" cy="129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3" cstate="print"/>
          <a:srcRect l="6142" t="6299" r="7559" b="17638"/>
          <a:stretch>
            <a:fillRect/>
          </a:stretch>
        </p:blipFill>
        <p:spPr bwMode="auto">
          <a:xfrm>
            <a:off x="2514600" y="2133600"/>
            <a:ext cx="195984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https://logbook.virgo-gw.eu/virgo/uploads/27418_100819_airplane_WE.gif"/>
          <p:cNvPicPr>
            <a:picLocks noChangeAspect="1" noChangeArrowheads="1"/>
          </p:cNvPicPr>
          <p:nvPr/>
        </p:nvPicPr>
        <p:blipFill>
          <a:blip r:embed="rId4" cstate="print"/>
          <a:srcRect t="6667"/>
          <a:stretch>
            <a:fillRect/>
          </a:stretch>
        </p:blipFill>
        <p:spPr bwMode="auto">
          <a:xfrm>
            <a:off x="152400" y="3647561"/>
            <a:ext cx="6057917" cy="2829439"/>
          </a:xfrm>
          <a:prstGeom prst="rect">
            <a:avLst/>
          </a:prstGeom>
          <a:noFill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2000250"/>
            <a:ext cx="2489574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621A-8F30-42D6-8559-72660D4708ED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  <p:pic>
        <p:nvPicPr>
          <p:cNvPr id="6" name="Picture 5" descr="figura_elicottero.png"/>
          <p:cNvPicPr>
            <a:picLocks noChangeAspect="1"/>
          </p:cNvPicPr>
          <p:nvPr/>
        </p:nvPicPr>
        <p:blipFill>
          <a:blip r:embed="rId6" cstate="print"/>
          <a:srcRect l="4585" r="50000"/>
          <a:stretch>
            <a:fillRect/>
          </a:stretch>
        </p:blipFill>
        <p:spPr>
          <a:xfrm>
            <a:off x="4724400" y="2133600"/>
            <a:ext cx="1624532" cy="2158653"/>
          </a:xfrm>
          <a:prstGeom prst="rect">
            <a:avLst/>
          </a:prstGeom>
          <a:ln w="34925" cap="sq" cmpd="thickThin">
            <a:solidFill>
              <a:srgbClr val="0F02BE"/>
            </a:solidFill>
            <a:miter lim="800000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latin typeface="Source Sans Pro"/>
              </a:rPr>
              <a:t>Case study</a:t>
            </a:r>
            <a:endParaRPr lang="en-US" dirty="0">
              <a:latin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7637"/>
            <a:ext cx="8763000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Source Sans Pro"/>
              </a:rPr>
              <a:t>Seismic array for Gravity Gradient noise studies (by Virgo Collaboration)</a:t>
            </a:r>
          </a:p>
          <a:p>
            <a:pPr>
              <a:buNone/>
            </a:pPr>
            <a:r>
              <a:rPr lang="en-US" sz="1800" dirty="0" smtClean="0">
                <a:latin typeface="Source Sans Pro"/>
              </a:rPr>
              <a:t>test deployment of 100 sensors, </a:t>
            </a:r>
            <a:r>
              <a:rPr lang="en-US" sz="1800" dirty="0" err="1" smtClean="0">
                <a:latin typeface="Source Sans Pro"/>
              </a:rPr>
              <a:t>beamforming</a:t>
            </a:r>
            <a:r>
              <a:rPr lang="en-US" sz="1800" dirty="0" smtClean="0">
                <a:latin typeface="Source Sans Pro"/>
              </a:rPr>
              <a:t> analysis </a:t>
            </a:r>
            <a:r>
              <a:rPr lang="en-US" sz="1800" b="1" dirty="0" smtClean="0">
                <a:latin typeface="Source Sans Pro"/>
              </a:rPr>
              <a:t>0.2 – 1 Hz</a:t>
            </a:r>
          </a:p>
          <a:p>
            <a:pPr>
              <a:buNone/>
            </a:pPr>
            <a:r>
              <a:rPr lang="en-US" sz="1800" b="1" dirty="0" smtClean="0">
                <a:latin typeface="Source Sans Pro"/>
              </a:rPr>
              <a:t>Sea micro-seism evolution during a storm and correlation with waves height </a:t>
            </a:r>
            <a:endParaRPr lang="en-US" sz="1800" b="1" dirty="0">
              <a:latin typeface="Source Sans Pro"/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/>
          <a:srcRect l="36345"/>
          <a:stretch>
            <a:fillRect/>
          </a:stretch>
        </p:blipFill>
        <p:spPr bwMode="auto">
          <a:xfrm>
            <a:off x="381000" y="2457250"/>
            <a:ext cx="2971800" cy="2573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916778"/>
            <a:ext cx="6934200" cy="1788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438400"/>
            <a:ext cx="2819400" cy="2516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99184" y="2744622"/>
            <a:ext cx="254441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533400" y="1063823"/>
            <a:ext cx="5541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>
                <a:latin typeface="Source Sans Pro"/>
              </a:rPr>
              <a:t>Soumen</a:t>
            </a:r>
            <a:r>
              <a:rPr lang="en-US" sz="1400" i="1" dirty="0" smtClean="0">
                <a:latin typeface="Source Sans Pro"/>
              </a:rPr>
              <a:t> </a:t>
            </a:r>
            <a:r>
              <a:rPr lang="en-US" sz="1400" i="1" dirty="0" err="1" smtClean="0">
                <a:latin typeface="Source Sans Pro"/>
              </a:rPr>
              <a:t>Koley</a:t>
            </a:r>
            <a:r>
              <a:rPr lang="en-US" sz="1400" i="1" dirty="0" smtClean="0">
                <a:latin typeface="Source Sans Pro"/>
              </a:rPr>
              <a:t> et al, https://doi.org/10.1190/segam2017-17681951.1</a:t>
            </a:r>
            <a:endParaRPr lang="en-US" sz="1400" i="1" dirty="0">
              <a:latin typeface="Source Sans Pro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9400" y="176847"/>
            <a:ext cx="1828800" cy="1118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AEBE-DA13-4952-ACC4-D37E45E8F246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latin typeface="Source Sans Pro"/>
              </a:rPr>
              <a:t>Case study</a:t>
            </a:r>
            <a:endParaRPr lang="en-US" dirty="0">
              <a:latin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93837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Source Sans Pro"/>
              </a:rPr>
              <a:t>Seismic array for Gravity Gradient noise studies (by Virgo Coll.)</a:t>
            </a:r>
          </a:p>
          <a:p>
            <a:pPr>
              <a:buNone/>
            </a:pPr>
            <a:r>
              <a:rPr lang="en-US" sz="1800" dirty="0" smtClean="0">
                <a:latin typeface="Source Sans Pro"/>
              </a:rPr>
              <a:t>test deployment of 100 sensors, </a:t>
            </a:r>
            <a:r>
              <a:rPr lang="en-US" sz="1800" dirty="0" err="1" smtClean="0">
                <a:latin typeface="Source Sans Pro"/>
              </a:rPr>
              <a:t>beamforming</a:t>
            </a:r>
            <a:r>
              <a:rPr lang="en-US" sz="1800" dirty="0" smtClean="0">
                <a:latin typeface="Source Sans Pro"/>
              </a:rPr>
              <a:t> analysis  </a:t>
            </a:r>
            <a:r>
              <a:rPr lang="en-US" sz="1800" b="1" dirty="0" smtClean="0">
                <a:latin typeface="Source Sans Pro"/>
              </a:rPr>
              <a:t>1 - 4Hz </a:t>
            </a:r>
          </a:p>
          <a:p>
            <a:pPr>
              <a:buNone/>
            </a:pPr>
            <a:r>
              <a:rPr lang="en-US" sz="1800" b="1" dirty="0" smtClean="0">
                <a:latin typeface="Source Sans Pro"/>
              </a:rPr>
              <a:t>Identification of seismic waves from nearby viaduct bridges </a:t>
            </a:r>
            <a:endParaRPr lang="en-US" sz="1800" b="1" dirty="0">
              <a:latin typeface="Source Sans Pro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176847"/>
            <a:ext cx="1828800" cy="1118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33400" y="1063823"/>
            <a:ext cx="5541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>
                <a:latin typeface="Source Sans Pro"/>
              </a:rPr>
              <a:t>Soumen</a:t>
            </a:r>
            <a:r>
              <a:rPr lang="en-US" sz="1400" i="1" dirty="0" smtClean="0">
                <a:latin typeface="Source Sans Pro"/>
              </a:rPr>
              <a:t> </a:t>
            </a:r>
            <a:r>
              <a:rPr lang="en-US" sz="1400" i="1" dirty="0" err="1" smtClean="0">
                <a:latin typeface="Source Sans Pro"/>
              </a:rPr>
              <a:t>Koley</a:t>
            </a:r>
            <a:r>
              <a:rPr lang="en-US" sz="1400" i="1" dirty="0" smtClean="0">
                <a:latin typeface="Source Sans Pro"/>
              </a:rPr>
              <a:t> et al, https://doi.org/10.1190/segam2017-17681951.1</a:t>
            </a:r>
            <a:endParaRPr lang="en-US" sz="1400" i="1" dirty="0">
              <a:latin typeface="Source Sans Pro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212928"/>
            <a:ext cx="2743200" cy="269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2984328"/>
            <a:ext cx="5867400" cy="3264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2305-12FE-4400-82D6-1BC1CE420491}" type="datetime1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irene</a:t>
            </a:r>
            <a:r>
              <a:rPr lang="en-US" dirty="0" smtClean="0"/>
              <a:t> </a:t>
            </a:r>
            <a:r>
              <a:rPr lang="en-US" dirty="0" err="1" smtClean="0"/>
              <a:t>fiori</a:t>
            </a:r>
            <a:r>
              <a:rPr lang="en-US" dirty="0" smtClean="0"/>
              <a:t> - JRC workshop Pisa </a:t>
            </a:r>
            <a:endParaRPr lang="en-US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0" descr="mesh_e_lorentzFit_2.png"/>
          <p:cNvPicPr>
            <a:picLocks noChangeAspect="1"/>
          </p:cNvPicPr>
          <p:nvPr/>
        </p:nvPicPr>
        <p:blipFill>
          <a:blip r:embed="rId2" cstate="print"/>
          <a:srcRect l="4112" t="1492" r="4486" b="1990"/>
          <a:stretch>
            <a:fillRect/>
          </a:stretch>
        </p:blipFill>
        <p:spPr bwMode="auto">
          <a:xfrm>
            <a:off x="152400" y="3124200"/>
            <a:ext cx="4306888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latin typeface="Source Sans Pro"/>
              </a:rPr>
              <a:t>Case study</a:t>
            </a:r>
            <a:endParaRPr lang="en-US" dirty="0">
              <a:latin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Source Sans Pro"/>
              </a:rPr>
              <a:t>Wind turbines, vibration noise  (with INGV)</a:t>
            </a:r>
          </a:p>
          <a:p>
            <a:pPr>
              <a:buNone/>
            </a:pPr>
            <a:r>
              <a:rPr lang="en-US" sz="2000" dirty="0" smtClean="0">
                <a:latin typeface="Source Sans Pro"/>
              </a:rPr>
              <a:t>Soil vibration at 1.7Hz </a:t>
            </a:r>
          </a:p>
          <a:p>
            <a:pPr>
              <a:buNone/>
            </a:pPr>
            <a:r>
              <a:rPr lang="en-US" sz="2000" dirty="0" smtClean="0">
                <a:latin typeface="Source Sans Pro"/>
              </a:rPr>
              <a:t>detected at 6km distance</a:t>
            </a:r>
          </a:p>
          <a:p>
            <a:pPr>
              <a:buNone/>
            </a:pPr>
            <a:r>
              <a:rPr lang="en-US" sz="2000" dirty="0" smtClean="0">
                <a:latin typeface="Source Sans Pro"/>
              </a:rPr>
              <a:t>Propagation model</a:t>
            </a:r>
            <a:endParaRPr lang="en-US" sz="2000" dirty="0">
              <a:latin typeface="Source Sans Pro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t="15839" b="10078"/>
          <a:stretch>
            <a:fillRect/>
          </a:stretch>
        </p:blipFill>
        <p:spPr bwMode="auto">
          <a:xfrm>
            <a:off x="5334000" y="1820333"/>
            <a:ext cx="3581400" cy="1989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4724400" y="3794125"/>
            <a:ext cx="4419600" cy="3063875"/>
            <a:chOff x="609600" y="579120"/>
            <a:chExt cx="4419601" cy="3063671"/>
          </a:xfrm>
        </p:grpSpPr>
        <p:sp>
          <p:nvSpPr>
            <p:cNvPr id="7" name="Rectangle 6"/>
            <p:cNvSpPr/>
            <p:nvPr/>
          </p:nvSpPr>
          <p:spPr>
            <a:xfrm>
              <a:off x="762000" y="1218840"/>
              <a:ext cx="1295400" cy="3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8" name="Picture 14" descr="schema.bmp"/>
            <p:cNvPicPr>
              <a:picLocks noChangeAspect="1"/>
            </p:cNvPicPr>
            <p:nvPr/>
          </p:nvPicPr>
          <p:blipFill>
            <a:blip r:embed="rId4" cstate="print"/>
            <a:srcRect t="1512" b="39841"/>
            <a:stretch>
              <a:fillRect/>
            </a:stretch>
          </p:blipFill>
          <p:spPr bwMode="auto">
            <a:xfrm>
              <a:off x="609600" y="1295400"/>
              <a:ext cx="4419601" cy="2347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5" descr="turbina.bmp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09600" y="579120"/>
              <a:ext cx="457200" cy="10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" name="Group 16"/>
            <p:cNvGrpSpPr>
              <a:grpSpLocks/>
            </p:cNvGrpSpPr>
            <p:nvPr/>
          </p:nvGrpSpPr>
          <p:grpSpPr bwMode="auto">
            <a:xfrm>
              <a:off x="3581401" y="1218840"/>
              <a:ext cx="304800" cy="457170"/>
              <a:chOff x="3581401" y="990240"/>
              <a:chExt cx="304800" cy="457170"/>
            </a:xfrm>
          </p:grpSpPr>
          <p:sp>
            <p:nvSpPr>
              <p:cNvPr id="11" name="Isosceles Triangle 10"/>
              <p:cNvSpPr/>
              <p:nvPr/>
            </p:nvSpPr>
            <p:spPr>
              <a:xfrm>
                <a:off x="3581401" y="990240"/>
                <a:ext cx="304800" cy="152390"/>
              </a:xfrm>
              <a:prstGeom prst="triangle">
                <a:avLst/>
              </a:prstGeom>
              <a:solidFill>
                <a:srgbClr val="F55F2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2" name="Straight Connector 11"/>
              <p:cNvCxnSpPr>
                <a:stCxn id="11" idx="2"/>
              </p:cNvCxnSpPr>
              <p:nvPr/>
            </p:nvCxnSpPr>
            <p:spPr>
              <a:xfrm rot="5400000">
                <a:off x="3467108" y="1256923"/>
                <a:ext cx="22858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3733811" y="1295020"/>
                <a:ext cx="30478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Rectangle 13"/>
              <p:cNvSpPr/>
              <p:nvPr/>
            </p:nvSpPr>
            <p:spPr>
              <a:xfrm>
                <a:off x="3733801" y="1218825"/>
                <a:ext cx="76200" cy="7619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</p:grpSp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2895600" y="4419600"/>
            <a:ext cx="850900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1.7 Hz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334000" y="4191000"/>
            <a:ext cx="25146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91574" y="3886200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6km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001000" y="4191000"/>
            <a:ext cx="794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VIRGO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23297" y="956846"/>
            <a:ext cx="567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Source Sans Pro"/>
              </a:rPr>
              <a:t>Gilberto </a:t>
            </a:r>
            <a:r>
              <a:rPr lang="en-US" sz="1600" i="1" dirty="0" err="1" smtClean="0">
                <a:latin typeface="Source Sans Pro"/>
              </a:rPr>
              <a:t>Saccorotti</a:t>
            </a:r>
            <a:r>
              <a:rPr lang="en-US" sz="1600" i="1" dirty="0" smtClean="0">
                <a:latin typeface="Source Sans Pro"/>
              </a:rPr>
              <a:t> et al, https://doi.org/10.1785/0120100203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5" name="Date Placeholder 13"/>
          <p:cNvSpPr txBox="1">
            <a:spLocks/>
          </p:cNvSpPr>
          <p:nvPr/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B2305-12FE-4400-82D6-1BC1CE420491}" type="datetime1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3/26/2019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Footer Placeholder 15"/>
          <p:cNvSpPr txBox="1">
            <a:spLocks/>
          </p:cNvSpPr>
          <p:nvPr/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irene fiori - JRC workshop Pisa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latin typeface="Source Sans Pro"/>
              </a:rPr>
              <a:t>Case study</a:t>
            </a:r>
            <a:endParaRPr lang="en-US" dirty="0">
              <a:latin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i="1" dirty="0" smtClean="0">
                <a:latin typeface="Source Sans Pro"/>
              </a:rPr>
              <a:t>https://tds.virgo-gw.eu/ql/?c=8505</a:t>
            </a:r>
            <a:endParaRPr lang="en-US" sz="1600" dirty="0" smtClean="0">
              <a:latin typeface="Source Sans Pro"/>
            </a:endParaRPr>
          </a:p>
          <a:p>
            <a:r>
              <a:rPr lang="en-US" sz="2400" dirty="0" smtClean="0">
                <a:latin typeface="Source Sans Pro"/>
              </a:rPr>
              <a:t>Speedway project, evaluation of acoustic noise impact at EGO</a:t>
            </a:r>
          </a:p>
          <a:p>
            <a:pPr>
              <a:buNone/>
            </a:pPr>
            <a:endParaRPr lang="en-US" sz="2400" dirty="0">
              <a:latin typeface="Source Sans Pro"/>
            </a:endParaRPr>
          </a:p>
        </p:txBody>
      </p:sp>
      <p:pic>
        <p:nvPicPr>
          <p:cNvPr id="4" name="Picture 3" descr="figura_AIA_proiezioneADRIA_aVirgo.png"/>
          <p:cNvPicPr>
            <a:picLocks noChangeAspect="1"/>
          </p:cNvPicPr>
          <p:nvPr/>
        </p:nvPicPr>
        <p:blipFill>
          <a:blip r:embed="rId2" cstate="print"/>
          <a:srcRect r="5567" b="3927"/>
          <a:stretch>
            <a:fillRect/>
          </a:stretch>
        </p:blipFill>
        <p:spPr>
          <a:xfrm>
            <a:off x="4926006" y="4114800"/>
            <a:ext cx="3390258" cy="26670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04800" y="3962400"/>
            <a:ext cx="4267200" cy="2901553"/>
            <a:chOff x="-228600" y="3456801"/>
            <a:chExt cx="4876800" cy="3130153"/>
          </a:xfrm>
        </p:grpSpPr>
        <p:pic>
          <p:nvPicPr>
            <p:cNvPr id="6" name="Picture 5" descr="figura_AIA_attenuazioneADRI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3505200"/>
              <a:ext cx="3886200" cy="291465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290403" y="3871226"/>
              <a:ext cx="2946044" cy="757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solidFill>
                    <a:srgbClr val="0000FF"/>
                  </a:solidFill>
                </a:rPr>
                <a:t>Blue: measued</a:t>
              </a:r>
              <a:r>
                <a:rPr lang="it-IT" dirty="0" smtClean="0"/>
                <a:t>, </a:t>
              </a:r>
              <a:r>
                <a:rPr lang="it-IT" dirty="0" smtClean="0">
                  <a:solidFill>
                    <a:srgbClr val="FF0000"/>
                  </a:solidFill>
                </a:rPr>
                <a:t>Red: model </a:t>
              </a:r>
            </a:p>
            <a:p>
              <a:r>
                <a:rPr lang="it-IT" dirty="0" smtClean="0">
                  <a:solidFill>
                    <a:srgbClr val="FF0000"/>
                  </a:solidFill>
                </a:rPr>
                <a:t>(</a:t>
              </a:r>
              <a:r>
                <a:rPr lang="it-IT" sz="2400" dirty="0" smtClean="0">
                  <a:solidFill>
                    <a:srgbClr val="FF0000"/>
                  </a:solidFill>
                </a:rPr>
                <a:t>A</a:t>
              </a:r>
              <a:r>
                <a:rPr lang="it-IT" dirty="0" smtClean="0">
                  <a:solidFill>
                    <a:srgbClr val="FF0000"/>
                  </a:solidFill>
                </a:rPr>
                <a:t>div + </a:t>
              </a:r>
              <a:r>
                <a:rPr lang="it-IT" sz="2400" dirty="0" smtClean="0">
                  <a:solidFill>
                    <a:srgbClr val="FF0000"/>
                  </a:solidFill>
                </a:rPr>
                <a:t>A</a:t>
              </a:r>
              <a:r>
                <a:rPr lang="it-IT" dirty="0" smtClean="0">
                  <a:solidFill>
                    <a:srgbClr val="FF0000"/>
                  </a:solidFill>
                </a:rPr>
                <a:t>atm)</a:t>
              </a:r>
              <a:endParaRPr lang="it-IT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25915" y="6172200"/>
              <a:ext cx="2042547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it-IT" sz="1600" dirty="0" smtClean="0"/>
                <a:t>100                             1k</a:t>
              </a:r>
              <a:endParaRPr lang="it-IT" sz="16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2000" y="3581400"/>
              <a:ext cx="455638" cy="252376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it-IT" sz="1600" dirty="0" smtClean="0"/>
                <a:t>   0</a:t>
              </a:r>
            </a:p>
            <a:p>
              <a:pPr algn="r"/>
              <a:endParaRPr lang="it-IT" sz="1000" dirty="0" smtClean="0"/>
            </a:p>
            <a:p>
              <a:pPr algn="r"/>
              <a:r>
                <a:rPr lang="it-IT" sz="1600" dirty="0" smtClean="0"/>
                <a:t>-10</a:t>
              </a:r>
            </a:p>
            <a:p>
              <a:pPr algn="r"/>
              <a:endParaRPr lang="it-IT" sz="1200" dirty="0" smtClean="0"/>
            </a:p>
            <a:p>
              <a:pPr algn="r"/>
              <a:r>
                <a:rPr lang="it-IT" sz="1600" dirty="0" smtClean="0"/>
                <a:t>-20</a:t>
              </a:r>
            </a:p>
            <a:p>
              <a:pPr algn="r"/>
              <a:endParaRPr lang="it-IT" sz="1200" dirty="0" smtClean="0"/>
            </a:p>
            <a:p>
              <a:pPr algn="r"/>
              <a:r>
                <a:rPr lang="it-IT" sz="1600" dirty="0" smtClean="0"/>
                <a:t>-30</a:t>
              </a:r>
            </a:p>
            <a:p>
              <a:pPr algn="r"/>
              <a:endParaRPr lang="it-IT" sz="1200" dirty="0" smtClean="0"/>
            </a:p>
            <a:p>
              <a:pPr algn="r"/>
              <a:r>
                <a:rPr lang="it-IT" sz="1600" dirty="0" smtClean="0"/>
                <a:t>-40</a:t>
              </a:r>
            </a:p>
            <a:p>
              <a:pPr algn="r"/>
              <a:endParaRPr lang="it-IT" sz="1200" dirty="0" smtClean="0"/>
            </a:p>
            <a:p>
              <a:pPr algn="r"/>
              <a:r>
                <a:rPr lang="it-IT" sz="1600" dirty="0" smtClean="0"/>
                <a:t>-50</a:t>
              </a:r>
              <a:endParaRPr lang="it-IT" sz="16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228600" y="4648200"/>
              <a:ext cx="1684435" cy="338554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it-IT" sz="1600" dirty="0" smtClean="0"/>
                <a:t>Attenuazione (dB)</a:t>
              </a:r>
              <a:endParaRPr lang="it-IT" sz="16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05000" y="6248400"/>
              <a:ext cx="14337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smtClean="0"/>
                <a:t>Frequenza (Hz)</a:t>
              </a:r>
              <a:endParaRPr lang="it-IT" sz="16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29742" y="3456801"/>
              <a:ext cx="27850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it-IT" sz="1200" dirty="0" smtClean="0"/>
                <a:t>Attenuazione tra R1 (150m) e R2 (2300m)</a:t>
              </a:r>
              <a:endParaRPr lang="it-IT" sz="1200" dirty="0"/>
            </a:p>
          </p:txBody>
        </p:sp>
      </p:grp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7667" y="2133600"/>
            <a:ext cx="3212933" cy="173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1951892"/>
            <a:ext cx="3276600" cy="1934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85F2-ABEE-457B-8F5F-20F459733AAB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Image result for schumann resonances pic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52400"/>
            <a:ext cx="2209800" cy="228087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latin typeface="Source Sans Pro"/>
              </a:rPr>
              <a:t>Case study</a:t>
            </a:r>
            <a:endParaRPr lang="en-US" dirty="0">
              <a:latin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Source Sans Pro"/>
              </a:rPr>
              <a:t>Earth global magnetic noise</a:t>
            </a:r>
          </a:p>
          <a:p>
            <a:pPr>
              <a:buNone/>
            </a:pPr>
            <a:r>
              <a:rPr lang="en-US" sz="1600" i="1" dirty="0" err="1" smtClean="0">
                <a:latin typeface="Source Sans Pro"/>
              </a:rPr>
              <a:t>M.Coughlin</a:t>
            </a:r>
            <a:r>
              <a:rPr lang="en-US" sz="1600" i="1" dirty="0" smtClean="0">
                <a:latin typeface="Source Sans Pro"/>
              </a:rPr>
              <a:t> et al, </a:t>
            </a:r>
            <a:r>
              <a:rPr lang="en-US" sz="1600" i="1" dirty="0" smtClean="0">
                <a:latin typeface="Source Sans Pro"/>
                <a:hlinkClick r:id="rId3"/>
              </a:rPr>
              <a:t>https://arxiv.org/abs/1802.00885</a:t>
            </a:r>
            <a:endParaRPr lang="en-US" sz="1600" i="1" dirty="0" smtClean="0">
              <a:latin typeface="Source Sans Pro"/>
            </a:endParaRPr>
          </a:p>
          <a:p>
            <a:pPr>
              <a:buNone/>
            </a:pPr>
            <a:r>
              <a:rPr lang="en-US" sz="1800" dirty="0" smtClean="0">
                <a:latin typeface="Source Sans Pro"/>
              </a:rPr>
              <a:t>Outdoor magnetic station at EGO site</a:t>
            </a:r>
          </a:p>
          <a:p>
            <a:pPr>
              <a:buNone/>
            </a:pPr>
            <a:r>
              <a:rPr lang="en-US" sz="1800" dirty="0" smtClean="0">
                <a:latin typeface="Source Sans Pro"/>
              </a:rPr>
              <a:t>Monitor and subtract correlated noise from other GW detectors</a:t>
            </a:r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505200"/>
            <a:ext cx="362494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867400" y="6248400"/>
            <a:ext cx="29508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From https://arxiv.org/abs/1406.2367</a:t>
            </a:r>
            <a:endParaRPr lang="en-US" sz="1400" dirty="0"/>
          </a:p>
        </p:txBody>
      </p:sp>
      <p:pic>
        <p:nvPicPr>
          <p:cNvPr id="7" name="Picture 6" descr="8Aug_Perc_N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276600"/>
            <a:ext cx="5486400" cy="3429000"/>
          </a:xfrm>
          <a:prstGeom prst="rect">
            <a:avLst/>
          </a:prstGeom>
        </p:spPr>
      </p:pic>
      <p:pic>
        <p:nvPicPr>
          <p:cNvPr id="31749" name="Picture 5" descr="https://logbook.virgo-gw.eu/virgo/uploads/41099_20180413150655_mapp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5000" y="2819400"/>
            <a:ext cx="2166329" cy="18288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943600" y="3072825"/>
            <a:ext cx="24260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Projected correlated noise </a:t>
            </a:r>
          </a:p>
          <a:p>
            <a:r>
              <a:rPr lang="en-US" sz="1600" dirty="0" smtClean="0"/>
              <a:t>between </a:t>
            </a:r>
            <a:r>
              <a:rPr lang="en-US" sz="1600" dirty="0" err="1" smtClean="0"/>
              <a:t>Ligo</a:t>
            </a:r>
            <a:r>
              <a:rPr lang="en-US" sz="1600" dirty="0" smtClean="0"/>
              <a:t> and Virgo+</a:t>
            </a:r>
            <a:endParaRPr lang="en-US" sz="160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60BE-2C1C-48B4-A80A-7BED62285F8B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latin typeface="Source Sans Pro"/>
              </a:rPr>
              <a:t>Case study</a:t>
            </a:r>
            <a:endParaRPr lang="en-US" dirty="0">
              <a:latin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Source Sans Pro"/>
              </a:rPr>
              <a:t>At very low frequency (≤10mHz) Virgo’s </a:t>
            </a:r>
            <a:r>
              <a:rPr lang="en-US" sz="2000" dirty="0" err="1" smtClean="0">
                <a:latin typeface="Source Sans Pro"/>
              </a:rPr>
              <a:t>Fabry</a:t>
            </a:r>
            <a:r>
              <a:rPr lang="en-US" sz="2000" dirty="0" smtClean="0">
                <a:latin typeface="Source Sans Pro"/>
              </a:rPr>
              <a:t>-Perot optical cavities work as extremely accurate sensor of Earth crust deformations (</a:t>
            </a:r>
            <a:r>
              <a:rPr lang="en-US" sz="2000" b="1" dirty="0" smtClean="0">
                <a:latin typeface="Source Sans Pro"/>
              </a:rPr>
              <a:t>1µm over 3 km</a:t>
            </a:r>
            <a:r>
              <a:rPr lang="en-US" sz="2000" dirty="0" smtClean="0">
                <a:latin typeface="Source Sans Pro"/>
              </a:rPr>
              <a:t>). Could be used for Geophysical studies.</a:t>
            </a:r>
          </a:p>
          <a:p>
            <a:pPr>
              <a:buNone/>
            </a:pPr>
            <a:r>
              <a:rPr lang="en-US" sz="1400" i="1" dirty="0" smtClean="0">
                <a:latin typeface="Source Sans Pro"/>
              </a:rPr>
              <a:t>A.V. </a:t>
            </a:r>
            <a:r>
              <a:rPr lang="en-US" sz="1400" i="1" dirty="0" err="1" smtClean="0">
                <a:latin typeface="Source Sans Pro"/>
              </a:rPr>
              <a:t>Gusev</a:t>
            </a:r>
            <a:r>
              <a:rPr lang="en-US" sz="1400" i="1" dirty="0" smtClean="0">
                <a:latin typeface="Source Sans Pro"/>
              </a:rPr>
              <a:t>, </a:t>
            </a:r>
            <a:r>
              <a:rPr lang="en-US" sz="1400" i="1" dirty="0" err="1" smtClean="0">
                <a:latin typeface="Source Sans Pro"/>
              </a:rPr>
              <a:t>V.Rudenko</a:t>
            </a:r>
            <a:r>
              <a:rPr lang="en-US" sz="1400" i="1" dirty="0" smtClean="0">
                <a:latin typeface="Source Sans Pro"/>
              </a:rPr>
              <a:t>, </a:t>
            </a:r>
            <a:r>
              <a:rPr lang="en-US" sz="1400" i="1" dirty="0" err="1" smtClean="0">
                <a:latin typeface="Source Sans Pro"/>
              </a:rPr>
              <a:t>E.Majorana</a:t>
            </a:r>
            <a:r>
              <a:rPr lang="en-US" sz="1400" i="1" dirty="0" smtClean="0">
                <a:latin typeface="Source Sans Pro"/>
              </a:rPr>
              <a:t>, et al https://link.springer.com/article/10.1007/s11018-009-9245-z</a:t>
            </a:r>
            <a:endParaRPr lang="en-US" sz="1400" dirty="0" smtClean="0">
              <a:latin typeface="Source Sans Pro"/>
            </a:endParaRPr>
          </a:p>
          <a:p>
            <a:pPr>
              <a:buNone/>
            </a:pPr>
            <a:r>
              <a:rPr lang="en-US" sz="2000" dirty="0" smtClean="0">
                <a:latin typeface="Source Sans Pro"/>
              </a:rPr>
              <a:t>Tidal variations in the Virgo arms length:</a:t>
            </a:r>
            <a:endParaRPr lang="en-US" sz="2000" i="1" dirty="0" smtClean="0">
              <a:latin typeface="Source Sans Pro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60BE-2C1C-48B4-A80A-7BED62285F8B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743200"/>
            <a:ext cx="4121727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latin typeface="Source Sans Pro"/>
              </a:rPr>
              <a:t>   New challenges</a:t>
            </a:r>
            <a:endParaRPr lang="en-US" dirty="0">
              <a:latin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000" dirty="0" smtClean="0">
                <a:latin typeface="Source Sans Pro"/>
              </a:rPr>
              <a:t>Advanced Virgo and future GW detectors aim for better and better sensitivities. </a:t>
            </a:r>
          </a:p>
          <a:p>
            <a:pPr>
              <a:buNone/>
            </a:pPr>
            <a:r>
              <a:rPr lang="en-US" sz="2000" dirty="0" smtClean="0">
                <a:latin typeface="Source Sans Pro"/>
              </a:rPr>
              <a:t>Study and suppression of  environmental noise influences pose new challenges:</a:t>
            </a:r>
          </a:p>
          <a:p>
            <a:pPr lvl="1">
              <a:buFont typeface="Arial" pitchFamily="34" charset="0"/>
              <a:buChar char="•"/>
            </a:pPr>
            <a:endParaRPr lang="en-US" sz="1800" dirty="0" smtClean="0">
              <a:latin typeface="Source Sans Pro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800" b="1" dirty="0" smtClean="0">
                <a:latin typeface="Source Sans Pro"/>
              </a:rPr>
              <a:t>Quieter infrastructure devices</a:t>
            </a:r>
            <a:r>
              <a:rPr lang="en-US" sz="1800" dirty="0" smtClean="0">
                <a:latin typeface="Source Sans Pro"/>
              </a:rPr>
              <a:t>, such as less noisy ventilation systems, conductive cooling to get rid of noisy fans,  low EM emission devices 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1" dirty="0" smtClean="0">
                <a:latin typeface="Source Sans Pro"/>
              </a:rPr>
              <a:t>Measurement of atmosphere density changes </a:t>
            </a:r>
            <a:r>
              <a:rPr lang="en-US" sz="1800" dirty="0" smtClean="0">
                <a:latin typeface="Source Sans Pro"/>
              </a:rPr>
              <a:t>to subtract Gravity Gradient noise from  motion of air masses (i.e. clouds) for example using LIDARs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1" dirty="0" smtClean="0">
                <a:latin typeface="Source Sans Pro"/>
              </a:rPr>
              <a:t>Measure or model tilt ground motion induced by wind </a:t>
            </a:r>
            <a:r>
              <a:rPr lang="en-US" sz="1800" dirty="0" smtClean="0">
                <a:latin typeface="Source Sans Pro"/>
              </a:rPr>
              <a:t>(affects mirror suspensions below 100mHz)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1" dirty="0" smtClean="0">
                <a:latin typeface="Source Sans Pro"/>
              </a:rPr>
              <a:t>Earthquake early warning alert system </a:t>
            </a:r>
            <a:r>
              <a:rPr lang="en-US" sz="1800" dirty="0" smtClean="0">
                <a:latin typeface="Source Sans Pro"/>
              </a:rPr>
              <a:t>with few seconds latency and good coverage over Europe and Italy. Allows to engage robust detector configuration </a:t>
            </a:r>
          </a:p>
          <a:p>
            <a:pPr lvl="1">
              <a:buNone/>
            </a:pPr>
            <a:r>
              <a:rPr lang="en-US" sz="1800" dirty="0" smtClean="0">
                <a:latin typeface="Source Sans Pro"/>
                <a:sym typeface="Wingdings" pitchFamily="2" charset="2"/>
              </a:rPr>
              <a:t>      Started collaboration project with INGV (ASPIS)</a:t>
            </a:r>
            <a:endParaRPr lang="en-US" sz="1400" dirty="0" smtClean="0">
              <a:latin typeface="Source Sans Pro"/>
            </a:endParaRPr>
          </a:p>
          <a:p>
            <a:endParaRPr lang="en-US" sz="2000" dirty="0">
              <a:latin typeface="Source Sans Pro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AAFE-676B-4ADE-963B-80756CCCD97A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irene fiori - JRC workshop Pisa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EGO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90372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62000" y="1752600"/>
            <a:ext cx="78352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Source Sans Pro"/>
              </a:rPr>
              <a:t>   Thank you for your attention </a:t>
            </a:r>
            <a:endParaRPr lang="en-US" sz="4400" dirty="0">
              <a:latin typeface="Source Sans Pro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3C92-95AF-4670-8DA1-8AC1FE437CE2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irene</a:t>
            </a:r>
            <a:r>
              <a:rPr lang="en-US" dirty="0" smtClean="0"/>
              <a:t> </a:t>
            </a:r>
            <a:r>
              <a:rPr lang="en-US" dirty="0" err="1" smtClean="0"/>
              <a:t>fiori</a:t>
            </a:r>
            <a:r>
              <a:rPr lang="en-US" dirty="0" smtClean="0"/>
              <a:t> - JRC workshop Pisa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6641</TotalTime>
  <Words>893</Words>
  <Application>Microsoft Office PowerPoint</Application>
  <PresentationFormat>On-screen Show (4:3)</PresentationFormat>
  <Paragraphs>153</Paragraphs>
  <Slides>15</Slides>
  <Notes>0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Office Theme</vt:lpstr>
      <vt:lpstr>Equation</vt:lpstr>
      <vt:lpstr>Photo Editor Photo</vt:lpstr>
      <vt:lpstr>Virgo, an extremely sensitive detector in a noisy environment</vt:lpstr>
      <vt:lpstr>Slide 2</vt:lpstr>
      <vt:lpstr>   Remote but loud sources</vt:lpstr>
      <vt:lpstr>Noise hunting</vt:lpstr>
      <vt:lpstr>   Sensors</vt:lpstr>
      <vt:lpstr>Hunting instrumentation</vt:lpstr>
      <vt:lpstr>Case study</vt:lpstr>
      <vt:lpstr>Case study</vt:lpstr>
      <vt:lpstr>Case study</vt:lpstr>
      <vt:lpstr>Case study</vt:lpstr>
      <vt:lpstr>Case study</vt:lpstr>
      <vt:lpstr>Case study</vt:lpstr>
      <vt:lpstr>Case study</vt:lpstr>
      <vt:lpstr>   New challenges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Virgo noise studies an extremely sensitive detector in a noisy environment</dc:title>
  <dc:creator>Fiori</dc:creator>
  <cp:lastModifiedBy>Fiori</cp:lastModifiedBy>
  <cp:revision>49</cp:revision>
  <dcterms:created xsi:type="dcterms:W3CDTF">2006-08-16T00:00:00Z</dcterms:created>
  <dcterms:modified xsi:type="dcterms:W3CDTF">2019-03-26T13:39:28Z</dcterms:modified>
</cp:coreProperties>
</file>