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8" r:id="rId1"/>
  </p:sldMasterIdLst>
  <p:notesMasterIdLst>
    <p:notesMasterId r:id="rId19"/>
  </p:notesMasterIdLst>
  <p:sldIdLst>
    <p:sldId id="256" r:id="rId2"/>
    <p:sldId id="268" r:id="rId3"/>
    <p:sldId id="257" r:id="rId4"/>
    <p:sldId id="272" r:id="rId5"/>
    <p:sldId id="258" r:id="rId6"/>
    <p:sldId id="261" r:id="rId7"/>
    <p:sldId id="277" r:id="rId8"/>
    <p:sldId id="259" r:id="rId9"/>
    <p:sldId id="260" r:id="rId10"/>
    <p:sldId id="262" r:id="rId11"/>
    <p:sldId id="263" r:id="rId12"/>
    <p:sldId id="270" r:id="rId13"/>
    <p:sldId id="264" r:id="rId14"/>
    <p:sldId id="273" r:id="rId15"/>
    <p:sldId id="275" r:id="rId16"/>
    <p:sldId id="274"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38" autoAdjust="0"/>
    <p:restoredTop sz="94660" autoAdjust="0"/>
  </p:normalViewPr>
  <p:slideViewPr>
    <p:cSldViewPr>
      <p:cViewPr>
        <p:scale>
          <a:sx n="66" d="100"/>
          <a:sy n="66" d="100"/>
        </p:scale>
        <p:origin x="-756" y="-144"/>
      </p:cViewPr>
      <p:guideLst>
        <p:guide orient="horz" pos="2160"/>
        <p:guide pos="2880"/>
      </p:guideLst>
    </p:cSldViewPr>
  </p:slideViewPr>
  <p:outlineViewPr>
    <p:cViewPr>
      <p:scale>
        <a:sx n="33" d="100"/>
        <a:sy n="33" d="100"/>
      </p:scale>
      <p:origin x="0" y="2568"/>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ABCED1-6F9F-48C7-97B7-23BE0FE333BD}" type="datetimeFigureOut">
              <a:rPr lang="it-IT" smtClean="0"/>
              <a:t>23/01/2012</a:t>
            </a:fld>
            <a:endParaRPr lang="it-I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E05928-932E-4621-B702-580072772BEF}" type="slidenum">
              <a:rPr lang="it-IT" smtClean="0"/>
              <a:t>‹#›</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vl1pPr>
          </a:lstStyle>
          <a:p>
            <a:r>
              <a:rPr lang="en-US" dirty="0" smtClean="0"/>
              <a:t>Click to edit Master title style</a:t>
            </a:r>
            <a:endParaRPr lang="it-IT"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it-IT" dirty="0"/>
          </a:p>
        </p:txBody>
      </p:sp>
      <p:sp>
        <p:nvSpPr>
          <p:cNvPr id="4" name="Date Placeholder 3"/>
          <p:cNvSpPr>
            <a:spLocks noGrp="1"/>
          </p:cNvSpPr>
          <p:nvPr>
            <p:ph type="dt" sz="half" idx="10"/>
          </p:nvPr>
        </p:nvSpPr>
        <p:spPr/>
        <p:txBody>
          <a:bodyPr/>
          <a:lstStyle/>
          <a:p>
            <a:fld id="{AAA8BD8A-4D60-43EF-B986-0FF050DC6FFE}" type="datetime1">
              <a:rPr lang="en-US" smtClean="0"/>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600"/>
            </a:lvl1pPr>
          </a:lstStyle>
          <a:p>
            <a:fld id="{B6F15528-21DE-4FAA-801E-634DDDAF4B2B}" type="slidenum">
              <a:rPr lang="en-US" smtClean="0"/>
              <a:pPr/>
              <a:t>‹#›</a:t>
            </a:fld>
            <a:endParaRPr lang="en-US" dirty="0"/>
          </a:p>
        </p:txBody>
      </p:sp>
      <p:pic>
        <p:nvPicPr>
          <p:cNvPr id="7" name="Picture 6" descr="logoEGO.png"/>
          <p:cNvPicPr>
            <a:picLocks noChangeAspect="1"/>
          </p:cNvPicPr>
          <p:nvPr userDrawn="1"/>
        </p:nvPicPr>
        <p:blipFill>
          <a:blip r:embed="rId2" cstate="print"/>
          <a:srcRect/>
          <a:stretch>
            <a:fillRect/>
          </a:stretch>
        </p:blipFill>
        <p:spPr>
          <a:xfrm>
            <a:off x="27555" y="76200"/>
            <a:ext cx="2106045" cy="45894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virgo_logo.gif"/>
          <p:cNvPicPr>
            <a:picLocks noChangeAspect="1"/>
          </p:cNvPicPr>
          <p:nvPr userDrawn="1"/>
        </p:nvPicPr>
        <p:blipFill>
          <a:blip r:embed="rId2" cstate="print"/>
          <a:stretch>
            <a:fillRect/>
          </a:stretch>
        </p:blipFill>
        <p:spPr>
          <a:xfrm>
            <a:off x="104775" y="95250"/>
            <a:ext cx="885825" cy="3619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A6BC73-544C-4835-8C3E-DBB24223796C}" type="datetime1">
              <a:rPr lang="en-US" smtClean="0"/>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p>
            <a:fld id="{1F10F995-65D1-4F5B-BB3B-6C6438D48244}" type="datetime1">
              <a:rPr lang="en-US" smtClean="0"/>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p>
            <a:fld id="{9021CD72-1EB1-4E82-9772-C36FF5DA8D84}" type="datetime1">
              <a:rPr lang="en-US" smtClean="0"/>
              <a:t>1/23/2012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p>
            <a:fld id="{B42D35BF-8DDE-4A84-8863-7477CF95BA0E}" type="datetime1">
              <a:rPr lang="en-US" smtClean="0"/>
              <a:t>1/23/2012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E47D4-A062-4BCE-AB60-356DA42E8920}" type="datetime1">
              <a:rPr lang="en-US" smtClean="0"/>
              <a:t>1/23/2012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7B2A9D-7EB3-4712-993F-AC6AB65A7E8B}" type="datetime1">
              <a:rPr lang="en-US" smtClean="0"/>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94FE97-CBF3-4C7F-B0E8-6C4CE82B7CB3}" type="datetime1">
              <a:rPr lang="en-US" smtClean="0"/>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121209C1-D8E1-4680-816E-09173A0EA30B}" type="datetime1">
              <a:rPr lang="en-US" smtClean="0"/>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216C35C0-FF79-455A-A20E-3A96058A8013}" type="datetime1">
              <a:rPr lang="en-US" smtClean="0"/>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t-I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BA9710-48E3-46D8-AE67-527088DD65F4}" type="datetime1">
              <a:rPr lang="en-US" smtClean="0"/>
              <a:t>1/23/2012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normAutofit fontScale="90000"/>
          </a:bodyPr>
          <a:lstStyle/>
          <a:p>
            <a:r>
              <a:rPr lang="it-IT" dirty="0" smtClean="0"/>
              <a:t>Acoustic noise in LaserLab,</a:t>
            </a:r>
            <a:br>
              <a:rPr lang="it-IT" dirty="0" smtClean="0"/>
            </a:br>
            <a:r>
              <a:rPr lang="it-IT" dirty="0" smtClean="0"/>
              <a:t>status and mitigation priority list</a:t>
            </a:r>
            <a:br>
              <a:rPr lang="it-IT" dirty="0" smtClean="0"/>
            </a:br>
            <a:endParaRPr lang="it-IT" dirty="0"/>
          </a:p>
        </p:txBody>
      </p:sp>
      <p:sp>
        <p:nvSpPr>
          <p:cNvPr id="3" name="Subtitle 2"/>
          <p:cNvSpPr>
            <a:spLocks noGrp="1"/>
          </p:cNvSpPr>
          <p:nvPr>
            <p:ph type="subTitle" idx="1"/>
          </p:nvPr>
        </p:nvSpPr>
        <p:spPr/>
        <p:txBody>
          <a:bodyPr/>
          <a:lstStyle/>
          <a:p>
            <a:r>
              <a:rPr lang="it-IT" dirty="0" smtClean="0"/>
              <a:t>I.Fiori, P.Ruggi</a:t>
            </a:r>
            <a:endParaRPr lang="it-IT" dirty="0"/>
          </a:p>
        </p:txBody>
      </p:sp>
      <p:sp>
        <p:nvSpPr>
          <p:cNvPr id="4" name="TextBox 3"/>
          <p:cNvSpPr txBox="1"/>
          <p:nvPr/>
        </p:nvSpPr>
        <p:spPr>
          <a:xfrm>
            <a:off x="2819400" y="4800600"/>
            <a:ext cx="4023281" cy="369332"/>
          </a:xfrm>
          <a:prstGeom prst="rect">
            <a:avLst/>
          </a:prstGeom>
          <a:noFill/>
        </p:spPr>
        <p:txBody>
          <a:bodyPr wrap="none" rtlCol="0">
            <a:spAutoFit/>
          </a:bodyPr>
          <a:lstStyle/>
          <a:p>
            <a:r>
              <a:rPr lang="it-IT" dirty="0" smtClean="0"/>
              <a:t>Weekly meeting, EGO, January 31st 2012</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229600" cy="1143000"/>
          </a:xfrm>
        </p:spPr>
        <p:txBody>
          <a:bodyPr>
            <a:normAutofit/>
          </a:bodyPr>
          <a:lstStyle/>
          <a:p>
            <a:r>
              <a:rPr lang="it-IT" sz="3600" dirty="0" smtClean="0"/>
              <a:t>(parenthesis on </a:t>
            </a:r>
            <a:r>
              <a:rPr lang="it-IT" sz="3600" dirty="0"/>
              <a:t>A</a:t>
            </a:r>
            <a:r>
              <a:rPr lang="it-IT" sz="3600" dirty="0" smtClean="0"/>
              <a:t>coustic Enclosure ....</a:t>
            </a:r>
            <a:endParaRPr lang="it-IT" sz="3600" dirty="0"/>
          </a:p>
        </p:txBody>
      </p:sp>
      <p:sp>
        <p:nvSpPr>
          <p:cNvPr id="3" name="Content Placeholder 2"/>
          <p:cNvSpPr>
            <a:spLocks noGrp="1"/>
          </p:cNvSpPr>
          <p:nvPr>
            <p:ph idx="1"/>
          </p:nvPr>
        </p:nvSpPr>
        <p:spPr>
          <a:xfrm>
            <a:off x="0" y="914400"/>
            <a:ext cx="9144000" cy="4525963"/>
          </a:xfrm>
        </p:spPr>
        <p:txBody>
          <a:bodyPr>
            <a:normAutofit/>
          </a:bodyPr>
          <a:lstStyle/>
          <a:p>
            <a:pPr>
              <a:buNone/>
            </a:pPr>
            <a:r>
              <a:rPr lang="it-IT" sz="1800" dirty="0" smtClean="0"/>
              <a:t>      The acoustic enclosure has been put back in place after EIB-SAS installation. Only difference is that the floating floor inside the enclosure has been removed (to host EIB-SAS big leg) . A 3mm thick </a:t>
            </a:r>
            <a:r>
              <a:rPr lang="it-IT" sz="1800" b="1" dirty="0" smtClean="0"/>
              <a:t>steel frame </a:t>
            </a:r>
            <a:r>
              <a:rPr lang="it-IT" sz="1800" dirty="0" smtClean="0"/>
              <a:t>is added to reinforce the floor perimeter and closing the under-floor space to shield  the bench from under-floor sounds and air fluxes. A </a:t>
            </a:r>
            <a:r>
              <a:rPr lang="it-IT" sz="1800" b="1" dirty="0" smtClean="0"/>
              <a:t>rubber carpet </a:t>
            </a:r>
            <a:r>
              <a:rPr lang="it-IT" sz="1800" dirty="0" smtClean="0"/>
              <a:t>is added to cover the frame and “seal” cable apertures </a:t>
            </a:r>
            <a:r>
              <a:rPr lang="it-IT" sz="1800" dirty="0" smtClean="0">
                <a:sym typeface="Wingdings" pitchFamily="2" charset="2"/>
              </a:rPr>
              <a:t> this has improved the acoustic isolation siglificantly (+6dB).</a:t>
            </a:r>
            <a:endParaRPr lang="it-IT" sz="1800" dirty="0" smtClean="0"/>
          </a:p>
          <a:p>
            <a:r>
              <a:rPr lang="it-IT" sz="1800" dirty="0" smtClean="0"/>
              <a:t>Sound isolation of the finished work is roughly the same now (red)  as before (light-blue)  (eLog 30592, 19133)</a:t>
            </a:r>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pic>
        <p:nvPicPr>
          <p:cNvPr id="7" name="Picture 6" descr="isolationEIB_Jan15_and_before.png"/>
          <p:cNvPicPr>
            <a:picLocks noChangeAspect="1"/>
          </p:cNvPicPr>
          <p:nvPr/>
        </p:nvPicPr>
        <p:blipFill>
          <a:blip r:embed="rId2" cstate="print"/>
          <a:stretch>
            <a:fillRect/>
          </a:stretch>
        </p:blipFill>
        <p:spPr>
          <a:xfrm>
            <a:off x="3680609" y="3124200"/>
            <a:ext cx="5310991" cy="3285811"/>
          </a:xfrm>
          <a:prstGeom prst="rect">
            <a:avLst/>
          </a:prstGeom>
        </p:spPr>
      </p:pic>
      <p:pic>
        <p:nvPicPr>
          <p:cNvPr id="8" name="Picture 7" descr="DSC00106.JPG"/>
          <p:cNvPicPr>
            <a:picLocks noChangeAspect="1"/>
          </p:cNvPicPr>
          <p:nvPr/>
        </p:nvPicPr>
        <p:blipFill>
          <a:blip r:embed="rId3" cstate="print"/>
          <a:stretch>
            <a:fillRect/>
          </a:stretch>
        </p:blipFill>
        <p:spPr>
          <a:xfrm>
            <a:off x="177800" y="3429000"/>
            <a:ext cx="3556000" cy="2667000"/>
          </a:xfrm>
          <a:prstGeom prst="rect">
            <a:avLst/>
          </a:prstGeom>
        </p:spPr>
      </p:pic>
      <p:sp>
        <p:nvSpPr>
          <p:cNvPr id="9" name="Title 1"/>
          <p:cNvSpPr txBox="1">
            <a:spLocks/>
          </p:cNvSpPr>
          <p:nvPr/>
        </p:nvSpPr>
        <p:spPr>
          <a:xfrm>
            <a:off x="7543800" y="6019800"/>
            <a:ext cx="1676400" cy="114300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tx1"/>
                </a:solidFill>
                <a:effectLst/>
                <a:uLnTx/>
                <a:uFillTx/>
                <a:latin typeface="+mj-lt"/>
                <a:ea typeface="+mj-ea"/>
                <a:cs typeface="+mj-cs"/>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it-IT" sz="3600" dirty="0" smtClean="0"/>
              <a:t>The Acoustic problem</a:t>
            </a:r>
            <a:endParaRPr lang="it-IT" sz="3600" dirty="0"/>
          </a:p>
        </p:txBody>
      </p:sp>
      <p:sp>
        <p:nvSpPr>
          <p:cNvPr id="3" name="Content Placeholder 2"/>
          <p:cNvSpPr>
            <a:spLocks noGrp="1"/>
          </p:cNvSpPr>
          <p:nvPr>
            <p:ph idx="1"/>
          </p:nvPr>
        </p:nvSpPr>
        <p:spPr>
          <a:xfrm>
            <a:off x="457200" y="990600"/>
            <a:ext cx="8686800" cy="914399"/>
          </a:xfrm>
        </p:spPr>
        <p:txBody>
          <a:bodyPr>
            <a:noAutofit/>
          </a:bodyPr>
          <a:lstStyle/>
          <a:p>
            <a:r>
              <a:rPr lang="it-IT" sz="2000" dirty="0" smtClean="0"/>
              <a:t>Acoustic noise limits EIB-SAS seismic isolation performance in wide band, mechanism is sound pressure pushing on floating bench (B.Swinkels, 30585)</a:t>
            </a:r>
          </a:p>
          <a:p>
            <a:r>
              <a:rPr lang="it-IT" sz="2000" dirty="0" smtClean="0"/>
              <a:t>Seismic noise on EIB reduces roughly proportionally as acoustic noise.</a:t>
            </a:r>
            <a:endParaRPr lang="it-IT" sz="2000" dirty="0" smtClean="0"/>
          </a:p>
          <a:p>
            <a:pPr>
              <a:buNone/>
            </a:pPr>
            <a:endParaRPr lang="it-IT" sz="20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pic>
        <p:nvPicPr>
          <p:cNvPr id="6" name="Picture 5" descr="EIB_SAS_acousticCoupling.gif"/>
          <p:cNvPicPr>
            <a:picLocks noChangeAspect="1"/>
          </p:cNvPicPr>
          <p:nvPr/>
        </p:nvPicPr>
        <p:blipFill>
          <a:blip r:embed="rId2" cstate="print"/>
          <a:stretch>
            <a:fillRect/>
          </a:stretch>
        </p:blipFill>
        <p:spPr>
          <a:xfrm>
            <a:off x="1371600" y="2057400"/>
            <a:ext cx="5776789" cy="4800600"/>
          </a:xfrm>
          <a:prstGeom prst="rect">
            <a:avLst/>
          </a:prstGeom>
        </p:spPr>
      </p:pic>
      <p:sp>
        <p:nvSpPr>
          <p:cNvPr id="7" name="TextBox 6"/>
          <p:cNvSpPr txBox="1"/>
          <p:nvPr/>
        </p:nvSpPr>
        <p:spPr>
          <a:xfrm>
            <a:off x="6749654" y="2602468"/>
            <a:ext cx="2089546" cy="369332"/>
          </a:xfrm>
          <a:prstGeom prst="rect">
            <a:avLst/>
          </a:prstGeom>
          <a:noFill/>
        </p:spPr>
        <p:txBody>
          <a:bodyPr wrap="none" rtlCol="0">
            <a:spAutoFit/>
          </a:bodyPr>
          <a:lstStyle/>
          <a:p>
            <a:r>
              <a:rPr lang="it-IT" dirty="0" smtClean="0"/>
              <a:t>A</a:t>
            </a:r>
            <a:r>
              <a:rPr lang="it-IT" dirty="0" smtClean="0"/>
              <a:t>ir conditioners OFF</a:t>
            </a:r>
            <a:endParaRPr lang="it-IT" dirty="0"/>
          </a:p>
        </p:txBody>
      </p:sp>
      <p:sp>
        <p:nvSpPr>
          <p:cNvPr id="9" name="TextBox 8"/>
          <p:cNvSpPr txBox="1"/>
          <p:nvPr/>
        </p:nvSpPr>
        <p:spPr>
          <a:xfrm>
            <a:off x="6705600" y="3828871"/>
            <a:ext cx="2528128" cy="1200329"/>
          </a:xfrm>
          <a:prstGeom prst="rect">
            <a:avLst/>
          </a:prstGeom>
          <a:noFill/>
        </p:spPr>
        <p:txBody>
          <a:bodyPr wrap="none" rtlCol="0">
            <a:spAutoFit/>
          </a:bodyPr>
          <a:lstStyle/>
          <a:p>
            <a:r>
              <a:rPr lang="it-IT" dirty="0" smtClean="0"/>
              <a:t>Spectrum of </a:t>
            </a:r>
          </a:p>
          <a:p>
            <a:r>
              <a:rPr lang="it-IT" dirty="0" smtClean="0"/>
              <a:t>s</a:t>
            </a:r>
            <a:r>
              <a:rPr lang="it-IT" dirty="0" smtClean="0"/>
              <a:t>um of three geophones </a:t>
            </a:r>
          </a:p>
          <a:p>
            <a:r>
              <a:rPr lang="it-IT" dirty="0" smtClean="0"/>
              <a:t>on bench,</a:t>
            </a:r>
          </a:p>
          <a:p>
            <a:r>
              <a:rPr lang="it-IT" dirty="0" smtClean="0"/>
              <a:t>FFT of  x(t)+y(t)+z(t)</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it-IT" dirty="0" smtClean="0"/>
              <a:t>Strategy</a:t>
            </a:r>
            <a:endParaRPr lang="it-IT" dirty="0"/>
          </a:p>
        </p:txBody>
      </p:sp>
      <p:sp>
        <p:nvSpPr>
          <p:cNvPr id="3" name="Content Placeholder 2"/>
          <p:cNvSpPr>
            <a:spLocks noGrp="1"/>
          </p:cNvSpPr>
          <p:nvPr>
            <p:ph idx="1"/>
          </p:nvPr>
        </p:nvSpPr>
        <p:spPr>
          <a:xfrm>
            <a:off x="457200" y="1295400"/>
            <a:ext cx="8229600" cy="5105400"/>
          </a:xfrm>
        </p:spPr>
        <p:txBody>
          <a:bodyPr>
            <a:normAutofit/>
          </a:bodyPr>
          <a:lstStyle/>
          <a:p>
            <a:pPr>
              <a:buNone/>
            </a:pPr>
            <a:endParaRPr lang="it-IT" sz="2400" dirty="0" smtClean="0"/>
          </a:p>
          <a:p>
            <a:pPr>
              <a:buNone/>
            </a:pPr>
            <a:endParaRPr lang="it-IT" sz="2400" dirty="0"/>
          </a:p>
          <a:p>
            <a:pPr>
              <a:buNone/>
            </a:pPr>
            <a:endParaRPr lang="it-IT" sz="2400" dirty="0" smtClean="0"/>
          </a:p>
          <a:p>
            <a:pPr>
              <a:buNone/>
            </a:pPr>
            <a:endParaRPr lang="it-IT" sz="2400" dirty="0" smtClean="0"/>
          </a:p>
          <a:p>
            <a:pPr>
              <a:buNone/>
            </a:pPr>
            <a:endParaRPr lang="it-IT" sz="2400" dirty="0" smtClean="0"/>
          </a:p>
          <a:p>
            <a:r>
              <a:rPr lang="it-IT" sz="2400" dirty="0" smtClean="0">
                <a:solidFill>
                  <a:srgbClr val="3333FF"/>
                </a:solidFill>
              </a:rPr>
              <a:t>Mitigation work plan starts with the observation that LL room is not a silent environment, .....you can hear it!</a:t>
            </a:r>
          </a:p>
          <a:p>
            <a:r>
              <a:rPr lang="it-IT" sz="2400" dirty="0" smtClean="0">
                <a:solidFill>
                  <a:srgbClr val="FF0000"/>
                </a:solidFill>
              </a:rPr>
              <a:t>First point is to identify sound Sources and sound Paths into LL room and mitigate them.</a:t>
            </a:r>
          </a:p>
          <a:p>
            <a:r>
              <a:rPr lang="it-IT" sz="2400" dirty="0" smtClean="0"/>
              <a:t>The “acoustic enclosure” comes as second point, one additional  protection layer whose performance (presently poor) might eventually be improved.</a:t>
            </a:r>
            <a:endParaRPr lang="it-IT" sz="24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6" name="Picture 5" descr="EIB_SAS_aircoSeismicLines_disappeared.png"/>
          <p:cNvPicPr>
            <a:picLocks noChangeAspect="1"/>
          </p:cNvPicPr>
          <p:nvPr/>
        </p:nvPicPr>
        <p:blipFill>
          <a:blip r:embed="rId2" cstate="print"/>
          <a:stretch>
            <a:fillRect/>
          </a:stretch>
        </p:blipFill>
        <p:spPr>
          <a:xfrm>
            <a:off x="5257800" y="990600"/>
            <a:ext cx="3871256" cy="2514026"/>
          </a:xfrm>
          <a:prstGeom prst="rect">
            <a:avLst/>
          </a:prstGeom>
        </p:spPr>
      </p:pic>
      <p:sp>
        <p:nvSpPr>
          <p:cNvPr id="7" name="TextBox 6"/>
          <p:cNvSpPr txBox="1"/>
          <p:nvPr/>
        </p:nvSpPr>
        <p:spPr>
          <a:xfrm>
            <a:off x="533400" y="1143000"/>
            <a:ext cx="4572000" cy="2308324"/>
          </a:xfrm>
          <a:prstGeom prst="rect">
            <a:avLst/>
          </a:prstGeom>
          <a:noFill/>
        </p:spPr>
        <p:txBody>
          <a:bodyPr wrap="square" rtlCol="0">
            <a:spAutoFit/>
          </a:bodyPr>
          <a:lstStyle/>
          <a:p>
            <a:pPr>
              <a:buFont typeface="Arial" pitchFamily="34" charset="0"/>
              <a:buChar char="•"/>
            </a:pPr>
            <a:r>
              <a:rPr lang="it-IT" sz="2400" dirty="0" smtClean="0">
                <a:solidFill>
                  <a:srgbClr val="FF0000"/>
                </a:solidFill>
              </a:rPr>
              <a:t>   Priority </a:t>
            </a:r>
            <a:r>
              <a:rPr lang="it-IT" sz="2400" dirty="0" smtClean="0">
                <a:solidFill>
                  <a:srgbClr val="FF0000"/>
                </a:solidFill>
              </a:rPr>
              <a:t>for AdV is mitigation of acoustic noise in LL</a:t>
            </a:r>
            <a:r>
              <a:rPr lang="it-IT" sz="2400" dirty="0" smtClean="0"/>
              <a:t>, while the seismic </a:t>
            </a:r>
            <a:r>
              <a:rPr lang="it-IT" sz="2400" dirty="0" smtClean="0"/>
              <a:t>aspect </a:t>
            </a:r>
            <a:r>
              <a:rPr lang="it-IT" sz="2400" dirty="0" smtClean="0"/>
              <a:t>is no more a concern since EIB-SAS looks a very  efficent filter for  ground seism.</a:t>
            </a:r>
          </a:p>
          <a:p>
            <a:endParaRPr lang="it-IT"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t-IT" sz="3600" dirty="0" smtClean="0"/>
              <a:t>Sound sources inside LL, racks</a:t>
            </a:r>
            <a:endParaRPr lang="it-IT" sz="3600" dirty="0"/>
          </a:p>
        </p:txBody>
      </p:sp>
      <p:sp>
        <p:nvSpPr>
          <p:cNvPr id="3" name="Content Placeholder 2"/>
          <p:cNvSpPr>
            <a:spLocks noGrp="1"/>
          </p:cNvSpPr>
          <p:nvPr>
            <p:ph idx="1"/>
          </p:nvPr>
        </p:nvSpPr>
        <p:spPr>
          <a:xfrm>
            <a:off x="381000" y="1066800"/>
            <a:ext cx="8839200" cy="838200"/>
          </a:xfrm>
        </p:spPr>
        <p:txBody>
          <a:bodyPr>
            <a:noAutofit/>
          </a:bodyPr>
          <a:lstStyle/>
          <a:p>
            <a:r>
              <a:rPr lang="it-IT" sz="2000" dirty="0" smtClean="0"/>
              <a:t>Master Laser power supply (small rack next to LB) and possibly also Demodulation boards are relevant sources of acoustic noise above 100Hz.</a:t>
            </a:r>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pic>
        <p:nvPicPr>
          <p:cNvPr id="6" name="Picture 5" descr="confronto_LL_noise_now_vs_VSR4.gif"/>
          <p:cNvPicPr>
            <a:picLocks noChangeAspect="1"/>
          </p:cNvPicPr>
          <p:nvPr/>
        </p:nvPicPr>
        <p:blipFill>
          <a:blip r:embed="rId2" cstate="print"/>
          <a:srcRect l="728" t="37536" r="8367" b="31928"/>
          <a:stretch>
            <a:fillRect/>
          </a:stretch>
        </p:blipFill>
        <p:spPr>
          <a:xfrm>
            <a:off x="1337392" y="3276600"/>
            <a:ext cx="6435008" cy="3200400"/>
          </a:xfrm>
          <a:prstGeom prst="rect">
            <a:avLst/>
          </a:prstGeom>
        </p:spPr>
      </p:pic>
      <p:sp>
        <p:nvSpPr>
          <p:cNvPr id="7" name="TextBox 6"/>
          <p:cNvSpPr txBox="1"/>
          <p:nvPr/>
        </p:nvSpPr>
        <p:spPr>
          <a:xfrm>
            <a:off x="381000" y="1903274"/>
            <a:ext cx="8382000" cy="1585049"/>
          </a:xfrm>
          <a:prstGeom prst="rect">
            <a:avLst/>
          </a:prstGeom>
          <a:noFill/>
        </p:spPr>
        <p:txBody>
          <a:bodyPr wrap="square" rtlCol="0">
            <a:spAutoFit/>
          </a:bodyPr>
          <a:lstStyle/>
          <a:p>
            <a:pPr>
              <a:buNone/>
            </a:pPr>
            <a:r>
              <a:rPr lang="it-IT" dirty="0" smtClean="0"/>
              <a:t>Figure compares acoustic noise by the microphone at the laser bench </a:t>
            </a:r>
            <a:r>
              <a:rPr lang="it-IT" dirty="0" smtClean="0"/>
              <a:t> (</a:t>
            </a:r>
            <a:r>
              <a:rPr lang="it-IT" dirty="0" smtClean="0"/>
              <a:t>untouched during EIB-SAS </a:t>
            </a:r>
            <a:r>
              <a:rPr lang="it-IT" dirty="0" smtClean="0"/>
              <a:t>works) in </a:t>
            </a:r>
            <a:r>
              <a:rPr lang="it-IT" dirty="0" smtClean="0"/>
              <a:t>VSR4 (black) and now (purple) when sources are OFF</a:t>
            </a:r>
            <a:r>
              <a:rPr lang="it-IT" dirty="0" smtClean="0"/>
              <a:t>.</a:t>
            </a:r>
          </a:p>
          <a:p>
            <a:pPr>
              <a:buNone/>
            </a:pPr>
            <a:endParaRPr lang="it-IT" sz="600" dirty="0" smtClean="0"/>
          </a:p>
          <a:p>
            <a:pPr>
              <a:buNone/>
            </a:pPr>
            <a:r>
              <a:rPr lang="it-IT" dirty="0" smtClean="0"/>
              <a:t>..... to be confirmed, as soon as </a:t>
            </a:r>
            <a:r>
              <a:rPr lang="it-IT" dirty="0" smtClean="0"/>
              <a:t>science noise condition </a:t>
            </a:r>
            <a:r>
              <a:rPr lang="it-IT" dirty="0" smtClean="0"/>
              <a:t>in the hall </a:t>
            </a:r>
            <a:r>
              <a:rPr lang="it-IT" dirty="0" smtClean="0"/>
              <a:t>will </a:t>
            </a:r>
            <a:r>
              <a:rPr lang="it-IT" dirty="0" smtClean="0"/>
              <a:t>be recovered </a:t>
            </a:r>
            <a:r>
              <a:rPr lang="it-IT" dirty="0" smtClean="0"/>
              <a:t>(Towers </a:t>
            </a:r>
            <a:r>
              <a:rPr lang="it-IT" dirty="0" smtClean="0"/>
              <a:t>air conditioner </a:t>
            </a:r>
            <a:r>
              <a:rPr lang="it-IT" dirty="0" smtClean="0"/>
              <a:t>off, vac pumps off).</a:t>
            </a:r>
            <a:endParaRPr lang="it-IT" dirty="0" smtClean="0"/>
          </a:p>
          <a:p>
            <a:endParaRPr lang="it-IT" dirty="0"/>
          </a:p>
        </p:txBody>
      </p:sp>
      <p:sp>
        <p:nvSpPr>
          <p:cNvPr id="8" name="TextBox 7"/>
          <p:cNvSpPr txBox="1"/>
          <p:nvPr/>
        </p:nvSpPr>
        <p:spPr>
          <a:xfrm>
            <a:off x="5791200" y="3276600"/>
            <a:ext cx="2220480" cy="369332"/>
          </a:xfrm>
          <a:prstGeom prst="rect">
            <a:avLst/>
          </a:prstGeom>
          <a:noFill/>
        </p:spPr>
        <p:txBody>
          <a:bodyPr wrap="none" rtlCol="0">
            <a:spAutoFit/>
          </a:bodyPr>
          <a:lstStyle/>
          <a:p>
            <a:r>
              <a:rPr lang="it-IT" dirty="0" smtClean="0"/>
              <a:t>Mic. </a:t>
            </a:r>
            <a:r>
              <a:rPr lang="it-IT" dirty="0" smtClean="0"/>
              <a:t>o</a:t>
            </a:r>
            <a:r>
              <a:rPr lang="it-IT" dirty="0" smtClean="0"/>
              <a:t>n LASER BENCH</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it-IT" sz="4000" dirty="0"/>
              <a:t>S</a:t>
            </a:r>
            <a:r>
              <a:rPr lang="it-IT" sz="4000" dirty="0" smtClean="0"/>
              <a:t>ources inside LL: </a:t>
            </a:r>
            <a:br>
              <a:rPr lang="it-IT" sz="4000" dirty="0" smtClean="0"/>
            </a:br>
            <a:r>
              <a:rPr lang="it-IT" sz="3600" dirty="0" smtClean="0"/>
              <a:t>Air conditioning of “CleanRooms”</a:t>
            </a:r>
            <a:endParaRPr lang="it-IT" sz="3600" dirty="0"/>
          </a:p>
        </p:txBody>
      </p:sp>
      <p:sp>
        <p:nvSpPr>
          <p:cNvPr id="3" name="Content Placeholder 2"/>
          <p:cNvSpPr>
            <a:spLocks noGrp="1"/>
          </p:cNvSpPr>
          <p:nvPr>
            <p:ph idx="1"/>
          </p:nvPr>
        </p:nvSpPr>
        <p:spPr>
          <a:xfrm>
            <a:off x="457200" y="1447800"/>
            <a:ext cx="8229600" cy="1676400"/>
          </a:xfrm>
        </p:spPr>
        <p:txBody>
          <a:bodyPr>
            <a:noAutofit/>
          </a:bodyPr>
          <a:lstStyle/>
          <a:p>
            <a:r>
              <a:rPr lang="it-IT" sz="2000" dirty="0" smtClean="0"/>
              <a:t>Wide-band noise contribution , 1Hz up to kHz. Is the first source below 100Hz and the second (after racks) above 100Hz. </a:t>
            </a:r>
          </a:p>
          <a:p>
            <a:r>
              <a:rPr lang="it-IT" sz="2000" dirty="0" smtClean="0"/>
              <a:t>Noise is brougth “inside” the LL by air ducts. Indication is that under-floor is noisiest.</a:t>
            </a:r>
            <a:endParaRPr lang="it-IT" sz="1200" dirty="0" smtClean="0"/>
          </a:p>
          <a:p>
            <a:pPr>
              <a:buNone/>
            </a:pPr>
            <a:r>
              <a:rPr lang="it-IT" sz="2000" dirty="0" smtClean="0">
                <a:sym typeface="Wingdings" pitchFamily="2" charset="2"/>
              </a:rPr>
              <a:t> </a:t>
            </a:r>
            <a:r>
              <a:rPr lang="it-IT" sz="2000" b="1" dirty="0" smtClean="0"/>
              <a:t>Residual noise</a:t>
            </a:r>
            <a:r>
              <a:rPr lang="it-IT" sz="2000" dirty="0" smtClean="0"/>
              <a:t>, particularly intense at 40Hz, 100 to 300 Hz, 600Hz. What is it?</a:t>
            </a:r>
          </a:p>
          <a:p>
            <a:pPr>
              <a:buNone/>
            </a:pPr>
            <a:endParaRPr lang="it-IT" sz="20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6" name="Picture 5" descr="seism_aircoOFF.gif"/>
          <p:cNvPicPr>
            <a:picLocks noChangeAspect="1"/>
          </p:cNvPicPr>
          <p:nvPr/>
        </p:nvPicPr>
        <p:blipFill>
          <a:blip r:embed="rId2" cstate="print"/>
          <a:srcRect b="63155"/>
          <a:stretch>
            <a:fillRect/>
          </a:stretch>
        </p:blipFill>
        <p:spPr>
          <a:xfrm>
            <a:off x="1614611" y="3733800"/>
            <a:ext cx="6386389" cy="2895600"/>
          </a:xfrm>
          <a:prstGeom prst="rect">
            <a:avLst/>
          </a:prstGeom>
        </p:spPr>
      </p:pic>
      <p:sp>
        <p:nvSpPr>
          <p:cNvPr id="7" name="TextBox 6"/>
          <p:cNvSpPr txBox="1"/>
          <p:nvPr/>
        </p:nvSpPr>
        <p:spPr>
          <a:xfrm>
            <a:off x="5867400" y="3505200"/>
            <a:ext cx="1234633" cy="369332"/>
          </a:xfrm>
          <a:prstGeom prst="rect">
            <a:avLst/>
          </a:prstGeom>
          <a:solidFill>
            <a:schemeClr val="bg1"/>
          </a:solidFill>
          <a:ln>
            <a:solidFill>
              <a:schemeClr val="accent1"/>
            </a:solidFill>
          </a:ln>
        </p:spPr>
        <p:txBody>
          <a:bodyPr wrap="none" rtlCol="0">
            <a:spAutoFit/>
          </a:bodyPr>
          <a:lstStyle/>
          <a:p>
            <a:r>
              <a:rPr lang="it-IT" dirty="0" smtClean="0"/>
              <a:t>Mic. </a:t>
            </a:r>
            <a:r>
              <a:rPr lang="it-IT" dirty="0" smtClean="0"/>
              <a:t>o</a:t>
            </a:r>
            <a:r>
              <a:rPr lang="it-IT" dirty="0" smtClean="0"/>
              <a:t>n EIB</a:t>
            </a:r>
            <a:endParaRPr lang="it-IT" dirty="0"/>
          </a:p>
        </p:txBody>
      </p:sp>
      <p:sp>
        <p:nvSpPr>
          <p:cNvPr id="8" name="TextBox 7"/>
          <p:cNvSpPr txBox="1"/>
          <p:nvPr/>
        </p:nvSpPr>
        <p:spPr>
          <a:xfrm>
            <a:off x="7338903" y="4267200"/>
            <a:ext cx="1652697" cy="923330"/>
          </a:xfrm>
          <a:prstGeom prst="rect">
            <a:avLst/>
          </a:prstGeom>
          <a:solidFill>
            <a:schemeClr val="bg1"/>
          </a:solidFill>
        </p:spPr>
        <p:txBody>
          <a:bodyPr wrap="none" rtlCol="0">
            <a:spAutoFit/>
          </a:bodyPr>
          <a:lstStyle/>
          <a:p>
            <a:r>
              <a:rPr lang="it-IT" dirty="0" smtClean="0"/>
              <a:t>Switch off </a:t>
            </a:r>
          </a:p>
          <a:p>
            <a:r>
              <a:rPr lang="it-IT" dirty="0" smtClean="0"/>
              <a:t>“CleanRooms” </a:t>
            </a:r>
          </a:p>
          <a:p>
            <a:r>
              <a:rPr lang="it-IT" dirty="0" smtClean="0"/>
              <a:t>air conditioning</a:t>
            </a:r>
            <a:endParaRPr lang="it-IT" dirty="0"/>
          </a:p>
        </p:txBody>
      </p:sp>
      <p:cxnSp>
        <p:nvCxnSpPr>
          <p:cNvPr id="14" name="Straight Arrow Connector 13"/>
          <p:cNvCxnSpPr/>
          <p:nvPr/>
        </p:nvCxnSpPr>
        <p:spPr>
          <a:xfrm flipH="1">
            <a:off x="5029200" y="4267200"/>
            <a:ext cx="457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334000" y="4572000"/>
            <a:ext cx="457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943600" y="4800600"/>
            <a:ext cx="457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00800" y="4876800"/>
            <a:ext cx="457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it-IT" sz="3600" dirty="0" smtClean="0"/>
              <a:t>Other air conditioners?</a:t>
            </a:r>
            <a:endParaRPr lang="it-IT" sz="3600" dirty="0"/>
          </a:p>
        </p:txBody>
      </p:sp>
      <p:sp>
        <p:nvSpPr>
          <p:cNvPr id="3" name="Content Placeholder 2"/>
          <p:cNvSpPr>
            <a:spLocks noGrp="1"/>
          </p:cNvSpPr>
          <p:nvPr>
            <p:ph idx="1"/>
          </p:nvPr>
        </p:nvSpPr>
        <p:spPr>
          <a:xfrm>
            <a:off x="381000" y="838200"/>
            <a:ext cx="8686800" cy="533400"/>
          </a:xfrm>
        </p:spPr>
        <p:txBody>
          <a:bodyPr>
            <a:noAutofit/>
          </a:bodyPr>
          <a:lstStyle/>
          <a:p>
            <a:r>
              <a:rPr lang="it-IT" sz="2000" dirty="0" smtClean="0"/>
              <a:t>Switched off in cascade “CleanRooms”, “Hall” and “DAQ room” aircon.</a:t>
            </a:r>
          </a:p>
          <a:p>
            <a:r>
              <a:rPr lang="it-IT" sz="2000" dirty="0" smtClean="0"/>
              <a:t>“Hall” gives some noise entering the LL below 10Hz.</a:t>
            </a:r>
          </a:p>
          <a:p>
            <a:r>
              <a:rPr lang="it-IT" sz="2000" dirty="0" smtClean="0"/>
              <a:t>“Hall” and “DAQroom” contribute a bit between 10 and 50Hz, but are not the dominant source above that.</a:t>
            </a:r>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descr="acoustic_CR_HALL_DAQ.gif"/>
          <p:cNvPicPr>
            <a:picLocks noChangeAspect="1"/>
          </p:cNvPicPr>
          <p:nvPr/>
        </p:nvPicPr>
        <p:blipFill>
          <a:blip r:embed="rId2" cstate="print"/>
          <a:srcRect l="417" r="7926" b="32147"/>
          <a:stretch>
            <a:fillRect/>
          </a:stretch>
        </p:blipFill>
        <p:spPr>
          <a:xfrm>
            <a:off x="1371600" y="2246370"/>
            <a:ext cx="6858000" cy="46116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t-IT" dirty="0"/>
              <a:t>N</a:t>
            </a:r>
            <a:r>
              <a:rPr lang="it-IT" dirty="0" smtClean="0"/>
              <a:t>oise mapping</a:t>
            </a:r>
            <a:endParaRPr lang="it-IT" dirty="0"/>
          </a:p>
        </p:txBody>
      </p:sp>
      <p:sp>
        <p:nvSpPr>
          <p:cNvPr id="3" name="Content Placeholder 2"/>
          <p:cNvSpPr>
            <a:spLocks noGrp="1"/>
          </p:cNvSpPr>
          <p:nvPr>
            <p:ph idx="1"/>
          </p:nvPr>
        </p:nvSpPr>
        <p:spPr>
          <a:xfrm>
            <a:off x="533400" y="1143000"/>
            <a:ext cx="8229600" cy="4525963"/>
          </a:xfrm>
        </p:spPr>
        <p:txBody>
          <a:bodyPr>
            <a:normAutofit/>
          </a:bodyPr>
          <a:lstStyle/>
          <a:p>
            <a:r>
              <a:rPr lang="it-IT" sz="2400" dirty="0" smtClean="0"/>
              <a:t>Measurements with sound level meter, inside and around LL</a:t>
            </a:r>
          </a:p>
          <a:p>
            <a:pPr>
              <a:buNone/>
            </a:pPr>
            <a:endParaRPr lang="it-IT" sz="24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pic>
        <p:nvPicPr>
          <p:cNvPr id="7" name="Picture 6" descr="mappa_misure.jpg"/>
          <p:cNvPicPr>
            <a:picLocks noChangeAspect="1"/>
          </p:cNvPicPr>
          <p:nvPr/>
        </p:nvPicPr>
        <p:blipFill>
          <a:blip r:embed="rId2" cstate="print"/>
          <a:srcRect/>
          <a:stretch>
            <a:fillRect/>
          </a:stretch>
        </p:blipFill>
        <p:spPr>
          <a:xfrm>
            <a:off x="762000" y="1752600"/>
            <a:ext cx="5705475" cy="4400158"/>
          </a:xfrm>
          <a:prstGeom prst="rect">
            <a:avLst/>
          </a:prstGeom>
        </p:spPr>
      </p:pic>
      <p:pic>
        <p:nvPicPr>
          <p:cNvPr id="9" name="Picture 8" descr="immagine_LD381.jpg"/>
          <p:cNvPicPr>
            <a:picLocks noChangeAspect="1"/>
          </p:cNvPicPr>
          <p:nvPr/>
        </p:nvPicPr>
        <p:blipFill>
          <a:blip r:embed="rId3" cstate="print"/>
          <a:srcRect l="44640" t="3799" r="5952" b="7597"/>
          <a:stretch>
            <a:fillRect/>
          </a:stretch>
        </p:blipFill>
        <p:spPr>
          <a:xfrm>
            <a:off x="6781800" y="2438400"/>
            <a:ext cx="1847044" cy="259516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it-IT" sz="4000" dirty="0" smtClean="0"/>
              <a:t>Inside LL room</a:t>
            </a:r>
            <a:endParaRPr lang="it-IT" sz="4000" dirty="0"/>
          </a:p>
        </p:txBody>
      </p:sp>
      <p:sp>
        <p:nvSpPr>
          <p:cNvPr id="3" name="Content Placeholder 2"/>
          <p:cNvSpPr>
            <a:spLocks noGrp="1"/>
          </p:cNvSpPr>
          <p:nvPr>
            <p:ph idx="1"/>
          </p:nvPr>
        </p:nvSpPr>
        <p:spPr>
          <a:xfrm>
            <a:off x="457200" y="990600"/>
            <a:ext cx="8229600" cy="715963"/>
          </a:xfrm>
        </p:spPr>
        <p:txBody>
          <a:bodyPr>
            <a:normAutofit fontScale="92500"/>
          </a:bodyPr>
          <a:lstStyle/>
          <a:p>
            <a:r>
              <a:rPr lang="it-IT" sz="2400" dirty="0" smtClean="0"/>
              <a:t>Spectra with air conditioner “CleanRooms” ON (left) and OFF (right)</a:t>
            </a:r>
            <a:endParaRPr lang="it-IT" sz="2400" dirty="0"/>
          </a:p>
        </p:txBody>
      </p:sp>
      <p:sp>
        <p:nvSpPr>
          <p:cNvPr id="4" name="Date Placeholder 3"/>
          <p:cNvSpPr>
            <a:spLocks noGrp="1"/>
          </p:cNvSpPr>
          <p:nvPr>
            <p:ph type="dt" sz="half" idx="10"/>
          </p:nvPr>
        </p:nvSpPr>
        <p:spPr/>
        <p:txBody>
          <a:bodyPr/>
          <a:lstStyle/>
          <a:p>
            <a:fld id="{2F9181E2-DC01-4525-A43C-E2E4CF3E4967}" type="datetime1">
              <a:rPr lang="en-US" smtClean="0"/>
              <a:t>1/23/2012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pic>
        <p:nvPicPr>
          <p:cNvPr id="6" name="Picture 5" descr="insideLL_aircoON.png"/>
          <p:cNvPicPr>
            <a:picLocks noChangeAspect="1"/>
          </p:cNvPicPr>
          <p:nvPr/>
        </p:nvPicPr>
        <p:blipFill>
          <a:blip r:embed="rId2" cstate="print"/>
          <a:srcRect b="1440"/>
          <a:stretch>
            <a:fillRect/>
          </a:stretch>
        </p:blipFill>
        <p:spPr>
          <a:xfrm>
            <a:off x="152400" y="1752600"/>
            <a:ext cx="4572000" cy="4703556"/>
          </a:xfrm>
          <a:prstGeom prst="rect">
            <a:avLst/>
          </a:prstGeom>
        </p:spPr>
      </p:pic>
      <p:pic>
        <p:nvPicPr>
          <p:cNvPr id="7" name="Picture 6" descr="insideLL_aircoOFF.png"/>
          <p:cNvPicPr>
            <a:picLocks noChangeAspect="1"/>
          </p:cNvPicPr>
          <p:nvPr/>
        </p:nvPicPr>
        <p:blipFill>
          <a:blip r:embed="rId3" cstate="print"/>
          <a:srcRect b="2397"/>
          <a:stretch>
            <a:fillRect/>
          </a:stretch>
        </p:blipFill>
        <p:spPr>
          <a:xfrm>
            <a:off x="4419600" y="1715338"/>
            <a:ext cx="4648200" cy="46854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normAutofit/>
          </a:bodyPr>
          <a:lstStyle/>
          <a:p>
            <a:r>
              <a:rPr lang="it-IT" sz="3600" dirty="0" smtClean="0"/>
              <a:t>Acoustic spectra in the Hall and around LL</a:t>
            </a:r>
            <a:endParaRPr lang="it-IT" sz="3600" dirty="0"/>
          </a:p>
        </p:txBody>
      </p:sp>
      <p:sp>
        <p:nvSpPr>
          <p:cNvPr id="3" name="Content Placeholder 2"/>
          <p:cNvSpPr>
            <a:spLocks noGrp="1"/>
          </p:cNvSpPr>
          <p:nvPr>
            <p:ph idx="1"/>
          </p:nvPr>
        </p:nvSpPr>
        <p:spPr>
          <a:xfrm>
            <a:off x="152400" y="914400"/>
            <a:ext cx="8763000" cy="1295400"/>
          </a:xfrm>
        </p:spPr>
        <p:txBody>
          <a:bodyPr>
            <a:normAutofit/>
          </a:bodyPr>
          <a:lstStyle/>
          <a:p>
            <a:r>
              <a:rPr lang="it-IT" sz="2000" dirty="0" smtClean="0"/>
              <a:t>Hall is a loud source of acoustic noise, noise looks diffused (similar all around)</a:t>
            </a:r>
          </a:p>
          <a:p>
            <a:r>
              <a:rPr lang="it-IT" sz="2000" dirty="0" smtClean="0"/>
              <a:t>Spectral peaks in LL (red) are similar to noise in the hall,  makes us suspect residual noise in LL comes from the central hall</a:t>
            </a:r>
            <a:endParaRPr lang="it-IT" sz="2000" dirty="0"/>
          </a:p>
        </p:txBody>
      </p:sp>
      <p:sp>
        <p:nvSpPr>
          <p:cNvPr id="4" name="Date Placeholder 3"/>
          <p:cNvSpPr>
            <a:spLocks noGrp="1"/>
          </p:cNvSpPr>
          <p:nvPr>
            <p:ph type="dt" sz="half" idx="10"/>
          </p:nvPr>
        </p:nvSpPr>
        <p:spPr/>
        <p:txBody>
          <a:bodyPr/>
          <a:lstStyle/>
          <a:p>
            <a:fld id="{2F9181E2-DC01-4525-A43C-E2E4CF3E4967}" type="datetime1">
              <a:rPr lang="en-US" smtClean="0"/>
              <a:t>1/23/2012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pic>
        <p:nvPicPr>
          <p:cNvPr id="8" name="Picture 7" descr="rilieviFUORI_e_DENTRO_LL.png"/>
          <p:cNvPicPr>
            <a:picLocks noChangeAspect="1"/>
          </p:cNvPicPr>
          <p:nvPr/>
        </p:nvPicPr>
        <p:blipFill>
          <a:blip r:embed="rId2" cstate="print"/>
          <a:stretch>
            <a:fillRect/>
          </a:stretch>
        </p:blipFill>
        <p:spPr>
          <a:xfrm>
            <a:off x="1447800" y="1978035"/>
            <a:ext cx="6934200" cy="48799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t-IT" sz="4000" dirty="0" smtClean="0"/>
              <a:t>Panel-wall </a:t>
            </a:r>
            <a:endParaRPr lang="it-IT" sz="4000" dirty="0"/>
          </a:p>
        </p:txBody>
      </p:sp>
      <p:sp>
        <p:nvSpPr>
          <p:cNvPr id="3" name="Content Placeholder 2"/>
          <p:cNvSpPr>
            <a:spLocks noGrp="1"/>
          </p:cNvSpPr>
          <p:nvPr>
            <p:ph idx="1"/>
          </p:nvPr>
        </p:nvSpPr>
        <p:spPr>
          <a:xfrm>
            <a:off x="381000" y="1066800"/>
            <a:ext cx="8229600" cy="1981200"/>
          </a:xfrm>
        </p:spPr>
        <p:txBody>
          <a:bodyPr>
            <a:normAutofit/>
          </a:bodyPr>
          <a:lstStyle/>
          <a:p>
            <a:r>
              <a:rPr lang="it-IT" sz="2000" dirty="0" smtClean="0"/>
              <a:t>Separation wall between Hall and LL is made of </a:t>
            </a:r>
            <a:r>
              <a:rPr lang="it-IT" sz="2000" i="1" dirty="0" smtClean="0"/>
              <a:t>Parteco</a:t>
            </a:r>
            <a:r>
              <a:rPr lang="it-IT" sz="2000" dirty="0" smtClean="0"/>
              <a:t> </a:t>
            </a:r>
            <a:r>
              <a:rPr lang="it-IT" sz="2000" i="1" dirty="0" smtClean="0"/>
              <a:t>clean-room panels (mod </a:t>
            </a:r>
            <a:r>
              <a:rPr lang="it-IT" sz="2000" dirty="0" smtClean="0"/>
              <a:t>: light (≈10kg/m</a:t>
            </a:r>
            <a:r>
              <a:rPr lang="it-IT" sz="2000" baseline="30000" dirty="0" smtClean="0"/>
              <a:t>2</a:t>
            </a:r>
            <a:r>
              <a:rPr lang="it-IT" sz="2000" dirty="0" smtClean="0"/>
              <a:t>) and wide surface (≈20m</a:t>
            </a:r>
            <a:r>
              <a:rPr lang="it-IT" sz="2000" baseline="30000" dirty="0" smtClean="0"/>
              <a:t>2</a:t>
            </a:r>
            <a:r>
              <a:rPr lang="it-IT" sz="2000" dirty="0" smtClean="0"/>
              <a:t>) </a:t>
            </a:r>
          </a:p>
          <a:p>
            <a:r>
              <a:rPr lang="it-IT" sz="2000" dirty="0" smtClean="0"/>
              <a:t>We suspect acoustic isolation is poor</a:t>
            </a:r>
          </a:p>
          <a:p>
            <a:r>
              <a:rPr lang="it-IT" sz="2000" dirty="0" smtClean="0"/>
              <a:t>Yellow line is where just panels are present, and no concrete wall behind</a:t>
            </a:r>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7" name="Picture 6" descr="mappa_misure_zoom.jpg"/>
          <p:cNvPicPr>
            <a:picLocks noChangeAspect="1"/>
          </p:cNvPicPr>
          <p:nvPr/>
        </p:nvPicPr>
        <p:blipFill>
          <a:blip r:embed="rId2" cstate="print"/>
          <a:srcRect t="-1400"/>
          <a:stretch>
            <a:fillRect/>
          </a:stretch>
        </p:blipFill>
        <p:spPr>
          <a:xfrm>
            <a:off x="1752600" y="2621700"/>
            <a:ext cx="5105400" cy="41601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SC00096.JPG"/>
          <p:cNvPicPr>
            <a:picLocks noGrp="1" noChangeAspect="1"/>
          </p:cNvPicPr>
          <p:nvPr>
            <p:ph idx="1"/>
          </p:nvPr>
        </p:nvPicPr>
        <p:blipFill>
          <a:blip r:embed="rId2" cstate="print"/>
          <a:stretch>
            <a:fillRect/>
          </a:stretch>
        </p:blipFill>
        <p:spPr>
          <a:xfrm>
            <a:off x="381000" y="228600"/>
            <a:ext cx="4165600" cy="3124200"/>
          </a:xfrm>
        </p:spPr>
      </p:pic>
      <p:sp>
        <p:nvSpPr>
          <p:cNvPr id="4" name="Date Placeholder 3"/>
          <p:cNvSpPr>
            <a:spLocks noGrp="1"/>
          </p:cNvSpPr>
          <p:nvPr>
            <p:ph type="dt" sz="half" idx="10"/>
          </p:nvPr>
        </p:nvSpPr>
        <p:spPr/>
        <p:txBody>
          <a:bodyPr/>
          <a:lstStyle/>
          <a:p>
            <a:fld id="{2F9181E2-DC01-4525-A43C-E2E4CF3E4967}" type="datetime1">
              <a:rPr lang="en-US" smtClean="0"/>
              <a:t>1/30/2012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pic>
        <p:nvPicPr>
          <p:cNvPr id="7" name="Picture 6" descr="DSC00097.JPG"/>
          <p:cNvPicPr>
            <a:picLocks noChangeAspect="1"/>
          </p:cNvPicPr>
          <p:nvPr/>
        </p:nvPicPr>
        <p:blipFill>
          <a:blip r:embed="rId3" cstate="print"/>
          <a:stretch>
            <a:fillRect/>
          </a:stretch>
        </p:blipFill>
        <p:spPr>
          <a:xfrm>
            <a:off x="4876800" y="228599"/>
            <a:ext cx="4114800" cy="3089387"/>
          </a:xfrm>
          <a:prstGeom prst="rect">
            <a:avLst/>
          </a:prstGeom>
        </p:spPr>
      </p:pic>
      <p:pic>
        <p:nvPicPr>
          <p:cNvPr id="8" name="Picture 7" descr="DSC00099.JPG"/>
          <p:cNvPicPr>
            <a:picLocks noChangeAspect="1"/>
          </p:cNvPicPr>
          <p:nvPr/>
        </p:nvPicPr>
        <p:blipFill>
          <a:blip r:embed="rId4" cstate="print"/>
          <a:stretch>
            <a:fillRect/>
          </a:stretch>
        </p:blipFill>
        <p:spPr>
          <a:xfrm>
            <a:off x="2590800" y="3581400"/>
            <a:ext cx="3975100" cy="2984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it-IT" sz="3600" dirty="0" smtClean="0"/>
              <a:t>Panel-wall acoustic isolation</a:t>
            </a:r>
            <a:br>
              <a:rPr lang="it-IT" sz="3600" dirty="0" smtClean="0"/>
            </a:br>
            <a:r>
              <a:rPr lang="it-IT" sz="3600" dirty="0" smtClean="0"/>
              <a:t>measurement:</a:t>
            </a:r>
            <a:endParaRPr lang="it-IT" sz="3600" dirty="0"/>
          </a:p>
        </p:txBody>
      </p:sp>
      <p:sp>
        <p:nvSpPr>
          <p:cNvPr id="4" name="Date Placeholder 3"/>
          <p:cNvSpPr>
            <a:spLocks noGrp="1"/>
          </p:cNvSpPr>
          <p:nvPr>
            <p:ph type="dt" sz="half" idx="10"/>
          </p:nvPr>
        </p:nvSpPr>
        <p:spPr/>
        <p:txBody>
          <a:bodyPr/>
          <a:lstStyle/>
          <a:p>
            <a:fld id="{2F9181E2-DC01-4525-A43C-E2E4CF3E4967}" type="datetime1">
              <a:rPr lang="en-US" smtClean="0"/>
              <a:t>1/23/2012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5" descr="DSC00103.JPG"/>
          <p:cNvPicPr>
            <a:picLocks noChangeAspect="1"/>
          </p:cNvPicPr>
          <p:nvPr/>
        </p:nvPicPr>
        <p:blipFill>
          <a:blip r:embed="rId2" cstate="print"/>
          <a:stretch>
            <a:fillRect/>
          </a:stretch>
        </p:blipFill>
        <p:spPr>
          <a:xfrm>
            <a:off x="4724400" y="1981200"/>
            <a:ext cx="3429000" cy="4572000"/>
          </a:xfrm>
          <a:prstGeom prst="rect">
            <a:avLst/>
          </a:prstGeom>
        </p:spPr>
      </p:pic>
      <p:sp>
        <p:nvSpPr>
          <p:cNvPr id="7" name="Content Placeholder 6"/>
          <p:cNvSpPr>
            <a:spLocks noGrp="1"/>
          </p:cNvSpPr>
          <p:nvPr>
            <p:ph idx="1"/>
          </p:nvPr>
        </p:nvSpPr>
        <p:spPr>
          <a:xfrm>
            <a:off x="304800" y="1189037"/>
            <a:ext cx="8458200" cy="4525963"/>
          </a:xfrm>
        </p:spPr>
        <p:txBody>
          <a:bodyPr>
            <a:normAutofit/>
          </a:bodyPr>
          <a:lstStyle/>
          <a:p>
            <a:r>
              <a:rPr lang="it-IT" sz="2000" dirty="0" smtClean="0"/>
              <a:t>White noise with loudspeaker, two B&amp;K 4190 mics one at each wall side, moved in different positions: 4 positions for LL mic + 6 positions for Hall mic. </a:t>
            </a:r>
            <a:endParaRPr lang="it-IT" sz="2000" dirty="0"/>
          </a:p>
        </p:txBody>
      </p:sp>
      <p:pic>
        <p:nvPicPr>
          <p:cNvPr id="8" name="Picture 7" descr="DSC00109.JPG"/>
          <p:cNvPicPr>
            <a:picLocks noChangeAspect="1"/>
          </p:cNvPicPr>
          <p:nvPr/>
        </p:nvPicPr>
        <p:blipFill>
          <a:blip r:embed="rId3" cstate="print"/>
          <a:stretch>
            <a:fillRect/>
          </a:stretch>
        </p:blipFill>
        <p:spPr>
          <a:xfrm>
            <a:off x="1600200" y="1981200"/>
            <a:ext cx="2895600" cy="2171700"/>
          </a:xfrm>
          <a:prstGeom prst="rect">
            <a:avLst/>
          </a:prstGeom>
        </p:spPr>
      </p:pic>
      <p:pic>
        <p:nvPicPr>
          <p:cNvPr id="9" name="Picture 8" descr="DSC00108.JPG"/>
          <p:cNvPicPr>
            <a:picLocks noChangeAspect="1"/>
          </p:cNvPicPr>
          <p:nvPr/>
        </p:nvPicPr>
        <p:blipFill>
          <a:blip r:embed="rId4" cstate="print"/>
          <a:stretch>
            <a:fillRect/>
          </a:stretch>
        </p:blipFill>
        <p:spPr>
          <a:xfrm>
            <a:off x="1600200" y="4419600"/>
            <a:ext cx="2819400" cy="21145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a:bodyPr>
          <a:lstStyle/>
          <a:p>
            <a:r>
              <a:rPr lang="it-IT" sz="3200" dirty="0" smtClean="0"/>
              <a:t>Panel-wall acoustic isolation</a:t>
            </a:r>
            <a:endParaRPr lang="it-IT" sz="3200" dirty="0"/>
          </a:p>
        </p:txBody>
      </p:sp>
      <p:sp>
        <p:nvSpPr>
          <p:cNvPr id="3" name="Content Placeholder 2"/>
          <p:cNvSpPr>
            <a:spLocks noGrp="1"/>
          </p:cNvSpPr>
          <p:nvPr>
            <p:ph idx="1"/>
          </p:nvPr>
        </p:nvSpPr>
        <p:spPr>
          <a:xfrm>
            <a:off x="304800" y="838200"/>
            <a:ext cx="8229600" cy="4525963"/>
          </a:xfrm>
        </p:spPr>
        <p:txBody>
          <a:bodyPr>
            <a:normAutofit/>
          </a:bodyPr>
          <a:lstStyle/>
          <a:p>
            <a:r>
              <a:rPr lang="it-IT" sz="2000" dirty="0" smtClean="0"/>
              <a:t>Roughly followed prescriptions of UNI EN ISO-140-3 “</a:t>
            </a:r>
            <a:r>
              <a:rPr lang="en-US" sz="2000" dirty="0"/>
              <a:t>Measurement of sound insulation in buildings and of </a:t>
            </a:r>
            <a:r>
              <a:rPr lang="en-US" sz="2000" dirty="0" smtClean="0"/>
              <a:t>building </a:t>
            </a:r>
            <a:r>
              <a:rPr lang="it-IT" sz="2000" dirty="0" smtClean="0"/>
              <a:t>elements”</a:t>
            </a:r>
          </a:p>
          <a:p>
            <a:pPr>
              <a:buNone/>
            </a:pPr>
            <a:endParaRPr lang="it-IT" sz="1000" dirty="0" smtClean="0"/>
          </a:p>
          <a:p>
            <a:r>
              <a:rPr lang="it-IT" sz="2000" dirty="0" smtClean="0"/>
              <a:t>“acoustic isolation “:   </a:t>
            </a:r>
          </a:p>
          <a:p>
            <a:pPr>
              <a:buNone/>
            </a:pPr>
            <a:endParaRPr lang="it-IT" sz="1000" dirty="0" smtClean="0"/>
          </a:p>
          <a:p>
            <a:r>
              <a:rPr lang="it-IT" sz="2000" dirty="0" smtClean="0"/>
              <a:t>Measurement is done between 50 Hzand 1kHz (loudspeaker noise above background).  Possible reverberation effects are not corrected, thus comparison with certified specs is not fear, but  we can use it for noise projection.</a:t>
            </a:r>
            <a:endParaRPr lang="it-IT" sz="2000" dirty="0" smtClean="0"/>
          </a:p>
          <a:p>
            <a:pPr>
              <a:buNone/>
            </a:pPr>
            <a:endParaRPr lang="it-IT" sz="2000" dirty="0" smtClean="0"/>
          </a:p>
          <a:p>
            <a:endParaRPr lang="it-IT" sz="2000" dirty="0" smtClean="0"/>
          </a:p>
          <a:p>
            <a:pPr>
              <a:buNone/>
            </a:pPr>
            <a:endParaRPr lang="it-IT" sz="20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dirty="0"/>
          </a:p>
        </p:txBody>
      </p:sp>
      <p:graphicFrame>
        <p:nvGraphicFramePr>
          <p:cNvPr id="8" name="Object 7"/>
          <p:cNvGraphicFramePr>
            <a:graphicFrameLocks noChangeAspect="1"/>
          </p:cNvGraphicFramePr>
          <p:nvPr/>
        </p:nvGraphicFramePr>
        <p:xfrm>
          <a:off x="3071813" y="1585344"/>
          <a:ext cx="3481387" cy="700656"/>
        </p:xfrm>
        <a:graphic>
          <a:graphicData uri="http://schemas.openxmlformats.org/presentationml/2006/ole">
            <p:oleObj spid="_x0000_s2050" name="Equation" r:id="rId3" imgW="2145960" imgH="431640" progId="Equation.3">
              <p:embed/>
            </p:oleObj>
          </a:graphicData>
        </a:graphic>
      </p:graphicFrame>
      <p:pic>
        <p:nvPicPr>
          <p:cNvPr id="10" name="Picture 9" descr="fonoISO_PARTECOwall_12thOctave.png"/>
          <p:cNvPicPr>
            <a:picLocks noChangeAspect="1"/>
          </p:cNvPicPr>
          <p:nvPr/>
        </p:nvPicPr>
        <p:blipFill>
          <a:blip r:embed="rId4" cstate="print"/>
          <a:stretch>
            <a:fillRect/>
          </a:stretch>
        </p:blipFill>
        <p:spPr>
          <a:xfrm>
            <a:off x="1214538" y="3505200"/>
            <a:ext cx="6634062" cy="3218573"/>
          </a:xfrm>
          <a:prstGeom prst="rect">
            <a:avLst/>
          </a:prstGeom>
        </p:spPr>
      </p:pic>
      <p:sp>
        <p:nvSpPr>
          <p:cNvPr id="9" name="TextBox 8"/>
          <p:cNvSpPr txBox="1"/>
          <p:nvPr/>
        </p:nvSpPr>
        <p:spPr>
          <a:xfrm>
            <a:off x="6887548" y="1676400"/>
            <a:ext cx="2256452" cy="369332"/>
          </a:xfrm>
          <a:prstGeom prst="rect">
            <a:avLst/>
          </a:prstGeom>
          <a:noFill/>
          <a:ln>
            <a:solidFill>
              <a:schemeClr val="accent1">
                <a:shade val="50000"/>
              </a:schemeClr>
            </a:solidFill>
          </a:ln>
        </p:spPr>
        <p:txBody>
          <a:bodyPr wrap="none" rtlCol="0">
            <a:spAutoFit/>
          </a:bodyPr>
          <a:lstStyle/>
          <a:p>
            <a:r>
              <a:rPr lang="en-US" dirty="0" smtClean="0"/>
              <a:t>Log #30613 for details</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it-IT" sz="3600" dirty="0" smtClean="0"/>
              <a:t>Projection</a:t>
            </a:r>
            <a:endParaRPr lang="it-IT" sz="3600" dirty="0"/>
          </a:p>
        </p:txBody>
      </p:sp>
      <p:sp>
        <p:nvSpPr>
          <p:cNvPr id="3" name="Content Placeholder 2"/>
          <p:cNvSpPr>
            <a:spLocks noGrp="1"/>
          </p:cNvSpPr>
          <p:nvPr>
            <p:ph idx="1"/>
          </p:nvPr>
        </p:nvSpPr>
        <p:spPr>
          <a:xfrm>
            <a:off x="381000" y="838200"/>
            <a:ext cx="8458200" cy="1447800"/>
          </a:xfrm>
        </p:spPr>
        <p:txBody>
          <a:bodyPr>
            <a:noAutofit/>
          </a:bodyPr>
          <a:lstStyle/>
          <a:p>
            <a:r>
              <a:rPr lang="it-IT" sz="1800" dirty="0" smtClean="0"/>
              <a:t>Used the measured isolation to project acoustic noise in the Hall into the LL. </a:t>
            </a:r>
            <a:r>
              <a:rPr lang="it-IT" sz="1800" dirty="0" smtClean="0">
                <a:solidFill>
                  <a:srgbClr val="3333FF"/>
                </a:solidFill>
              </a:rPr>
              <a:t>Blue is acoustic noise measured in the LL room</a:t>
            </a:r>
            <a:r>
              <a:rPr lang="it-IT" sz="1800" dirty="0" smtClean="0"/>
              <a:t>, red and black are projections, using noise measured at floor level (black) and platform level (red). Platform level is a bit noisier due to close-by racks.</a:t>
            </a:r>
            <a:endParaRPr lang="it-IT" sz="1800" dirty="0" smtClean="0">
              <a:sym typeface="Wingdings" pitchFamily="2" charset="2"/>
            </a:endParaRPr>
          </a:p>
          <a:p>
            <a:pPr>
              <a:buNone/>
            </a:pPr>
            <a:r>
              <a:rPr lang="it-IT" sz="1800" dirty="0" smtClean="0">
                <a:sym typeface="Wingdings" pitchFamily="2" charset="2"/>
              </a:rPr>
              <a:t>  </a:t>
            </a:r>
            <a:r>
              <a:rPr lang="it-IT" sz="1800" dirty="0" smtClean="0"/>
              <a:t>Noise inside LL seems reasonably well explained as acoustic noise from the hall entering through panel wall.</a:t>
            </a:r>
            <a:endParaRPr lang="it-IT" sz="18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pic>
        <p:nvPicPr>
          <p:cNvPr id="6" name="Picture 5" descr="proiezioni.png"/>
          <p:cNvPicPr>
            <a:picLocks noChangeAspect="1"/>
          </p:cNvPicPr>
          <p:nvPr/>
        </p:nvPicPr>
        <p:blipFill>
          <a:blip r:embed="rId2" cstate="print"/>
          <a:srcRect l="5710" r="6091"/>
          <a:stretch>
            <a:fillRect/>
          </a:stretch>
        </p:blipFill>
        <p:spPr>
          <a:xfrm>
            <a:off x="1600200" y="2585771"/>
            <a:ext cx="6519118" cy="419602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it-IT" dirty="0" smtClean="0"/>
              <a:t>Mitigation priority list</a:t>
            </a:r>
            <a:endParaRPr lang="it-IT" dirty="0"/>
          </a:p>
        </p:txBody>
      </p:sp>
      <p:sp>
        <p:nvSpPr>
          <p:cNvPr id="3" name="Content Placeholder 2"/>
          <p:cNvSpPr>
            <a:spLocks noGrp="1"/>
          </p:cNvSpPr>
          <p:nvPr>
            <p:ph idx="1"/>
          </p:nvPr>
        </p:nvSpPr>
        <p:spPr>
          <a:xfrm>
            <a:off x="381000" y="1371600"/>
            <a:ext cx="8382000" cy="4724400"/>
          </a:xfrm>
        </p:spPr>
        <p:txBody>
          <a:bodyPr>
            <a:normAutofit fontScale="85000" lnSpcReduction="20000"/>
          </a:bodyPr>
          <a:lstStyle/>
          <a:p>
            <a:r>
              <a:rPr lang="it-IT" sz="2400" b="1" dirty="0"/>
              <a:t>N</a:t>
            </a:r>
            <a:r>
              <a:rPr lang="it-IT" sz="2400" b="1" dirty="0" smtClean="0"/>
              <a:t>oisy cooling fans </a:t>
            </a:r>
            <a:r>
              <a:rPr lang="it-IT" sz="2400" dirty="0" smtClean="0"/>
              <a:t>must be moved out of LL: </a:t>
            </a:r>
            <a:r>
              <a:rPr lang="it-IT" sz="2400" dirty="0" smtClean="0"/>
              <a:t>might be a constraint on master laser cable length, must be solved or </a:t>
            </a:r>
            <a:r>
              <a:rPr lang="it-IT" sz="2400" dirty="0" smtClean="0"/>
              <a:t> properly silence these fans;</a:t>
            </a:r>
          </a:p>
          <a:p>
            <a:pPr>
              <a:buNone/>
            </a:pPr>
            <a:endParaRPr lang="it-IT" sz="1100" dirty="0" smtClean="0"/>
          </a:p>
          <a:p>
            <a:r>
              <a:rPr lang="it-IT" sz="2400" b="1" dirty="0" smtClean="0"/>
              <a:t>Air conditioning of LL </a:t>
            </a:r>
            <a:r>
              <a:rPr lang="it-IT" sz="2400" dirty="0" smtClean="0"/>
              <a:t>requires first </a:t>
            </a:r>
            <a:r>
              <a:rPr lang="it-IT" sz="2400" dirty="0" smtClean="0">
                <a:solidFill>
                  <a:schemeClr val="tx2">
                    <a:lumMod val="60000"/>
                    <a:lumOff val="40000"/>
                  </a:schemeClr>
                </a:solidFill>
              </a:rPr>
              <a:t>mitigation attention. </a:t>
            </a:r>
            <a:r>
              <a:rPr lang="it-IT" sz="2400" dirty="0" smtClean="0">
                <a:solidFill>
                  <a:schemeClr val="tx2">
                    <a:lumMod val="60000"/>
                    <a:lumOff val="40000"/>
                  </a:schemeClr>
                </a:solidFill>
                <a:sym typeface="Wingdings" pitchFamily="2" charset="2"/>
              </a:rPr>
              <a:t>AdV design foresees LL to be separated from CleanRooms: mandatory is a careful sizing of this machine (avoid oversizing) choice of slow silent fan type, cure ducts layout to reduce air turbulence;</a:t>
            </a:r>
          </a:p>
          <a:p>
            <a:pPr>
              <a:buNone/>
            </a:pPr>
            <a:endParaRPr lang="it-IT" sz="1100" dirty="0" smtClean="0">
              <a:solidFill>
                <a:schemeClr val="tx2">
                  <a:lumMod val="60000"/>
                  <a:lumOff val="40000"/>
                </a:schemeClr>
              </a:solidFill>
              <a:sym typeface="Wingdings" pitchFamily="2" charset="2"/>
            </a:endParaRPr>
          </a:p>
          <a:p>
            <a:r>
              <a:rPr lang="it-IT" sz="2400" b="1" dirty="0" smtClean="0">
                <a:solidFill>
                  <a:schemeClr val="tx2">
                    <a:lumMod val="60000"/>
                    <a:lumOff val="40000"/>
                  </a:schemeClr>
                </a:solidFill>
                <a:sym typeface="Wingdings" pitchFamily="2" charset="2"/>
              </a:rPr>
              <a:t>Improve isolation of separation wall</a:t>
            </a:r>
            <a:r>
              <a:rPr lang="it-IT" sz="2400" dirty="0" smtClean="0">
                <a:solidFill>
                  <a:schemeClr val="tx2">
                    <a:lumMod val="60000"/>
                    <a:lumOff val="40000"/>
                  </a:schemeClr>
                </a:solidFill>
                <a:sym typeface="Wingdings" pitchFamily="2" charset="2"/>
              </a:rPr>
              <a:t> between LL and the noisy hall. Shall aim for a more massive and rigid wall (concrete  wall, of double leyer wall) and require good isolation spec at 100Hz, since high frequency isolation “comes for free”.</a:t>
            </a:r>
          </a:p>
          <a:p>
            <a:r>
              <a:rPr lang="it-IT" sz="2400" dirty="0" smtClean="0">
                <a:solidFill>
                  <a:schemeClr val="tx2">
                    <a:lumMod val="60000"/>
                    <a:lumOff val="40000"/>
                  </a:schemeClr>
                </a:solidFill>
                <a:sym typeface="Wingdings" pitchFamily="2" charset="2"/>
              </a:rPr>
              <a:t>Acoustic enclosure  shall be foreseen, as second isolation layer, possibly improved.</a:t>
            </a:r>
          </a:p>
          <a:p>
            <a:endParaRPr lang="it-IT" sz="1100" dirty="0" smtClean="0">
              <a:solidFill>
                <a:schemeClr val="tx2">
                  <a:lumMod val="60000"/>
                  <a:lumOff val="40000"/>
                </a:schemeClr>
              </a:solidFill>
              <a:sym typeface="Wingdings" pitchFamily="2" charset="2"/>
            </a:endParaRPr>
          </a:p>
          <a:p>
            <a:r>
              <a:rPr lang="it-IT" sz="2400" b="1" dirty="0" smtClean="0">
                <a:solidFill>
                  <a:schemeClr val="tx2">
                    <a:lumMod val="60000"/>
                    <a:lumOff val="40000"/>
                  </a:schemeClr>
                </a:solidFill>
                <a:sym typeface="Wingdings" pitchFamily="2" charset="2"/>
              </a:rPr>
              <a:t>Reduce acoustic noise emission in the hall</a:t>
            </a:r>
            <a:r>
              <a:rPr lang="it-IT" sz="2400" dirty="0" smtClean="0">
                <a:solidFill>
                  <a:schemeClr val="tx2">
                    <a:lumMod val="60000"/>
                    <a:lumOff val="40000"/>
                  </a:schemeClr>
                </a:solidFill>
                <a:sym typeface="Wingdings" pitchFamily="2" charset="2"/>
              </a:rPr>
              <a:t>: in AdV the number of racks in the hall will likely double, thus it is mandatory to care about acoustic aspect, i.e. selecting more silent fans (some work done with VAC group, see for ex. VIR-0733-11) or crates using radiative cooling.</a:t>
            </a:r>
            <a:endParaRPr lang="it-IT" sz="2400" dirty="0" smtClean="0">
              <a:solidFill>
                <a:schemeClr val="tx2">
                  <a:lumMod val="60000"/>
                  <a:lumOff val="40000"/>
                </a:schemeClr>
              </a:solidFill>
            </a:endParaRPr>
          </a:p>
          <a:p>
            <a:pPr>
              <a:buNone/>
            </a:pPr>
            <a:endParaRPr lang="it-IT" sz="2400" dirty="0" smtClean="0"/>
          </a:p>
          <a:p>
            <a:pPr>
              <a:buNone/>
            </a:pPr>
            <a:endParaRPr lang="it-IT" sz="2800" dirty="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normAutofit/>
          </a:bodyPr>
          <a:lstStyle/>
          <a:p>
            <a:r>
              <a:rPr lang="it-IT" sz="3600" dirty="0"/>
              <a:t>M</a:t>
            </a:r>
            <a:r>
              <a:rPr lang="it-IT" sz="3600" dirty="0" smtClean="0"/>
              <a:t>ore-perfomant walls?</a:t>
            </a:r>
            <a:endParaRPr lang="it-IT" sz="3600" dirty="0"/>
          </a:p>
        </p:txBody>
      </p:sp>
      <p:sp>
        <p:nvSpPr>
          <p:cNvPr id="3" name="Content Placeholder 2"/>
          <p:cNvSpPr>
            <a:spLocks noGrp="1"/>
          </p:cNvSpPr>
          <p:nvPr>
            <p:ph idx="1"/>
          </p:nvPr>
        </p:nvSpPr>
        <p:spPr>
          <a:xfrm>
            <a:off x="152400" y="808037"/>
            <a:ext cx="8991600" cy="1477963"/>
          </a:xfrm>
        </p:spPr>
        <p:txBody>
          <a:bodyPr>
            <a:normAutofit/>
          </a:bodyPr>
          <a:lstStyle/>
          <a:p>
            <a:r>
              <a:rPr lang="it-IT" sz="2000" dirty="0" smtClean="0"/>
              <a:t>As a rule: we should aim for something (massive and rigid) that performs well in the ≤ 100Hz region, attenuation at higher frequencies “comes for free”.</a:t>
            </a:r>
          </a:p>
          <a:p>
            <a:r>
              <a:rPr lang="it-IT" sz="2000" dirty="0" smtClean="0"/>
              <a:t>Take specs value as upper limit, “post-operam” performances tend to be worst. </a:t>
            </a:r>
          </a:p>
          <a:p>
            <a:pPr>
              <a:buNone/>
            </a:pPr>
            <a:endParaRPr lang="it-IT" sz="2000" dirty="0" smtClean="0"/>
          </a:p>
        </p:txBody>
      </p:sp>
      <p:sp>
        <p:nvSpPr>
          <p:cNvPr id="4" name="Date Placeholder 3"/>
          <p:cNvSpPr>
            <a:spLocks noGrp="1"/>
          </p:cNvSpPr>
          <p:nvPr>
            <p:ph type="dt" sz="half" idx="10"/>
          </p:nvPr>
        </p:nvSpPr>
        <p:spPr/>
        <p:txBody>
          <a:bodyPr/>
          <a:lstStyle/>
          <a:p>
            <a:fld id="{2F9181E2-DC01-4525-A43C-E2E4CF3E4967}" type="datetime1">
              <a:rPr lang="en-US" smtClean="0"/>
              <a:t>1/31/2012</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pic>
        <p:nvPicPr>
          <p:cNvPr id="3075" name="Picture 3"/>
          <p:cNvPicPr>
            <a:picLocks noChangeAspect="1" noChangeArrowheads="1"/>
          </p:cNvPicPr>
          <p:nvPr/>
        </p:nvPicPr>
        <p:blipFill>
          <a:blip r:embed="rId2" cstate="print"/>
          <a:srcRect/>
          <a:stretch>
            <a:fillRect/>
          </a:stretch>
        </p:blipFill>
        <p:spPr bwMode="auto">
          <a:xfrm>
            <a:off x="-8926" y="3048000"/>
            <a:ext cx="5190526" cy="3581400"/>
          </a:xfrm>
          <a:prstGeom prst="rect">
            <a:avLst/>
          </a:prstGeom>
          <a:noFill/>
          <a:ln w="9525">
            <a:noFill/>
            <a:miter lim="800000"/>
            <a:headEnd/>
            <a:tailEnd/>
          </a:ln>
        </p:spPr>
      </p:pic>
      <p:sp>
        <p:nvSpPr>
          <p:cNvPr id="8" name="TextBox 7"/>
          <p:cNvSpPr txBox="1"/>
          <p:nvPr/>
        </p:nvSpPr>
        <p:spPr>
          <a:xfrm>
            <a:off x="228600" y="2209800"/>
            <a:ext cx="3923446" cy="1077218"/>
          </a:xfrm>
          <a:prstGeom prst="rect">
            <a:avLst/>
          </a:prstGeom>
          <a:noFill/>
        </p:spPr>
        <p:txBody>
          <a:bodyPr wrap="none" rtlCol="0">
            <a:spAutoFit/>
          </a:bodyPr>
          <a:lstStyle/>
          <a:p>
            <a:r>
              <a:rPr lang="it-IT" sz="1600" dirty="0" smtClean="0"/>
              <a:t>Example: </a:t>
            </a:r>
          </a:p>
          <a:p>
            <a:pPr marL="342900" indent="-342900">
              <a:buAutoNum type="arabicParenBoth"/>
            </a:pPr>
            <a:r>
              <a:rPr lang="it-IT" sz="1600" dirty="0" smtClean="0"/>
              <a:t>wall similar </a:t>
            </a:r>
            <a:r>
              <a:rPr lang="it-IT" sz="1600" dirty="0" smtClean="0"/>
              <a:t>to that used for the EE </a:t>
            </a:r>
            <a:r>
              <a:rPr lang="it-IT" sz="1600" dirty="0" smtClean="0"/>
              <a:t>room </a:t>
            </a:r>
          </a:p>
          <a:p>
            <a:pPr marL="342900" indent="-342900"/>
            <a:r>
              <a:rPr lang="it-IT" sz="1600" dirty="0" smtClean="0"/>
              <a:t>(70 kg/m</a:t>
            </a:r>
            <a:r>
              <a:rPr lang="it-IT" sz="1600" baseline="30000" dirty="0" smtClean="0"/>
              <a:t>2</a:t>
            </a:r>
            <a:r>
              <a:rPr lang="it-IT" sz="1600" dirty="0" smtClean="0"/>
              <a:t>) </a:t>
            </a:r>
            <a:endParaRPr lang="it-IT" sz="1600" dirty="0" smtClean="0"/>
          </a:p>
          <a:p>
            <a:endParaRPr lang="it-IT" sz="1600" dirty="0"/>
          </a:p>
        </p:txBody>
      </p:sp>
      <p:pic>
        <p:nvPicPr>
          <p:cNvPr id="3076" name="Picture 4"/>
          <p:cNvPicPr>
            <a:picLocks noChangeAspect="1" noChangeArrowheads="1"/>
          </p:cNvPicPr>
          <p:nvPr/>
        </p:nvPicPr>
        <p:blipFill>
          <a:blip r:embed="rId3" cstate="print"/>
          <a:srcRect/>
          <a:stretch>
            <a:fillRect/>
          </a:stretch>
        </p:blipFill>
        <p:spPr bwMode="auto">
          <a:xfrm>
            <a:off x="4714419" y="3200400"/>
            <a:ext cx="4429581" cy="3276600"/>
          </a:xfrm>
          <a:prstGeom prst="rect">
            <a:avLst/>
          </a:prstGeom>
          <a:noFill/>
          <a:ln w="9525">
            <a:noFill/>
            <a:miter lim="800000"/>
            <a:headEnd/>
            <a:tailEnd/>
          </a:ln>
        </p:spPr>
      </p:pic>
      <p:sp>
        <p:nvSpPr>
          <p:cNvPr id="10" name="TextBox 9"/>
          <p:cNvSpPr txBox="1"/>
          <p:nvPr/>
        </p:nvSpPr>
        <p:spPr>
          <a:xfrm>
            <a:off x="4800600" y="2286000"/>
            <a:ext cx="3505200" cy="1077218"/>
          </a:xfrm>
          <a:prstGeom prst="rect">
            <a:avLst/>
          </a:prstGeom>
          <a:noFill/>
        </p:spPr>
        <p:txBody>
          <a:bodyPr wrap="square" rtlCol="0">
            <a:spAutoFit/>
          </a:bodyPr>
          <a:lstStyle/>
          <a:p>
            <a:r>
              <a:rPr lang="it-IT" sz="1600" dirty="0" smtClean="0"/>
              <a:t>Example: </a:t>
            </a:r>
          </a:p>
          <a:p>
            <a:pPr marL="342900" indent="-342900">
              <a:buAutoNum type="arabicParenBoth" startAt="2"/>
            </a:pPr>
            <a:r>
              <a:rPr lang="it-IT" sz="1600" dirty="0" smtClean="0"/>
              <a:t>double brick wall  (330 kg/m</a:t>
            </a:r>
            <a:r>
              <a:rPr lang="it-IT" sz="1600" baseline="30000" dirty="0" smtClean="0"/>
              <a:t>2</a:t>
            </a:r>
            <a:r>
              <a:rPr lang="it-IT" sz="1600" dirty="0" smtClean="0"/>
              <a:t>)</a:t>
            </a:r>
          </a:p>
          <a:p>
            <a:pPr marL="342900" indent="-342900"/>
            <a:r>
              <a:rPr lang="it-IT" sz="1600" dirty="0" smtClean="0"/>
              <a:t>(might consider for some sections) </a:t>
            </a:r>
            <a:endParaRPr lang="it-IT" sz="1600" dirty="0" smtClean="0"/>
          </a:p>
          <a:p>
            <a:endParaRPr lang="it-IT"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11936</TotalTime>
  <Words>1146</Words>
  <Application>Microsoft Office PowerPoint</Application>
  <PresentationFormat>On-screen Show (4:3)</PresentationFormat>
  <Paragraphs>117</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Microsoft Equation 3.0</vt:lpstr>
      <vt:lpstr>Acoustic noise in LaserLab, status and mitigation priority list </vt:lpstr>
      <vt:lpstr>(parenthesis on Acoustic Enclosure ....</vt:lpstr>
      <vt:lpstr>The Acoustic problem</vt:lpstr>
      <vt:lpstr>Strategy</vt:lpstr>
      <vt:lpstr>Sound sources inside LL, racks</vt:lpstr>
      <vt:lpstr>Sources inside LL:  Air conditioning of “CleanRooms”</vt:lpstr>
      <vt:lpstr>Other air conditioners?</vt:lpstr>
      <vt:lpstr>Noise mapping</vt:lpstr>
      <vt:lpstr>Inside LL room</vt:lpstr>
      <vt:lpstr>Acoustic spectra in the Hall and around LL</vt:lpstr>
      <vt:lpstr>Panel-wall </vt:lpstr>
      <vt:lpstr>Slide 12</vt:lpstr>
      <vt:lpstr>Panel-wall acoustic isolation measurement:</vt:lpstr>
      <vt:lpstr>Panel-wall acoustic isolation</vt:lpstr>
      <vt:lpstr>Projection</vt:lpstr>
      <vt:lpstr>Mitigation priority list</vt:lpstr>
      <vt:lpstr>More-perfomant walls?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Acoustic noise in LaserLab, mitigation guidelines (DRAFT)</dc:title>
  <dc:creator>Irene Fiori</dc:creator>
  <cp:lastModifiedBy>Irene Fiori</cp:lastModifiedBy>
  <cp:revision>22</cp:revision>
  <dcterms:created xsi:type="dcterms:W3CDTF">2006-08-16T00:00:00Z</dcterms:created>
  <dcterms:modified xsi:type="dcterms:W3CDTF">2012-01-31T13:16:43Z</dcterms:modified>
</cp:coreProperties>
</file>