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0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1" autoAdjust="0"/>
    <p:restoredTop sz="94660"/>
  </p:normalViewPr>
  <p:slideViewPr>
    <p:cSldViewPr snapToGrid="0">
      <p:cViewPr varScale="1">
        <p:scale>
          <a:sx n="93" d="100"/>
          <a:sy n="93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0FFCA-D0E0-4E08-8E71-E4DB5D8DB12D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978913-B199-49B4-9E3A-C99BA1EDD6F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604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17826-DF74-4AE4-B950-37B0224DC00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4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25F79-B846-4E7B-B86C-DB75408CF36E}" type="datetime1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47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3AC2D-F358-4671-B04F-6D3A3751F7AC}" type="datetime1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013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443F-0246-4D2C-B8AE-E3441A5E93F8}" type="datetime1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98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E2382-B2F3-4509-B4B4-1F454DEE4316}" type="datetime1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85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3AA7-5903-4669-8BBB-51E73022EEA5}" type="datetime1">
              <a:rPr lang="en-US" smtClean="0"/>
              <a:t>11/21/2016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107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054C-A6AA-4BB2-98B6-D07220B4C3EF}" type="datetime1">
              <a:rPr lang="en-US" smtClean="0"/>
              <a:t>11/21/2016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59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56C0-E7BE-458D-A090-BB5CB14DFE80}" type="datetime1">
              <a:rPr lang="en-US" smtClean="0"/>
              <a:t>11/21/2016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05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AAD1-4118-4330-B5FD-F515DD7DDE5F}" type="datetime1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765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7E563-8931-48EC-B6E0-1CFCE4F1BC13}" type="datetime1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20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C5A3-C523-4114-BB64-EE1A61335458}" type="datetime1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80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9FE5-00EA-4CD0-B5C2-384474EDDA83}" type="datetime1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293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33CC"/>
            </a:gs>
            <a:gs pos="87000">
              <a:srgbClr val="034DE1"/>
            </a:gs>
            <a:gs pos="89000">
              <a:srgbClr val="00ADEE"/>
            </a:gs>
            <a:gs pos="87000">
              <a:srgbClr val="0066FF"/>
            </a:gs>
            <a:gs pos="89000">
              <a:srgbClr val="0066FF"/>
            </a:gs>
            <a:gs pos="100000">
              <a:srgbClr val="0066FF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29080-8F1F-465B-888A-D369B19DCF5A}" type="datetime1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305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GraWIToN</a:t>
            </a:r>
            <a:r>
              <a:rPr lang="en-US" dirty="0" smtClean="0"/>
              <a:t> School</a:t>
            </a:r>
            <a:endParaRPr lang="en-US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Michele Punturo</a:t>
            </a:r>
          </a:p>
          <a:p>
            <a:r>
              <a:rPr lang="en-US" dirty="0" smtClean="0"/>
              <a:t>INFN Perugia</a:t>
            </a:r>
          </a:p>
          <a:p>
            <a:r>
              <a:rPr lang="en-US" dirty="0" err="1" smtClean="0"/>
              <a:t>GraWIToN</a:t>
            </a:r>
            <a:r>
              <a:rPr lang="en-US" dirty="0" smtClean="0"/>
              <a:t> Project Coordinator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1</a:t>
            </a:fld>
            <a:endParaRPr lang="en-US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413"/>
            <a:ext cx="9144000" cy="172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013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GraWIToN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GraWIToN</a:t>
            </a:r>
            <a:r>
              <a:rPr lang="en-US" dirty="0" smtClean="0"/>
              <a:t> is an Initial Training Network, funded by European Commission in FP7, under the Marie Curie Actions</a:t>
            </a:r>
          </a:p>
          <a:p>
            <a:r>
              <a:rPr lang="en-US" dirty="0" smtClean="0"/>
              <a:t>Target of the project is to train young researchers (ESRs) in different aspects of the GW research</a:t>
            </a:r>
          </a:p>
          <a:p>
            <a:r>
              <a:rPr lang="en-US" dirty="0" smtClean="0"/>
              <a:t>14 PhD (researchers) are trained for 3 years by the Institutes participating to the project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43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79376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GraWIToN</a:t>
            </a:r>
            <a:r>
              <a:rPr lang="en-US" dirty="0" smtClean="0"/>
              <a:t> Consortium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F7DF7-06FD-47FE-8E41-6EE26B5FB98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772816"/>
            <a:ext cx="5655901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251520" y="1844824"/>
            <a:ext cx="2284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Full partners: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060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79376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GraWIToN</a:t>
            </a:r>
            <a:r>
              <a:rPr lang="en-US" dirty="0" smtClean="0"/>
              <a:t> Consortium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F7DF7-06FD-47FE-8E41-6EE26B5FB98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CasellaDiTesto 6"/>
          <p:cNvSpPr txBox="1"/>
          <p:nvPr/>
        </p:nvSpPr>
        <p:spPr>
          <a:xfrm>
            <a:off x="251520" y="1844824"/>
            <a:ext cx="3462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Associated partners:</a:t>
            </a:r>
            <a:endParaRPr lang="en-US" sz="2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4360" y="2636912"/>
            <a:ext cx="7157687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427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schools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GraWIToN</a:t>
            </a:r>
            <a:r>
              <a:rPr lang="en-US" dirty="0" smtClean="0"/>
              <a:t> training is based on</a:t>
            </a:r>
          </a:p>
          <a:p>
            <a:pPr lvl="1"/>
            <a:r>
              <a:rPr lang="en-US" dirty="0" smtClean="0"/>
              <a:t>Local training</a:t>
            </a:r>
          </a:p>
          <a:p>
            <a:pPr lvl="1"/>
            <a:r>
              <a:rPr lang="en-US" dirty="0" err="1" smtClean="0"/>
              <a:t>Secondments</a:t>
            </a:r>
            <a:endParaRPr lang="en-US" dirty="0" smtClean="0"/>
          </a:p>
          <a:p>
            <a:pPr lvl="1"/>
            <a:r>
              <a:rPr lang="en-US" dirty="0" smtClean="0"/>
              <a:t>Network schools</a:t>
            </a:r>
          </a:p>
          <a:p>
            <a:pPr lvl="2"/>
            <a:r>
              <a:rPr lang="en-US" dirty="0" smtClean="0"/>
              <a:t>We had already 5 schools (Introductory, Data analysis and technical)</a:t>
            </a:r>
          </a:p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GraWIToN</a:t>
            </a:r>
            <a:r>
              <a:rPr lang="en-US" dirty="0" smtClean="0"/>
              <a:t> School:</a:t>
            </a:r>
          </a:p>
          <a:p>
            <a:pPr lvl="1"/>
            <a:r>
              <a:rPr lang="en-US" dirty="0" smtClean="0"/>
              <a:t>Management of scientific Projects, Why?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06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of scientific projects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Big science projects have a complexity comparable to large enterprises </a:t>
            </a:r>
          </a:p>
          <a:p>
            <a:r>
              <a:rPr lang="en-US" dirty="0" smtClean="0"/>
              <a:t>Project life spans on several decades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9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ccia in giù 32"/>
          <p:cNvSpPr/>
          <p:nvPr/>
        </p:nvSpPr>
        <p:spPr>
          <a:xfrm>
            <a:off x="916209" y="116632"/>
            <a:ext cx="797627" cy="66247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asellaDiTesto 35"/>
          <p:cNvSpPr txBox="1"/>
          <p:nvPr/>
        </p:nvSpPr>
        <p:spPr>
          <a:xfrm>
            <a:off x="1596707" y="44624"/>
            <a:ext cx="7625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Virgo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1596706" y="415698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R&amp;D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1596706" y="1052737"/>
            <a:ext cx="20529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White Paper, CDR (1989)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1596706" y="1412777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R&amp;D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1596706" y="1844825"/>
            <a:ext cx="20761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Final Design, TDR (1995)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1596706" y="2060848"/>
            <a:ext cx="16834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Beginning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Infrastructure (1996)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CasellaDiTesto 44"/>
          <p:cNvSpPr txBox="1"/>
          <p:nvPr/>
        </p:nvSpPr>
        <p:spPr>
          <a:xfrm>
            <a:off x="1596707" y="2722493"/>
            <a:ext cx="1920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Completion installation 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Detector (2003)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CasellaDiTesto 46"/>
          <p:cNvSpPr txBox="1"/>
          <p:nvPr/>
        </p:nvSpPr>
        <p:spPr>
          <a:xfrm>
            <a:off x="1596707" y="3501008"/>
            <a:ext cx="17556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Scientific data taking 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(2007)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1596707" y="4077073"/>
            <a:ext cx="2008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Decommissioning (2011)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CasellaDiTesto 49"/>
          <p:cNvSpPr txBox="1"/>
          <p:nvPr/>
        </p:nvSpPr>
        <p:spPr>
          <a:xfrm>
            <a:off x="3480058" y="44624"/>
            <a:ext cx="684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AdV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CasellaDiTesto 51"/>
          <p:cNvSpPr txBox="1"/>
          <p:nvPr/>
        </p:nvSpPr>
        <p:spPr>
          <a:xfrm>
            <a:off x="3480058" y="2874893"/>
            <a:ext cx="2218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First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AdV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sensitivity projection (2004)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CasellaDiTesto 53"/>
          <p:cNvSpPr txBox="1"/>
          <p:nvPr/>
        </p:nvSpPr>
        <p:spPr>
          <a:xfrm>
            <a:off x="3480057" y="3296018"/>
            <a:ext cx="24407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AdV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White Paper, CDR (2005)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CasellaDiTesto 55"/>
          <p:cNvSpPr txBox="1"/>
          <p:nvPr/>
        </p:nvSpPr>
        <p:spPr>
          <a:xfrm>
            <a:off x="3480057" y="3717033"/>
            <a:ext cx="1385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Approval (2009)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CasellaDiTesto 56"/>
          <p:cNvSpPr txBox="1"/>
          <p:nvPr/>
        </p:nvSpPr>
        <p:spPr>
          <a:xfrm>
            <a:off x="3480057" y="4016098"/>
            <a:ext cx="15295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First orders (2010)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CasellaDiTesto 57"/>
          <p:cNvSpPr txBox="1"/>
          <p:nvPr/>
        </p:nvSpPr>
        <p:spPr>
          <a:xfrm>
            <a:off x="3480057" y="4221089"/>
            <a:ext cx="10663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TDR (2012)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CasellaDiTesto 58"/>
          <p:cNvSpPr txBox="1"/>
          <p:nvPr/>
        </p:nvSpPr>
        <p:spPr>
          <a:xfrm>
            <a:off x="3480057" y="4822580"/>
            <a:ext cx="2408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Completion Installation (2016)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CasellaDiTesto 59"/>
          <p:cNvSpPr txBox="1"/>
          <p:nvPr/>
        </p:nvSpPr>
        <p:spPr>
          <a:xfrm>
            <a:off x="3480058" y="5049637"/>
            <a:ext cx="18742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First data taking (2017)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CasellaDiTesto 60"/>
          <p:cNvSpPr txBox="1"/>
          <p:nvPr/>
        </p:nvSpPr>
        <p:spPr>
          <a:xfrm>
            <a:off x="3480057" y="2492897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R&amp;D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Rettangolo 63"/>
          <p:cNvSpPr/>
          <p:nvPr/>
        </p:nvSpPr>
        <p:spPr>
          <a:xfrm>
            <a:off x="783271" y="548680"/>
            <a:ext cx="8042740" cy="720080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ttangolo 64"/>
          <p:cNvSpPr/>
          <p:nvPr/>
        </p:nvSpPr>
        <p:spPr>
          <a:xfrm>
            <a:off x="783271" y="1988840"/>
            <a:ext cx="8042740" cy="720080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ttangolo 70"/>
          <p:cNvSpPr/>
          <p:nvPr/>
        </p:nvSpPr>
        <p:spPr>
          <a:xfrm>
            <a:off x="783271" y="3429000"/>
            <a:ext cx="8042740" cy="720080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ttangolo 71"/>
          <p:cNvSpPr/>
          <p:nvPr/>
        </p:nvSpPr>
        <p:spPr>
          <a:xfrm>
            <a:off x="783271" y="4869160"/>
            <a:ext cx="8042740" cy="720080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Connettore 1 74"/>
          <p:cNvCxnSpPr/>
          <p:nvPr/>
        </p:nvCxnSpPr>
        <p:spPr>
          <a:xfrm flipH="1">
            <a:off x="783271" y="6309320"/>
            <a:ext cx="8109209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asellaDiTesto 75"/>
          <p:cNvSpPr txBox="1"/>
          <p:nvPr/>
        </p:nvSpPr>
        <p:spPr>
          <a:xfrm>
            <a:off x="5738694" y="44624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aLIGO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CasellaDiTesto 76"/>
          <p:cNvSpPr txBox="1"/>
          <p:nvPr/>
        </p:nvSpPr>
        <p:spPr>
          <a:xfrm>
            <a:off x="5738694" y="1639834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R&amp;D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CasellaDiTesto 77"/>
          <p:cNvSpPr txBox="1"/>
          <p:nvPr/>
        </p:nvSpPr>
        <p:spPr>
          <a:xfrm>
            <a:off x="5738694" y="2503930"/>
            <a:ext cx="10775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CDR (1999)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CasellaDiTesto 78"/>
          <p:cNvSpPr txBox="1"/>
          <p:nvPr/>
        </p:nvSpPr>
        <p:spPr>
          <a:xfrm>
            <a:off x="5738694" y="2935978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R&amp;D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CasellaDiTesto 79"/>
          <p:cNvSpPr txBox="1"/>
          <p:nvPr/>
        </p:nvSpPr>
        <p:spPr>
          <a:xfrm>
            <a:off x="5738694" y="3429001"/>
            <a:ext cx="13051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Funding (2006)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CasellaDiTesto 80"/>
          <p:cNvSpPr txBox="1"/>
          <p:nvPr/>
        </p:nvSpPr>
        <p:spPr>
          <a:xfrm>
            <a:off x="5738693" y="3656058"/>
            <a:ext cx="13356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Building (2008)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CasellaDiTesto 81"/>
          <p:cNvSpPr txBox="1"/>
          <p:nvPr/>
        </p:nvSpPr>
        <p:spPr>
          <a:xfrm>
            <a:off x="5738694" y="4437112"/>
            <a:ext cx="17604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Installing completion 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(2014)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CasellaDiTesto 82"/>
          <p:cNvSpPr txBox="1"/>
          <p:nvPr/>
        </p:nvSpPr>
        <p:spPr>
          <a:xfrm>
            <a:off x="5738694" y="4797153"/>
            <a:ext cx="15408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Data taking (2015)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CasellaDiTesto 83"/>
          <p:cNvSpPr txBox="1"/>
          <p:nvPr/>
        </p:nvSpPr>
        <p:spPr>
          <a:xfrm>
            <a:off x="7409882" y="44624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ET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CasellaDiTesto 84"/>
          <p:cNvSpPr txBox="1"/>
          <p:nvPr/>
        </p:nvSpPr>
        <p:spPr>
          <a:xfrm>
            <a:off x="7409882" y="3284984"/>
            <a:ext cx="1390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First Idea (2005)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CasellaDiTesto 85"/>
          <p:cNvSpPr txBox="1"/>
          <p:nvPr/>
        </p:nvSpPr>
        <p:spPr>
          <a:xfrm>
            <a:off x="7409882" y="4077073"/>
            <a:ext cx="1070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CDR (2011)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CasellaDiTesto 86"/>
          <p:cNvSpPr txBox="1"/>
          <p:nvPr/>
        </p:nvSpPr>
        <p:spPr>
          <a:xfrm>
            <a:off x="7409882" y="3728066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R&amp;D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CasellaDiTesto 87"/>
          <p:cNvSpPr txBox="1"/>
          <p:nvPr/>
        </p:nvSpPr>
        <p:spPr>
          <a:xfrm>
            <a:off x="7409882" y="4592162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R&amp;D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CasellaDiTesto 88"/>
          <p:cNvSpPr txBox="1"/>
          <p:nvPr/>
        </p:nvSpPr>
        <p:spPr>
          <a:xfrm>
            <a:off x="7409882" y="5384250"/>
            <a:ext cx="6687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TDR ?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CasellaDiTesto 90"/>
          <p:cNvSpPr txBox="1"/>
          <p:nvPr/>
        </p:nvSpPr>
        <p:spPr>
          <a:xfrm>
            <a:off x="7409882" y="6073551"/>
            <a:ext cx="1237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Construction ?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232173" y="40466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1985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232173" y="112474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1990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232173" y="185585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1995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CasellaDiTesto 65"/>
          <p:cNvSpPr txBox="1"/>
          <p:nvPr/>
        </p:nvSpPr>
        <p:spPr>
          <a:xfrm>
            <a:off x="251520" y="257593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2000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CasellaDiTesto 66"/>
          <p:cNvSpPr txBox="1"/>
          <p:nvPr/>
        </p:nvSpPr>
        <p:spPr>
          <a:xfrm>
            <a:off x="251520" y="329601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2005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CasellaDiTesto 67"/>
          <p:cNvSpPr txBox="1"/>
          <p:nvPr/>
        </p:nvSpPr>
        <p:spPr>
          <a:xfrm>
            <a:off x="251520" y="401609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2010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CasellaDiTesto 68"/>
          <p:cNvSpPr txBox="1"/>
          <p:nvPr/>
        </p:nvSpPr>
        <p:spPr>
          <a:xfrm>
            <a:off x="251520" y="473617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2015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CasellaDiTesto 69"/>
          <p:cNvSpPr txBox="1"/>
          <p:nvPr/>
        </p:nvSpPr>
        <p:spPr>
          <a:xfrm>
            <a:off x="251520" y="545625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CasellaDiTesto 89"/>
          <p:cNvSpPr txBox="1"/>
          <p:nvPr/>
        </p:nvSpPr>
        <p:spPr>
          <a:xfrm>
            <a:off x="251520" y="617633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5" name="Connettore 1 94"/>
          <p:cNvCxnSpPr/>
          <p:nvPr/>
        </p:nvCxnSpPr>
        <p:spPr>
          <a:xfrm>
            <a:off x="3442028" y="72008"/>
            <a:ext cx="0" cy="6669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ttore 1 95"/>
          <p:cNvCxnSpPr/>
          <p:nvPr/>
        </p:nvCxnSpPr>
        <p:spPr>
          <a:xfrm>
            <a:off x="5698660" y="72008"/>
            <a:ext cx="0" cy="6669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ttore 1 96"/>
          <p:cNvCxnSpPr/>
          <p:nvPr/>
        </p:nvCxnSpPr>
        <p:spPr>
          <a:xfrm>
            <a:off x="7339785" y="72008"/>
            <a:ext cx="0" cy="6669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CasellaDiTesto 97"/>
          <p:cNvSpPr txBox="1"/>
          <p:nvPr/>
        </p:nvSpPr>
        <p:spPr>
          <a:xfrm>
            <a:off x="1580899" y="1639834"/>
            <a:ext cx="1385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Approval (1994)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Freccia bidirezionale verticale 54"/>
          <p:cNvSpPr/>
          <p:nvPr/>
        </p:nvSpPr>
        <p:spPr>
          <a:xfrm>
            <a:off x="1043608" y="1052736"/>
            <a:ext cx="576064" cy="2160240"/>
          </a:xfrm>
          <a:prstGeom prst="up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 smtClean="0"/>
              <a:t>15 years</a:t>
            </a:r>
            <a:endParaRPr lang="en-US" dirty="0"/>
          </a:p>
        </p:txBody>
      </p:sp>
      <p:sp>
        <p:nvSpPr>
          <p:cNvPr id="62" name="Segnaposto numero diapositiva 6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572DA-B375-4365-A12C-0E689EA940B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3" name="Segnaposto piè di pagina 6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73" name="Freccia bidirezionale verticale 72"/>
          <p:cNvSpPr/>
          <p:nvPr/>
        </p:nvSpPr>
        <p:spPr>
          <a:xfrm>
            <a:off x="3038604" y="3129353"/>
            <a:ext cx="576064" cy="2160240"/>
          </a:xfrm>
          <a:prstGeom prst="up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 smtClean="0"/>
              <a:t>15 years</a:t>
            </a:r>
            <a:endParaRPr lang="en-US" dirty="0"/>
          </a:p>
        </p:txBody>
      </p:sp>
      <p:sp>
        <p:nvSpPr>
          <p:cNvPr id="74" name="Freccia bidirezionale verticale 73"/>
          <p:cNvSpPr/>
          <p:nvPr/>
        </p:nvSpPr>
        <p:spPr>
          <a:xfrm>
            <a:off x="5319247" y="2667691"/>
            <a:ext cx="576064" cy="2160240"/>
          </a:xfrm>
          <a:prstGeom prst="up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 smtClean="0"/>
              <a:t>15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82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99909"/>
          </a:xfrm>
        </p:spPr>
        <p:txBody>
          <a:bodyPr/>
          <a:lstStyle/>
          <a:p>
            <a:r>
              <a:rPr lang="en-US" dirty="0" smtClean="0"/>
              <a:t>Management of scientific projects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09383" y="1423164"/>
            <a:ext cx="8655862" cy="50532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Big science projects have a complexity comparable to large enterprises </a:t>
            </a:r>
          </a:p>
          <a:p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Project life spans on several decades</a:t>
            </a:r>
          </a:p>
          <a:p>
            <a:r>
              <a:rPr lang="en-US" dirty="0" smtClean="0"/>
              <a:t>Projects involve hundreds or thousands researchers and engineers </a:t>
            </a:r>
          </a:p>
          <a:p>
            <a:r>
              <a:rPr lang="en-US" dirty="0" smtClean="0"/>
              <a:t>The implementation of the detectors or of the analysis software requires the definition of thousands tasks, related, parallel or sequential</a:t>
            </a:r>
          </a:p>
          <a:p>
            <a:r>
              <a:rPr lang="en-US" dirty="0" smtClean="0"/>
              <a:t>The quality control is a crucial issue for the success of a similar enterprise</a:t>
            </a:r>
          </a:p>
          <a:p>
            <a:r>
              <a:rPr lang="en-US" dirty="0" smtClean="0"/>
              <a:t> Risk identification and evaluation must be at the base of the decision procedures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8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course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8129" y="1478165"/>
            <a:ext cx="8765865" cy="46987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Hence, the tools needed to manage a large project cannot be improvised, but they have to be developed on a scientific (and technical) base</a:t>
            </a:r>
          </a:p>
          <a:p>
            <a:r>
              <a:rPr lang="en-US" dirty="0" smtClean="0"/>
              <a:t>Management Course by Prof. Luisella Lari</a:t>
            </a:r>
          </a:p>
          <a:p>
            <a:pPr lvl="1"/>
            <a:r>
              <a:rPr lang="en-GB" dirty="0" smtClean="0"/>
              <a:t>Currently Associated </a:t>
            </a:r>
            <a:r>
              <a:rPr lang="en-GB" dirty="0"/>
              <a:t>Project Manager for Planning and Reporting &amp; Scientist </a:t>
            </a:r>
            <a:r>
              <a:rPr lang="en-GB" dirty="0" smtClean="0"/>
              <a:t> @ </a:t>
            </a:r>
            <a:r>
              <a:rPr lang="en-GB" dirty="0" err="1" smtClean="0"/>
              <a:t>Fermilab</a:t>
            </a:r>
            <a:r>
              <a:rPr lang="en-GB" dirty="0" smtClean="0"/>
              <a:t>, </a:t>
            </a:r>
            <a:r>
              <a:rPr lang="en-GB" dirty="0"/>
              <a:t>ESS ERIC Consultant </a:t>
            </a:r>
            <a:endParaRPr lang="en-GB" dirty="0" smtClean="0"/>
          </a:p>
          <a:p>
            <a:pPr lvl="1"/>
            <a:r>
              <a:rPr lang="en-US" dirty="0" smtClean="0"/>
              <a:t>Previously:</a:t>
            </a:r>
          </a:p>
          <a:p>
            <a:pPr lvl="2"/>
            <a:r>
              <a:rPr lang="en-GB" dirty="0"/>
              <a:t>Senior Project Planning Manager &amp; Senior </a:t>
            </a:r>
            <a:r>
              <a:rPr lang="en-GB" dirty="0" smtClean="0"/>
              <a:t>Scientist @ ESS (Sweden)</a:t>
            </a:r>
          </a:p>
          <a:p>
            <a:pPr lvl="2"/>
            <a:r>
              <a:rPr lang="en-GB" dirty="0"/>
              <a:t>Planning Officer &amp; Applied Physicist </a:t>
            </a:r>
            <a:r>
              <a:rPr lang="en-GB" dirty="0" smtClean="0"/>
              <a:t> @ CERN</a:t>
            </a:r>
          </a:p>
          <a:p>
            <a:pPr lvl="2"/>
            <a:r>
              <a:rPr lang="en-GB" dirty="0"/>
              <a:t>AIV (Assembly, Integration &amp; Verification) </a:t>
            </a:r>
            <a:r>
              <a:rPr lang="en-GB" dirty="0" smtClean="0"/>
              <a:t>Engineer @ </a:t>
            </a:r>
            <a:r>
              <a:rPr lang="en-GB" dirty="0" err="1" smtClean="0"/>
              <a:t>Alenia</a:t>
            </a:r>
            <a:r>
              <a:rPr lang="en-GB" dirty="0" smtClean="0"/>
              <a:t> </a:t>
            </a:r>
            <a:r>
              <a:rPr lang="en-GB" dirty="0" err="1" smtClean="0"/>
              <a:t>Spazio</a:t>
            </a:r>
            <a:endParaRPr lang="en-US" dirty="0" smtClean="0"/>
          </a:p>
          <a:p>
            <a:r>
              <a:rPr lang="en-US" dirty="0" smtClean="0"/>
              <a:t>“Evolution” of the course for INFN researchers (Formazione INFN, Perugia 2013-2014)</a:t>
            </a:r>
          </a:p>
          <a:p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52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16787"/>
          </a:xfrm>
        </p:spPr>
        <p:txBody>
          <a:bodyPr/>
          <a:lstStyle/>
          <a:p>
            <a:r>
              <a:rPr lang="en-US" dirty="0" smtClean="0"/>
              <a:t>Complementary skills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37504" y="1299411"/>
            <a:ext cx="8752113" cy="5190766"/>
          </a:xfrm>
        </p:spPr>
        <p:txBody>
          <a:bodyPr/>
          <a:lstStyle/>
          <a:p>
            <a:r>
              <a:rPr lang="en-US" dirty="0" smtClean="0"/>
              <a:t>Target of the ITN is provide to the ESR complementary skills usable both in the academic and in the private sector</a:t>
            </a:r>
          </a:p>
          <a:p>
            <a:r>
              <a:rPr lang="en-US" dirty="0" smtClean="0"/>
              <a:t>Seminars:</a:t>
            </a:r>
          </a:p>
          <a:p>
            <a:pPr lvl="1"/>
            <a:r>
              <a:rPr lang="en-US" dirty="0" smtClean="0"/>
              <a:t>Sustainability, Dr Antonio </a:t>
            </a:r>
            <a:r>
              <a:rPr lang="en-US" dirty="0" err="1" smtClean="0"/>
              <a:t>Giacomucci</a:t>
            </a:r>
            <a:endParaRPr lang="en-US" dirty="0" smtClean="0"/>
          </a:p>
          <a:p>
            <a:pPr lvl="2"/>
            <a:r>
              <a:rPr lang="en-GB" dirty="0"/>
              <a:t>Regional Sustainability / Health, Safety and Environmental Manager for ABB in Europe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Space projects, </a:t>
            </a:r>
            <a:r>
              <a:rPr lang="en-GB" dirty="0" err="1" smtClean="0"/>
              <a:t>Prof.</a:t>
            </a:r>
            <a:r>
              <a:rPr lang="en-GB" dirty="0" smtClean="0"/>
              <a:t> Enrico </a:t>
            </a:r>
            <a:r>
              <a:rPr lang="en-GB" dirty="0" err="1" smtClean="0"/>
              <a:t>Flamini</a:t>
            </a:r>
            <a:endParaRPr lang="en-GB" dirty="0" smtClean="0"/>
          </a:p>
          <a:p>
            <a:pPr lvl="2"/>
            <a:r>
              <a:rPr lang="en-GB" dirty="0" smtClean="0"/>
              <a:t>Scientific coordinator of the Italian Space Agency (ASI)</a:t>
            </a:r>
          </a:p>
          <a:p>
            <a:r>
              <a:rPr lang="en-US" dirty="0" smtClean="0"/>
              <a:t>Outreaching activities:</a:t>
            </a:r>
          </a:p>
          <a:p>
            <a:pPr lvl="1"/>
            <a:r>
              <a:rPr lang="en-US" dirty="0" smtClean="0"/>
              <a:t>Preparation of the activities (Monday Morning)</a:t>
            </a:r>
          </a:p>
          <a:p>
            <a:pPr lvl="1"/>
            <a:r>
              <a:rPr lang="en-US" dirty="0" smtClean="0"/>
              <a:t>Team activities with the students of the “</a:t>
            </a:r>
            <a:r>
              <a:rPr lang="en-US" dirty="0" err="1" smtClean="0"/>
              <a:t>Liceo</a:t>
            </a:r>
            <a:r>
              <a:rPr lang="en-US" dirty="0" smtClean="0"/>
              <a:t> </a:t>
            </a:r>
            <a:r>
              <a:rPr lang="en-US" dirty="0" err="1" smtClean="0"/>
              <a:t>Internazionale</a:t>
            </a:r>
            <a:r>
              <a:rPr lang="en-US" dirty="0" smtClean="0"/>
              <a:t> </a:t>
            </a:r>
            <a:r>
              <a:rPr lang="en-US" dirty="0" err="1" smtClean="0"/>
              <a:t>Pesenti</a:t>
            </a:r>
            <a:r>
              <a:rPr lang="en-US" dirty="0" smtClean="0"/>
              <a:t>, Cascina”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7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 Start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a productive and profitable week </a:t>
            </a:r>
          </a:p>
          <a:p>
            <a:endParaRPr lang="en-US" dirty="0"/>
          </a:p>
          <a:p>
            <a:r>
              <a:rPr lang="en-US" dirty="0" smtClean="0"/>
              <a:t>For questions/doubts …. </a:t>
            </a:r>
          </a:p>
          <a:p>
            <a:pPr lvl="1"/>
            <a:r>
              <a:rPr lang="en-US" dirty="0" smtClean="0"/>
              <a:t>Erika Morucci</a:t>
            </a:r>
            <a:r>
              <a:rPr lang="en-US" smtClean="0"/>
              <a:t>: erika.morucci@ego-gw.it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6th GraWIToN School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317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1" id="{1B1B4C9C-1863-4D7E-BB74-D0270F98DDD9}" vid="{3611EBEE-7FA5-409C-A228-62EC016FC158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AzzurroArcoNuovo</Template>
  <TotalTime>74</TotalTime>
  <Words>602</Words>
  <Application>Microsoft Office PowerPoint</Application>
  <PresentationFormat>Presentazione su schermo (4:3)</PresentationFormat>
  <Paragraphs>128</Paragraphs>
  <Slides>11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Tema di Office</vt:lpstr>
      <vt:lpstr>6th GraWIToN School</vt:lpstr>
      <vt:lpstr>What is GraWIToN</vt:lpstr>
      <vt:lpstr>The GraWIToN Consortium</vt:lpstr>
      <vt:lpstr>The GraWIToN Consortium</vt:lpstr>
      <vt:lpstr>Network schools</vt:lpstr>
      <vt:lpstr>Management of scientific projects</vt:lpstr>
      <vt:lpstr>Presentazione standard di PowerPoint</vt:lpstr>
      <vt:lpstr>Management of scientific projects</vt:lpstr>
      <vt:lpstr>Management course</vt:lpstr>
      <vt:lpstr>Complementary skills</vt:lpstr>
      <vt:lpstr>Let Start</vt:lpstr>
    </vt:vector>
  </TitlesOfParts>
  <Company>INFN Sezione di Perugia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GraWIToN School</dc:title>
  <dc:creator>Michele Punturo</dc:creator>
  <cp:lastModifiedBy>Michele Punturo</cp:lastModifiedBy>
  <cp:revision>9</cp:revision>
  <dcterms:created xsi:type="dcterms:W3CDTF">2016-11-20T08:48:56Z</dcterms:created>
  <dcterms:modified xsi:type="dcterms:W3CDTF">2016-11-21T10:42:49Z</dcterms:modified>
</cp:coreProperties>
</file>