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1" r:id="rId4"/>
    <p:sldId id="262" r:id="rId5"/>
    <p:sldId id="265" r:id="rId6"/>
    <p:sldId id="267" r:id="rId7"/>
    <p:sldId id="268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660"/>
  </p:normalViewPr>
  <p:slideViewPr>
    <p:cSldViewPr>
      <p:cViewPr>
        <p:scale>
          <a:sx n="75" d="100"/>
          <a:sy n="75" d="100"/>
        </p:scale>
        <p:origin x="-960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2"/>
          <p:cNvSpPr>
            <a:spLocks noGrp="1"/>
          </p:cNvSpPr>
          <p:nvPr>
            <p:ph idx="13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9" name="Espace réservé de la date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742CB5-3BF0-4848-9312-115ABDA092ED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21/10/2010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Espace réservé du numéro de diapositive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FA7C86-7B44-4785-B33C-F2A750A1156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7" descr="virgolo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0011" y="357166"/>
            <a:ext cx="17859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onnecteur droit 11"/>
          <p:cNvCxnSpPr/>
          <p:nvPr userDrawn="1"/>
        </p:nvCxnSpPr>
        <p:spPr>
          <a:xfrm>
            <a:off x="0" y="1057626"/>
            <a:ext cx="9144000" cy="0"/>
          </a:xfrm>
          <a:prstGeom prst="line">
            <a:avLst/>
          </a:prstGeom>
          <a:ln w="508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contenu 2"/>
          <p:cNvSpPr>
            <a:spLocks noGrp="1"/>
          </p:cNvSpPr>
          <p:nvPr>
            <p:ph idx="13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15" name="Espace réservé de la date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742CB5-3BF0-4848-9312-115ABDA092ED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21/10/2010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Espace réservé du numéro de diapositive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FA7C86-7B44-4785-B33C-F2A750A1156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17" descr="virgolo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0011" y="357166"/>
            <a:ext cx="17859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Connecteur droit 18"/>
          <p:cNvCxnSpPr/>
          <p:nvPr userDrawn="1"/>
        </p:nvCxnSpPr>
        <p:spPr>
          <a:xfrm>
            <a:off x="0" y="1057626"/>
            <a:ext cx="9144000" cy="0"/>
          </a:xfrm>
          <a:prstGeom prst="line">
            <a:avLst/>
          </a:prstGeom>
          <a:ln w="508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BE020-1C03-486C-BBA9-A40EF61D622B}" type="datetimeFigureOut">
              <a:rPr lang="fr-FR" smtClean="0"/>
              <a:pPr/>
              <a:t>21/10/2010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313B3-87EA-4456-AC8A-9AB7C9DC6F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Length sensing simulation: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effect of an offset on MICH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Sous-titr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Jean-</a:t>
            </a:r>
            <a:r>
              <a:rPr lang="en-US" sz="2400" dirty="0" err="1" smtClean="0">
                <a:solidFill>
                  <a:schemeClr val="tx2"/>
                </a:solidFill>
              </a:rPr>
              <a:t>francois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Hayau</a:t>
            </a:r>
            <a:r>
              <a:rPr lang="en-US" sz="2400" dirty="0" smtClean="0">
                <a:solidFill>
                  <a:schemeClr val="tx2"/>
                </a:solidFill>
              </a:rPr>
              <a:t>, Francois </a:t>
            </a:r>
            <a:r>
              <a:rPr lang="en-US" sz="2400" dirty="0" err="1" smtClean="0">
                <a:solidFill>
                  <a:schemeClr val="tx2"/>
                </a:solidFill>
              </a:rPr>
              <a:t>Bondu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80728"/>
            <a:ext cx="914400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fr-FR" b="1" dirty="0" err="1" smtClean="0">
                <a:solidFill>
                  <a:schemeClr val="tx2"/>
                </a:solidFill>
              </a:rPr>
              <a:t>Length</a:t>
            </a:r>
            <a:r>
              <a:rPr lang="fr-FR" b="1" dirty="0" smtClean="0">
                <a:solidFill>
                  <a:schemeClr val="tx2"/>
                </a:solidFill>
              </a:rPr>
              <a:t> </a:t>
            </a:r>
            <a:r>
              <a:rPr lang="fr-FR" b="1" dirty="0" err="1" smtClean="0">
                <a:solidFill>
                  <a:schemeClr val="tx2"/>
                </a:solidFill>
              </a:rPr>
              <a:t>sensing</a:t>
            </a:r>
            <a:r>
              <a:rPr lang="fr-FR" b="1" dirty="0" smtClean="0">
                <a:solidFill>
                  <a:schemeClr val="tx2"/>
                </a:solidFill>
              </a:rPr>
              <a:t> on ASY_DC</a:t>
            </a:r>
          </a:p>
          <a:p>
            <a:pPr marL="571500" indent="-571500">
              <a:buFont typeface="+mj-lt"/>
              <a:buAutoNum type="romanUcPeriod"/>
            </a:pPr>
            <a:r>
              <a:rPr lang="fr-FR" dirty="0" smtClean="0">
                <a:solidFill>
                  <a:schemeClr val="tx2"/>
                </a:solidFill>
              </a:rPr>
              <a:t>Offset on MICH </a:t>
            </a:r>
            <a:r>
              <a:rPr lang="fr-FR" dirty="0" err="1" smtClean="0">
                <a:solidFill>
                  <a:schemeClr val="tx2"/>
                </a:solidFill>
              </a:rPr>
              <a:t>instead</a:t>
            </a:r>
            <a:r>
              <a:rPr lang="fr-FR" dirty="0" smtClean="0">
                <a:solidFill>
                  <a:schemeClr val="tx2"/>
                </a:solidFill>
              </a:rPr>
              <a:t> of offset DARM?</a:t>
            </a:r>
            <a:endParaRPr lang="en-US" dirty="0" smtClean="0">
              <a:solidFill>
                <a:schemeClr val="tx2"/>
              </a:solidFill>
            </a:endParaRPr>
          </a:p>
          <a:p>
            <a:pPr marL="571500" indent="-571500">
              <a:buFont typeface="+mj-lt"/>
              <a:buAutoNum type="romanUcPeriod"/>
            </a:pPr>
            <a:r>
              <a:rPr lang="fr-FR" dirty="0" smtClean="0">
                <a:solidFill>
                  <a:schemeClr val="tx2"/>
                </a:solidFill>
              </a:rPr>
              <a:t>Conclusion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 err="1" smtClean="0">
                <a:solidFill>
                  <a:schemeClr val="tx2">
                    <a:lumMod val="75000"/>
                  </a:schemeClr>
                </a:solidFill>
              </a:rPr>
              <a:t>Outline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3"/>
          </p:nvPr>
        </p:nvSpPr>
        <p:spPr>
          <a:xfrm>
            <a:off x="0" y="1268760"/>
            <a:ext cx="9144000" cy="4669979"/>
          </a:xfrm>
        </p:spPr>
        <p:txBody>
          <a:bodyPr/>
          <a:lstStyle/>
          <a:p>
            <a:r>
              <a:rPr lang="fr-FR" sz="2200" u="sng" dirty="0" smtClean="0">
                <a:solidFill>
                  <a:schemeClr val="tx2">
                    <a:lumMod val="75000"/>
                  </a:schemeClr>
                </a:solidFill>
              </a:rPr>
              <a:t>0ptickle model (NDRC) </a:t>
            </a:r>
            <a:r>
              <a:rPr lang="fr-FR" sz="2400" u="sng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endParaRPr lang="fr-FR" sz="24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fr-FR" sz="24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200" u="sng" dirty="0" smtClean="0">
                <a:solidFill>
                  <a:schemeClr val="tx2">
                    <a:lumMod val="75000"/>
                  </a:schemeClr>
                </a:solidFill>
              </a:rPr>
              <a:t>Transfer </a:t>
            </a:r>
            <a:r>
              <a:rPr lang="fr-FR" sz="2200" u="sng" dirty="0" err="1" smtClean="0">
                <a:solidFill>
                  <a:schemeClr val="tx2">
                    <a:lumMod val="75000"/>
                  </a:schemeClr>
                </a:solidFill>
              </a:rPr>
              <a:t>function</a:t>
            </a:r>
            <a:r>
              <a:rPr lang="fr-FR" sz="2200" u="sng" dirty="0" smtClean="0">
                <a:solidFill>
                  <a:schemeClr val="tx2">
                    <a:lumMod val="75000"/>
                  </a:schemeClr>
                </a:solidFill>
              </a:rPr>
              <a:t> on ASY_DC:</a:t>
            </a:r>
            <a:endParaRPr lang="fr-FR" sz="2200" u="sng" dirty="0" smtClean="0"/>
          </a:p>
        </p:txBody>
      </p:sp>
      <p:sp>
        <p:nvSpPr>
          <p:cNvPr id="4" name="Titre 3"/>
          <p:cNvSpPr txBox="1">
            <a:spLocks/>
          </p:cNvSpPr>
          <p:nvPr/>
        </p:nvSpPr>
        <p:spPr>
          <a:xfrm>
            <a:off x="0" y="1889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0" indent="-571500"/>
            <a:r>
              <a:rPr lang="fr-FR" sz="3200" b="1" dirty="0" smtClean="0">
                <a:solidFill>
                  <a:schemeClr val="tx2"/>
                </a:solidFill>
              </a:rPr>
              <a:t>                 </a:t>
            </a:r>
            <a:r>
              <a:rPr lang="fr-FR" sz="3200" b="1" dirty="0" err="1" smtClean="0">
                <a:solidFill>
                  <a:schemeClr val="tx2"/>
                </a:solidFill>
              </a:rPr>
              <a:t>Length</a:t>
            </a:r>
            <a:r>
              <a:rPr lang="fr-FR" sz="3200" b="1" dirty="0" smtClean="0">
                <a:solidFill>
                  <a:schemeClr val="tx2"/>
                </a:solidFill>
              </a:rPr>
              <a:t> </a:t>
            </a:r>
            <a:r>
              <a:rPr lang="fr-FR" sz="3200" b="1" dirty="0" err="1" smtClean="0">
                <a:solidFill>
                  <a:schemeClr val="tx2"/>
                </a:solidFill>
              </a:rPr>
              <a:t>sensing</a:t>
            </a:r>
            <a:r>
              <a:rPr lang="fr-FR" sz="3200" b="1" dirty="0" smtClean="0">
                <a:solidFill>
                  <a:schemeClr val="tx2"/>
                </a:solidFill>
              </a:rPr>
              <a:t> on ASY_DC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3271540" y="1205384"/>
          <a:ext cx="5872460" cy="1260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644"/>
                <a:gridCol w="2915816"/>
              </a:tblGrid>
              <a:tr h="1260728">
                <a:tc>
                  <a:txBody>
                    <a:bodyPr/>
                    <a:lstStyle/>
                    <a:p>
                      <a:r>
                        <a:rPr lang="en-US" dirty="0" smtClean="0"/>
                        <a:t>Arm cavity length </a:t>
                      </a:r>
                      <a:r>
                        <a:rPr lang="en-US" baseline="0" dirty="0" smtClean="0"/>
                        <a:t>   </a:t>
                      </a:r>
                      <a:r>
                        <a:rPr lang="en-US" dirty="0" smtClean="0"/>
                        <a:t>2999,9m</a:t>
                      </a:r>
                    </a:p>
                    <a:p>
                      <a:r>
                        <a:rPr lang="en-US" dirty="0" smtClean="0"/>
                        <a:t>L</a:t>
                      </a:r>
                      <a:r>
                        <a:rPr lang="en-US" baseline="-25000" dirty="0" smtClean="0"/>
                        <a:t>SRC</a:t>
                      </a:r>
                      <a:r>
                        <a:rPr lang="en-US" dirty="0" smtClean="0"/>
                        <a:t>                              31,427m</a:t>
                      </a:r>
                    </a:p>
                    <a:p>
                      <a:r>
                        <a:rPr lang="en-US" dirty="0" smtClean="0"/>
                        <a:t>L</a:t>
                      </a:r>
                      <a:r>
                        <a:rPr lang="en-US" baseline="-20000" dirty="0" smtClean="0"/>
                        <a:t>PRC</a:t>
                      </a:r>
                      <a:r>
                        <a:rPr lang="en-US" dirty="0" smtClean="0"/>
                        <a:t>                              30,099m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Schnupp</a:t>
                      </a:r>
                      <a:r>
                        <a:rPr lang="en-US" dirty="0" smtClean="0"/>
                        <a:t> asymmetry    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0.03</a:t>
                      </a:r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Fmod1 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  6270659 Hz</a:t>
                      </a:r>
                    </a:p>
                    <a:p>
                      <a:r>
                        <a:rPr lang="en-US" dirty="0" smtClean="0"/>
                        <a:t>Fmod2          56435931 Hz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Fmod3            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8360879 Hz</a:t>
                      </a:r>
                    </a:p>
                    <a:p>
                      <a:r>
                        <a:rPr lang="en-US" dirty="0" smtClean="0"/>
                        <a:t>Offset DARM      1.10</a:t>
                      </a:r>
                      <a:r>
                        <a:rPr lang="en-US" baseline="30000" dirty="0" smtClean="0"/>
                        <a:t>-11</a:t>
                      </a:r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893" y="2785120"/>
            <a:ext cx="6470651" cy="3924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4"/>
          <p:cNvSpPr txBox="1"/>
          <p:nvPr/>
        </p:nvSpPr>
        <p:spPr>
          <a:xfrm>
            <a:off x="88900" y="3284984"/>
            <a:ext cx="3347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</a:rPr>
              <a:t>Transfer function of DARM to ASY_DC decrease at low frequencies due to </a:t>
            </a:r>
            <a:r>
              <a:rPr lang="en-US" sz="2000" u="sng" dirty="0" smtClean="0">
                <a:solidFill>
                  <a:schemeClr val="tx2"/>
                </a:solidFill>
              </a:rPr>
              <a:t>radiation pressure effect.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=&gt; Difficulties to extract DARM signal from noise signals.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3"/>
          </p:nvPr>
        </p:nvSpPr>
        <p:spPr>
          <a:xfrm>
            <a:off x="323528" y="1124744"/>
            <a:ext cx="8568952" cy="5472608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Interest of an Offset on MICH : radiation pressure effect could be reduced.</a:t>
            </a:r>
          </a:p>
          <a:p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Transfer function on ASY_DC 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in a simple configuration: </a:t>
            </a:r>
            <a:r>
              <a:rPr lang="en-US" sz="2200" u="sng" dirty="0" smtClean="0">
                <a:solidFill>
                  <a:schemeClr val="tx2">
                    <a:lumMod val="75000"/>
                  </a:schemeClr>
                </a:solidFill>
              </a:rPr>
              <a:t>Interferometer without  recycling cavities</a:t>
            </a: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     =&gt; with offset MICH effect of radiation pressure is not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observed .</a:t>
            </a:r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u="sng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itre 3"/>
          <p:cNvSpPr txBox="1">
            <a:spLocks/>
          </p:cNvSpPr>
          <p:nvPr/>
        </p:nvSpPr>
        <p:spPr>
          <a:xfrm>
            <a:off x="-457200" y="1889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0" indent="-571500"/>
            <a:r>
              <a:rPr lang="fr-FR" sz="3200" dirty="0" smtClean="0">
                <a:solidFill>
                  <a:schemeClr val="tx2"/>
                </a:solidFill>
              </a:rPr>
              <a:t>        </a:t>
            </a:r>
            <a:r>
              <a:rPr lang="fr-FR" sz="3200" b="1" dirty="0" smtClean="0">
                <a:solidFill>
                  <a:schemeClr val="tx2"/>
                </a:solidFill>
              </a:rPr>
              <a:t>Offset on MICH </a:t>
            </a:r>
            <a:r>
              <a:rPr lang="fr-FR" sz="3200" b="1" dirty="0" err="1" smtClean="0">
                <a:solidFill>
                  <a:schemeClr val="tx2"/>
                </a:solidFill>
              </a:rPr>
              <a:t>instead</a:t>
            </a:r>
            <a:r>
              <a:rPr lang="fr-FR" sz="3200" b="1" dirty="0" smtClean="0">
                <a:solidFill>
                  <a:schemeClr val="tx2"/>
                </a:solidFill>
              </a:rPr>
              <a:t> of offset DARM?</a:t>
            </a:r>
            <a:endParaRPr lang="en-US" sz="3200" b="1" dirty="0" smtClean="0">
              <a:solidFill>
                <a:schemeClr val="tx2"/>
              </a:solidFill>
            </a:endParaRP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28" y="3331468"/>
            <a:ext cx="4258310" cy="230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1254" y="3331468"/>
            <a:ext cx="4258310" cy="230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Connecteur droit 12"/>
          <p:cNvCxnSpPr/>
          <p:nvPr/>
        </p:nvCxnSpPr>
        <p:spPr>
          <a:xfrm rot="5400000">
            <a:off x="2751876" y="4122520"/>
            <a:ext cx="3132000" cy="0"/>
          </a:xfrm>
          <a:prstGeom prst="line">
            <a:avLst/>
          </a:prstGeom>
          <a:ln w="63500" cmpd="tri">
            <a:solidFill>
              <a:schemeClr val="tx2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1077268" y="277242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Offset DARM = 1.10</a:t>
            </a:r>
            <a:r>
              <a:rPr lang="en-US" baseline="30000" dirty="0" smtClean="0"/>
              <a:t>-11</a:t>
            </a:r>
            <a:r>
              <a:rPr lang="en-US" dirty="0" smtClean="0"/>
              <a:t>m</a:t>
            </a:r>
            <a:endParaRPr lang="en-US" baseline="30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4482976" y="2598936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(No Offset DARM ) Comparable sensitivity with </a:t>
            </a:r>
          </a:p>
          <a:p>
            <a:r>
              <a:rPr lang="en-US" dirty="0" smtClean="0"/>
              <a:t>Offset MICH = 2F</a:t>
            </a:r>
            <a:r>
              <a:rPr lang="en-US" baseline="-25000" dirty="0" smtClean="0"/>
              <a:t>cav</a:t>
            </a:r>
            <a:r>
              <a:rPr lang="en-US" dirty="0" smtClean="0"/>
              <a:t>/</a:t>
            </a:r>
            <a:r>
              <a:rPr lang="el-GR" dirty="0" smtClean="0"/>
              <a:t>π</a:t>
            </a:r>
            <a:r>
              <a:rPr lang="en-US" dirty="0" smtClean="0"/>
              <a:t> .Offset MICH= 5,7.10</a:t>
            </a:r>
            <a:r>
              <a:rPr lang="en-US" baseline="30000" dirty="0" smtClean="0"/>
              <a:t>-9</a:t>
            </a:r>
            <a:r>
              <a:rPr lang="en-US" dirty="0" smtClean="0"/>
              <a:t>m</a:t>
            </a:r>
            <a:endParaRPr lang="en-US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3"/>
          </p:nvPr>
        </p:nvSpPr>
        <p:spPr>
          <a:xfrm>
            <a:off x="323528" y="1268760"/>
            <a:ext cx="8568952" cy="4525963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Test in a configuration with a </a:t>
            </a:r>
            <a:r>
              <a:rPr lang="en-US" sz="2200" u="sng" dirty="0" smtClean="0">
                <a:solidFill>
                  <a:schemeClr val="tx2">
                    <a:lumMod val="75000"/>
                  </a:schemeClr>
                </a:solidFill>
              </a:rPr>
              <a:t>Power recycling cavity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( no SRCL, MSRC configuration)</a:t>
            </a:r>
          </a:p>
          <a:p>
            <a:pPr>
              <a:buNone/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2200" dirty="0"/>
          </a:p>
        </p:txBody>
      </p:sp>
      <p:sp>
        <p:nvSpPr>
          <p:cNvPr id="9" name="Titre 3"/>
          <p:cNvSpPr txBox="1">
            <a:spLocks/>
          </p:cNvSpPr>
          <p:nvPr/>
        </p:nvSpPr>
        <p:spPr>
          <a:xfrm>
            <a:off x="-375344" y="1889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chemeClr val="tx2"/>
                </a:solidFill>
              </a:rPr>
              <a:t>Offset on MICH </a:t>
            </a:r>
            <a:r>
              <a:rPr lang="fr-FR" sz="3200" b="1" dirty="0" err="1" smtClean="0">
                <a:solidFill>
                  <a:schemeClr val="tx2"/>
                </a:solidFill>
              </a:rPr>
              <a:t>instead</a:t>
            </a:r>
            <a:r>
              <a:rPr lang="fr-FR" sz="3200" b="1" dirty="0" smtClean="0">
                <a:solidFill>
                  <a:schemeClr val="tx2"/>
                </a:solidFill>
              </a:rPr>
              <a:t> of offset DARM?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" name="Connecteur droit 6"/>
          <p:cNvCxnSpPr/>
          <p:nvPr/>
        </p:nvCxnSpPr>
        <p:spPr>
          <a:xfrm rot="5400000">
            <a:off x="2751876" y="3986888"/>
            <a:ext cx="3132000" cy="0"/>
          </a:xfrm>
          <a:prstGeom prst="line">
            <a:avLst/>
          </a:prstGeom>
          <a:ln w="63500" cmpd="tri">
            <a:solidFill>
              <a:schemeClr val="tx2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1077268" y="249289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Offset DARM = 1.10</a:t>
            </a:r>
            <a:r>
              <a:rPr lang="en-US" baseline="30000" dirty="0" smtClean="0"/>
              <a:t>-11</a:t>
            </a:r>
            <a:r>
              <a:rPr lang="en-US" dirty="0" smtClean="0"/>
              <a:t>m</a:t>
            </a:r>
            <a:endParaRPr lang="en-US" baseline="30000" dirty="0"/>
          </a:p>
        </p:txBody>
      </p:sp>
      <p:sp>
        <p:nvSpPr>
          <p:cNvPr id="10" name="ZoneTexte 9"/>
          <p:cNvSpPr txBox="1"/>
          <p:nvPr/>
        </p:nvSpPr>
        <p:spPr>
          <a:xfrm>
            <a:off x="4427984" y="227687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(No Offset DARM ) Comparable sensitivity with </a:t>
            </a:r>
          </a:p>
          <a:p>
            <a:r>
              <a:rPr lang="en-US" dirty="0" smtClean="0"/>
              <a:t>Offset MICH = 2F</a:t>
            </a:r>
            <a:r>
              <a:rPr lang="en-US" baseline="-25000" dirty="0" smtClean="0"/>
              <a:t>cav</a:t>
            </a:r>
            <a:r>
              <a:rPr lang="en-US" dirty="0" smtClean="0"/>
              <a:t>/</a:t>
            </a:r>
            <a:r>
              <a:rPr lang="el-GR" dirty="0" smtClean="0"/>
              <a:t>π</a:t>
            </a:r>
            <a:r>
              <a:rPr lang="en-US" dirty="0" smtClean="0"/>
              <a:t> .Offset MICH = 5,7.10</a:t>
            </a:r>
            <a:r>
              <a:rPr lang="en-US" baseline="30000" dirty="0" smtClean="0"/>
              <a:t>-9</a:t>
            </a:r>
            <a:r>
              <a:rPr lang="en-US" dirty="0" smtClean="0"/>
              <a:t>m</a:t>
            </a:r>
            <a:endParaRPr lang="en-US" baseline="30000" dirty="0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963044"/>
            <a:ext cx="4258310" cy="240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9172" y="2924944"/>
            <a:ext cx="4623308" cy="2503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2"/>
          <p:cNvSpPr>
            <a:spLocks noGrp="1"/>
          </p:cNvSpPr>
          <p:nvPr>
            <p:ph idx="13"/>
          </p:nvPr>
        </p:nvSpPr>
        <p:spPr>
          <a:xfrm>
            <a:off x="323528" y="1268760"/>
            <a:ext cx="8568952" cy="5184576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Test in a configuration with a </a:t>
            </a:r>
            <a:r>
              <a:rPr lang="en-US" sz="2200" u="sng" dirty="0" smtClean="0">
                <a:solidFill>
                  <a:schemeClr val="tx2">
                    <a:lumMod val="75000"/>
                  </a:schemeClr>
                </a:solidFill>
              </a:rPr>
              <a:t>Power Recycling Cavity and  Signal Recycling cavity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(MSRC configuration)</a:t>
            </a: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=&gt; SRC leads to radiation pressure effect  also is the case of an offset on MICH</a:t>
            </a:r>
            <a:endParaRPr lang="en-US" sz="2200" dirty="0"/>
          </a:p>
        </p:txBody>
      </p:sp>
      <p:sp>
        <p:nvSpPr>
          <p:cNvPr id="15" name="Titre 3"/>
          <p:cNvSpPr txBox="1">
            <a:spLocks/>
          </p:cNvSpPr>
          <p:nvPr/>
        </p:nvSpPr>
        <p:spPr>
          <a:xfrm>
            <a:off x="-375344" y="1889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chemeClr val="tx2"/>
                </a:solidFill>
              </a:rPr>
              <a:t>Offset on MICH </a:t>
            </a:r>
            <a:r>
              <a:rPr lang="fr-FR" sz="3200" b="1" dirty="0" err="1" smtClean="0">
                <a:solidFill>
                  <a:schemeClr val="tx2"/>
                </a:solidFill>
              </a:rPr>
              <a:t>instead</a:t>
            </a:r>
            <a:r>
              <a:rPr lang="fr-FR" sz="3200" b="1" dirty="0" smtClean="0">
                <a:solidFill>
                  <a:schemeClr val="tx2"/>
                </a:solidFill>
              </a:rPr>
              <a:t> of offset DARM?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6" name="Connecteur droit 15"/>
          <p:cNvCxnSpPr/>
          <p:nvPr/>
        </p:nvCxnSpPr>
        <p:spPr>
          <a:xfrm rot="5400000">
            <a:off x="2751876" y="3986888"/>
            <a:ext cx="3132000" cy="0"/>
          </a:xfrm>
          <a:prstGeom prst="line">
            <a:avLst/>
          </a:prstGeom>
          <a:ln w="63500" cmpd="tri">
            <a:solidFill>
              <a:schemeClr val="tx2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1077268" y="249289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Offset DARM = 1.10</a:t>
            </a:r>
            <a:r>
              <a:rPr lang="en-US" baseline="30000" dirty="0" smtClean="0"/>
              <a:t>-11</a:t>
            </a:r>
            <a:r>
              <a:rPr lang="en-US" dirty="0" smtClean="0"/>
              <a:t>m</a:t>
            </a:r>
            <a:endParaRPr lang="en-US" baseline="30000" dirty="0"/>
          </a:p>
        </p:txBody>
      </p:sp>
      <p:sp>
        <p:nvSpPr>
          <p:cNvPr id="18" name="ZoneTexte 17"/>
          <p:cNvSpPr txBox="1"/>
          <p:nvPr/>
        </p:nvSpPr>
        <p:spPr>
          <a:xfrm>
            <a:off x="4427984" y="227687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(No Offset DARM ) Comparable sensitivity with </a:t>
            </a:r>
          </a:p>
          <a:p>
            <a:r>
              <a:rPr lang="en-US" dirty="0" smtClean="0"/>
              <a:t>Offset MICH = 2F</a:t>
            </a:r>
            <a:r>
              <a:rPr lang="en-US" baseline="-25000" dirty="0" smtClean="0"/>
              <a:t>cav</a:t>
            </a:r>
            <a:r>
              <a:rPr lang="en-US" dirty="0" smtClean="0"/>
              <a:t>/</a:t>
            </a:r>
            <a:r>
              <a:rPr lang="el-GR" dirty="0" smtClean="0"/>
              <a:t>π</a:t>
            </a:r>
            <a:r>
              <a:rPr lang="en-US" dirty="0" smtClean="0"/>
              <a:t> .Offset MICH = 5,7.10</a:t>
            </a:r>
            <a:r>
              <a:rPr lang="en-US" baseline="30000" dirty="0" smtClean="0"/>
              <a:t>-9</a:t>
            </a:r>
            <a:r>
              <a:rPr lang="en-US" dirty="0" smtClean="0"/>
              <a:t>m</a:t>
            </a:r>
            <a:endParaRPr lang="en-US" baseline="30000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6420" y="2939624"/>
            <a:ext cx="3956020" cy="25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986" y="2932424"/>
            <a:ext cx="4103990" cy="25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23528" y="1595933"/>
            <a:ext cx="8229600" cy="4929411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2"/>
                </a:solidFill>
              </a:rPr>
              <a:t>Length sensing on ASY_DC is disturbed by radiation pressure effect.</a:t>
            </a:r>
          </a:p>
          <a:p>
            <a:r>
              <a:rPr lang="en-US" sz="2200" dirty="0" smtClean="0">
                <a:solidFill>
                  <a:schemeClr val="tx2"/>
                </a:solidFill>
              </a:rPr>
              <a:t>Comparison of an offset on DARM and on MICH shows an interesting  way  to reduce radiation pressure effect: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For commissioning , configuration with an offset on MICH without SRC avoid radiation pressure effect,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Signal recycling cavity leads to radiation pressure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smtClean="0">
                <a:solidFill>
                  <a:schemeClr val="tx2"/>
                </a:solidFill>
              </a:rPr>
              <a:t>effect.</a:t>
            </a:r>
          </a:p>
        </p:txBody>
      </p:sp>
      <p:sp>
        <p:nvSpPr>
          <p:cNvPr id="4" name="Titre 3"/>
          <p:cNvSpPr txBox="1">
            <a:spLocks/>
          </p:cNvSpPr>
          <p:nvPr/>
        </p:nvSpPr>
        <p:spPr>
          <a:xfrm>
            <a:off x="0" y="1889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Conclusion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10751</TotalTime>
  <Words>326</Words>
  <Application>Microsoft Office PowerPoint</Application>
  <PresentationFormat>Affichage à l'écran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Length sensing simulation: effect of an offset on MICH</vt:lpstr>
      <vt:lpstr>Outline</vt:lpstr>
      <vt:lpstr>Diapositive 3</vt:lpstr>
      <vt:lpstr>Diapositive 4</vt:lpstr>
      <vt:lpstr>Diapositive 5</vt:lpstr>
      <vt:lpstr>Diapositive 6</vt:lpstr>
      <vt:lpstr>Diapositive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Photonique</dc:creator>
  <cp:lastModifiedBy>Photonique</cp:lastModifiedBy>
  <cp:revision>17</cp:revision>
  <dcterms:created xsi:type="dcterms:W3CDTF">2010-07-07T13:59:06Z</dcterms:created>
  <dcterms:modified xsi:type="dcterms:W3CDTF">2010-10-21T15:50:28Z</dcterms:modified>
</cp:coreProperties>
</file>