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6" r:id="rId2"/>
    <p:sldId id="256" r:id="rId3"/>
    <p:sldId id="280" r:id="rId4"/>
    <p:sldId id="267" r:id="rId5"/>
    <p:sldId id="268" r:id="rId6"/>
    <p:sldId id="270" r:id="rId7"/>
    <p:sldId id="279" r:id="rId8"/>
    <p:sldId id="269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260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20A94-340B-4F73-B822-A4F50EEC9527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CE48E-0DE0-46F0-BE0B-248692357502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3506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9554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9559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9559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4209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2412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2372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6411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898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5719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6573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2301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3689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63607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4165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0578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CE48E-0DE0-46F0-BE0B-248692357502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028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522512" cy="365125"/>
          </a:xfrm>
        </p:spPr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3536032" cy="365125"/>
          </a:xfrm>
        </p:spPr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131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90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93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97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203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9796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31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734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92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815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039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5A237-8858-4192-A01A-77F0A5808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114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27584" y="1556792"/>
            <a:ext cx="75608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Advanced Virgo </a:t>
            </a:r>
            <a:r>
              <a:rPr lang="en-US" sz="3200" b="1" dirty="0" err="1" smtClean="0">
                <a:solidFill>
                  <a:srgbClr val="00B050"/>
                </a:solidFill>
              </a:rPr>
              <a:t>dataDisplay</a:t>
            </a:r>
            <a:endParaRPr lang="en-US" sz="3200" b="1" dirty="0" smtClean="0">
              <a:solidFill>
                <a:srgbClr val="00B050"/>
              </a:solidFill>
            </a:endParaRPr>
          </a:p>
          <a:p>
            <a:pPr algn="ctr"/>
            <a:endParaRPr lang="en-US" sz="3200" b="1" dirty="0" smtClean="0"/>
          </a:p>
          <a:p>
            <a:pPr algn="ctr"/>
            <a:r>
              <a:rPr lang="en-US" sz="1600" dirty="0" smtClean="0"/>
              <a:t>D. </a:t>
            </a:r>
            <a:r>
              <a:rPr lang="en-US" sz="1600" dirty="0" err="1" smtClean="0"/>
              <a:t>Verkindt</a:t>
            </a:r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r>
              <a:rPr lang="en-US" sz="1600" dirty="0" err="1"/>
              <a:t>D</a:t>
            </a:r>
            <a:r>
              <a:rPr lang="en-US" sz="1600" dirty="0" err="1" smtClean="0"/>
              <a:t>etchar</a:t>
            </a:r>
            <a:r>
              <a:rPr lang="en-US" sz="1600" dirty="0" smtClean="0"/>
              <a:t> meeting    20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of March 2015</a:t>
            </a:r>
          </a:p>
          <a:p>
            <a:pPr algn="ctr"/>
            <a:endParaRPr lang="en-US" sz="1600" dirty="0"/>
          </a:p>
          <a:p>
            <a:pPr algn="ctr"/>
            <a:endParaRPr lang="en-US" sz="1600" dirty="0" smtClean="0"/>
          </a:p>
        </p:txBody>
      </p:sp>
      <p:sp>
        <p:nvSpPr>
          <p:cNvPr id="2" name="Rectangle 1"/>
          <p:cNvSpPr/>
          <p:nvPr/>
        </p:nvSpPr>
        <p:spPr>
          <a:xfrm>
            <a:off x="7864883" y="327139"/>
            <a:ext cx="10470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/>
              <a:t>VIR-0105A-15</a:t>
            </a:r>
            <a:endParaRPr lang="de-DE" sz="1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64024" cy="365125"/>
          </a:xfrm>
        </p:spPr>
        <p:txBody>
          <a:bodyPr/>
          <a:lstStyle/>
          <a:p>
            <a:r>
              <a:rPr lang="en-US" dirty="0" smtClean="0"/>
              <a:t>D. </a:t>
            </a:r>
            <a:r>
              <a:rPr lang="en-US" dirty="0" err="1" smtClean="0"/>
              <a:t>Verkindt</a:t>
            </a:r>
            <a:r>
              <a:rPr lang="en-US" dirty="0" smtClean="0"/>
              <a:t>    </a:t>
            </a:r>
            <a:r>
              <a:rPr lang="en-US" dirty="0" err="1" smtClean="0"/>
              <a:t>Detchar</a:t>
            </a:r>
            <a:r>
              <a:rPr lang="en-US" dirty="0" smtClean="0"/>
              <a:t> meeting  20 march 2015</a:t>
            </a:r>
            <a:endParaRPr lang="fr-FR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62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99051" y="1052736"/>
            <a:ext cx="813690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Read frame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formatted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data offline and online,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whatever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their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Input data types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may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time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series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, camera images,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spectra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, DQ segments, triggers</a:t>
            </a:r>
            <a:endParaRPr lang="fr-FR" sz="16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Computation and plots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refresh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must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as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fast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as possible (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optimize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the code)</a:t>
            </a:r>
            <a:endParaRPr lang="fr-FR" sz="16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GUI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based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on a simple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tool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. GUI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functionalities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must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be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simple and intuitive</a:t>
            </a: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/>
            </a:r>
            <a:b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(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optionally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fancy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interface)</a:t>
            </a:r>
            <a:endParaRPr lang="fr-FR" sz="1600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Provide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combination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and basic signal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processing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in addition to plots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drawing</a:t>
            </a:r>
            <a:endParaRPr lang="fr-FR" sz="1600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Provide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the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possibility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rerun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from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a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saved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configuration</a:t>
            </a:r>
            <a:endParaRPr lang="fr-FR" sz="1600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Reliable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online running,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even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when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data are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missing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or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corrupted</a:t>
            </a:r>
            <a:endParaRPr lang="fr-FR" sz="16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fr-FR" sz="1600" dirty="0"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Basic requirements</a:t>
            </a:r>
            <a:endParaRPr lang="en-US" sz="2400" b="1" dirty="0" smtClean="0">
              <a:solidFill>
                <a:srgbClr val="00B050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37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99051" y="1052736"/>
            <a:ext cx="813690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Central </a:t>
            </a:r>
            <a:r>
              <a:rPr lang="fr-FR" sz="1600" dirty="0" err="1">
                <a:cs typeface="Arial" panose="020B0604020202020204" pitchFamily="34" charset="0"/>
                <a:sym typeface="Wingdings" panose="05000000000000000000" pitchFamily="2" charset="2"/>
              </a:rPr>
              <a:t>engine</a:t>
            </a: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(how to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get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data, how to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pass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them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to plots)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fully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err="1">
                <a:cs typeface="Arial" panose="020B0604020202020204" pitchFamily="34" charset="0"/>
                <a:sym typeface="Wingdings" panose="05000000000000000000" pitchFamily="2" charset="2"/>
              </a:rPr>
              <a:t>changed</a:t>
            </a:r>
            <a:endParaRPr lang="fr-FR" sz="16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No more frames </a:t>
            </a:r>
            <a:r>
              <a:rPr lang="fr-FR" sz="1600" dirty="0" err="1">
                <a:cs typeface="Arial" panose="020B0604020202020204" pitchFamily="34" charset="0"/>
                <a:sym typeface="Wingdings" panose="05000000000000000000" pitchFamily="2" charset="2"/>
              </a:rPr>
              <a:t>reading</a:t>
            </a: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fr-FR" sz="1600" dirty="0" err="1">
                <a:cs typeface="Arial" panose="020B0604020202020204" pitchFamily="34" charset="0"/>
                <a:sym typeface="Wingdings" panose="05000000000000000000" pitchFamily="2" charset="2"/>
              </a:rPr>
              <a:t>only</a:t>
            </a: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 data </a:t>
            </a:r>
            <a:r>
              <a:rPr lang="fr-FR" sz="1600" dirty="0" err="1">
                <a:cs typeface="Arial" panose="020B0604020202020204" pitchFamily="34" charset="0"/>
                <a:sym typeface="Wingdings" panose="05000000000000000000" pitchFamily="2" charset="2"/>
              </a:rPr>
              <a:t>vectors</a:t>
            </a: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lang="fr-FR" sz="1600" dirty="0" err="1">
                <a:cs typeface="Arial" panose="020B0604020202020204" pitchFamily="34" charset="0"/>
                <a:sym typeface="Wingdings" panose="05000000000000000000" pitchFamily="2" charset="2"/>
              </a:rPr>
              <a:t>FrVect</a:t>
            </a: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 format)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Large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cleanup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of the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C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alls to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Xforms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APIs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now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regrouped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into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a single source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Use of the </a:t>
            </a:r>
            <a:r>
              <a:rPr lang="fr-FR" sz="1600" dirty="0" err="1">
                <a:cs typeface="Arial" panose="020B0604020202020204" pitchFamily="34" charset="0"/>
                <a:sym typeface="Wingdings" panose="05000000000000000000" pitchFamily="2" charset="2"/>
              </a:rPr>
              <a:t>Frv</a:t>
            </a: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err="1">
                <a:cs typeface="Arial" panose="020B0604020202020204" pitchFamily="34" charset="0"/>
                <a:sym typeface="Wingdings" panose="05000000000000000000" pitchFamily="2" charset="2"/>
              </a:rPr>
              <a:t>library</a:t>
            </a: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 to do </a:t>
            </a:r>
            <a:r>
              <a:rPr lang="fr-FR" sz="1600" dirty="0" err="1">
                <a:cs typeface="Arial" panose="020B0604020202020204" pitchFamily="34" charset="0"/>
                <a:sym typeface="Wingdings" panose="05000000000000000000" pitchFamily="2" charset="2"/>
              </a:rPr>
              <a:t>most</a:t>
            </a: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 of the signal </a:t>
            </a:r>
            <a:r>
              <a:rPr lang="fr-FR" sz="1600" dirty="0" err="1">
                <a:cs typeface="Arial" panose="020B0604020202020204" pitchFamily="34" charset="0"/>
                <a:sym typeface="Wingdings" panose="05000000000000000000" pitchFamily="2" charset="2"/>
              </a:rPr>
              <a:t>processing</a:t>
            </a: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  (</a:t>
            </a:r>
            <a:r>
              <a:rPr lang="fr-FR" sz="1600" dirty="0" err="1">
                <a:cs typeface="Arial" panose="020B0604020202020204" pitchFamily="34" charset="0"/>
                <a:sym typeface="Wingdings" panose="05000000000000000000" pitchFamily="2" charset="2"/>
              </a:rPr>
              <a:t>thus</a:t>
            </a:r>
            <a:r>
              <a:rPr lang="fr-FR" sz="1600" dirty="0">
                <a:cs typeface="Arial" panose="020B0604020202020204" pitchFamily="34" charset="0"/>
                <a:sym typeface="Wingdings" panose="05000000000000000000" pitchFamily="2" charset="2"/>
              </a:rPr>
              <a:t> FFTW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Better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management of plots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list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and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list</a:t>
            </a:r>
            <a:endParaRPr lang="fr-FR" sz="16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Simplified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management of </a:t>
            </a:r>
            <a:r>
              <a:rPr lang="fr-FR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reference</a:t>
            </a: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plots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…</a:t>
            </a:r>
          </a:p>
          <a:p>
            <a:endParaRPr lang="fr-FR" sz="1600" dirty="0" smtClean="0"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Many internal changes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69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99051" y="1052736"/>
            <a:ext cx="81369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Use ROOT </a:t>
            </a:r>
            <a:r>
              <a:rPr lang="fr-FR" sz="1600" dirty="0" err="1" smtClean="0">
                <a:sym typeface="Wingdings" panose="05000000000000000000" pitchFamily="2" charset="2"/>
              </a:rPr>
              <a:t>library</a:t>
            </a:r>
            <a:r>
              <a:rPr lang="fr-FR" sz="1600" dirty="0" smtClean="0">
                <a:sym typeface="Wingdings" panose="05000000000000000000" pitchFamily="2" charset="2"/>
              </a:rPr>
              <a:t> v5r34p050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Use Frame </a:t>
            </a:r>
            <a:r>
              <a:rPr lang="fr-FR" sz="1600" dirty="0" err="1" smtClean="0">
                <a:sym typeface="Wingdings" panose="05000000000000000000" pitchFamily="2" charset="2"/>
              </a:rPr>
              <a:t>library</a:t>
            </a:r>
            <a:r>
              <a:rPr lang="fr-FR" sz="1600" dirty="0" smtClean="0">
                <a:sym typeface="Wingdings" panose="05000000000000000000" pitchFamily="2" charset="2"/>
              </a:rPr>
              <a:t> v8r24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Use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Xforms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library</a:t>
            </a: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v0r9999p2</a:t>
            </a:r>
          </a:p>
          <a:p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Use </a:t>
            </a:r>
            <a:r>
              <a:rPr lang="fr-FR" sz="1600" dirty="0" err="1" smtClean="0">
                <a:sym typeface="Wingdings" panose="05000000000000000000" pitchFamily="2" charset="2"/>
              </a:rPr>
              <a:t>Frv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library</a:t>
            </a:r>
            <a:r>
              <a:rPr lang="fr-FR" sz="1600" dirty="0" smtClean="0">
                <a:sym typeface="Wingdings" panose="05000000000000000000" pitchFamily="2" charset="2"/>
              </a:rPr>
              <a:t> v4r22p2  (</a:t>
            </a:r>
            <a:r>
              <a:rPr lang="fr-FR" sz="1600" dirty="0" err="1" smtClean="0">
                <a:sym typeface="Wingdings" panose="05000000000000000000" pitchFamily="2" charset="2"/>
              </a:rPr>
              <a:t>thus</a:t>
            </a:r>
            <a:r>
              <a:rPr lang="fr-FR" sz="1600" dirty="0" smtClean="0">
                <a:sym typeface="Wingdings" panose="05000000000000000000" pitchFamily="2" charset="2"/>
              </a:rPr>
              <a:t> FFTW v3r3p30)</a:t>
            </a: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Run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under</a:t>
            </a:r>
            <a:r>
              <a:rPr lang="fr-FR" sz="1600" dirty="0">
                <a:sym typeface="Wingdings" panose="05000000000000000000" pitchFamily="2" charset="2"/>
              </a:rPr>
              <a:t> SL6 64 </a:t>
            </a:r>
            <a:r>
              <a:rPr lang="fr-FR" sz="1600" dirty="0" smtClean="0">
                <a:sym typeface="Wingdings" panose="05000000000000000000" pitchFamily="2" charset="2"/>
              </a:rPr>
              <a:t>bits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Connects</a:t>
            </a:r>
            <a:r>
              <a:rPr lang="fr-FR" sz="1600" dirty="0" smtClean="0">
                <a:sym typeface="Wingdings" panose="05000000000000000000" pitchFamily="2" charset="2"/>
              </a:rPr>
              <a:t> online via Cm to the </a:t>
            </a:r>
            <a:r>
              <a:rPr lang="fr-FR" sz="1600" dirty="0" err="1" smtClean="0">
                <a:sym typeface="Wingdings" panose="05000000000000000000" pitchFamily="2" charset="2"/>
              </a:rPr>
              <a:t>FdIOServer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processes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that</a:t>
            </a:r>
            <a:r>
              <a:rPr lang="fr-FR" sz="1600" dirty="0" smtClean="0">
                <a:sym typeface="Wingdings" panose="05000000000000000000" pitchFamily="2" charset="2"/>
              </a:rPr>
              <a:t> use </a:t>
            </a:r>
            <a:r>
              <a:rPr lang="fr-FR" sz="1600" dirty="0" err="1" smtClean="0">
                <a:sym typeface="Wingdings" panose="05000000000000000000" pitchFamily="2" charset="2"/>
              </a:rPr>
              <a:t>Fd</a:t>
            </a:r>
            <a:r>
              <a:rPr lang="fr-FR" sz="1600" dirty="0" smtClean="0">
                <a:sym typeface="Wingdings" panose="05000000000000000000" pitchFamily="2" charset="2"/>
              </a:rPr>
              <a:t> v8rXX</a:t>
            </a:r>
            <a:endParaRPr lang="fr-FR" sz="1600" dirty="0">
              <a:sym typeface="Wingdings" panose="05000000000000000000" pitchFamily="2" charset="2"/>
            </a:endParaRPr>
          </a:p>
          <a:p>
            <a:endParaRPr lang="fr-FR" sz="1600" dirty="0">
              <a:sym typeface="Wingdings" panose="05000000000000000000" pitchFamily="2" charset="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Use new libraries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1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99051" y="908720"/>
            <a:ext cx="8136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Possibility</a:t>
            </a:r>
            <a:r>
              <a:rPr lang="fr-FR" sz="1600" dirty="0" smtClean="0"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sym typeface="Wingdings" panose="05000000000000000000" pitchFamily="2" charset="2"/>
              </a:rPr>
              <a:t>read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several</a:t>
            </a:r>
            <a:r>
              <a:rPr lang="fr-FR" sz="1600" dirty="0" smtClean="0">
                <a:sym typeface="Wingdings" panose="05000000000000000000" pitchFamily="2" charset="2"/>
              </a:rPr>
              <a:t> data files at the </a:t>
            </a:r>
            <a:r>
              <a:rPr lang="fr-FR" sz="1600" dirty="0" err="1" smtClean="0">
                <a:sym typeface="Wingdings" panose="05000000000000000000" pitchFamily="2" charset="2"/>
              </a:rPr>
              <a:t>same</a:t>
            </a:r>
            <a:r>
              <a:rPr lang="fr-FR" sz="1600" dirty="0" smtClean="0">
                <a:sym typeface="Wingdings" panose="05000000000000000000" pitchFamily="2" charset="2"/>
              </a:rPr>
              <a:t>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Possibility</a:t>
            </a:r>
            <a:r>
              <a:rPr lang="fr-FR" sz="1600" dirty="0" smtClean="0"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sym typeface="Wingdings" panose="05000000000000000000" pitchFamily="2" charset="2"/>
              </a:rPr>
              <a:t>align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>
                <a:sym typeface="Wingdings" panose="05000000000000000000" pitchFamily="2" charset="2"/>
              </a:rPr>
              <a:t>plots in </a:t>
            </a:r>
            <a:r>
              <a:rPr lang="fr-FR" sz="1600" dirty="0" smtClean="0">
                <a:sym typeface="Wingdings" panose="05000000000000000000" pitchFamily="2" charset="2"/>
              </a:rPr>
              <a:t>time (</a:t>
            </a:r>
            <a:r>
              <a:rPr lang="fr-FR" sz="1600" dirty="0" err="1" smtClean="0">
                <a:sym typeface="Wingdings" panose="05000000000000000000" pitchFamily="2" charset="2"/>
              </a:rPr>
              <a:t>same</a:t>
            </a:r>
            <a:r>
              <a:rPr lang="fr-FR" sz="1600" dirty="0" smtClean="0">
                <a:sym typeface="Wingdings" panose="05000000000000000000" pitchFamily="2" charset="2"/>
              </a:rPr>
              <a:t> time </a:t>
            </a:r>
            <a:r>
              <a:rPr lang="fr-FR" sz="1600" dirty="0" err="1" smtClean="0">
                <a:sym typeface="Wingdings" panose="05000000000000000000" pitchFamily="2" charset="2"/>
              </a:rPr>
              <a:t>window</a:t>
            </a:r>
            <a:r>
              <a:rPr lang="fr-FR" sz="1600" dirty="0" smtClean="0">
                <a:sym typeface="Wingdings" panose="05000000000000000000" pitchFamily="2" charset="2"/>
              </a:rPr>
              <a:t>, </a:t>
            </a:r>
            <a:r>
              <a:rPr lang="fr-FR" sz="1600" dirty="0" err="1" smtClean="0">
                <a:sym typeface="Wingdings" panose="05000000000000000000" pitchFamily="2" charset="2"/>
              </a:rPr>
              <a:t>same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refresh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period</a:t>
            </a:r>
            <a:r>
              <a:rPr lang="fr-FR" sz="1600" dirty="0" smtClean="0">
                <a:sym typeface="Wingdings" panose="05000000000000000000" pitchFamily="2" charset="2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All </a:t>
            </a:r>
            <a:r>
              <a:rPr lang="fr-FR" sz="1600" dirty="0" err="1" smtClean="0"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listed</a:t>
            </a:r>
            <a:r>
              <a:rPr lang="fr-FR" sz="1600" dirty="0" smtClean="0">
                <a:sym typeface="Wingdings" panose="05000000000000000000" pitchFamily="2" charset="2"/>
              </a:rPr>
              <a:t> in a single browser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Use of anti-aliasing </a:t>
            </a:r>
            <a:r>
              <a:rPr lang="fr-FR" sz="1600" dirty="0" err="1" smtClean="0">
                <a:sym typeface="Wingdings" panose="05000000000000000000" pitchFamily="2" charset="2"/>
              </a:rPr>
              <a:t>filter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when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resampling</a:t>
            </a:r>
            <a:r>
              <a:rPr lang="fr-FR" sz="1600" dirty="0" smtClean="0">
                <a:sym typeface="Wingdings" panose="05000000000000000000" pitchFamily="2" charset="2"/>
              </a:rPr>
              <a:t> the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Possibility</a:t>
            </a:r>
            <a:r>
              <a:rPr lang="fr-FR" sz="1600" dirty="0" smtClean="0">
                <a:sym typeface="Wingdings" panose="05000000000000000000" pitchFamily="2" charset="2"/>
              </a:rPr>
              <a:t> to </a:t>
            </a:r>
            <a:r>
              <a:rPr lang="fr-FR" sz="1600" dirty="0" err="1" smtClean="0">
                <a:sym typeface="Wingdings" panose="05000000000000000000" pitchFamily="2" charset="2"/>
              </a:rPr>
              <a:t>apply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pass-band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filter</a:t>
            </a:r>
            <a:r>
              <a:rPr lang="fr-FR" sz="1600" dirty="0" smtClean="0">
                <a:sym typeface="Wingdings" panose="05000000000000000000" pitchFamily="2" charset="2"/>
              </a:rPr>
              <a:t> on data (</a:t>
            </a:r>
            <a:r>
              <a:rPr lang="fr-FR" sz="1600" dirty="0" err="1" smtClean="0">
                <a:sym typeface="Wingdings" panose="05000000000000000000" pitchFamily="2" charset="2"/>
              </a:rPr>
              <a:t>only</a:t>
            </a:r>
            <a:r>
              <a:rPr lang="fr-FR" sz="1600" dirty="0" smtClean="0">
                <a:sym typeface="Wingdings" panose="05000000000000000000" pitchFamily="2" charset="2"/>
              </a:rPr>
              <a:t> for TIME plot for </a:t>
            </a:r>
            <a:r>
              <a:rPr lang="fr-FR" sz="1600" dirty="0" err="1" smtClean="0">
                <a:sym typeface="Wingdings" panose="05000000000000000000" pitchFamily="2" charset="2"/>
              </a:rPr>
              <a:t>now</a:t>
            </a:r>
            <a:r>
              <a:rPr lang="fr-FR" sz="1600" dirty="0" smtClean="0">
                <a:sym typeface="Wingdings" panose="05000000000000000000" pitchFamily="2" charset="2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Slider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available</a:t>
            </a:r>
            <a:r>
              <a:rPr lang="fr-FR" sz="1600" dirty="0" smtClean="0">
                <a:sym typeface="Wingdings" panose="05000000000000000000" pitchFamily="2" charset="2"/>
              </a:rPr>
              <a:t> on </a:t>
            </a:r>
            <a:r>
              <a:rPr lang="fr-FR" sz="1600" dirty="0">
                <a:sym typeface="Wingdings" panose="05000000000000000000" pitchFamily="2" charset="2"/>
              </a:rPr>
              <a:t>the main panel to </a:t>
            </a:r>
            <a:r>
              <a:rPr lang="fr-FR" sz="1600" dirty="0" err="1">
                <a:sym typeface="Wingdings" panose="05000000000000000000" pitchFamily="2" charset="2"/>
              </a:rPr>
              <a:t>visit</a:t>
            </a:r>
            <a:r>
              <a:rPr lang="fr-FR" sz="1600" dirty="0">
                <a:sym typeface="Wingdings" panose="05000000000000000000" pitchFamily="2" charset="2"/>
              </a:rPr>
              <a:t> data </a:t>
            </a:r>
            <a:r>
              <a:rPr lang="fr-FR" sz="1600" dirty="0" err="1">
                <a:sym typeface="Wingdings" panose="05000000000000000000" pitchFamily="2" charset="2"/>
              </a:rPr>
              <a:t>along</a:t>
            </a:r>
            <a:r>
              <a:rPr lang="fr-FR" sz="1600" dirty="0">
                <a:sym typeface="Wingdings" panose="05000000000000000000" pitchFamily="2" charset="2"/>
              </a:rPr>
              <a:t> the X </a:t>
            </a:r>
            <a:r>
              <a:rPr lang="fr-FR" sz="1600" dirty="0" smtClean="0">
                <a:sym typeface="Wingdings" panose="05000000000000000000" pitchFamily="2" charset="2"/>
              </a:rPr>
              <a:t>axis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Tools menu </a:t>
            </a:r>
            <a:r>
              <a:rPr lang="fr-FR" sz="1600" dirty="0" err="1" smtClean="0">
                <a:sym typeface="Wingdings" panose="05000000000000000000" pitchFamily="2" charset="2"/>
              </a:rPr>
              <a:t>giving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access</a:t>
            </a:r>
            <a:r>
              <a:rPr lang="fr-FR" sz="1600" dirty="0" smtClean="0">
                <a:sym typeface="Wingdings" panose="05000000000000000000" pitchFamily="2" charset="2"/>
              </a:rPr>
              <a:t> to options, </a:t>
            </a:r>
            <a:r>
              <a:rPr lang="fr-FR" sz="1600" dirty="0" err="1" smtClean="0">
                <a:sym typeface="Wingdings" panose="05000000000000000000" pitchFamily="2" charset="2"/>
              </a:rPr>
              <a:t>checks</a:t>
            </a:r>
            <a:r>
              <a:rPr lang="fr-FR" sz="1600" dirty="0" smtClean="0">
                <a:sym typeface="Wingdings" panose="05000000000000000000" pitchFamily="2" charset="2"/>
              </a:rPr>
              <a:t>, </a:t>
            </a:r>
            <a:r>
              <a:rPr lang="fr-FR" sz="1600" dirty="0" err="1" smtClean="0">
                <a:sym typeface="Wingdings" panose="05000000000000000000" pitchFamily="2" charset="2"/>
              </a:rPr>
              <a:t>debug</a:t>
            </a:r>
            <a:r>
              <a:rPr lang="fr-FR" sz="1600" dirty="0" smtClean="0">
                <a:sym typeface="Wingdings" panose="05000000000000000000" pitchFamily="2" charset="2"/>
              </a:rPr>
              <a:t>, etc…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Keep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waiting</a:t>
            </a:r>
            <a:r>
              <a:rPr lang="fr-FR" sz="1600" dirty="0" smtClean="0">
                <a:sym typeface="Wingdings" panose="05000000000000000000" pitchFamily="2" charset="2"/>
              </a:rPr>
              <a:t> for new data </a:t>
            </a:r>
            <a:r>
              <a:rPr lang="fr-FR" sz="1600" dirty="0" err="1" smtClean="0">
                <a:sym typeface="Wingdings" panose="05000000000000000000" pitchFamily="2" charset="2"/>
              </a:rPr>
              <a:t>when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reading</a:t>
            </a:r>
            <a:r>
              <a:rPr lang="fr-FR" sz="1600" dirty="0" smtClean="0">
                <a:sym typeface="Wingdings" panose="05000000000000000000" pitchFamily="2" charset="2"/>
              </a:rPr>
              <a:t> end of files</a:t>
            </a: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ym typeface="Wingdings" panose="05000000000000000000" pitchFamily="2" charset="2"/>
              </a:rPr>
              <a:t>Green-</a:t>
            </a:r>
            <a:r>
              <a:rPr lang="fr-FR" sz="1600" dirty="0" err="1">
                <a:sym typeface="Wingdings" panose="05000000000000000000" pitchFamily="2" charset="2"/>
              </a:rPr>
              <a:t>washed</a:t>
            </a:r>
            <a:r>
              <a:rPr lang="fr-FR" sz="1600" dirty="0">
                <a:sym typeface="Wingdings" panose="05000000000000000000" pitchFamily="2" charset="2"/>
              </a:rPr>
              <a:t> and </a:t>
            </a:r>
            <a:r>
              <a:rPr lang="fr-FR" sz="1600" dirty="0" err="1">
                <a:sym typeface="Wingdings" panose="05000000000000000000" pitchFamily="2" charset="2"/>
              </a:rPr>
              <a:t>simplified</a:t>
            </a:r>
            <a:r>
              <a:rPr lang="fr-FR" sz="1600" dirty="0">
                <a:sym typeface="Wingdings" panose="05000000000000000000" pitchFamily="2" charset="2"/>
              </a:rPr>
              <a:t> user </a:t>
            </a:r>
            <a:r>
              <a:rPr lang="fr-FR" sz="1600" dirty="0" smtClean="0">
                <a:sym typeface="Wingdings" panose="05000000000000000000" pitchFamily="2" charset="2"/>
              </a:rPr>
              <a:t>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>
                <a:sym typeface="Wingdings" panose="05000000000000000000" pitchFamily="2" charset="2"/>
              </a:rPr>
              <a:t>Configuration </a:t>
            </a:r>
            <a:r>
              <a:rPr lang="fr-FR" sz="1600" b="1" dirty="0" err="1" smtClean="0">
                <a:sym typeface="Wingdings" panose="05000000000000000000" pitchFamily="2" charset="2"/>
              </a:rPr>
              <a:t>saved</a:t>
            </a:r>
            <a:r>
              <a:rPr lang="fr-FR" sz="1600" b="1" dirty="0" smtClean="0">
                <a:sym typeface="Wingdings" panose="05000000000000000000" pitchFamily="2" charset="2"/>
              </a:rPr>
              <a:t> in </a:t>
            </a:r>
            <a:r>
              <a:rPr lang="fr-FR" sz="1600" b="1" dirty="0" err="1" smtClean="0">
                <a:sym typeface="Wingdings" panose="05000000000000000000" pitchFamily="2" charset="2"/>
              </a:rPr>
              <a:t>dy.cfg</a:t>
            </a:r>
            <a:r>
              <a:rPr lang="fr-FR" sz="1600" b="1" dirty="0" smtClean="0">
                <a:sym typeface="Wingdings" panose="05000000000000000000" pitchFamily="2" charset="2"/>
              </a:rPr>
              <a:t>  (new format)</a:t>
            </a:r>
            <a:endParaRPr lang="fr-FR" sz="1600" b="1" dirty="0">
              <a:sym typeface="Wingdings" panose="05000000000000000000" pitchFamily="2" charset="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New features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599051" y="4079497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No more « Edit Clone » </a:t>
            </a:r>
            <a:r>
              <a:rPr lang="fr-FR" sz="1600" dirty="0" err="1" smtClean="0">
                <a:sym typeface="Wingdings" panose="05000000000000000000" pitchFamily="2" charset="2"/>
              </a:rPr>
              <a:t>button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No more information about frame </a:t>
            </a:r>
            <a:r>
              <a:rPr lang="fr-FR" sz="1600" dirty="0" err="1" smtClean="0">
                <a:sym typeface="Wingdings" panose="05000000000000000000" pitchFamily="2" charset="2"/>
              </a:rPr>
              <a:t>number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No more dump of the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>
                <a:sym typeface="Wingdings" panose="05000000000000000000" pitchFamily="2" charset="2"/>
              </a:rPr>
              <a:t>No more </a:t>
            </a:r>
            <a:r>
              <a:rPr lang="fr-FR" sz="1600" b="1" dirty="0" err="1" smtClean="0">
                <a:sym typeface="Wingdings" panose="05000000000000000000" pitchFamily="2" charset="2"/>
              </a:rPr>
              <a:t>dd.car</a:t>
            </a:r>
            <a:r>
              <a:rPr lang="fr-FR" sz="1600" b="1" dirty="0" smtClean="0">
                <a:sym typeface="Wingdings" panose="05000000000000000000" pitchFamily="2" charset="2"/>
              </a:rPr>
              <a:t>   (and no </a:t>
            </a:r>
            <a:r>
              <a:rPr lang="fr-FR" sz="1600" b="1" dirty="0" err="1" smtClean="0">
                <a:sym typeface="Wingdings" panose="05000000000000000000" pitchFamily="2" charset="2"/>
              </a:rPr>
              <a:t>possibility</a:t>
            </a:r>
            <a:r>
              <a:rPr lang="fr-FR" sz="1600" b="1" dirty="0" smtClean="0">
                <a:sym typeface="Wingdings" panose="05000000000000000000" pitchFamily="2" charset="2"/>
              </a:rPr>
              <a:t> to </a:t>
            </a:r>
            <a:r>
              <a:rPr lang="fr-FR" sz="1600" b="1" dirty="0" err="1" smtClean="0">
                <a:sym typeface="Wingdings" panose="05000000000000000000" pitchFamily="2" charset="2"/>
              </a:rPr>
              <a:t>read</a:t>
            </a:r>
            <a:r>
              <a:rPr lang="fr-FR" sz="1600" b="1" dirty="0" smtClean="0">
                <a:sym typeface="Wingdings" panose="05000000000000000000" pitchFamily="2" charset="2"/>
              </a:rPr>
              <a:t> back </a:t>
            </a:r>
            <a:r>
              <a:rPr lang="fr-FR" sz="1600" b="1" dirty="0" err="1" smtClean="0">
                <a:sym typeface="Wingdings" panose="05000000000000000000" pitchFamily="2" charset="2"/>
              </a:rPr>
              <a:t>old</a:t>
            </a:r>
            <a:r>
              <a:rPr lang="fr-FR" sz="1600" b="1" dirty="0" smtClean="0">
                <a:sym typeface="Wingdings" panose="05000000000000000000" pitchFamily="2" charset="2"/>
              </a:rPr>
              <a:t> configuration files)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ym typeface="Wingdings" panose="05000000000000000000" pitchFamily="2" charset="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195736" y="3573016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Removed features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1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467544" y="3717087"/>
            <a:ext cx="81369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Compute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brms</a:t>
            </a:r>
            <a:r>
              <a:rPr lang="fr-FR" sz="1600" dirty="0" smtClean="0">
                <a:sym typeface="Wingdings" panose="05000000000000000000" pitchFamily="2" charset="2"/>
              </a:rPr>
              <a:t> and </a:t>
            </a:r>
            <a:r>
              <a:rPr lang="fr-FR" sz="1600" dirty="0" err="1" smtClean="0">
                <a:sym typeface="Wingdings" panose="05000000000000000000" pitchFamily="2" charset="2"/>
              </a:rPr>
              <a:t>pass-band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filtered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signals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Define</a:t>
            </a:r>
            <a:r>
              <a:rPr lang="fr-FR" sz="1600" dirty="0" smtClean="0">
                <a:sym typeface="Wingdings" panose="05000000000000000000" pitchFamily="2" charset="2"/>
              </a:rPr>
              <a:t> a trigger condition  (</a:t>
            </a:r>
            <a:r>
              <a:rPr lang="fr-FR" sz="1600" dirty="0" err="1" smtClean="0">
                <a:sym typeface="Wingdings" panose="05000000000000000000" pitchFamily="2" charset="2"/>
              </a:rPr>
              <a:t>based</a:t>
            </a:r>
            <a:r>
              <a:rPr lang="fr-FR" sz="1600" dirty="0" smtClean="0">
                <a:sym typeface="Wingdings" panose="05000000000000000000" pitchFamily="2" charset="2"/>
              </a:rPr>
              <a:t> on </a:t>
            </a:r>
            <a:r>
              <a:rPr lang="fr-FR" sz="1600" dirty="0" err="1" smtClean="0"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sym typeface="Wingdings" panose="05000000000000000000" pitchFamily="2" charset="2"/>
              </a:rPr>
              <a:t> or on </a:t>
            </a:r>
            <a:r>
              <a:rPr lang="fr-FR" sz="1600" smtClean="0">
                <a:sym typeface="Wingdings" panose="05000000000000000000" pitchFamily="2" charset="2"/>
              </a:rPr>
              <a:t>DQ segments)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Read </a:t>
            </a:r>
            <a:r>
              <a:rPr lang="fr-FR" sz="1600" dirty="0" err="1" smtClean="0">
                <a:sym typeface="Wingdings" panose="05000000000000000000" pitchFamily="2" charset="2"/>
              </a:rPr>
              <a:t>FrEvents</a:t>
            </a:r>
            <a:r>
              <a:rPr lang="fr-FR" sz="1600" dirty="0" smtClean="0">
                <a:sym typeface="Wingdings" panose="05000000000000000000" pitchFamily="2" charset="2"/>
              </a:rPr>
              <a:t> (MBTA) or ROOT files (Omicron)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And do plots </a:t>
            </a:r>
            <a:r>
              <a:rPr lang="fr-FR" sz="1600" dirty="0" err="1" smtClean="0">
                <a:sym typeface="Wingdings" panose="05000000000000000000" pitchFamily="2" charset="2"/>
              </a:rPr>
              <a:t>also</a:t>
            </a:r>
            <a:r>
              <a:rPr lang="fr-FR" sz="1600" dirty="0" smtClean="0">
                <a:sym typeface="Wingdings" panose="05000000000000000000" pitchFamily="2" charset="2"/>
              </a:rPr>
              <a:t> on </a:t>
            </a:r>
            <a:r>
              <a:rPr lang="fr-FR" sz="1600" dirty="0" err="1" smtClean="0">
                <a:sym typeface="Wingdings" panose="05000000000000000000" pitchFamily="2" charset="2"/>
              </a:rPr>
              <a:t>events</a:t>
            </a:r>
            <a:r>
              <a:rPr lang="fr-FR" sz="1600" dirty="0" smtClean="0">
                <a:sym typeface="Wingdings" panose="05000000000000000000" pitchFamily="2" charset="2"/>
              </a:rPr>
              <a:t> (for instance </a:t>
            </a:r>
            <a:r>
              <a:rPr lang="fr-FR" sz="1600" dirty="0" err="1" smtClean="0">
                <a:sym typeface="Wingdings" panose="05000000000000000000" pitchFamily="2" charset="2"/>
              </a:rPr>
              <a:t>glitchgrams</a:t>
            </a:r>
            <a:r>
              <a:rPr lang="fr-FR" sz="1600" dirty="0" smtClean="0">
                <a:sym typeface="Wingdings" panose="05000000000000000000" pitchFamily="2" charset="2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sym typeface="Wingdings" panose="05000000000000000000" pitchFamily="2" charset="2"/>
              </a:rPr>
              <a:t>Take</a:t>
            </a:r>
            <a:r>
              <a:rPr lang="fr-FR" sz="1600" dirty="0">
                <a:sym typeface="Wingdings" panose="05000000000000000000" pitchFamily="2" charset="2"/>
              </a:rPr>
              <a:t> input data </a:t>
            </a:r>
            <a:r>
              <a:rPr lang="fr-FR" sz="1600" dirty="0" err="1">
                <a:sym typeface="Wingdings" panose="05000000000000000000" pitchFamily="2" charset="2"/>
              </a:rPr>
              <a:t>also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from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formatted</a:t>
            </a:r>
            <a:r>
              <a:rPr lang="fr-FR" sz="1600" dirty="0">
                <a:sym typeface="Wingdings" panose="05000000000000000000" pitchFamily="2" charset="2"/>
              </a:rPr>
              <a:t> ascii </a:t>
            </a:r>
            <a:r>
              <a:rPr lang="fr-FR" sz="1600" dirty="0" smtClean="0">
                <a:sym typeface="Wingdings" panose="05000000000000000000" pitchFamily="2" charset="2"/>
              </a:rPr>
              <a:t>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Superpose to data the </a:t>
            </a:r>
            <a:r>
              <a:rPr lang="fr-FR" sz="1600" dirty="0" err="1" smtClean="0">
                <a:sym typeface="Wingdings" panose="05000000000000000000" pitchFamily="2" charset="2"/>
              </a:rPr>
              <a:t>periods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when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Science_Mode</a:t>
            </a:r>
            <a:r>
              <a:rPr lang="fr-FR" sz="1600" dirty="0" smtClean="0">
                <a:sym typeface="Wingdings" panose="05000000000000000000" pitchFamily="2" charset="2"/>
              </a:rPr>
              <a:t> flag (or </a:t>
            </a:r>
            <a:r>
              <a:rPr lang="fr-FR" sz="1600" dirty="0" err="1" smtClean="0">
                <a:sym typeface="Wingdings" panose="05000000000000000000" pitchFamily="2" charset="2"/>
              </a:rPr>
              <a:t>any</a:t>
            </a:r>
            <a:r>
              <a:rPr lang="fr-FR" sz="1600" dirty="0" smtClean="0">
                <a:sym typeface="Wingdings" panose="05000000000000000000" pitchFamily="2" charset="2"/>
              </a:rPr>
              <a:t> DQ flag) </a:t>
            </a:r>
            <a:r>
              <a:rPr lang="fr-FR" sz="1600" dirty="0" err="1" smtClean="0">
                <a:sym typeface="Wingdings" panose="05000000000000000000" pitchFamily="2" charset="2"/>
              </a:rPr>
              <a:t>is</a:t>
            </a:r>
            <a:r>
              <a:rPr lang="fr-FR" sz="1600" dirty="0" smtClean="0">
                <a:sym typeface="Wingdings" panose="05000000000000000000" pitchFamily="2" charset="2"/>
              </a:rPr>
              <a:t> 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 smtClean="0">
                <a:sym typeface="Wingdings" panose="05000000000000000000" pitchFamily="2" charset="2"/>
              </a:rPr>
              <a:t>Get</a:t>
            </a:r>
            <a:r>
              <a:rPr lang="fr-FR" sz="1600" dirty="0" smtClean="0">
                <a:sym typeface="Wingdings" panose="05000000000000000000" pitchFamily="2" charset="2"/>
              </a:rPr>
              <a:t> information </a:t>
            </a:r>
            <a:r>
              <a:rPr lang="fr-FR" sz="1600" dirty="0" err="1" smtClean="0">
                <a:sym typeface="Wingdings" panose="05000000000000000000" pitchFamily="2" charset="2"/>
              </a:rPr>
              <a:t>from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database</a:t>
            </a:r>
            <a:endParaRPr lang="fr-FR" sz="1600" dirty="0" smtClean="0">
              <a:sym typeface="Wingdings" panose="05000000000000000000" pitchFamily="2" charset="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227548" y="314096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Planned new features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467544" y="938337"/>
            <a:ext cx="81369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Write </a:t>
            </a:r>
            <a:r>
              <a:rPr lang="fr-FR" sz="1600" dirty="0" smtClean="0">
                <a:sym typeface="Wingdings" panose="05000000000000000000" pitchFamily="2" charset="2"/>
              </a:rPr>
              <a:t>on </a:t>
            </a:r>
            <a:r>
              <a:rPr lang="fr-FR" sz="1600" dirty="0" err="1" smtClean="0">
                <a:sym typeface="Wingdings" panose="05000000000000000000" pitchFamily="2" charset="2"/>
              </a:rPr>
              <a:t>disk</a:t>
            </a:r>
            <a:r>
              <a:rPr lang="fr-FR" sz="1600" smtClean="0">
                <a:sym typeface="Wingdings" panose="05000000000000000000" pitchFamily="2" charset="2"/>
              </a:rPr>
              <a:t> the</a:t>
            </a:r>
            <a:r>
              <a:rPr lang="fr-FR" sz="1600" smtClean="0"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sym typeface="Wingdings" panose="05000000000000000000" pitchFamily="2" charset="2"/>
              </a:rPr>
              <a:t>input data </a:t>
            </a:r>
            <a:r>
              <a:rPr lang="fr-FR" sz="1600" dirty="0" err="1" smtClean="0">
                <a:sym typeface="Wingdings" panose="05000000000000000000" pitchFamily="2" charset="2"/>
              </a:rPr>
              <a:t>read</a:t>
            </a:r>
            <a:r>
              <a:rPr lang="fr-FR" sz="1600" dirty="0" smtClean="0">
                <a:sym typeface="Wingdings" panose="05000000000000000000" pitchFamily="2" charset="2"/>
              </a:rPr>
              <a:t> by the </a:t>
            </a:r>
            <a:r>
              <a:rPr lang="fr-FR" sz="1600" dirty="0" err="1" smtClean="0">
                <a:sym typeface="Wingdings" panose="05000000000000000000" pitchFamily="2" charset="2"/>
              </a:rPr>
              <a:t>dataDisplay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Do a bi-</a:t>
            </a:r>
            <a:r>
              <a:rPr lang="fr-FR" sz="1600" dirty="0" err="1" smtClean="0">
                <a:sym typeface="Wingdings" panose="05000000000000000000" pitchFamily="2" charset="2"/>
              </a:rPr>
              <a:t>coherence</a:t>
            </a:r>
            <a:r>
              <a:rPr lang="fr-FR" sz="1600" dirty="0" smtClean="0">
                <a:sym typeface="Wingdings" panose="05000000000000000000" pitchFamily="2" charset="2"/>
              </a:rPr>
              <a:t> plot  (</a:t>
            </a:r>
            <a:r>
              <a:rPr lang="fr-FR" sz="1600" dirty="0" err="1" smtClean="0">
                <a:sym typeface="Wingdings" panose="05000000000000000000" pitchFamily="2" charset="2"/>
              </a:rPr>
              <a:t>coherence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between</a:t>
            </a:r>
            <a:r>
              <a:rPr lang="fr-FR" sz="1600" dirty="0" smtClean="0">
                <a:sym typeface="Wingdings" panose="05000000000000000000" pitchFamily="2" charset="2"/>
              </a:rPr>
              <a:t> signal 1 at freq1 and signal2 at freq2)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Do time plot </a:t>
            </a:r>
            <a:r>
              <a:rPr lang="fr-FR" sz="1600" dirty="0" err="1" smtClean="0">
                <a:sym typeface="Wingdings" panose="05000000000000000000" pitchFamily="2" charset="2"/>
              </a:rPr>
              <a:t>showing</a:t>
            </a:r>
            <a:r>
              <a:rPr lang="fr-FR" sz="1600" dirty="0" smtClean="0">
                <a:sym typeface="Wingdings" panose="05000000000000000000" pitchFamily="2" charset="2"/>
              </a:rPr>
              <a:t> the bits of values of a 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Do 2D distribution plot </a:t>
            </a:r>
            <a:r>
              <a:rPr lang="fr-FR" sz="1600" dirty="0" err="1" smtClean="0">
                <a:sym typeface="Wingdings" panose="05000000000000000000" pitchFamily="2" charset="2"/>
              </a:rPr>
              <a:t>with</a:t>
            </a:r>
            <a:r>
              <a:rPr lang="fr-FR" sz="1600" dirty="0" smtClean="0">
                <a:sym typeface="Wingdings" panose="05000000000000000000" pitchFamily="2" charset="2"/>
              </a:rPr>
              <a:t> N </a:t>
            </a:r>
            <a:r>
              <a:rPr lang="fr-FR" sz="1600" dirty="0" err="1" smtClean="0">
                <a:sym typeface="Wingdings" panose="05000000000000000000" pitchFamily="2" charset="2"/>
              </a:rPr>
              <a:t>samplings</a:t>
            </a:r>
            <a:r>
              <a:rPr lang="fr-FR" sz="1600" dirty="0" smtClean="0">
                <a:sym typeface="Wingdings" panose="05000000000000000000" pitchFamily="2" charset="2"/>
              </a:rPr>
              <a:t> shift </a:t>
            </a:r>
            <a:r>
              <a:rPr lang="fr-FR" sz="1600" dirty="0" err="1" smtClean="0">
                <a:sym typeface="Wingdings" panose="05000000000000000000" pitchFamily="2" charset="2"/>
              </a:rPr>
              <a:t>between</a:t>
            </a:r>
            <a:r>
              <a:rPr lang="fr-FR" sz="1600" dirty="0" smtClean="0">
                <a:sym typeface="Wingdings" panose="05000000000000000000" pitchFamily="2" charset="2"/>
              </a:rPr>
              <a:t> the </a:t>
            </a:r>
            <a:r>
              <a:rPr lang="fr-FR" sz="1600" dirty="0" err="1" smtClean="0">
                <a:sym typeface="Wingdings" panose="05000000000000000000" pitchFamily="2" charset="2"/>
              </a:rPr>
              <a:t>two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signals</a:t>
            </a: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Change </a:t>
            </a:r>
            <a:r>
              <a:rPr lang="fr-FR" sz="1600" dirty="0" err="1" smtClean="0">
                <a:sym typeface="Wingdings" panose="05000000000000000000" pitchFamily="2" charset="2"/>
              </a:rPr>
              <a:t>color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scale</a:t>
            </a:r>
            <a:r>
              <a:rPr lang="fr-FR" sz="1600" dirty="0" smtClean="0">
                <a:sym typeface="Wingdings" panose="05000000000000000000" pitchFamily="2" charset="2"/>
              </a:rPr>
              <a:t> of the 2D or time-</a:t>
            </a:r>
            <a:r>
              <a:rPr lang="fr-FR" sz="1600" dirty="0" err="1" smtClean="0">
                <a:sym typeface="Wingdings" panose="05000000000000000000" pitchFamily="2" charset="2"/>
              </a:rPr>
              <a:t>frequency</a:t>
            </a:r>
            <a:r>
              <a:rPr lang="fr-FR" sz="1600" dirty="0" smtClean="0">
                <a:sym typeface="Wingdings" panose="05000000000000000000" pitchFamily="2" charset="2"/>
              </a:rPr>
              <a:t> plots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Do the </a:t>
            </a:r>
            <a:r>
              <a:rPr lang="fr-FR" sz="1600" dirty="0" err="1" smtClean="0">
                <a:sym typeface="Wingdings" panose="05000000000000000000" pitchFamily="2" charset="2"/>
              </a:rPr>
              <a:t>difference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between</a:t>
            </a:r>
            <a:r>
              <a:rPr lang="fr-FR" sz="1600" dirty="0" smtClean="0">
                <a:sym typeface="Wingdings" panose="05000000000000000000" pitchFamily="2" charset="2"/>
              </a:rPr>
              <a:t> a camera image and a </a:t>
            </a:r>
            <a:r>
              <a:rPr lang="fr-FR" sz="1600" dirty="0" err="1" smtClean="0">
                <a:sym typeface="Wingdings" panose="05000000000000000000" pitchFamily="2" charset="2"/>
              </a:rPr>
              <a:t>reference</a:t>
            </a:r>
            <a:r>
              <a:rPr lang="fr-FR" sz="1600" dirty="0" smtClean="0">
                <a:sym typeface="Wingdings" panose="05000000000000000000" pitchFamily="2" charset="2"/>
              </a:rPr>
              <a:t> 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Use </a:t>
            </a:r>
            <a:r>
              <a:rPr lang="fr-FR" sz="1600" dirty="0" err="1" smtClean="0">
                <a:sym typeface="Wingdings" panose="05000000000000000000" pitchFamily="2" charset="2"/>
              </a:rPr>
              <a:t>any</a:t>
            </a:r>
            <a:r>
              <a:rPr lang="fr-FR" sz="1600" dirty="0" smtClean="0">
                <a:sym typeface="Wingdings" panose="05000000000000000000" pitchFamily="2" charset="2"/>
              </a:rPr>
              <a:t> ANSI C </a:t>
            </a:r>
            <a:r>
              <a:rPr lang="fr-FR" sz="1600" dirty="0" err="1" smtClean="0">
                <a:sym typeface="Wingdings" panose="05000000000000000000" pitchFamily="2" charset="2"/>
              </a:rPr>
              <a:t>mathematical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function</a:t>
            </a:r>
            <a:r>
              <a:rPr lang="fr-FR" sz="1600" dirty="0" smtClean="0">
                <a:sym typeface="Wingdings" panose="05000000000000000000" pitchFamily="2" charset="2"/>
              </a:rPr>
              <a:t> in the « </a:t>
            </a:r>
            <a:r>
              <a:rPr lang="fr-FR" sz="1600" dirty="0" err="1" smtClean="0">
                <a:sym typeface="Wingdings" panose="05000000000000000000" pitchFamily="2" charset="2"/>
              </a:rPr>
              <a:t>Channels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Operation</a:t>
            </a:r>
            <a:r>
              <a:rPr lang="fr-FR" sz="1600" dirty="0" smtClean="0">
                <a:sym typeface="Wingdings" panose="05000000000000000000" pitchFamily="2" charset="2"/>
              </a:rPr>
              <a:t> string 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ym typeface="Wingdings" panose="05000000000000000000" pitchFamily="2" charset="2"/>
              </a:rPr>
              <a:t>Buttons « Copy » and « </a:t>
            </a:r>
            <a:r>
              <a:rPr lang="fr-FR" sz="1600" dirty="0" err="1" smtClean="0">
                <a:sym typeface="Wingdings" panose="05000000000000000000" pitchFamily="2" charset="2"/>
              </a:rPr>
              <a:t>Transform</a:t>
            </a:r>
            <a:r>
              <a:rPr lang="fr-FR" sz="1600" dirty="0" smtClean="0">
                <a:sym typeface="Wingdings" panose="05000000000000000000" pitchFamily="2" charset="2"/>
              </a:rPr>
              <a:t> » for plots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71600" y="332656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Old features kept but that you may have never used</a:t>
            </a:r>
          </a:p>
        </p:txBody>
      </p:sp>
    </p:spTree>
    <p:extLst>
      <p:ext uri="{BB962C8B-B14F-4D97-AF65-F5344CB8AC3E}">
        <p14:creationId xmlns:p14="http://schemas.microsoft.com/office/powerpoint/2010/main" val="239430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Planned </a:t>
            </a:r>
            <a:r>
              <a:rPr lang="en-US" sz="2400" b="1" dirty="0" err="1" smtClean="0">
                <a:solidFill>
                  <a:srgbClr val="00B050"/>
                </a:solidFill>
              </a:rPr>
              <a:t>dataDisplay</a:t>
            </a:r>
            <a:r>
              <a:rPr lang="en-US" sz="2400" b="1" dirty="0" smtClean="0">
                <a:solidFill>
                  <a:srgbClr val="00B050"/>
                </a:solidFill>
              </a:rPr>
              <a:t> releases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67544" y="1052736"/>
            <a:ext cx="81369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>
                <a:sym typeface="Wingdings" panose="05000000000000000000" pitchFamily="2" charset="2"/>
              </a:rPr>
              <a:t>Release a version Dy v10r1 in /</a:t>
            </a:r>
            <a:r>
              <a:rPr lang="fr-FR" sz="1600" dirty="0" err="1" smtClean="0">
                <a:sym typeface="Wingdings" panose="05000000000000000000" pitchFamily="2" charset="2"/>
              </a:rPr>
              <a:t>virgoStaging</a:t>
            </a:r>
            <a:r>
              <a:rPr lang="fr-FR" sz="1600" dirty="0" smtClean="0">
                <a:sym typeface="Wingdings" panose="05000000000000000000" pitchFamily="2" charset="2"/>
              </a:rPr>
              <a:t> area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 dirty="0" err="1">
                <a:sym typeface="Wingdings" panose="05000000000000000000" pitchFamily="2" charset="2"/>
              </a:rPr>
              <a:t>Get</a:t>
            </a:r>
            <a:r>
              <a:rPr lang="fr-FR" sz="1600" b="1" dirty="0"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ym typeface="Wingdings" panose="05000000000000000000" pitchFamily="2" charset="2"/>
              </a:rPr>
              <a:t>users</a:t>
            </a:r>
            <a:r>
              <a:rPr lang="fr-FR" sz="1600" b="1" dirty="0">
                <a:sym typeface="Wingdings" panose="05000000000000000000" pitchFamily="2" charset="2"/>
              </a:rPr>
              <a:t> </a:t>
            </a:r>
            <a:r>
              <a:rPr lang="fr-FR" sz="1600" b="1" dirty="0" err="1">
                <a:sym typeface="Wingdings" panose="05000000000000000000" pitchFamily="2" charset="2"/>
              </a:rPr>
              <a:t>requirements</a:t>
            </a:r>
            <a:r>
              <a:rPr lang="fr-FR" sz="1600" b="1" dirty="0">
                <a:sym typeface="Wingdings" panose="05000000000000000000" pitchFamily="2" charset="2"/>
              </a:rPr>
              <a:t> and </a:t>
            </a:r>
            <a:r>
              <a:rPr lang="fr-FR" sz="1600" b="1" dirty="0" err="1">
                <a:sym typeface="Wingdings" panose="05000000000000000000" pitchFamily="2" charset="2"/>
              </a:rPr>
              <a:t>remarks</a:t>
            </a:r>
            <a:r>
              <a:rPr lang="fr-FR" sz="1600" b="1" dirty="0">
                <a:sym typeface="Wingdings" panose="05000000000000000000" pitchFamily="2" charset="2"/>
              </a:rPr>
              <a:t>, </a:t>
            </a:r>
            <a:r>
              <a:rPr lang="fr-FR" sz="1600" b="1" dirty="0" err="1">
                <a:sym typeface="Wingdings" panose="05000000000000000000" pitchFamily="2" charset="2"/>
              </a:rPr>
              <a:t>collect</a:t>
            </a:r>
            <a:r>
              <a:rPr lang="fr-FR" sz="1600" b="1" dirty="0">
                <a:sym typeface="Wingdings" panose="05000000000000000000" pitchFamily="2" charset="2"/>
              </a:rPr>
              <a:t> the </a:t>
            </a:r>
            <a:r>
              <a:rPr lang="fr-FR" sz="1600" b="1" dirty="0" err="1">
                <a:sym typeface="Wingdings" panose="05000000000000000000" pitchFamily="2" charset="2"/>
              </a:rPr>
              <a:t>discovered</a:t>
            </a:r>
            <a:r>
              <a:rPr lang="fr-FR" sz="1600" b="1" dirty="0">
                <a:sym typeface="Wingdings" panose="05000000000000000000" pitchFamily="2" charset="2"/>
              </a:rPr>
              <a:t> bugs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>
                <a:sym typeface="Wingdings" panose="05000000000000000000" pitchFamily="2" charset="2"/>
              </a:rPr>
              <a:t>Do the </a:t>
            </a:r>
            <a:r>
              <a:rPr lang="fr-FR" sz="1600" dirty="0" err="1" smtClean="0">
                <a:sym typeface="Wingdings" panose="05000000000000000000" pitchFamily="2" charset="2"/>
              </a:rPr>
              <a:t>easiest</a:t>
            </a:r>
            <a:r>
              <a:rPr lang="fr-FR" sz="1600" dirty="0" smtClean="0">
                <a:sym typeface="Wingdings" panose="05000000000000000000" pitchFamily="2" charset="2"/>
              </a:rPr>
              <a:t>/</a:t>
            </a:r>
            <a:r>
              <a:rPr lang="fr-FR" sz="1600" dirty="0" err="1" smtClean="0">
                <a:sym typeface="Wingdings" panose="05000000000000000000" pitchFamily="2" charset="2"/>
              </a:rPr>
              <a:t>fastest</a:t>
            </a:r>
            <a:r>
              <a:rPr lang="fr-FR" sz="1600" dirty="0" smtClean="0">
                <a:sym typeface="Wingdings" panose="05000000000000000000" pitchFamily="2" charset="2"/>
              </a:rPr>
              <a:t> modifications and use </a:t>
            </a:r>
            <a:r>
              <a:rPr lang="fr-FR" sz="1600" dirty="0" err="1" smtClean="0">
                <a:sym typeface="Wingdings" panose="05000000000000000000" pitchFamily="2" charset="2"/>
              </a:rPr>
              <a:t>latest</a:t>
            </a:r>
            <a:r>
              <a:rPr lang="fr-FR" sz="1600" dirty="0" smtClean="0">
                <a:sym typeface="Wingdings" panose="05000000000000000000" pitchFamily="2" charset="2"/>
              </a:rPr>
              <a:t> release of ROOT v5  (v5r34p25)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 dirty="0" smtClean="0">
                <a:sym typeface="Wingdings" panose="05000000000000000000" pitchFamily="2" charset="2"/>
              </a:rPr>
              <a:t>Release a version Dy v10r2 in /</a:t>
            </a:r>
            <a:r>
              <a:rPr lang="fr-FR" sz="1600" b="1" dirty="0" err="1" smtClean="0">
                <a:sym typeface="Wingdings" panose="05000000000000000000" pitchFamily="2" charset="2"/>
              </a:rPr>
              <a:t>virgoStaging</a:t>
            </a:r>
            <a:r>
              <a:rPr lang="fr-FR" sz="1600" b="1" dirty="0" smtClean="0">
                <a:sym typeface="Wingdings" panose="05000000000000000000" pitchFamily="2" charset="2"/>
              </a:rPr>
              <a:t> area (in April)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err="1" smtClean="0">
                <a:sym typeface="Wingdings" panose="05000000000000000000" pitchFamily="2" charset="2"/>
              </a:rPr>
              <a:t>Add</a:t>
            </a:r>
            <a:r>
              <a:rPr lang="fr-FR" sz="1600" dirty="0" smtClean="0">
                <a:sym typeface="Wingdings" panose="05000000000000000000" pitchFamily="2" charset="2"/>
              </a:rPr>
              <a:t> first </a:t>
            </a:r>
            <a:r>
              <a:rPr lang="fr-FR" sz="1600" dirty="0" err="1" smtClean="0">
                <a:sym typeface="Wingdings" panose="05000000000000000000" pitchFamily="2" charset="2"/>
              </a:rPr>
              <a:t>priority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features</a:t>
            </a:r>
            <a:r>
              <a:rPr lang="fr-FR" sz="1600" dirty="0" smtClean="0">
                <a:sym typeface="Wingdings" panose="05000000000000000000" pitchFamily="2" charset="2"/>
              </a:rPr>
              <a:t> and do </a:t>
            </a:r>
            <a:r>
              <a:rPr lang="fr-FR" sz="1600" dirty="0" err="1" smtClean="0">
                <a:sym typeface="Wingdings" panose="05000000000000000000" pitchFamily="2" charset="2"/>
              </a:rPr>
              <a:t>mandatory</a:t>
            </a:r>
            <a:r>
              <a:rPr lang="fr-FR" sz="1600" dirty="0" smtClean="0">
                <a:sym typeface="Wingdings" panose="05000000000000000000" pitchFamily="2" charset="2"/>
              </a:rPr>
              <a:t> fixes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 dirty="0" smtClean="0">
                <a:sym typeface="Wingdings" panose="05000000000000000000" pitchFamily="2" charset="2"/>
              </a:rPr>
              <a:t>Release a version v10r3 in /</a:t>
            </a:r>
            <a:r>
              <a:rPr lang="fr-FR" sz="1600" b="1" dirty="0" err="1" smtClean="0">
                <a:sym typeface="Wingdings" panose="05000000000000000000" pitchFamily="2" charset="2"/>
              </a:rPr>
              <a:t>virgoStaging</a:t>
            </a:r>
            <a:r>
              <a:rPr lang="fr-FR" sz="1600" b="1" dirty="0" smtClean="0">
                <a:sym typeface="Wingdings" panose="05000000000000000000" pitchFamily="2" charset="2"/>
              </a:rPr>
              <a:t> area  (</a:t>
            </a:r>
            <a:r>
              <a:rPr lang="fr-FR" sz="1600" b="1" dirty="0" err="1" smtClean="0">
                <a:sym typeface="Wingdings" panose="05000000000000000000" pitchFamily="2" charset="2"/>
              </a:rPr>
              <a:t>hopefully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before</a:t>
            </a:r>
            <a:r>
              <a:rPr lang="fr-FR" sz="1600" b="1" dirty="0" smtClean="0">
                <a:sym typeface="Wingdings" panose="05000000000000000000" pitchFamily="2" charset="2"/>
              </a:rPr>
              <a:t> </a:t>
            </a:r>
            <a:r>
              <a:rPr lang="fr-FR" sz="1600" b="1" dirty="0" err="1" smtClean="0">
                <a:sym typeface="Wingdings" panose="05000000000000000000" pitchFamily="2" charset="2"/>
              </a:rPr>
              <a:t>june</a:t>
            </a:r>
            <a:r>
              <a:rPr lang="fr-FR" sz="1600" b="1" dirty="0" smtClean="0">
                <a:sym typeface="Wingdings" panose="05000000000000000000" pitchFamily="2" charset="2"/>
              </a:rPr>
              <a:t> 2015)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b="1" dirty="0" smtClean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err="1" smtClean="0">
                <a:sym typeface="Wingdings" panose="05000000000000000000" pitchFamily="2" charset="2"/>
              </a:rPr>
              <a:t>Add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other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required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features</a:t>
            </a:r>
            <a:r>
              <a:rPr lang="fr-FR" sz="1600" dirty="0" smtClean="0">
                <a:sym typeface="Wingdings" panose="05000000000000000000" pitchFamily="2" charset="2"/>
              </a:rPr>
              <a:t> and </a:t>
            </a:r>
            <a:r>
              <a:rPr lang="fr-FR" sz="1600" dirty="0" err="1" smtClean="0">
                <a:sym typeface="Wingdings" panose="05000000000000000000" pitchFamily="2" charset="2"/>
              </a:rPr>
              <a:t>fix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other</a:t>
            </a:r>
            <a:r>
              <a:rPr lang="fr-FR" sz="1600" dirty="0" smtClean="0">
                <a:sym typeface="Wingdings" panose="05000000000000000000" pitchFamily="2" charset="2"/>
              </a:rPr>
              <a:t> bugs  (a </a:t>
            </a:r>
            <a:r>
              <a:rPr lang="fr-FR" sz="1600" dirty="0" err="1" smtClean="0">
                <a:sym typeface="Wingdings" panose="05000000000000000000" pitchFamily="2" charset="2"/>
              </a:rPr>
              <a:t>never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 err="1" smtClean="0">
                <a:sym typeface="Wingdings" panose="05000000000000000000" pitchFamily="2" charset="2"/>
              </a:rPr>
              <a:t>ending</a:t>
            </a:r>
            <a:r>
              <a:rPr lang="fr-FR" sz="1600" dirty="0" smtClean="0">
                <a:sym typeface="Wingdings" panose="05000000000000000000" pitchFamily="2" charset="2"/>
              </a:rPr>
              <a:t> story…)</a:t>
            </a:r>
          </a:p>
        </p:txBody>
      </p:sp>
    </p:spTree>
    <p:extLst>
      <p:ext uri="{BB962C8B-B14F-4D97-AF65-F5344CB8AC3E}">
        <p14:creationId xmlns:p14="http://schemas.microsoft.com/office/powerpoint/2010/main" val="109658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Snapshots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4" t="64091" r="3488" b="12354"/>
          <a:stretch/>
        </p:blipFill>
        <p:spPr bwMode="auto">
          <a:xfrm>
            <a:off x="539552" y="2066306"/>
            <a:ext cx="7785051" cy="2422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62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Snapshots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65" t="5733" r="3749" b="25472"/>
          <a:stretch/>
        </p:blipFill>
        <p:spPr bwMode="auto">
          <a:xfrm>
            <a:off x="251520" y="908720"/>
            <a:ext cx="8577038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242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Snapshots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" t="7342" r="35153" b="11481"/>
          <a:stretch/>
        </p:blipFill>
        <p:spPr bwMode="auto">
          <a:xfrm>
            <a:off x="1085393" y="1044140"/>
            <a:ext cx="6469158" cy="5136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2425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Snapshots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" t="48351" r="65695" b="12169"/>
          <a:stretch/>
        </p:blipFill>
        <p:spPr bwMode="auto">
          <a:xfrm>
            <a:off x="251520" y="980728"/>
            <a:ext cx="4476998" cy="3384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" t="2433" r="68226" b="53076"/>
          <a:stretch/>
        </p:blipFill>
        <p:spPr bwMode="auto">
          <a:xfrm>
            <a:off x="4817157" y="980728"/>
            <a:ext cx="4049487" cy="381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969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Snapshots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17" t="2551" r="34026" b="41122"/>
          <a:stretch/>
        </p:blipFill>
        <p:spPr bwMode="auto">
          <a:xfrm>
            <a:off x="395536" y="908720"/>
            <a:ext cx="4108862" cy="482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0" t="18978" r="49553" b="34339"/>
          <a:stretch/>
        </p:blipFill>
        <p:spPr bwMode="auto">
          <a:xfrm>
            <a:off x="4860032" y="924209"/>
            <a:ext cx="4140460" cy="400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309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Snapshots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46" t="2551" r="7186" b="46663"/>
          <a:stretch/>
        </p:blipFill>
        <p:spPr bwMode="auto">
          <a:xfrm>
            <a:off x="4704472" y="980728"/>
            <a:ext cx="3479471" cy="4353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65" t="18979" r="21039" b="43267"/>
          <a:stretch/>
        </p:blipFill>
        <p:spPr bwMode="auto">
          <a:xfrm>
            <a:off x="589738" y="997730"/>
            <a:ext cx="3730234" cy="3236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309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Snapshots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78" t="27844" r="34577" b="37939"/>
          <a:stretch/>
        </p:blipFill>
        <p:spPr bwMode="auto">
          <a:xfrm>
            <a:off x="467544" y="1124744"/>
            <a:ext cx="3997578" cy="2933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35" t="27844" r="3808" b="50795"/>
          <a:stretch/>
        </p:blipFill>
        <p:spPr bwMode="auto">
          <a:xfrm>
            <a:off x="4728806" y="1127381"/>
            <a:ext cx="4108863" cy="183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473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5736" y="26064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Snapshots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4" t="10244" r="45874" b="57594"/>
          <a:stretch/>
        </p:blipFill>
        <p:spPr bwMode="auto">
          <a:xfrm>
            <a:off x="894656" y="1124744"/>
            <a:ext cx="6850632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3489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23045" y="116632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Snapshots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A237-8858-4192-A01A-77F0A5808309}" type="slidenum">
              <a:rPr lang="fr-FR" smtClean="0"/>
              <a:t>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 Verkindt   Detchar meeting  20 march 2015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dataDisplay v10r1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9" t="10112" r="25022" b="20000"/>
          <a:stretch/>
        </p:blipFill>
        <p:spPr bwMode="auto">
          <a:xfrm>
            <a:off x="5868144" y="578297"/>
            <a:ext cx="2564274" cy="573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8" t="44051" r="45715" b="26442"/>
          <a:stretch/>
        </p:blipFill>
        <p:spPr bwMode="auto">
          <a:xfrm>
            <a:off x="107504" y="1043758"/>
            <a:ext cx="5427024" cy="252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41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749</Words>
  <Application>Microsoft Office PowerPoint</Application>
  <PresentationFormat>Affichage à l'écran (4:3)</PresentationFormat>
  <Paragraphs>171</Paragraphs>
  <Slides>16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Didier Verkindt</dc:creator>
  <cp:lastModifiedBy>Didier Verkindt</cp:lastModifiedBy>
  <cp:revision>84</cp:revision>
  <dcterms:created xsi:type="dcterms:W3CDTF">2013-10-04T07:24:09Z</dcterms:created>
  <dcterms:modified xsi:type="dcterms:W3CDTF">2015-03-20T09:58:59Z</dcterms:modified>
</cp:coreProperties>
</file>