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7" r:id="rId7"/>
    <p:sldId id="273" r:id="rId8"/>
    <p:sldId id="275" r:id="rId9"/>
    <p:sldId id="259" r:id="rId10"/>
    <p:sldId id="263" r:id="rId11"/>
    <p:sldId id="272" r:id="rId12"/>
    <p:sldId id="265" r:id="rId13"/>
    <p:sldId id="264" r:id="rId14"/>
    <p:sldId id="270" r:id="rId15"/>
    <p:sldId id="269" r:id="rId16"/>
    <p:sldId id="260" r:id="rId17"/>
    <p:sldId id="268" r:id="rId18"/>
    <p:sldId id="271" r:id="rId19"/>
    <p:sldId id="276" r:id="rId2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B253-EA2D-4571-BDCC-08A466F1B54A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CED0-C143-44A8-B3EC-71104BD9EE7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645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B253-EA2D-4571-BDCC-08A466F1B54A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CED0-C143-44A8-B3EC-71104BD9EE7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494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B253-EA2D-4571-BDCC-08A466F1B54A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CED0-C143-44A8-B3EC-71104BD9EE7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15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B253-EA2D-4571-BDCC-08A466F1B54A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CED0-C143-44A8-B3EC-71104BD9EE7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502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B253-EA2D-4571-BDCC-08A466F1B54A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CED0-C143-44A8-B3EC-71104BD9EE7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120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B253-EA2D-4571-BDCC-08A466F1B54A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CED0-C143-44A8-B3EC-71104BD9EE7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781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B253-EA2D-4571-BDCC-08A466F1B54A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CED0-C143-44A8-B3EC-71104BD9EE7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677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B253-EA2D-4571-BDCC-08A466F1B54A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CED0-C143-44A8-B3EC-71104BD9EE7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3111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B253-EA2D-4571-BDCC-08A466F1B54A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CED0-C143-44A8-B3EC-71104BD9EE7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215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B253-EA2D-4571-BDCC-08A466F1B54A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CED0-C143-44A8-B3EC-71104BD9EE7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78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B253-EA2D-4571-BDCC-08A466F1B54A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CED0-C143-44A8-B3EC-71104BD9EE7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75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6B253-EA2D-4571-BDCC-08A466F1B54A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4CED0-C143-44A8-B3EC-71104BD9EE7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722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jpeg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.png"/><Relationship Id="rId7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-24746" y="624844"/>
            <a:ext cx="12241493" cy="584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500" b="1" dirty="0"/>
              <a:t>Annealing effects on the mechanical losses of fluorides thin </a:t>
            </a:r>
            <a:r>
              <a:rPr lang="en-GB" sz="3500" b="1" dirty="0" smtClean="0"/>
              <a:t>films</a:t>
            </a:r>
          </a:p>
          <a:p>
            <a:pPr algn="ctr"/>
            <a:endParaRPr lang="it-IT" sz="2500" dirty="0"/>
          </a:p>
          <a:p>
            <a:pPr algn="ctr"/>
            <a:r>
              <a:rPr lang="it-IT" sz="2500" dirty="0" smtClean="0"/>
              <a:t>Amato Alex</a:t>
            </a:r>
            <a:r>
              <a:rPr lang="it-IT" sz="2500" baseline="30000" dirty="0" smtClean="0"/>
              <a:t>1</a:t>
            </a:r>
            <a:r>
              <a:rPr lang="it-IT" sz="2500" dirty="0" smtClean="0"/>
              <a:t> </a:t>
            </a:r>
          </a:p>
          <a:p>
            <a:pPr algn="ctr"/>
            <a:r>
              <a:rPr lang="it-IT" sz="2500" dirty="0" smtClean="0"/>
              <a:t>Bischi Matteo</a:t>
            </a:r>
            <a:r>
              <a:rPr lang="it-IT" sz="2500" baseline="30000" dirty="0" smtClean="0"/>
              <a:t>2,3</a:t>
            </a:r>
            <a:r>
              <a:rPr lang="it-IT" sz="2500" dirty="0" smtClean="0"/>
              <a:t> </a:t>
            </a:r>
          </a:p>
          <a:p>
            <a:pPr algn="ctr"/>
            <a:r>
              <a:rPr lang="it-IT" sz="2500" dirty="0" err="1" smtClean="0"/>
              <a:t>Forest</a:t>
            </a:r>
            <a:r>
              <a:rPr lang="it-IT" sz="2500" dirty="0" smtClean="0"/>
              <a:t> Danièle</a:t>
            </a:r>
            <a:r>
              <a:rPr lang="it-IT" sz="2500" baseline="30000" dirty="0" smtClean="0"/>
              <a:t>1</a:t>
            </a:r>
            <a:r>
              <a:rPr lang="it-IT" sz="2500" dirty="0" smtClean="0"/>
              <a:t> </a:t>
            </a:r>
          </a:p>
          <a:p>
            <a:pPr algn="ctr"/>
            <a:r>
              <a:rPr lang="it-IT" sz="2500" dirty="0" smtClean="0"/>
              <a:t>Granata Massimo</a:t>
            </a:r>
            <a:r>
              <a:rPr lang="it-IT" sz="2500" baseline="30000" dirty="0" smtClean="0"/>
              <a:t>1</a:t>
            </a:r>
            <a:r>
              <a:rPr lang="it-IT" sz="2500" dirty="0" smtClean="0"/>
              <a:t> </a:t>
            </a:r>
          </a:p>
          <a:p>
            <a:pPr algn="ctr"/>
            <a:r>
              <a:rPr lang="it-IT" sz="2500" dirty="0" smtClean="0"/>
              <a:t>Guidi Gianluca Maria</a:t>
            </a:r>
            <a:r>
              <a:rPr lang="it-IT" sz="2500" baseline="30000" dirty="0" smtClean="0"/>
              <a:t>2,3</a:t>
            </a:r>
            <a:r>
              <a:rPr lang="it-IT" sz="2500" dirty="0" smtClean="0"/>
              <a:t> </a:t>
            </a:r>
          </a:p>
          <a:p>
            <a:pPr algn="ctr"/>
            <a:r>
              <a:rPr lang="it-IT" sz="2500" dirty="0" smtClean="0"/>
              <a:t>Martelli Filippo</a:t>
            </a:r>
            <a:r>
              <a:rPr lang="it-IT" sz="2500" baseline="30000" dirty="0" smtClean="0"/>
              <a:t>2,3</a:t>
            </a:r>
            <a:r>
              <a:rPr lang="it-IT" sz="2500" dirty="0" smtClean="0"/>
              <a:t> </a:t>
            </a:r>
          </a:p>
          <a:p>
            <a:pPr algn="ctr"/>
            <a:r>
              <a:rPr lang="it-IT" sz="2500" dirty="0" err="1" smtClean="0"/>
              <a:t>Mereni</a:t>
            </a:r>
            <a:r>
              <a:rPr lang="it-IT" sz="2500" dirty="0" smtClean="0"/>
              <a:t> Lorenzo</a:t>
            </a:r>
            <a:r>
              <a:rPr lang="it-IT" sz="2500" baseline="30000" dirty="0" smtClean="0"/>
              <a:t>1</a:t>
            </a:r>
            <a:r>
              <a:rPr lang="it-IT" sz="2500" dirty="0" smtClean="0"/>
              <a:t> </a:t>
            </a:r>
          </a:p>
          <a:p>
            <a:pPr algn="ctr"/>
            <a:r>
              <a:rPr lang="it-IT" sz="2500" dirty="0" err="1" smtClean="0"/>
              <a:t>Piergiovanni</a:t>
            </a:r>
            <a:r>
              <a:rPr lang="it-IT" sz="2500" dirty="0" smtClean="0"/>
              <a:t> Francesco</a:t>
            </a:r>
            <a:r>
              <a:rPr lang="it-IT" sz="2500" baseline="30000" dirty="0" smtClean="0"/>
              <a:t>2,3</a:t>
            </a:r>
          </a:p>
          <a:p>
            <a:pPr algn="ctr"/>
            <a:endParaRPr lang="it-IT" dirty="0" smtClean="0"/>
          </a:p>
          <a:p>
            <a:pPr algn="ctr"/>
            <a:endParaRPr lang="it-IT" dirty="0"/>
          </a:p>
          <a:p>
            <a:pPr algn="ctr"/>
            <a:r>
              <a:rPr lang="it-IT" sz="2000" baseline="30000" dirty="0" smtClean="0"/>
              <a:t>1</a:t>
            </a:r>
            <a:r>
              <a:rPr lang="it-IT" sz="2000" dirty="0" smtClean="0"/>
              <a:t>LMA, CNRS</a:t>
            </a:r>
          </a:p>
          <a:p>
            <a:pPr algn="ctr"/>
            <a:r>
              <a:rPr lang="it-IT" sz="2000" baseline="30000" dirty="0" smtClean="0"/>
              <a:t>2</a:t>
            </a:r>
            <a:r>
              <a:rPr lang="it-IT" sz="2000" dirty="0" smtClean="0"/>
              <a:t>Università di Urbino</a:t>
            </a:r>
          </a:p>
          <a:p>
            <a:pPr algn="ctr"/>
            <a:r>
              <a:rPr lang="it-IT" sz="2000" baseline="30000" dirty="0" smtClean="0"/>
              <a:t>3</a:t>
            </a:r>
            <a:r>
              <a:rPr lang="it-IT" sz="2000" dirty="0" smtClean="0"/>
              <a:t>INFN</a:t>
            </a:r>
            <a:endParaRPr lang="it-IT" sz="2000" dirty="0"/>
          </a:p>
          <a:p>
            <a:pPr algn="ctr"/>
            <a:endParaRPr lang="en-GB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236"/>
            <a:ext cx="12192000" cy="1095288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0" y="6420677"/>
            <a:ext cx="11392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Matteo Bischi 					GRASS, </a:t>
            </a:r>
            <a:r>
              <a:rPr lang="en-GB" dirty="0" err="1" smtClean="0"/>
              <a:t>Padova</a:t>
            </a:r>
            <a:r>
              <a:rPr lang="en-GB" dirty="0" smtClean="0"/>
              <a:t>				17.10.2019</a:t>
            </a:r>
            <a:endParaRPr lang="en-GB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25" y="1423074"/>
            <a:ext cx="3232626" cy="1695528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5" r="10971"/>
          <a:stretch/>
        </p:blipFill>
        <p:spPr>
          <a:xfrm>
            <a:off x="572525" y="3314360"/>
            <a:ext cx="2723067" cy="1935726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505" y="3314360"/>
            <a:ext cx="1578871" cy="157887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354" y="1787946"/>
            <a:ext cx="4021174" cy="96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9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236"/>
            <a:ext cx="12192000" cy="1095288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0" y="6420677"/>
            <a:ext cx="11392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Matteo Bischi 					GRASS, </a:t>
            </a:r>
            <a:r>
              <a:rPr lang="en-GB" dirty="0" err="1" smtClean="0"/>
              <a:t>Padova</a:t>
            </a:r>
            <a:r>
              <a:rPr lang="en-GB" dirty="0" smtClean="0"/>
              <a:t>				17.10.2019</a:t>
            </a:r>
            <a:endParaRPr lang="en-GB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4741682" y="94403"/>
            <a:ext cx="19094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Outlook</a:t>
            </a:r>
            <a:endParaRPr lang="en-GB" sz="4000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725558" y="1589769"/>
            <a:ext cx="3797130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000" dirty="0" smtClean="0"/>
              <a:t>Why using Fluorides?</a:t>
            </a:r>
          </a:p>
          <a:p>
            <a:endParaRPr lang="en-GB" sz="3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000" dirty="0" smtClean="0"/>
              <a:t>Experimental work</a:t>
            </a:r>
          </a:p>
          <a:p>
            <a:endParaRPr lang="en-GB" sz="3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000" dirty="0" smtClean="0"/>
              <a:t>What is left to 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000" dirty="0" smtClean="0"/>
              <a:t>Conclusions</a:t>
            </a:r>
            <a:endParaRPr lang="en-GB" sz="3000" dirty="0"/>
          </a:p>
        </p:txBody>
      </p:sp>
      <p:pic>
        <p:nvPicPr>
          <p:cNvPr id="1026" name="Picture 2" descr="https://cdn.vox-cdn.com/thumbor/oXIxHjtyG-J9dE4Jk3jWU9se4Jo=/0x0:940x349/1200x800/filters:focal(474x116:624x266)/cdn.vox-cdn.com/uploads/chorus_image/image/55048221/BlackHoleArtZoomOut.medium__1_.14963379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139" y="926006"/>
            <a:ext cx="6977270" cy="46515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919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236"/>
            <a:ext cx="12192000" cy="1095288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0" y="6420677"/>
            <a:ext cx="11392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Matteo Bischi 					GRASS, </a:t>
            </a:r>
            <a:r>
              <a:rPr lang="en-GB" dirty="0" err="1" smtClean="0"/>
              <a:t>Padova</a:t>
            </a:r>
            <a:r>
              <a:rPr lang="en-GB" dirty="0" smtClean="0"/>
              <a:t>				17.10.2019</a:t>
            </a:r>
            <a:endParaRPr lang="en-GB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3338093" y="154038"/>
            <a:ext cx="47166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Why using Fluorides?</a:t>
            </a:r>
            <a:endParaRPr lang="en-GB" sz="4000" b="1" dirty="0"/>
          </a:p>
        </p:txBody>
      </p:sp>
      <p:pic>
        <p:nvPicPr>
          <p:cNvPr id="7" name="Thermal motion of Ni atoms at 300K, simulated on nanoHUB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3590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6818" y="1581365"/>
            <a:ext cx="5215738" cy="30139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/>
              <p:cNvSpPr txBox="1"/>
              <p:nvPr/>
            </p:nvSpPr>
            <p:spPr>
              <a:xfrm>
                <a:off x="6347803" y="2440087"/>
                <a:ext cx="3220201" cy="9575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it-IT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d>
                        <m:dPr>
                          <m:ctrlPr>
                            <a:rPr lang="en-GB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</m:d>
                      <m:r>
                        <a:rPr lang="it-IT" sz="3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sSub>
                            <m:sSubPr>
                              <m:ctrlPr>
                                <a:rPr lang="it-IT" sz="3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3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  <m:sub>
                              <m:r>
                                <a:rPr lang="it-IT" sz="3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b>
                          </m:sSub>
                          <m:r>
                            <a:rPr lang="it-IT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𝑻𝒅</m:t>
                          </m:r>
                        </m:num>
                        <m:den>
                          <m:r>
                            <a:rPr lang="it-IT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𝒇𝒀</m:t>
                          </m:r>
                          <m:sSup>
                            <m:sSupPr>
                              <m:ctrlPr>
                                <a:rPr lang="it-IT" sz="3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3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</m:e>
                            <m:sup>
                              <m:r>
                                <a:rPr lang="it-IT" sz="3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sSup>
                            <m:sSupPr>
                              <m:ctrlPr>
                                <a:rPr lang="it-IT" sz="3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3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𝝅</m:t>
                              </m:r>
                            </m:e>
                            <m:sup>
                              <m:r>
                                <a:rPr lang="it-IT" sz="3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it-IT" sz="3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𝝓</m:t>
                      </m:r>
                    </m:oMath>
                  </m:oMathPara>
                </a14:m>
                <a:endParaRPr lang="en-GB" sz="3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asellaDiTes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7803" y="2440087"/>
                <a:ext cx="3220201" cy="9575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Connettore 2 8"/>
          <p:cNvCxnSpPr/>
          <p:nvPr/>
        </p:nvCxnSpPr>
        <p:spPr>
          <a:xfrm flipV="1">
            <a:off x="9084707" y="1664160"/>
            <a:ext cx="811699" cy="7759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9896407" y="1229785"/>
            <a:ext cx="1275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Coating thickness</a:t>
            </a:r>
            <a:endParaRPr lang="en-GB" sz="2000" dirty="0"/>
          </a:p>
        </p:txBody>
      </p:sp>
      <p:cxnSp>
        <p:nvCxnSpPr>
          <p:cNvPr id="11" name="Connettore 2 10"/>
          <p:cNvCxnSpPr/>
          <p:nvPr/>
        </p:nvCxnSpPr>
        <p:spPr>
          <a:xfrm flipH="1" flipV="1">
            <a:off x="7653470" y="1790489"/>
            <a:ext cx="953836" cy="649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6509941" y="1415600"/>
            <a:ext cx="15477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Temperature</a:t>
            </a:r>
            <a:endParaRPr lang="en-GB" sz="2000" dirty="0"/>
          </a:p>
        </p:txBody>
      </p:sp>
      <p:cxnSp>
        <p:nvCxnSpPr>
          <p:cNvPr id="13" name="Connettore 2 12"/>
          <p:cNvCxnSpPr/>
          <p:nvPr/>
        </p:nvCxnSpPr>
        <p:spPr>
          <a:xfrm>
            <a:off x="9604531" y="2958879"/>
            <a:ext cx="1164798" cy="292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10805856" y="2788062"/>
            <a:ext cx="131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Loss angle</a:t>
            </a:r>
            <a:endParaRPr lang="en-GB" sz="2000" dirty="0"/>
          </a:p>
        </p:txBody>
      </p:sp>
      <p:cxnSp>
        <p:nvCxnSpPr>
          <p:cNvPr id="15" name="Connettore 2 14"/>
          <p:cNvCxnSpPr/>
          <p:nvPr/>
        </p:nvCxnSpPr>
        <p:spPr>
          <a:xfrm flipH="1">
            <a:off x="8057827" y="3397593"/>
            <a:ext cx="59472" cy="10748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7175932" y="4482868"/>
            <a:ext cx="2109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Young’s Modulus</a:t>
            </a:r>
            <a:endParaRPr lang="en-GB" sz="2000" dirty="0"/>
          </a:p>
        </p:txBody>
      </p:sp>
      <p:cxnSp>
        <p:nvCxnSpPr>
          <p:cNvPr id="17" name="Connettore 2 16"/>
          <p:cNvCxnSpPr/>
          <p:nvPr/>
        </p:nvCxnSpPr>
        <p:spPr>
          <a:xfrm flipH="1">
            <a:off x="6828093" y="3433277"/>
            <a:ext cx="966969" cy="4786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5831810" y="3873384"/>
            <a:ext cx="1437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Frequency</a:t>
            </a:r>
            <a:endParaRPr lang="en-GB" sz="2000" dirty="0"/>
          </a:p>
        </p:txBody>
      </p:sp>
      <p:cxnSp>
        <p:nvCxnSpPr>
          <p:cNvPr id="19" name="Connettore 2 18"/>
          <p:cNvCxnSpPr/>
          <p:nvPr/>
        </p:nvCxnSpPr>
        <p:spPr>
          <a:xfrm>
            <a:off x="8463592" y="3357877"/>
            <a:ext cx="1380479" cy="9855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9873595" y="4272578"/>
            <a:ext cx="2150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Laser beam width</a:t>
            </a:r>
            <a:endParaRPr lang="en-GB" sz="2000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241534" y="4768296"/>
            <a:ext cx="625844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err="1" smtClean="0"/>
              <a:t>Ti</a:t>
            </a:r>
            <a:r>
              <a:rPr lang="en-GB" sz="2500" dirty="0" smtClean="0"/>
              <a:t>(20%):Ta</a:t>
            </a:r>
            <a:r>
              <a:rPr lang="en-GB" sz="2500" baseline="-25000" dirty="0" smtClean="0"/>
              <a:t>2</a:t>
            </a:r>
            <a:r>
              <a:rPr lang="en-GB" sz="2500" dirty="0" smtClean="0"/>
              <a:t>O</a:t>
            </a:r>
            <a:r>
              <a:rPr lang="en-GB" sz="2500" baseline="-25000" dirty="0" smtClean="0"/>
              <a:t>5</a:t>
            </a:r>
            <a:r>
              <a:rPr lang="en-GB" sz="2500" dirty="0" smtClean="0"/>
              <a:t> 	</a:t>
            </a:r>
            <a:r>
              <a:rPr lang="en-GB" sz="2500" i="1" dirty="0" smtClean="0"/>
              <a:t>n</a:t>
            </a:r>
            <a:r>
              <a:rPr lang="en-GB" sz="2500" dirty="0" smtClean="0"/>
              <a:t> = 2.07	</a:t>
            </a:r>
            <a:r>
              <a:rPr lang="el-GR" sz="2500" dirty="0" smtClean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it-IT" sz="2500" dirty="0" smtClean="0">
                <a:latin typeface="Calibri" panose="020F0502020204030204" pitchFamily="34" charset="0"/>
                <a:cs typeface="Calibri" panose="020F0502020204030204" pitchFamily="34" charset="0"/>
              </a:rPr>
              <a:t> = 3 x 10</a:t>
            </a:r>
            <a:r>
              <a:rPr lang="it-IT" sz="25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-4</a:t>
            </a:r>
          </a:p>
          <a:p>
            <a:r>
              <a:rPr lang="it-IT" sz="2500" dirty="0" smtClean="0">
                <a:latin typeface="Calibri" panose="020F0502020204030204" pitchFamily="34" charset="0"/>
                <a:cs typeface="Calibri" panose="020F0502020204030204" pitchFamily="34" charset="0"/>
              </a:rPr>
              <a:t>SiO</a:t>
            </a:r>
            <a:r>
              <a:rPr lang="it-IT" sz="25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it-IT" sz="25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it-IT" sz="25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it-IT" sz="2500" dirty="0" smtClean="0">
                <a:latin typeface="Calibri" panose="020F0502020204030204" pitchFamily="34" charset="0"/>
                <a:cs typeface="Calibri" panose="020F0502020204030204" pitchFamily="34" charset="0"/>
              </a:rPr>
              <a:t>= 1.45</a:t>
            </a:r>
            <a:r>
              <a:rPr lang="it-IT" sz="25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l-GR" sz="2500" dirty="0" smtClean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it-IT" sz="25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500" dirty="0" smtClean="0">
                <a:latin typeface="Calibri" panose="020F0502020204030204" pitchFamily="34" charset="0"/>
                <a:cs typeface="Calibri" panose="020F0502020204030204" pitchFamily="34" charset="0"/>
              </a:rPr>
              <a:t>= 4 x 10</a:t>
            </a:r>
            <a:r>
              <a:rPr lang="it-IT" sz="25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-5</a:t>
            </a:r>
            <a:endParaRPr lang="en-GB" sz="2500" baseline="30000" dirty="0"/>
          </a:p>
        </p:txBody>
      </p:sp>
    </p:spTree>
    <p:extLst>
      <p:ext uri="{BB962C8B-B14F-4D97-AF65-F5344CB8AC3E}">
        <p14:creationId xmlns:p14="http://schemas.microsoft.com/office/powerpoint/2010/main" val="20239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2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" t="2729" r="2436" b="1478"/>
          <a:stretch/>
        </p:blipFill>
        <p:spPr>
          <a:xfrm>
            <a:off x="7657971" y="1734719"/>
            <a:ext cx="3885019" cy="443725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9" t="2197" r="2057" b="10846"/>
          <a:stretch/>
        </p:blipFill>
        <p:spPr>
          <a:xfrm>
            <a:off x="145246" y="1531618"/>
            <a:ext cx="6651339" cy="436494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236"/>
            <a:ext cx="12192000" cy="109528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0" y="6420677"/>
            <a:ext cx="11392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Matteo Bischi 					GRASS, </a:t>
            </a:r>
            <a:r>
              <a:rPr lang="en-GB" dirty="0" err="1" smtClean="0"/>
              <a:t>Padova</a:t>
            </a:r>
            <a:r>
              <a:rPr lang="en-GB" dirty="0" smtClean="0"/>
              <a:t>				17.10.2019</a:t>
            </a:r>
            <a:endParaRPr lang="en-GB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338093" y="154038"/>
            <a:ext cx="47166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Why using Fluorides?</a:t>
            </a:r>
            <a:endParaRPr lang="en-GB" sz="4000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330612" y="3584014"/>
            <a:ext cx="2178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Room    Temperature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00254" y="952404"/>
            <a:ext cx="1154299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dirty="0"/>
              <a:t>Fluorides like MgF</a:t>
            </a:r>
            <a:r>
              <a:rPr lang="en-US" sz="2500" baseline="-25000" dirty="0"/>
              <a:t>2</a:t>
            </a:r>
            <a:r>
              <a:rPr lang="en-US" sz="2500" dirty="0"/>
              <a:t> </a:t>
            </a:r>
            <a:r>
              <a:rPr lang="en-US" sz="2500" dirty="0" smtClean="0"/>
              <a:t>have </a:t>
            </a:r>
            <a:r>
              <a:rPr lang="en-US" sz="2500" dirty="0"/>
              <a:t>the lowest refractive index </a:t>
            </a:r>
            <a:r>
              <a:rPr lang="en-US" sz="2500" dirty="0" smtClean="0"/>
              <a:t>(</a:t>
            </a:r>
            <a:r>
              <a:rPr lang="it-IT" sz="25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it-IT" sz="2500" dirty="0" smtClean="0">
                <a:latin typeface="Calibri" panose="020F0502020204030204" pitchFamily="34" charset="0"/>
                <a:cs typeface="Calibri" panose="020F0502020204030204" pitchFamily="34" charset="0"/>
              </a:rPr>
              <a:t>= 1.4</a:t>
            </a:r>
            <a:r>
              <a:rPr lang="en-US" sz="2500" dirty="0" smtClean="0"/>
              <a:t>) among </a:t>
            </a:r>
            <a:r>
              <a:rPr lang="en-US" sz="2500" dirty="0"/>
              <a:t>the known coating </a:t>
            </a:r>
            <a:r>
              <a:rPr lang="en-US" sz="2500" dirty="0" smtClean="0"/>
              <a:t>materials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53453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236"/>
            <a:ext cx="12192000" cy="109528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0" y="6420677"/>
            <a:ext cx="11392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Matteo Bischi 					GRASS, </a:t>
            </a:r>
            <a:r>
              <a:rPr lang="en-GB" dirty="0" err="1" smtClean="0"/>
              <a:t>Padova</a:t>
            </a:r>
            <a:r>
              <a:rPr lang="en-GB" dirty="0" smtClean="0"/>
              <a:t>				17.10.2019</a:t>
            </a:r>
            <a:endParaRPr lang="en-GB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180458" y="164991"/>
            <a:ext cx="58310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Experimental Work - </a:t>
            </a:r>
            <a:r>
              <a:rPr lang="en-GB" sz="4000" b="1" dirty="0" err="1" smtClean="0"/>
              <a:t>GeNS</a:t>
            </a:r>
            <a:endParaRPr lang="en-GB" sz="4000" b="1" dirty="0"/>
          </a:p>
        </p:txBody>
      </p:sp>
      <p:pic>
        <p:nvPicPr>
          <p:cNvPr id="6" name="Picture 2" descr="https://lh3.googleusercontent.com/SY8wK_kV0YgwY9k55T8gkcctRd27mXwmHXdVkII0MMoFqJleuMK9Qws9MgXsAAdDm-dOW71VVsn4BRXdtT8UU4JEMTkR4Tq320UJbwPJtWJZv_vUYWADUw7vy8toLoBee0XLRfzh3wtuqOeaXE0yDaZd7mKvdGS6MHRa3_8_B-zGXeVpPkRY9ttZrI-Vsa0pbdYKnwNLF75L5G_IKljWk9ClSuZxH_uSRcaZLWnXEZ5w0r_TDE3huSp1RTZPhigQJaxrxUckok3FmTnpfBIiHiROqTJErCUx9ikgMqNZTCRhRDgTUhR_RUrLo5leO019ndtRwxdi1rby8Asi8QbdfI_FylERKR0oJfcS21jEdiwIOKnue9GsHZUiDPZUFGkTbi1LkWudGnzgoa_91Myn6UN2kkUwfE02zJCV4nQstfJEoBK_rIXVTNuuwKOqcVLLiOnHStX8x1WDM55UGNFUtGxyvMKvNfZzppU4yGVKTufP7yntCJdz-7l1DLcDX7XCW2NKixwhCJso-U1j4-W27OqZA-isQrSOS5dxIyNpDV_ih9tOhZ3gLj0vUGRuxQsp6wBA2zZ40rw0-BY6TH1-8mAzj8FSM9NEGEHT60LvY0rWl6o16NwhDi_lW3h40K5zaBndThL_90lTuWd96w=w812-h609-no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2" t="23389" r="15508" b="31034"/>
          <a:stretch/>
        </p:blipFill>
        <p:spPr bwMode="auto">
          <a:xfrm>
            <a:off x="8929524" y="879392"/>
            <a:ext cx="2463338" cy="15268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6330" y="879392"/>
            <a:ext cx="2057347" cy="2274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129" y="3274158"/>
            <a:ext cx="3063752" cy="23674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3" r="13333" b="6167"/>
          <a:stretch/>
        </p:blipFill>
        <p:spPr>
          <a:xfrm rot="5400000">
            <a:off x="64910" y="993383"/>
            <a:ext cx="4762212" cy="4534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butterfly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023880" y="2799995"/>
            <a:ext cx="4072041" cy="3054031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8567530" y="2663687"/>
            <a:ext cx="2753140" cy="4903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00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180458" y="164991"/>
            <a:ext cx="58310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Experimental Work - </a:t>
            </a:r>
            <a:r>
              <a:rPr lang="en-GB" sz="4000" b="1" dirty="0" err="1" smtClean="0"/>
              <a:t>GeNS</a:t>
            </a:r>
            <a:endParaRPr lang="en-GB" sz="4000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9" t="9180" r="12114" b="4997"/>
          <a:stretch/>
        </p:blipFill>
        <p:spPr>
          <a:xfrm>
            <a:off x="6015632" y="1357133"/>
            <a:ext cx="5533638" cy="411350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9320234" y="1396546"/>
            <a:ext cx="15573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dirty="0" smtClean="0">
                <a:solidFill>
                  <a:srgbClr val="FF0000"/>
                </a:solidFill>
              </a:rPr>
              <a:t>Linear fit</a:t>
            </a:r>
            <a:endParaRPr lang="en-GB" sz="25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/>
              <p:cNvSpPr txBox="1"/>
              <p:nvPr/>
            </p:nvSpPr>
            <p:spPr>
              <a:xfrm>
                <a:off x="8533646" y="1981683"/>
                <a:ext cx="3130496" cy="9578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3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𝝓</m:t>
                      </m:r>
                      <m:d>
                        <m:dPr>
                          <m:ctrlPr>
                            <a:rPr lang="it-IT" sz="3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3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3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it-IT" sz="3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e>
                      </m:d>
                      <m:r>
                        <a:rPr lang="it-IT" sz="3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it-IT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𝒔𝒍𝒐𝒑𝒆</m:t>
                          </m:r>
                        </m:num>
                        <m:den>
                          <m:r>
                            <a:rPr lang="it-IT" sz="3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  <m:r>
                            <a:rPr lang="it-IT" sz="3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it-IT" sz="3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3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it-IT" sz="3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3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asellaDiTes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3646" y="1981683"/>
                <a:ext cx="3130496" cy="9578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7" t="7135" r="11398" b="3976"/>
          <a:stretch/>
        </p:blipFill>
        <p:spPr>
          <a:xfrm>
            <a:off x="140691" y="1357133"/>
            <a:ext cx="5494795" cy="41210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/>
              <p:cNvSpPr txBox="1"/>
              <p:nvPr/>
            </p:nvSpPr>
            <p:spPr>
              <a:xfrm>
                <a:off x="2080836" y="2094072"/>
                <a:ext cx="2260606" cy="4808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it-IT" sz="3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it-IT" sz="3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it-IT" sz="3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GB" sz="3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it-IT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it-IT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sSup>
                        <m:sSupPr>
                          <m:ctrlPr>
                            <a:rPr lang="en-GB" sz="3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it-IT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𝝅𝝓</m:t>
                          </m:r>
                          <m:r>
                            <a:rPr lang="it-IT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it-IT" sz="3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3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it-IT" sz="3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it-IT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)∙</m:t>
                          </m:r>
                          <m:sSub>
                            <m:sSubPr>
                              <m:ctrlPr>
                                <a:rPr lang="it-IT" sz="3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3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it-IT" sz="3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it-IT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sup>
                      </m:sSup>
                    </m:oMath>
                  </m:oMathPara>
                </a14:m>
                <a:endParaRPr lang="en-GB" sz="3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asellaDiTes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0836" y="2094072"/>
                <a:ext cx="2260606" cy="480837"/>
              </a:xfrm>
              <a:prstGeom prst="rect">
                <a:avLst/>
              </a:prstGeom>
              <a:blipFill>
                <a:blip r:embed="rId5"/>
                <a:stretch>
                  <a:fillRect l="-270" r="-601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sellaDiTesto 7"/>
          <p:cNvSpPr txBox="1"/>
          <p:nvPr/>
        </p:nvSpPr>
        <p:spPr>
          <a:xfrm>
            <a:off x="1146313" y="1394012"/>
            <a:ext cx="49496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dirty="0" smtClean="0">
                <a:solidFill>
                  <a:srgbClr val="FF0000"/>
                </a:solidFill>
              </a:rPr>
              <a:t>Exponential decay  of the amplitude</a:t>
            </a:r>
            <a:endParaRPr lang="en-GB" sz="2500" dirty="0">
              <a:solidFill>
                <a:srgbClr val="FF0000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236"/>
            <a:ext cx="12192000" cy="1095288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0" y="6420677"/>
            <a:ext cx="11392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Matteo Bischi 					GRASS, </a:t>
            </a:r>
            <a:r>
              <a:rPr lang="en-GB" dirty="0" err="1" smtClean="0"/>
              <a:t>Padova</a:t>
            </a:r>
            <a:r>
              <a:rPr lang="en-GB" dirty="0" smtClean="0"/>
              <a:t>				17.10.2019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732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689939" y="135173"/>
            <a:ext cx="68121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Experimental Work - Annealing</a:t>
            </a:r>
            <a:endParaRPr lang="en-GB" sz="4000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236"/>
            <a:ext cx="12192000" cy="1095288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0" y="6420677"/>
            <a:ext cx="11392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Matteo Bischi 					GRASS, </a:t>
            </a:r>
            <a:r>
              <a:rPr lang="en-GB" dirty="0" err="1" smtClean="0"/>
              <a:t>Padova</a:t>
            </a:r>
            <a:r>
              <a:rPr lang="en-GB" dirty="0" smtClean="0"/>
              <a:t>				17.10.2019</a:t>
            </a:r>
            <a:endParaRPr lang="en-GB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" r="8631"/>
          <a:stretch/>
        </p:blipFill>
        <p:spPr>
          <a:xfrm>
            <a:off x="230004" y="862937"/>
            <a:ext cx="4919870" cy="4784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asellaDiTesto 6"/>
          <p:cNvSpPr txBox="1"/>
          <p:nvPr/>
        </p:nvSpPr>
        <p:spPr>
          <a:xfrm>
            <a:off x="5416827" y="1325274"/>
            <a:ext cx="6389354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A </a:t>
            </a:r>
            <a:r>
              <a:rPr lang="en-US" sz="2500" dirty="0"/>
              <a:t>succession of annealing treatments </a:t>
            </a:r>
            <a:r>
              <a:rPr lang="en-US" sz="2500" dirty="0" smtClean="0"/>
              <a:t>were </a:t>
            </a:r>
            <a:r>
              <a:rPr lang="en-US" sz="2500" dirty="0"/>
              <a:t>performed on </a:t>
            </a:r>
            <a:r>
              <a:rPr lang="en-US" sz="2500" dirty="0" smtClean="0"/>
              <a:t>silica disks </a:t>
            </a:r>
            <a:r>
              <a:rPr lang="en-US" sz="2500" dirty="0"/>
              <a:t>coated with </a:t>
            </a:r>
            <a:r>
              <a:rPr lang="en-US" sz="2500" dirty="0" smtClean="0"/>
              <a:t>MgF</a:t>
            </a:r>
            <a:r>
              <a:rPr lang="en-US" sz="2500" baseline="-25000" dirty="0" smtClean="0"/>
              <a:t>2</a:t>
            </a:r>
            <a:r>
              <a:rPr lang="en-US" sz="2500" dirty="0" smtClean="0"/>
              <a:t> on both sides. </a:t>
            </a:r>
            <a:r>
              <a:rPr lang="en-US" sz="2500" dirty="0"/>
              <a:t>The annealing was </a:t>
            </a:r>
            <a:r>
              <a:rPr lang="en-US" sz="2500" dirty="0" smtClean="0"/>
              <a:t>done inside a tube furnace </a:t>
            </a:r>
            <a:r>
              <a:rPr lang="en-US" sz="2500" dirty="0"/>
              <a:t>in a controlled Argon atmosphere, in order to prevent the oxidation of the coating. </a:t>
            </a:r>
            <a:endParaRPr lang="en-US" sz="2500" dirty="0" smtClean="0"/>
          </a:p>
          <a:p>
            <a:endParaRPr lang="en-US" sz="2500" dirty="0"/>
          </a:p>
          <a:p>
            <a:r>
              <a:rPr lang="en-US" sz="2500" dirty="0" smtClean="0"/>
              <a:t>After </a:t>
            </a:r>
            <a:r>
              <a:rPr lang="en-US" sz="2500" dirty="0"/>
              <a:t>each annealing cycle, the </a:t>
            </a:r>
            <a:r>
              <a:rPr lang="en-US" sz="2500" dirty="0" smtClean="0"/>
              <a:t>loss angle </a:t>
            </a:r>
            <a:r>
              <a:rPr lang="en-US" sz="2500" dirty="0"/>
              <a:t>and the weight of the sample were measured, in order to extract the coating losses. </a:t>
            </a:r>
          </a:p>
        </p:txBody>
      </p:sp>
    </p:spTree>
    <p:extLst>
      <p:ext uri="{BB962C8B-B14F-4D97-AF65-F5344CB8AC3E}">
        <p14:creationId xmlns:p14="http://schemas.microsoft.com/office/powerpoint/2010/main" val="304435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236"/>
            <a:ext cx="12192000" cy="109528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0" y="6420677"/>
            <a:ext cx="11392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Matteo Bischi 					GRASS, </a:t>
            </a:r>
            <a:r>
              <a:rPr lang="en-GB" dirty="0" err="1" smtClean="0"/>
              <a:t>Padova</a:t>
            </a:r>
            <a:r>
              <a:rPr lang="en-GB" dirty="0" smtClean="0"/>
              <a:t>				17.10.2019</a:t>
            </a:r>
            <a:endParaRPr lang="en-GB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874284" y="163977"/>
            <a:ext cx="64434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Experimental Work - Samples</a:t>
            </a:r>
            <a:endParaRPr lang="en-GB" sz="4000" b="1"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120059"/>
              </p:ext>
            </p:extLst>
          </p:nvPr>
        </p:nvGraphicFramePr>
        <p:xfrm>
          <a:off x="3237767" y="3151126"/>
          <a:ext cx="5716461" cy="19812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547618">
                  <a:extLst>
                    <a:ext uri="{9D8B030D-6E8A-4147-A177-3AD203B41FA5}">
                      <a16:colId xmlns:a16="http://schemas.microsoft.com/office/drawing/2014/main" val="1866112167"/>
                    </a:ext>
                  </a:extLst>
                </a:gridCol>
                <a:gridCol w="2168843">
                  <a:extLst>
                    <a:ext uri="{9D8B030D-6E8A-4147-A177-3AD203B41FA5}">
                      <a16:colId xmlns:a16="http://schemas.microsoft.com/office/drawing/2014/main" val="3959172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 b="0" dirty="0" smtClean="0"/>
                        <a:t>Substrate thickness</a:t>
                      </a:r>
                      <a:endParaRPr lang="en-GB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/>
                        <a:t>1 mm</a:t>
                      </a:r>
                      <a:endParaRPr lang="en-GB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148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Substrate diameter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50 mm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865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Substrate mass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(4.6158 ± 0.0001)g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74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Coating thickness (on each side)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206 nm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078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Total</a:t>
                      </a:r>
                      <a:r>
                        <a:rPr lang="en-GB" sz="2000" baseline="0" dirty="0" smtClean="0"/>
                        <a:t> mass (substrate + coating)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(4.6179 ± 0.0001)g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309181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644384" y="1185190"/>
            <a:ext cx="109032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dirty="0"/>
              <a:t>MgF</a:t>
            </a:r>
            <a:r>
              <a:rPr lang="en-GB" sz="2500" baseline="-25000" dirty="0"/>
              <a:t>2</a:t>
            </a:r>
            <a:r>
              <a:rPr lang="en-GB" sz="2500" dirty="0"/>
              <a:t> thin layers were deposited on both sides of silica substrates by ion beam sputtering at the Laser </a:t>
            </a:r>
            <a:r>
              <a:rPr lang="en-GB" sz="2500" dirty="0" err="1"/>
              <a:t>Zentrum</a:t>
            </a:r>
            <a:r>
              <a:rPr lang="en-GB" sz="2500" dirty="0"/>
              <a:t> </a:t>
            </a:r>
            <a:r>
              <a:rPr lang="en-GB" sz="2500" dirty="0" smtClean="0"/>
              <a:t>Hannover. The </a:t>
            </a:r>
            <a:r>
              <a:rPr lang="en-GB" sz="2500" dirty="0"/>
              <a:t>measured thickness of each layer is 206 nm. The samples were also edge-polished using a CO</a:t>
            </a:r>
            <a:r>
              <a:rPr lang="en-GB" sz="2500" baseline="-25000" dirty="0"/>
              <a:t>2</a:t>
            </a:r>
            <a:r>
              <a:rPr lang="en-GB" sz="2500" dirty="0"/>
              <a:t> laser. </a:t>
            </a:r>
          </a:p>
        </p:txBody>
      </p:sp>
    </p:spTree>
    <p:extLst>
      <p:ext uri="{BB962C8B-B14F-4D97-AF65-F5344CB8AC3E}">
        <p14:creationId xmlns:p14="http://schemas.microsoft.com/office/powerpoint/2010/main" val="49179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236"/>
            <a:ext cx="12192000" cy="1095288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0" y="6420677"/>
            <a:ext cx="11392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Matteo Bischi 					GRASS, </a:t>
            </a:r>
            <a:r>
              <a:rPr lang="en-GB" dirty="0" err="1" smtClean="0"/>
              <a:t>Padova</a:t>
            </a:r>
            <a:r>
              <a:rPr lang="en-GB" dirty="0" smtClean="0"/>
              <a:t>				17.10.2019</a:t>
            </a:r>
            <a:endParaRPr lang="en-GB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557544" y="163977"/>
            <a:ext cx="4277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Experimental Work</a:t>
            </a:r>
            <a:endParaRPr lang="en-GB" sz="4000" b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1088219" y="2086221"/>
            <a:ext cx="1001556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 smtClean="0"/>
              <a:t>Two kinds of experiments performed on two different samples:</a:t>
            </a:r>
          </a:p>
          <a:p>
            <a:endParaRPr lang="en-GB" sz="3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000" dirty="0" smtClean="0"/>
              <a:t>Same annealing time but different annealing temperatures</a:t>
            </a:r>
          </a:p>
          <a:p>
            <a:endParaRPr lang="en-GB" sz="3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000" dirty="0" smtClean="0"/>
              <a:t>Same annealing temperature but different annealing times</a:t>
            </a: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348317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236"/>
            <a:ext cx="12192000" cy="109528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0" y="6420677"/>
            <a:ext cx="11392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Matteo Bischi 					GRASS, </a:t>
            </a:r>
            <a:r>
              <a:rPr lang="en-GB" dirty="0" err="1" smtClean="0"/>
              <a:t>Padova</a:t>
            </a:r>
            <a:r>
              <a:rPr lang="en-GB" dirty="0" smtClean="0"/>
              <a:t>				17.10.2019</a:t>
            </a:r>
            <a:endParaRPr lang="en-GB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004633" y="1276906"/>
            <a:ext cx="93835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 smtClean="0"/>
              <a:t>Annealing treatments on the first sample of MgF</a:t>
            </a:r>
            <a:r>
              <a:rPr lang="en-GB" sz="3000" baseline="-25000" dirty="0" smtClean="0"/>
              <a:t>2</a:t>
            </a:r>
            <a:r>
              <a:rPr lang="en-GB" sz="3000" dirty="0" smtClean="0"/>
              <a:t> (C21025)</a:t>
            </a:r>
            <a:endParaRPr lang="en-GB" sz="3000" dirty="0"/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592526"/>
              </p:ext>
            </p:extLst>
          </p:nvPr>
        </p:nvGraphicFramePr>
        <p:xfrm>
          <a:off x="969379" y="3159783"/>
          <a:ext cx="9585958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4623">
                  <a:extLst>
                    <a:ext uri="{9D8B030D-6E8A-4147-A177-3AD203B41FA5}">
                      <a16:colId xmlns:a16="http://schemas.microsoft.com/office/drawing/2014/main" val="1373351612"/>
                    </a:ext>
                  </a:extLst>
                </a:gridCol>
                <a:gridCol w="1124267">
                  <a:extLst>
                    <a:ext uri="{9D8B030D-6E8A-4147-A177-3AD203B41FA5}">
                      <a16:colId xmlns:a16="http://schemas.microsoft.com/office/drawing/2014/main" val="3332613841"/>
                    </a:ext>
                  </a:extLst>
                </a:gridCol>
                <a:gridCol w="1124267">
                  <a:extLst>
                    <a:ext uri="{9D8B030D-6E8A-4147-A177-3AD203B41FA5}">
                      <a16:colId xmlns:a16="http://schemas.microsoft.com/office/drawing/2014/main" val="3714953083"/>
                    </a:ext>
                  </a:extLst>
                </a:gridCol>
                <a:gridCol w="1124267">
                  <a:extLst>
                    <a:ext uri="{9D8B030D-6E8A-4147-A177-3AD203B41FA5}">
                      <a16:colId xmlns:a16="http://schemas.microsoft.com/office/drawing/2014/main" val="2914377291"/>
                    </a:ext>
                  </a:extLst>
                </a:gridCol>
                <a:gridCol w="1124267">
                  <a:extLst>
                    <a:ext uri="{9D8B030D-6E8A-4147-A177-3AD203B41FA5}">
                      <a16:colId xmlns:a16="http://schemas.microsoft.com/office/drawing/2014/main" val="1423811855"/>
                    </a:ext>
                  </a:extLst>
                </a:gridCol>
                <a:gridCol w="1124267">
                  <a:extLst>
                    <a:ext uri="{9D8B030D-6E8A-4147-A177-3AD203B41FA5}">
                      <a16:colId xmlns:a16="http://schemas.microsoft.com/office/drawing/2014/main" val="3743991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Run #1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Run #2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Run #3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Run #4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Run #5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686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 smtClean="0"/>
                        <a:t>Annealing Temperature (</a:t>
                      </a:r>
                      <a:r>
                        <a:rPr lang="en-GB" sz="2400" b="1" dirty="0" err="1" smtClean="0"/>
                        <a:t>T</a:t>
                      </a:r>
                      <a:r>
                        <a:rPr lang="en-GB" sz="2400" b="1" baseline="-25000" dirty="0" err="1" smtClean="0"/>
                        <a:t>max</a:t>
                      </a:r>
                      <a:r>
                        <a:rPr lang="en-GB" sz="2400" b="1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200°C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300°C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400°C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430°C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500°C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571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1" dirty="0" smtClean="0"/>
                        <a:t>Duration (</a:t>
                      </a:r>
                      <a:r>
                        <a:rPr lang="en-GB" sz="2400" b="1" dirty="0" err="1" smtClean="0"/>
                        <a:t>T</a:t>
                      </a:r>
                      <a:r>
                        <a:rPr lang="en-GB" sz="2400" b="1" baseline="-25000" dirty="0" err="1" smtClean="0"/>
                        <a:t>max</a:t>
                      </a:r>
                      <a:r>
                        <a:rPr lang="en-GB" sz="2400" b="1" dirty="0" smtClean="0"/>
                        <a:t>)</a:t>
                      </a:r>
                      <a:endParaRPr lang="en-GB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10h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10h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10h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10h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10h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619510"/>
                  </a:ext>
                </a:extLst>
              </a:tr>
            </a:tbl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2530018" y="209301"/>
            <a:ext cx="63328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Experimental Work – C21025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295839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3" t="2122" r="8301"/>
          <a:stretch/>
        </p:blipFill>
        <p:spPr>
          <a:xfrm>
            <a:off x="924339" y="917187"/>
            <a:ext cx="9074426" cy="5223920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236"/>
            <a:ext cx="12192000" cy="109528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0" y="6420677"/>
            <a:ext cx="11392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Matteo Bischi 					GRASS, </a:t>
            </a:r>
            <a:r>
              <a:rPr lang="en-GB" dirty="0" err="1" smtClean="0"/>
              <a:t>Padova</a:t>
            </a:r>
            <a:r>
              <a:rPr lang="en-GB" dirty="0" smtClean="0"/>
              <a:t>				17.10.2019</a:t>
            </a:r>
            <a:endParaRPr lang="en-GB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2530018" y="209301"/>
            <a:ext cx="63328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Experimental Work – C21025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150752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57827"/>
              </p:ext>
            </p:extLst>
          </p:nvPr>
        </p:nvGraphicFramePr>
        <p:xfrm>
          <a:off x="1465584" y="2881488"/>
          <a:ext cx="8461691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4623">
                  <a:extLst>
                    <a:ext uri="{9D8B030D-6E8A-4147-A177-3AD203B41FA5}">
                      <a16:colId xmlns:a16="http://schemas.microsoft.com/office/drawing/2014/main" val="1373351612"/>
                    </a:ext>
                  </a:extLst>
                </a:gridCol>
                <a:gridCol w="1124267">
                  <a:extLst>
                    <a:ext uri="{9D8B030D-6E8A-4147-A177-3AD203B41FA5}">
                      <a16:colId xmlns:a16="http://schemas.microsoft.com/office/drawing/2014/main" val="3332613841"/>
                    </a:ext>
                  </a:extLst>
                </a:gridCol>
                <a:gridCol w="1124267">
                  <a:extLst>
                    <a:ext uri="{9D8B030D-6E8A-4147-A177-3AD203B41FA5}">
                      <a16:colId xmlns:a16="http://schemas.microsoft.com/office/drawing/2014/main" val="3714953083"/>
                    </a:ext>
                  </a:extLst>
                </a:gridCol>
                <a:gridCol w="1124267">
                  <a:extLst>
                    <a:ext uri="{9D8B030D-6E8A-4147-A177-3AD203B41FA5}">
                      <a16:colId xmlns:a16="http://schemas.microsoft.com/office/drawing/2014/main" val="2914377291"/>
                    </a:ext>
                  </a:extLst>
                </a:gridCol>
                <a:gridCol w="1124267">
                  <a:extLst>
                    <a:ext uri="{9D8B030D-6E8A-4147-A177-3AD203B41FA5}">
                      <a16:colId xmlns:a16="http://schemas.microsoft.com/office/drawing/2014/main" val="3743991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Run #1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Run #2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Run #3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Run #4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686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 smtClean="0"/>
                        <a:t>Annealing Temperature (</a:t>
                      </a:r>
                      <a:r>
                        <a:rPr lang="en-GB" sz="2400" b="1" dirty="0" err="1" smtClean="0"/>
                        <a:t>T</a:t>
                      </a:r>
                      <a:r>
                        <a:rPr lang="en-GB" sz="2400" b="1" baseline="-25000" dirty="0" err="1" smtClean="0"/>
                        <a:t>max</a:t>
                      </a:r>
                      <a:r>
                        <a:rPr lang="en-GB" sz="2400" b="1" dirty="0" smtClean="0"/>
                        <a:t>)</a:t>
                      </a:r>
                    </a:p>
                    <a:p>
                      <a:endParaRPr lang="en-GB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400°C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400°C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400°C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400°C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571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1" dirty="0" smtClean="0"/>
                        <a:t>Duration (</a:t>
                      </a:r>
                      <a:r>
                        <a:rPr lang="en-GB" sz="2400" b="1" dirty="0" err="1" smtClean="0"/>
                        <a:t>T</a:t>
                      </a:r>
                      <a:r>
                        <a:rPr lang="en-GB" sz="2400" b="1" baseline="-25000" dirty="0" err="1" smtClean="0"/>
                        <a:t>max</a:t>
                      </a:r>
                      <a:r>
                        <a:rPr lang="en-GB" sz="2400" b="1" dirty="0" smtClean="0"/>
                        <a:t>)</a:t>
                      </a:r>
                      <a:endParaRPr lang="en-GB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10h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20h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30h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64h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619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1" dirty="0" smtClean="0"/>
                        <a:t>Cumulative duration (</a:t>
                      </a:r>
                      <a:r>
                        <a:rPr lang="en-GB" sz="2400" b="1" dirty="0" err="1" smtClean="0"/>
                        <a:t>T</a:t>
                      </a:r>
                      <a:r>
                        <a:rPr lang="en-GB" sz="2400" b="1" baseline="-25000" dirty="0" err="1" smtClean="0"/>
                        <a:t>max</a:t>
                      </a:r>
                      <a:r>
                        <a:rPr lang="en-GB" sz="2400" b="1" dirty="0" smtClean="0"/>
                        <a:t>)</a:t>
                      </a:r>
                      <a:endParaRPr lang="en-GB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10h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30h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60h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124h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672299"/>
                  </a:ext>
                </a:extLst>
              </a:tr>
            </a:tbl>
          </a:graphicData>
        </a:graphic>
      </p:graphicFrame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236"/>
            <a:ext cx="12192000" cy="1095288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0" y="6420677"/>
            <a:ext cx="11392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Matteo Bischi 					GRASS, </a:t>
            </a:r>
            <a:r>
              <a:rPr lang="en-GB" dirty="0" err="1" smtClean="0"/>
              <a:t>Padova</a:t>
            </a:r>
            <a:r>
              <a:rPr lang="en-GB" dirty="0" smtClean="0"/>
              <a:t>				17.10.2019</a:t>
            </a:r>
            <a:endParaRPr lang="en-GB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004634" y="1276907"/>
            <a:ext cx="98834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 smtClean="0"/>
              <a:t>Annealing treatments on the second sample of MgF</a:t>
            </a:r>
            <a:r>
              <a:rPr lang="en-GB" sz="3000" baseline="-25000" dirty="0" smtClean="0"/>
              <a:t>2</a:t>
            </a:r>
            <a:r>
              <a:rPr lang="en-GB" sz="3000" dirty="0" smtClean="0"/>
              <a:t> (C21011)</a:t>
            </a:r>
            <a:endParaRPr lang="en-GB" sz="30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530018" y="209301"/>
            <a:ext cx="63328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Experimental Work – C21011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16974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33" y="877431"/>
            <a:ext cx="10814161" cy="5423977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236"/>
            <a:ext cx="12192000" cy="109528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0" y="6420677"/>
            <a:ext cx="11392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Matteo Bischi 					GRASS, </a:t>
            </a:r>
            <a:r>
              <a:rPr lang="en-GB" dirty="0" err="1" smtClean="0"/>
              <a:t>Padova</a:t>
            </a:r>
            <a:r>
              <a:rPr lang="en-GB" dirty="0" smtClean="0"/>
              <a:t>				17.10.2019</a:t>
            </a:r>
            <a:endParaRPr lang="en-GB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530018" y="209301"/>
            <a:ext cx="63328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Experimental Work – C21011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33053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236"/>
            <a:ext cx="12192000" cy="109528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0" y="6420677"/>
            <a:ext cx="11392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Matteo Bischi 					GRASS, </a:t>
            </a:r>
            <a:r>
              <a:rPr lang="en-GB" dirty="0" err="1" smtClean="0"/>
              <a:t>Padova</a:t>
            </a:r>
            <a:r>
              <a:rPr lang="en-GB" dirty="0" smtClean="0"/>
              <a:t>				17.10.2019</a:t>
            </a:r>
            <a:endParaRPr lang="en-GB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557544" y="163977"/>
            <a:ext cx="43931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Experimental Work</a:t>
            </a:r>
            <a:endParaRPr lang="en-GB" sz="4000" b="1" dirty="0"/>
          </a:p>
        </p:txBody>
      </p:sp>
      <p:sp>
        <p:nvSpPr>
          <p:cNvPr id="5" name="Text Box 478"/>
          <p:cNvSpPr txBox="1">
            <a:spLocks noChangeArrowheads="1"/>
          </p:cNvSpPr>
          <p:nvPr/>
        </p:nvSpPr>
        <p:spPr bwMode="auto">
          <a:xfrm>
            <a:off x="783535" y="1127416"/>
            <a:ext cx="10624930" cy="2850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811" tIns="39905" rIns="79811" bIns="39905">
            <a:spAutoFit/>
          </a:bodyPr>
          <a:lstStyle/>
          <a:p>
            <a:r>
              <a:rPr lang="en-GB" sz="3000" dirty="0" smtClean="0"/>
              <a:t>We can find the loss angle of the coating (</a:t>
            </a:r>
            <a:r>
              <a:rPr lang="en-GB" sz="3000" i="1" dirty="0" smtClean="0"/>
              <a:t>c</a:t>
            </a:r>
            <a:r>
              <a:rPr lang="en-GB" sz="3000" dirty="0" smtClean="0"/>
              <a:t>) measuring the bare substrate (</a:t>
            </a:r>
            <a:r>
              <a:rPr lang="en-GB" sz="3000" i="1" dirty="0" smtClean="0"/>
              <a:t>s</a:t>
            </a:r>
            <a:r>
              <a:rPr lang="en-GB" sz="3000" dirty="0" smtClean="0"/>
              <a:t>) and the coated substrate (</a:t>
            </a:r>
            <a:r>
              <a:rPr lang="en-GB" sz="3000" i="1" dirty="0" err="1" smtClean="0"/>
              <a:t>s+c</a:t>
            </a:r>
            <a:r>
              <a:rPr lang="en-GB" sz="3000" dirty="0" smtClean="0"/>
              <a:t>):</a:t>
            </a:r>
          </a:p>
          <a:p>
            <a:endParaRPr lang="en-GB" sz="3000" dirty="0" smtClean="0"/>
          </a:p>
          <a:p>
            <a:endParaRPr lang="en-GB" sz="3000" dirty="0" smtClean="0"/>
          </a:p>
          <a:p>
            <a:endParaRPr lang="en-GB" sz="3000" dirty="0" smtClean="0"/>
          </a:p>
          <a:p>
            <a:pPr algn="ctr"/>
            <a:r>
              <a:rPr lang="en-GB" sz="3000" dirty="0" smtClean="0"/>
              <a:t>Where «</a:t>
            </a:r>
            <a:r>
              <a:rPr lang="en-GB" sz="3000" i="1" dirty="0" smtClean="0"/>
              <a:t>D</a:t>
            </a:r>
            <a:r>
              <a:rPr lang="en-GB" sz="3000" dirty="0" smtClean="0"/>
              <a:t>» is called </a:t>
            </a:r>
            <a:r>
              <a:rPr lang="en-GB" sz="3000" i="1" dirty="0" smtClean="0"/>
              <a:t>Dilution Factor </a:t>
            </a:r>
            <a:r>
              <a:rPr lang="en-GB" sz="3000" dirty="0" smtClean="0"/>
              <a:t>and is evaluated by: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/>
              <p:cNvSpPr txBox="1"/>
              <p:nvPr/>
            </p:nvSpPr>
            <p:spPr>
              <a:xfrm>
                <a:off x="3635931" y="2363302"/>
                <a:ext cx="4744569" cy="8643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3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𝝓</m:t>
                          </m:r>
                        </m:e>
                        <m:sub>
                          <m:r>
                            <a:rPr lang="it-IT" sz="3000" b="1" i="1" smtClean="0">
                              <a:latin typeface="Cambria Math" panose="02040503050406030204" pitchFamily="18" charset="0"/>
                            </a:rPr>
                            <m:t>𝒄</m:t>
                          </m:r>
                        </m:sub>
                      </m:sSub>
                      <m:r>
                        <a:rPr lang="it-IT" sz="3000" b="1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it-IT" sz="3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3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it-IT" sz="3000" b="1" i="1" smtClean="0">
                              <a:latin typeface="Cambria Math" panose="02040503050406030204" pitchFamily="18" charset="0"/>
                            </a:rPr>
                            <m:t>𝑫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it-IT" sz="3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3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3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𝝓</m:t>
                              </m:r>
                            </m:e>
                            <m:sub>
                              <m:r>
                                <a:rPr lang="it-IT" sz="3000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  <m:r>
                                <a:rPr lang="it-IT" sz="3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it-IT" sz="3000" i="1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sub>
                          </m:sSub>
                          <m:r>
                            <a:rPr lang="it-IT" sz="30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it-IT" sz="30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30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it-IT" sz="3000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it-IT" sz="3000" b="1" i="1" smtClean="0">
                                  <a:latin typeface="Cambria Math" panose="02040503050406030204" pitchFamily="18" charset="0"/>
                                </a:rPr>
                                <m:t>𝑫</m:t>
                              </m:r>
                            </m:e>
                          </m:d>
                          <m:sSub>
                            <m:sSubPr>
                              <m:ctrlPr>
                                <a:rPr lang="it-IT" sz="3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3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𝝓</m:t>
                              </m:r>
                            </m:e>
                            <m:sub>
                              <m:r>
                                <a:rPr lang="it-IT" sz="3000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3000" dirty="0"/>
              </a:p>
            </p:txBody>
          </p:sp>
        </mc:Choice>
        <mc:Fallback xmlns="">
          <p:sp>
            <p:nvSpPr>
              <p:cNvPr id="6" name="CasellaDiTes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931" y="2363302"/>
                <a:ext cx="4744569" cy="8643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/>
              <p:cNvSpPr txBox="1"/>
              <p:nvPr/>
            </p:nvSpPr>
            <p:spPr>
              <a:xfrm>
                <a:off x="3557544" y="4233548"/>
                <a:ext cx="5085623" cy="11403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3000" b="1" i="1" smtClean="0">
                          <a:latin typeface="Cambria Math" panose="02040503050406030204" pitchFamily="18" charset="0"/>
                        </a:rPr>
                        <m:t>𝑫</m:t>
                      </m:r>
                      <m:r>
                        <a:rPr lang="it-IT" sz="30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3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3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3000" b="1" i="1" smtClean="0"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b>
                              <m:r>
                                <a:rPr lang="it-IT" sz="3000" b="1" i="1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sz="3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3000" b="1" i="1" smtClean="0"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b>
                              <m:r>
                                <a:rPr lang="it-IT" sz="3000" b="1" i="1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  <m:r>
                                <a:rPr lang="it-IT" sz="3000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it-IT" sz="3000" b="1" i="1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sub>
                          </m:sSub>
                        </m:den>
                      </m:f>
                      <m:r>
                        <a:rPr lang="it-IT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it-IT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it-IT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it-IT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t-IT" sz="3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sz="3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it-IT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30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𝒇</m:t>
                                      </m:r>
                                    </m:e>
                                    <m:sub>
                                      <m:r>
                                        <a:rPr lang="it-IT" sz="30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𝒔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it-IT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30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𝒇</m:t>
                                      </m:r>
                                    </m:e>
                                    <m:sub>
                                      <m:r>
                                        <a:rPr lang="it-IT" sz="30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𝒔</m:t>
                                      </m:r>
                                      <m:r>
                                        <a:rPr lang="it-IT" sz="30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it-IT" sz="30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𝒄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it-IT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f>
                        <m:fPr>
                          <m:ctrlPr>
                            <a:rPr lang="it-IT" sz="3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3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it-IT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sz="3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it-IT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𝒔</m:t>
                              </m:r>
                              <m:r>
                                <a:rPr lang="it-IT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it-IT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𝒄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3000" dirty="0"/>
              </a:p>
            </p:txBody>
          </p:sp>
        </mc:Choice>
        <mc:Fallback xmlns="">
          <p:sp>
            <p:nvSpPr>
              <p:cNvPr id="7" name="CasellaDiTes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7544" y="4233548"/>
                <a:ext cx="5085623" cy="11403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499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Immagine che contiene testo, mappa&#10;&#10;Descrizione generata automaticamente">
            <a:extLst>
              <a:ext uri="{FF2B5EF4-FFF2-40B4-BE49-F238E27FC236}">
                <a16:creationId xmlns:a16="http://schemas.microsoft.com/office/drawing/2014/main" id="{F46B64D5-B471-4742-B1AF-0AFE2FE594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7" r="7024"/>
          <a:stretch/>
        </p:blipFill>
        <p:spPr>
          <a:xfrm>
            <a:off x="201980" y="2532904"/>
            <a:ext cx="6009976" cy="3410695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236"/>
            <a:ext cx="12192000" cy="109528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0" y="6420677"/>
            <a:ext cx="11392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Matteo Bischi 					GRASS, </a:t>
            </a:r>
            <a:r>
              <a:rPr lang="en-GB" dirty="0" err="1" smtClean="0"/>
              <a:t>Padova</a:t>
            </a:r>
            <a:r>
              <a:rPr lang="en-GB" dirty="0" smtClean="0"/>
              <a:t>				17.10.2019</a:t>
            </a:r>
            <a:endParaRPr lang="en-GB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557544" y="163977"/>
            <a:ext cx="4277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Experimental Work</a:t>
            </a:r>
            <a:endParaRPr lang="en-GB" sz="4000" b="1" dirty="0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68488" y="970103"/>
            <a:ext cx="9251625" cy="3862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b="1" dirty="0" smtClean="0"/>
              <a:t>Resonance frequency variation due to temperature variation</a:t>
            </a:r>
            <a:endParaRPr lang="en-GB" sz="3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tangolo 5">
                <a:extLst>
                  <a:ext uri="{FF2B5EF4-FFF2-40B4-BE49-F238E27FC236}">
                    <a16:creationId xmlns:a16="http://schemas.microsoft.com/office/drawing/2014/main" id="{693015E1-8665-41DC-AC2D-C8166324FA84}"/>
                  </a:ext>
                </a:extLst>
              </p:cNvPr>
              <p:cNvSpPr/>
              <p:nvPr/>
            </p:nvSpPr>
            <p:spPr>
              <a:xfrm>
                <a:off x="127411" y="1531258"/>
                <a:ext cx="1507207" cy="8227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5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500" i="1">
                              <a:latin typeface="Cambria Math" panose="02040503050406030204" pitchFamily="18" charset="0"/>
                            </a:rPr>
                            <m:t>𝐸</m:t>
                          </m:r>
                        </m:den>
                      </m:f>
                      <m:f>
                        <m:fPr>
                          <m:ctrlPr>
                            <a:rPr lang="en-GB" sz="25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500" i="1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en-GB" sz="2500" i="1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en-GB" sz="25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it-IT" sz="2500" b="0" i="0" smtClean="0">
                          <a:latin typeface="Cambria Math" panose="02040503050406030204" pitchFamily="18" charset="0"/>
                        </a:rPr>
                        <m:t>k</m:t>
                      </m:r>
                    </m:oMath>
                  </m:oMathPara>
                </a14:m>
                <a:endParaRPr lang="en-GB" sz="2500" dirty="0"/>
              </a:p>
            </p:txBody>
          </p:sp>
        </mc:Choice>
        <mc:Fallback xmlns="">
          <p:sp>
            <p:nvSpPr>
              <p:cNvPr id="6" name="Rettangolo 5">
                <a:extLst>
                  <a:ext uri="{FF2B5EF4-FFF2-40B4-BE49-F238E27FC236}">
                    <a16:creationId xmlns:a16="http://schemas.microsoft.com/office/drawing/2014/main" id="{693015E1-8665-41DC-AC2D-C8166324FA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411" y="1531258"/>
                <a:ext cx="1507207" cy="8227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ttangolo 6">
                <a:extLst>
                  <a:ext uri="{FF2B5EF4-FFF2-40B4-BE49-F238E27FC236}">
                    <a16:creationId xmlns:a16="http://schemas.microsoft.com/office/drawing/2014/main" id="{7CC9ECAD-5C28-49B5-8EC1-2FD36EB22660}"/>
                  </a:ext>
                </a:extLst>
              </p:cNvPr>
              <p:cNvSpPr/>
              <p:nvPr/>
            </p:nvSpPr>
            <p:spPr>
              <a:xfrm>
                <a:off x="2004461" y="1746327"/>
                <a:ext cx="1699440" cy="4839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50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sz="25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5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sz="25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GB" sz="2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5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2500" i="1">
                              <a:latin typeface="Cambria Math" panose="02040503050406030204" pitchFamily="18" charset="0"/>
                            </a:rPr>
                            <m:t>𝑘𝑇</m:t>
                          </m:r>
                        </m:sup>
                      </m:sSup>
                    </m:oMath>
                  </m:oMathPara>
                </a14:m>
                <a:endParaRPr lang="en-GB" sz="2500" dirty="0"/>
              </a:p>
            </p:txBody>
          </p:sp>
        </mc:Choice>
        <mc:Fallback xmlns="">
          <p:sp>
            <p:nvSpPr>
              <p:cNvPr id="7" name="Rettangolo 6">
                <a:extLst>
                  <a:ext uri="{FF2B5EF4-FFF2-40B4-BE49-F238E27FC236}">
                    <a16:creationId xmlns:a16="http://schemas.microsoft.com/office/drawing/2014/main" id="{7CC9ECAD-5C28-49B5-8EC1-2FD36EB226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4461" y="1746327"/>
                <a:ext cx="1699440" cy="483915"/>
              </a:xfrm>
              <a:prstGeom prst="rect">
                <a:avLst/>
              </a:prstGeom>
              <a:blipFill>
                <a:blip r:embed="rId5"/>
                <a:stretch>
                  <a:fillRect b="-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tangolo 7">
                <a:extLst>
                  <a:ext uri="{FF2B5EF4-FFF2-40B4-BE49-F238E27FC236}">
                    <a16:creationId xmlns:a16="http://schemas.microsoft.com/office/drawing/2014/main" id="{98AE96C8-05B3-4909-81BB-7C219DEB25BD}"/>
                  </a:ext>
                </a:extLst>
              </p:cNvPr>
              <p:cNvSpPr/>
              <p:nvPr/>
            </p:nvSpPr>
            <p:spPr>
              <a:xfrm>
                <a:off x="4174309" y="1546804"/>
                <a:ext cx="2407519" cy="6587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50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it-IT" sz="25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500" i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it-IT" sz="2500" b="0" i="0" smtClean="0">
                          <a:latin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25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5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rad>
                      <m:r>
                        <a:rPr lang="en-GB" sz="25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5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sz="25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GB" sz="2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5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GB" sz="25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500" i="1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num>
                            <m:den>
                              <m:r>
                                <a:rPr lang="en-GB" sz="25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2500" dirty="0"/>
              </a:p>
            </p:txBody>
          </p:sp>
        </mc:Choice>
        <mc:Fallback xmlns="">
          <p:sp>
            <p:nvSpPr>
              <p:cNvPr id="8" name="Rettangolo 7">
                <a:extLst>
                  <a:ext uri="{FF2B5EF4-FFF2-40B4-BE49-F238E27FC236}">
                    <a16:creationId xmlns:a16="http://schemas.microsoft.com/office/drawing/2014/main" id="{98AE96C8-05B3-4909-81BB-7C219DEB25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4309" y="1546804"/>
                <a:ext cx="2407519" cy="6587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ttangolo 8">
                <a:extLst>
                  <a:ext uri="{FF2B5EF4-FFF2-40B4-BE49-F238E27FC236}">
                    <a16:creationId xmlns:a16="http://schemas.microsoft.com/office/drawing/2014/main" id="{F2F5FBAD-1059-4CE5-ACF6-89B3E93E15D3}"/>
                  </a:ext>
                </a:extLst>
              </p:cNvPr>
              <p:cNvSpPr/>
              <p:nvPr/>
            </p:nvSpPr>
            <p:spPr>
              <a:xfrm>
                <a:off x="7107188" y="1487832"/>
                <a:ext cx="2009589" cy="9567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5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5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GB" sz="2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5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5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sz="2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5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GB" sz="2500" i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GB" sz="25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5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500" i="1">
                              <a:latin typeface="Cambria Math" panose="02040503050406030204" pitchFamily="18" charset="0"/>
                            </a:rPr>
                            <m:t>𝑘𝑇</m:t>
                          </m:r>
                        </m:num>
                        <m:den>
                          <m:r>
                            <a:rPr lang="en-GB" sz="25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500" dirty="0"/>
              </a:p>
            </p:txBody>
          </p:sp>
        </mc:Choice>
        <mc:Fallback xmlns="">
          <p:sp>
            <p:nvSpPr>
              <p:cNvPr id="9" name="Rettangolo 8">
                <a:extLst>
                  <a:ext uri="{FF2B5EF4-FFF2-40B4-BE49-F238E27FC236}">
                    <a16:creationId xmlns:a16="http://schemas.microsoft.com/office/drawing/2014/main" id="{F2F5FBAD-1059-4CE5-ACF6-89B3E93E15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188" y="1487832"/>
                <a:ext cx="2009589" cy="9567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41EBA19-3D1D-4421-85E0-E30DE7283657}"/>
              </a:ext>
            </a:extLst>
          </p:cNvPr>
          <p:cNvSpPr txBox="1"/>
          <p:nvPr/>
        </p:nvSpPr>
        <p:spPr>
          <a:xfrm>
            <a:off x="6332877" y="2912204"/>
            <a:ext cx="572264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/>
              <a:t>From the slope we obtained:</a:t>
            </a:r>
          </a:p>
          <a:p>
            <a:r>
              <a:rPr lang="en-GB" sz="3000" i="1" dirty="0" smtClean="0"/>
              <a:t>k</a:t>
            </a:r>
            <a:r>
              <a:rPr lang="en-GB" sz="3000" dirty="0" smtClean="0"/>
              <a:t> = </a:t>
            </a:r>
            <a:r>
              <a:rPr lang="en-GB" sz="3000" dirty="0"/>
              <a:t>1.58 x 10</a:t>
            </a:r>
            <a:r>
              <a:rPr lang="en-GB" sz="3000" baseline="30000" dirty="0"/>
              <a:t>-4</a:t>
            </a:r>
            <a:r>
              <a:rPr lang="en-GB" sz="3000" dirty="0" smtClean="0"/>
              <a:t> </a:t>
            </a:r>
          </a:p>
          <a:p>
            <a:r>
              <a:rPr lang="en-GB" sz="3000" dirty="0" smtClean="0"/>
              <a:t>And we can correct the values of the resonance frequencies by an amount:</a:t>
            </a:r>
          </a:p>
          <a:p>
            <a:endParaRPr lang="en-GB" sz="3000" dirty="0" smtClean="0">
              <a:solidFill>
                <a:srgbClr val="FF0000"/>
              </a:solidFill>
            </a:endParaRPr>
          </a:p>
          <a:p>
            <a:endParaRPr lang="en-GB" sz="2000" dirty="0" smtClean="0">
              <a:solidFill>
                <a:srgbClr val="FF0000"/>
              </a:solidFill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7" t="12968" r="6867" b="7161"/>
          <a:stretch/>
        </p:blipFill>
        <p:spPr>
          <a:xfrm>
            <a:off x="9320113" y="924703"/>
            <a:ext cx="2735407" cy="1839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ttangolo 12">
                <a:extLst>
                  <a:ext uri="{FF2B5EF4-FFF2-40B4-BE49-F238E27FC236}">
                    <a16:creationId xmlns:a16="http://schemas.microsoft.com/office/drawing/2014/main" id="{4491A076-9BB5-4D16-B9C8-A39BCFDDCDBD}"/>
                  </a:ext>
                </a:extLst>
              </p:cNvPr>
              <p:cNvSpPr/>
              <p:nvPr/>
            </p:nvSpPr>
            <p:spPr>
              <a:xfrm>
                <a:off x="7835318" y="5056442"/>
                <a:ext cx="2267544" cy="9662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000" b="1" smtClean="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GB" sz="3000" b="1" i="1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GB" sz="3000" b="1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000" b="1" i="1">
                          <a:latin typeface="Cambria Math" panose="02040503050406030204" pitchFamily="18" charset="0"/>
                        </a:rPr>
                        <m:t>𝒇</m:t>
                      </m:r>
                      <m:f>
                        <m:fPr>
                          <m:ctrlPr>
                            <a:rPr lang="en-GB" sz="3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000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num>
                        <m:den>
                          <m:r>
                            <a:rPr lang="en-GB" sz="3000" b="1" i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3000" b="1" i="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GB" sz="3000" b="1" i="1">
                          <a:latin typeface="Cambria Math" panose="02040503050406030204" pitchFamily="18" charset="0"/>
                        </a:rPr>
                        <m:t>𝑻</m:t>
                      </m:r>
                    </m:oMath>
                  </m:oMathPara>
                </a14:m>
                <a:endParaRPr lang="en-GB" sz="3000" b="1" dirty="0"/>
              </a:p>
            </p:txBody>
          </p:sp>
        </mc:Choice>
        <mc:Fallback xmlns="">
          <p:sp>
            <p:nvSpPr>
              <p:cNvPr id="13" name="Rettangolo 12">
                <a:extLst>
                  <a:ext uri="{FF2B5EF4-FFF2-40B4-BE49-F238E27FC236}">
                    <a16:creationId xmlns:a16="http://schemas.microsoft.com/office/drawing/2014/main" id="{4491A076-9BB5-4D16-B9C8-A39BCFDDCD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5318" y="5056442"/>
                <a:ext cx="2267544" cy="96622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833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236"/>
            <a:ext cx="12192000" cy="109528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0" y="6420677"/>
            <a:ext cx="11392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Matteo Bischi 					GRASS, </a:t>
            </a:r>
            <a:r>
              <a:rPr lang="en-GB" dirty="0" err="1" smtClean="0"/>
              <a:t>Padova</a:t>
            </a:r>
            <a:r>
              <a:rPr lang="en-GB" dirty="0" smtClean="0"/>
              <a:t>				17.10.2019</a:t>
            </a:r>
            <a:endParaRPr lang="en-GB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785042" y="163977"/>
            <a:ext cx="38660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What is left to do</a:t>
            </a:r>
            <a:endParaRPr lang="en-GB" sz="4000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477078" y="1370604"/>
            <a:ext cx="1124115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/>
              <a:t>Understand why the loss angle of the coating increases at annealing temperatures above 430°C</a:t>
            </a:r>
          </a:p>
          <a:p>
            <a:endParaRPr lang="en-GB" sz="3000" dirty="0"/>
          </a:p>
          <a:p>
            <a:r>
              <a:rPr lang="en-GB" sz="3000" dirty="0" err="1" smtClean="0"/>
              <a:t>Hypothesys</a:t>
            </a:r>
            <a:r>
              <a:rPr lang="en-GB" sz="3000" dirty="0" smtClean="0"/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 smtClean="0"/>
              <a:t>Crystallization of </a:t>
            </a:r>
            <a:r>
              <a:rPr lang="en-GB" sz="3200" dirty="0"/>
              <a:t>MgF</a:t>
            </a:r>
            <a:r>
              <a:rPr lang="en-GB" sz="3200" baseline="-25000" dirty="0"/>
              <a:t>2</a:t>
            </a:r>
            <a:r>
              <a:rPr lang="en-GB" sz="3000" dirty="0" smtClean="0"/>
              <a:t> </a:t>
            </a:r>
            <a:r>
              <a:rPr lang="en-GB" sz="3200" dirty="0" smtClean="0"/>
              <a:t>took place (a new XRD analysis will be repeated soon)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Cracks on the surface of the </a:t>
            </a:r>
            <a:r>
              <a:rPr lang="en-GB" sz="3200" dirty="0"/>
              <a:t>MgF</a:t>
            </a:r>
            <a:r>
              <a:rPr lang="en-GB" sz="3200" baseline="-25000" dirty="0"/>
              <a:t>2</a:t>
            </a:r>
            <a:r>
              <a:rPr lang="en-GB" sz="3200" dirty="0" smtClean="0"/>
              <a:t> films due to differences of thermal expansion coefficients between the substrate and the coating</a:t>
            </a:r>
            <a:endParaRPr lang="en-GB" sz="3000" dirty="0" smtClean="0"/>
          </a:p>
        </p:txBody>
      </p:sp>
    </p:spTree>
    <p:extLst>
      <p:ext uri="{BB962C8B-B14F-4D97-AF65-F5344CB8AC3E}">
        <p14:creationId xmlns:p14="http://schemas.microsoft.com/office/powerpoint/2010/main" val="60655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236"/>
            <a:ext cx="12192000" cy="109528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0" y="6420677"/>
            <a:ext cx="11392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Matteo Bischi 					GRASS, </a:t>
            </a:r>
            <a:r>
              <a:rPr lang="en-GB" dirty="0" err="1" smtClean="0"/>
              <a:t>Padova</a:t>
            </a:r>
            <a:r>
              <a:rPr lang="en-GB" dirty="0" smtClean="0"/>
              <a:t>				17.10.2019</a:t>
            </a:r>
            <a:endParaRPr lang="en-GB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785042" y="163977"/>
            <a:ext cx="38660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What is left to do</a:t>
            </a:r>
            <a:endParaRPr lang="en-GB" sz="4000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78905" y="1198987"/>
            <a:ext cx="118685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/>
              <a:t>Upgrade of the </a:t>
            </a:r>
            <a:r>
              <a:rPr lang="en-GB" sz="3000" dirty="0" err="1" smtClean="0"/>
              <a:t>GeNS</a:t>
            </a:r>
            <a:r>
              <a:rPr lang="en-GB" sz="3000" dirty="0" smtClean="0"/>
              <a:t> system to operate at cryogenic temperatures and measure another set of samples coated with </a:t>
            </a:r>
            <a:r>
              <a:rPr lang="en-GB" sz="3000" dirty="0"/>
              <a:t>MgF</a:t>
            </a:r>
            <a:r>
              <a:rPr lang="en-GB" sz="3000" baseline="-25000" dirty="0"/>
              <a:t>2</a:t>
            </a:r>
            <a:r>
              <a:rPr lang="en-GB" sz="3000" dirty="0" smtClean="0"/>
              <a:t>.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6" r="5612"/>
          <a:stretch/>
        </p:blipFill>
        <p:spPr>
          <a:xfrm>
            <a:off x="234944" y="2250742"/>
            <a:ext cx="2752042" cy="2708271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997396" y="5058514"/>
            <a:ext cx="1252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Inner tank</a:t>
            </a:r>
            <a:endParaRPr lang="en-GB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3" r="8264" b="8274"/>
          <a:stretch/>
        </p:blipFill>
        <p:spPr>
          <a:xfrm>
            <a:off x="3233291" y="2250742"/>
            <a:ext cx="1996139" cy="2708271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3452073" y="5058514"/>
            <a:ext cx="16177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Copper shield</a:t>
            </a:r>
            <a:endParaRPr lang="en-GB" sz="2000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4" t="4849" r="11975"/>
          <a:stretch/>
        </p:blipFill>
        <p:spPr>
          <a:xfrm>
            <a:off x="5448321" y="2250743"/>
            <a:ext cx="2819697" cy="2708271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6207356" y="5058514"/>
            <a:ext cx="13072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Outer tank</a:t>
            </a:r>
            <a:endParaRPr lang="en-GB" sz="2000" dirty="0"/>
          </a:p>
        </p:txBody>
      </p:sp>
      <p:pic>
        <p:nvPicPr>
          <p:cNvPr id="12" name="Picture 6" descr="Risultati immagini per liquid nitrogen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47"/>
          <a:stretch/>
        </p:blipFill>
        <p:spPr bwMode="auto">
          <a:xfrm>
            <a:off x="8486909" y="2249980"/>
            <a:ext cx="3560558" cy="2709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sellaDiTesto 12"/>
          <p:cNvSpPr txBox="1"/>
          <p:nvPr/>
        </p:nvSpPr>
        <p:spPr>
          <a:xfrm>
            <a:off x="9056308" y="5058514"/>
            <a:ext cx="2574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Liquid nitrogen/helium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62789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78"/>
          <p:cNvSpPr txBox="1">
            <a:spLocks noChangeArrowheads="1"/>
          </p:cNvSpPr>
          <p:nvPr/>
        </p:nvSpPr>
        <p:spPr bwMode="auto">
          <a:xfrm>
            <a:off x="337458" y="953347"/>
            <a:ext cx="11698830" cy="469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811" tIns="39905" rIns="79811" bIns="39905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000" b="1" dirty="0" smtClean="0">
                <a:cs typeface="Times New Roman" pitchFamily="18" charset="0"/>
              </a:rPr>
              <a:t>First Sample (</a:t>
            </a:r>
            <a:r>
              <a:rPr lang="en-US" sz="3000" b="1" dirty="0">
                <a:cs typeface="Times New Roman" pitchFamily="18" charset="0"/>
              </a:rPr>
              <a:t>C21025): </a:t>
            </a:r>
            <a:r>
              <a:rPr lang="en-US" sz="3000" dirty="0" smtClean="0">
                <a:cs typeface="Times New Roman" pitchFamily="18" charset="0"/>
              </a:rPr>
              <a:t>after </a:t>
            </a:r>
            <a:r>
              <a:rPr lang="en-US" sz="3000" dirty="0">
                <a:cs typeface="Times New Roman" pitchFamily="18" charset="0"/>
              </a:rPr>
              <a:t>each annealing cycle the loss angle of the </a:t>
            </a:r>
            <a:r>
              <a:rPr lang="en-US" sz="3000" dirty="0"/>
              <a:t>MgF</a:t>
            </a:r>
            <a:r>
              <a:rPr lang="en-US" sz="3000" baseline="-25000" dirty="0"/>
              <a:t>2  </a:t>
            </a:r>
            <a:r>
              <a:rPr lang="en-US" sz="3000" dirty="0">
                <a:cs typeface="Times New Roman" pitchFamily="18" charset="0"/>
              </a:rPr>
              <a:t>coating decreases until the treatment at </a:t>
            </a:r>
            <a:r>
              <a:rPr lang="en-US" sz="3000" dirty="0" smtClean="0">
                <a:cs typeface="Times New Roman" pitchFamily="18" charset="0"/>
              </a:rPr>
              <a:t>430°C</a:t>
            </a:r>
            <a:r>
              <a:rPr lang="en-US" sz="3000" dirty="0">
                <a:cs typeface="Times New Roman" pitchFamily="18" charset="0"/>
              </a:rPr>
              <a:t>. Above this temperature </a:t>
            </a:r>
            <a:r>
              <a:rPr lang="el-GR" sz="3000" dirty="0" smtClean="0"/>
              <a:t>φ</a:t>
            </a:r>
            <a:r>
              <a:rPr lang="it-IT" sz="3000" dirty="0" smtClean="0"/>
              <a:t> </a:t>
            </a:r>
            <a:r>
              <a:rPr lang="en-US" sz="3000" dirty="0" smtClean="0"/>
              <a:t>increases</a:t>
            </a:r>
            <a:r>
              <a:rPr lang="en-US" sz="3000" dirty="0"/>
              <a:t>. </a:t>
            </a:r>
            <a:endParaRPr lang="en-US" sz="3000" dirty="0" smtClean="0"/>
          </a:p>
          <a:p>
            <a:pPr lvl="0"/>
            <a:endParaRPr lang="en-US" sz="3000" dirty="0" smtClean="0">
              <a:cs typeface="Times New Roman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000" b="1" dirty="0" smtClean="0">
                <a:cs typeface="Times New Roman" pitchFamily="18" charset="0"/>
              </a:rPr>
              <a:t>Second Sample (C21011): </a:t>
            </a:r>
            <a:r>
              <a:rPr lang="en-US" sz="3000" dirty="0" smtClean="0">
                <a:cs typeface="Times New Roman" pitchFamily="18" charset="0"/>
              </a:rPr>
              <a:t>after each annealing cycle the loss angle of the coating decreases until 60 hours of cumulative time.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3000" dirty="0">
              <a:cs typeface="Times New Roman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cs typeface="Times New Roman" pitchFamily="18" charset="0"/>
              </a:rPr>
              <a:t>Mechanical loss values of </a:t>
            </a:r>
            <a:r>
              <a:rPr lang="en-US" sz="3000" dirty="0"/>
              <a:t>MgF</a:t>
            </a:r>
            <a:r>
              <a:rPr lang="en-US" sz="3000" baseline="-25000" dirty="0"/>
              <a:t>2</a:t>
            </a:r>
            <a:r>
              <a:rPr lang="en-US" sz="3000" dirty="0">
                <a:cs typeface="Times New Roman" pitchFamily="18" charset="0"/>
              </a:rPr>
              <a:t> coating are more than an order of magnitude higher than silica at room temperature, but we need to repeat measurements at cryogenic temperatures</a:t>
            </a:r>
            <a:r>
              <a:rPr lang="en-US" sz="3000" dirty="0" smtClean="0">
                <a:cs typeface="Times New Roman" pitchFamily="18" charset="0"/>
              </a:rPr>
              <a:t>.</a:t>
            </a:r>
            <a:endParaRPr lang="en-US" sz="3000" dirty="0">
              <a:cs typeface="Times New Roman" pitchFamily="18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236"/>
            <a:ext cx="12192000" cy="1095288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0" y="6420677"/>
            <a:ext cx="11392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Matteo Bischi 					GRASS, </a:t>
            </a:r>
            <a:r>
              <a:rPr lang="en-GB" dirty="0" err="1" smtClean="0"/>
              <a:t>Padova</a:t>
            </a:r>
            <a:r>
              <a:rPr lang="en-GB" dirty="0" smtClean="0"/>
              <a:t>				17.10.2019</a:t>
            </a:r>
            <a:endParaRPr lang="en-GB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4340130" y="174472"/>
            <a:ext cx="27126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Conclusions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333001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236"/>
            <a:ext cx="12192000" cy="109528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0" y="6420677"/>
            <a:ext cx="11392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Matteo Bischi 					GRASS, </a:t>
            </a:r>
            <a:r>
              <a:rPr lang="en-GB" dirty="0" err="1" smtClean="0"/>
              <a:t>Padova</a:t>
            </a:r>
            <a:r>
              <a:rPr lang="en-GB" dirty="0" smtClean="0"/>
              <a:t>				17.10.2019</a:t>
            </a:r>
            <a:endParaRPr lang="en-GB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224136" y="224172"/>
            <a:ext cx="315297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000" b="1" dirty="0" smtClean="0"/>
              <a:t>Thank you!</a:t>
            </a:r>
            <a:endParaRPr lang="en-GB" sz="5000" b="1" dirty="0"/>
          </a:p>
        </p:txBody>
      </p:sp>
      <p:pic>
        <p:nvPicPr>
          <p:cNvPr id="1026" name="Picture 2" descr="https://www.10cose.it/wp-content/uploads/2015/09/urbino-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31" y="1271138"/>
            <a:ext cx="11885737" cy="4244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51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</TotalTime>
  <Words>684</Words>
  <Application>Microsoft Office PowerPoint</Application>
  <PresentationFormat>Widescreen</PresentationFormat>
  <Paragraphs>162</Paragraphs>
  <Slides>19</Slides>
  <Notes>0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Matteo Bischi</dc:creator>
  <cp:lastModifiedBy>Matteo Bischi</cp:lastModifiedBy>
  <cp:revision>54</cp:revision>
  <dcterms:created xsi:type="dcterms:W3CDTF">2019-10-07T09:13:11Z</dcterms:created>
  <dcterms:modified xsi:type="dcterms:W3CDTF">2019-10-15T13:56:50Z</dcterms:modified>
</cp:coreProperties>
</file>