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3" r:id="rId2"/>
    <p:sldId id="307" r:id="rId3"/>
    <p:sldId id="302" r:id="rId4"/>
    <p:sldId id="304" r:id="rId5"/>
    <p:sldId id="305" r:id="rId6"/>
    <p:sldId id="308" r:id="rId7"/>
    <p:sldId id="309" r:id="rId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9999"/>
    <a:srgbClr val="0099FF"/>
    <a:srgbClr val="00CCFF"/>
    <a:srgbClr val="006600"/>
    <a:srgbClr val="0000CC"/>
    <a:srgbClr val="00CC99"/>
    <a:srgbClr val="33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17" autoAdjust="0"/>
    <p:restoredTop sz="94676" autoAdjust="0"/>
  </p:normalViewPr>
  <p:slideViewPr>
    <p:cSldViewPr snapToObjects="1">
      <p:cViewPr varScale="1">
        <p:scale>
          <a:sx n="87" d="100"/>
          <a:sy n="87" d="100"/>
        </p:scale>
        <p:origin x="-7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46" d="100"/>
          <a:sy n="46" d="100"/>
        </p:scale>
        <p:origin x="-1242" y="-7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Carlo Bradaschia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9225" y="0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31/10/2002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9225" y="8829675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52D6579E-4D3F-4B20-BC7F-F44885D61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Carlo Bradaschia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9225" y="0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31/10/2002</a:t>
            </a:r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25550" y="717550"/>
            <a:ext cx="4595813" cy="3446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451350"/>
            <a:ext cx="51466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08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9225" y="8829675"/>
            <a:ext cx="308768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CCB04900-D969-4BE0-ADCF-D4528D555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Carlo Bradaschia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31/10/2002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04900-D969-4BE0-ADCF-D4528D55556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2E186-A062-4886-A16B-7D67BE38E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7FED5-BD26-448F-8B0C-8194E0DA7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8AEA8-0C5A-46BB-9B0A-6F1EBF290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2EAC1-238F-4C95-8524-DE57FB22C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401E7-ECE9-49BC-93D0-1FAEA1ACE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C7627-B2EC-488D-BEE8-FC96E87BA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6DBC5-34CC-4F14-A6FC-5F8DF78BDE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5445C-D647-49B7-B0CB-42C383524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CB59F-121D-40C3-BD77-0AF68FAB9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8133E-546F-4216-83C8-B45D355E2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736F2-959C-424A-8459-0C595D50E4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Virgo Week Feb.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983EC-9BD2-42A9-B3FA-C85FA205C0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3C1983EC-9BD2-42A9-B3FA-C85FA205C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ascatiscienza.it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Virgo Week Feb. 2012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08B10-008A-4EE9-A9C6-22C6DE1AF5B9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1143000" y="1890713"/>
            <a:ext cx="6929438" cy="400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3600" b="1" dirty="0">
                <a:solidFill>
                  <a:srgbClr val="009999"/>
                </a:solidFill>
              </a:rPr>
              <a:t>Virgo/EGO Outreach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3600" b="1" dirty="0">
              <a:solidFill>
                <a:srgbClr val="009999"/>
              </a:solidFill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3600" b="1" dirty="0" smtClean="0">
                <a:solidFill>
                  <a:srgbClr val="009999"/>
                </a:solidFill>
              </a:rPr>
              <a:t>02/2012</a:t>
            </a:r>
            <a:r>
              <a:rPr lang="en-US" sz="2400" dirty="0" smtClean="0"/>
              <a:t> </a:t>
            </a:r>
            <a:endParaRPr lang="en-US" sz="2400" dirty="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 dirty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2055" name="Picture 4" descr="logo_gran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765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Virgo Week Feb.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3000" y="1196752"/>
            <a:ext cx="6929438" cy="52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400" b="1" dirty="0" smtClean="0">
                <a:solidFill>
                  <a:srgbClr val="009999"/>
                </a:solidFill>
              </a:rPr>
              <a:t>Outreach Group</a:t>
            </a:r>
            <a:endParaRPr lang="en-US" sz="2400" b="1" dirty="0">
              <a:solidFill>
                <a:srgbClr val="009999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Carlo </a:t>
            </a:r>
            <a:r>
              <a:rPr lang="en-US" sz="2000" dirty="0" err="1" smtClean="0"/>
              <a:t>Bradaschia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Elena </a:t>
            </a:r>
            <a:r>
              <a:rPr lang="en-US" sz="2000" dirty="0" err="1" smtClean="0"/>
              <a:t>Cuoco</a:t>
            </a:r>
            <a:r>
              <a:rPr lang="en-US" sz="2000" dirty="0" smtClean="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Giuseppe Di </a:t>
            </a:r>
            <a:r>
              <a:rPr lang="en-US" sz="2000" dirty="0" err="1" smtClean="0"/>
              <a:t>Biase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err="1" smtClean="0"/>
              <a:t>Severine</a:t>
            </a:r>
            <a:r>
              <a:rPr lang="en-US" sz="2000" dirty="0" smtClean="0"/>
              <a:t> </a:t>
            </a:r>
            <a:r>
              <a:rPr lang="en-US" sz="2000" dirty="0" err="1" smtClean="0"/>
              <a:t>Perus</a:t>
            </a:r>
            <a:endParaRPr lang="en-US" sz="2000" dirty="0" smtClean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Gabriele </a:t>
            </a:r>
            <a:r>
              <a:rPr lang="en-US" sz="2000" dirty="0" err="1" smtClean="0"/>
              <a:t>Vajente</a:t>
            </a: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 smtClean="0"/>
              <a:t>(Federico </a:t>
            </a:r>
            <a:r>
              <a:rPr lang="en-US" sz="2000" dirty="0" err="1" smtClean="0"/>
              <a:t>Ferrini</a:t>
            </a:r>
            <a:r>
              <a:rPr lang="en-US" sz="2000" dirty="0" smtClean="0"/>
              <a:t>)	</a:t>
            </a: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Virgo Week Feb.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20655-8DBE-4015-A187-10EBF795D5D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3077" name="Picture 4" descr="logo_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30480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928688" y="1285875"/>
            <a:ext cx="7529512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009999"/>
                </a:solidFill>
              </a:rPr>
              <a:t>Site Visits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As usual since several years, every Saturday (Tuesday) morning </a:t>
            </a:r>
            <a:r>
              <a:rPr lang="en-US" sz="2400" dirty="0" smtClean="0"/>
              <a:t>20-60 </a:t>
            </a:r>
            <a:r>
              <a:rPr lang="en-US" sz="2400" dirty="0"/>
              <a:t>visitors</a:t>
            </a:r>
          </a:p>
          <a:p>
            <a:r>
              <a:rPr lang="en-US" sz="2400" dirty="0" smtClean="0"/>
              <a:t>2012: 4 visits from France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Guides:</a:t>
            </a:r>
            <a:endParaRPr lang="en-US" sz="2400" dirty="0"/>
          </a:p>
          <a:p>
            <a:r>
              <a:rPr lang="en-US" sz="2000" dirty="0" err="1" smtClean="0"/>
              <a:t>Boschi</a:t>
            </a:r>
            <a:r>
              <a:rPr lang="en-US" sz="2000" dirty="0" smtClean="0"/>
              <a:t>, </a:t>
            </a:r>
            <a:r>
              <a:rPr lang="en-US" sz="2000" dirty="0" err="1" smtClean="0"/>
              <a:t>Bradaschia</a:t>
            </a:r>
            <a:r>
              <a:rPr lang="en-US" sz="2000" dirty="0" smtClean="0"/>
              <a:t>, </a:t>
            </a:r>
            <a:r>
              <a:rPr lang="en-US" sz="2000" dirty="0" err="1" smtClean="0"/>
              <a:t>Calloni</a:t>
            </a:r>
            <a:r>
              <a:rPr lang="en-US" sz="2000" dirty="0"/>
              <a:t>, </a:t>
            </a:r>
            <a:r>
              <a:rPr lang="en-US" sz="2000" dirty="0" err="1"/>
              <a:t>Carbognani</a:t>
            </a:r>
            <a:r>
              <a:rPr lang="en-US" sz="2000" dirty="0"/>
              <a:t>, </a:t>
            </a:r>
            <a:r>
              <a:rPr lang="en-US" sz="2000" dirty="0" err="1"/>
              <a:t>Cella</a:t>
            </a:r>
            <a:r>
              <a:rPr lang="en-US" sz="2000" dirty="0"/>
              <a:t>, </a:t>
            </a:r>
            <a:r>
              <a:rPr lang="en-US" sz="2000" dirty="0" err="1" smtClean="0"/>
              <a:t>Chiummo</a:t>
            </a:r>
            <a:r>
              <a:rPr lang="en-US" sz="2000" dirty="0" smtClean="0"/>
              <a:t>, </a:t>
            </a:r>
            <a:r>
              <a:rPr lang="en-US" sz="2000" dirty="0" err="1" smtClean="0"/>
              <a:t>Cuoco</a:t>
            </a:r>
            <a:r>
              <a:rPr lang="en-US" sz="2000" dirty="0"/>
              <a:t>, </a:t>
            </a:r>
            <a:r>
              <a:rPr lang="en-US" sz="2000" dirty="0" err="1"/>
              <a:t>Dattilo</a:t>
            </a:r>
            <a:r>
              <a:rPr lang="en-US" sz="2000" dirty="0"/>
              <a:t>, </a:t>
            </a:r>
            <a:r>
              <a:rPr lang="en-US" sz="2000" dirty="0" smtClean="0"/>
              <a:t>Day, </a:t>
            </a:r>
            <a:r>
              <a:rPr lang="en-US" sz="2000" dirty="0" err="1" smtClean="0"/>
              <a:t>Ferrante</a:t>
            </a:r>
            <a:r>
              <a:rPr lang="en-US" sz="2000" dirty="0"/>
              <a:t>, </a:t>
            </a:r>
            <a:r>
              <a:rPr lang="en-US" sz="2000" dirty="0" err="1" smtClean="0"/>
              <a:t>Frasconi</a:t>
            </a:r>
            <a:r>
              <a:rPr lang="en-US" sz="2000" dirty="0" smtClean="0"/>
              <a:t>, </a:t>
            </a:r>
            <a:r>
              <a:rPr lang="en-US" sz="2000" dirty="0" err="1" smtClean="0"/>
              <a:t>Genin</a:t>
            </a:r>
            <a:r>
              <a:rPr lang="en-US" sz="2000" dirty="0" smtClean="0"/>
              <a:t>, </a:t>
            </a:r>
            <a:r>
              <a:rPr lang="en-US" sz="2000" dirty="0" err="1" smtClean="0"/>
              <a:t>Kasprzack</a:t>
            </a:r>
            <a:r>
              <a:rPr lang="en-US" sz="2000" dirty="0" smtClean="0"/>
              <a:t>, </a:t>
            </a:r>
            <a:r>
              <a:rPr lang="en-US" sz="2000" dirty="0" err="1" smtClean="0"/>
              <a:t>Mantovani</a:t>
            </a:r>
            <a:r>
              <a:rPr lang="en-US" sz="2000" dirty="0"/>
              <a:t>, </a:t>
            </a:r>
            <a:r>
              <a:rPr lang="en-US" sz="2000" dirty="0" smtClean="0"/>
              <a:t>Marque, </a:t>
            </a:r>
            <a:r>
              <a:rPr lang="en-US" sz="2000" dirty="0" err="1" smtClean="0"/>
              <a:t>Paoletti</a:t>
            </a:r>
            <a:r>
              <a:rPr lang="en-US" sz="2000" dirty="0"/>
              <a:t>, </a:t>
            </a:r>
            <a:r>
              <a:rPr lang="en-US" sz="2000" dirty="0" err="1"/>
              <a:t>Passaquieti</a:t>
            </a:r>
            <a:r>
              <a:rPr lang="en-US" sz="2000" dirty="0"/>
              <a:t>, </a:t>
            </a:r>
            <a:r>
              <a:rPr lang="en-US" sz="2000" dirty="0" err="1"/>
              <a:t>Passuello</a:t>
            </a:r>
            <a:r>
              <a:rPr lang="en-US" sz="2000" dirty="0"/>
              <a:t>, </a:t>
            </a:r>
            <a:r>
              <a:rPr lang="en-US" sz="2000" dirty="0" err="1"/>
              <a:t>Perus</a:t>
            </a:r>
            <a:r>
              <a:rPr lang="en-US" sz="2000" dirty="0"/>
              <a:t>, </a:t>
            </a:r>
            <a:r>
              <a:rPr lang="en-US" sz="2000" dirty="0" smtClean="0"/>
              <a:t>Ricci, </a:t>
            </a:r>
            <a:r>
              <a:rPr lang="en-US" sz="2000" dirty="0" err="1" smtClean="0"/>
              <a:t>Swinkels</a:t>
            </a:r>
            <a:r>
              <a:rPr lang="en-US" sz="2000" dirty="0" smtClean="0"/>
              <a:t>, </a:t>
            </a:r>
            <a:r>
              <a:rPr lang="en-US" sz="2000" dirty="0" err="1" smtClean="0"/>
              <a:t>Tonelli</a:t>
            </a:r>
            <a:r>
              <a:rPr lang="en-US" sz="2000" dirty="0"/>
              <a:t>, </a:t>
            </a:r>
            <a:r>
              <a:rPr lang="en-US" sz="2000" dirty="0" err="1"/>
              <a:t>Vajente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Virgo Week Feb. 2012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667E1-AD6E-4DE2-9816-0B5A83FDDB09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1714500" y="247650"/>
            <a:ext cx="69294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400"/>
          </a:p>
        </p:txBody>
      </p:sp>
      <p:sp>
        <p:nvSpPr>
          <p:cNvPr id="6150" name="Rectangle 5"/>
          <p:cNvSpPr>
            <a:spLocks noChangeArrowheads="1"/>
          </p:cNvSpPr>
          <p:nvPr/>
        </p:nvSpPr>
        <p:spPr bwMode="auto">
          <a:xfrm>
            <a:off x="4010025" y="3209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6151" name="Picture 4" descr="logo_gran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47650"/>
            <a:ext cx="1123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TextBox 12"/>
          <p:cNvSpPr txBox="1">
            <a:spLocks noChangeArrowheads="1"/>
          </p:cNvSpPr>
          <p:nvPr/>
        </p:nvSpPr>
        <p:spPr bwMode="auto">
          <a:xfrm>
            <a:off x="3089275" y="257175"/>
            <a:ext cx="596423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b="1" dirty="0">
                <a:solidFill>
                  <a:srgbClr val="0099FF"/>
                </a:solidFill>
              </a:rPr>
              <a:t>European </a:t>
            </a:r>
            <a:r>
              <a:rPr lang="en-US" sz="2800" b="1" dirty="0" smtClean="0">
                <a:solidFill>
                  <a:srgbClr val="0099FF"/>
                </a:solidFill>
              </a:rPr>
              <a:t>Researchers’ </a:t>
            </a:r>
            <a:r>
              <a:rPr lang="en-US" sz="2800" b="1" dirty="0">
                <a:solidFill>
                  <a:srgbClr val="0099FF"/>
                </a:solidFill>
              </a:rPr>
              <a:t>Night  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800" dirty="0" smtClean="0"/>
              <a:t>28 </a:t>
            </a:r>
            <a:r>
              <a:rPr lang="en-US" sz="2800" dirty="0" smtClean="0"/>
              <a:t>(and </a:t>
            </a:r>
            <a:r>
              <a:rPr lang="en-US" sz="2800" dirty="0" smtClean="0"/>
              <a:t>29) September2012</a:t>
            </a:r>
            <a:endParaRPr lang="en-US" sz="28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dirty="0"/>
              <a:t>		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endParaRPr lang="en-US" sz="2000" dirty="0"/>
          </a:p>
        </p:txBody>
      </p:sp>
      <p:sp>
        <p:nvSpPr>
          <p:cNvPr id="6153" name="TextBox 12"/>
          <p:cNvSpPr txBox="1">
            <a:spLocks noChangeArrowheads="1"/>
          </p:cNvSpPr>
          <p:nvPr/>
        </p:nvSpPr>
        <p:spPr bwMode="auto">
          <a:xfrm>
            <a:off x="2143125" y="2647950"/>
            <a:ext cx="691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endParaRPr lang="it-IT" sz="2000"/>
          </a:p>
        </p:txBody>
      </p:sp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8563" y="2843213"/>
            <a:ext cx="25796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588" y="1849438"/>
            <a:ext cx="1235075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0" y="571500"/>
            <a:ext cx="132238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553200" y="3714750"/>
            <a:ext cx="2214563" cy="3079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hlinkClick r:id="rId6"/>
              </a:rPr>
              <a:t>www.frascatiscienza.it</a:t>
            </a:r>
            <a:r>
              <a:rPr lang="en-US" dirty="0"/>
              <a:t> </a:t>
            </a:r>
          </a:p>
        </p:txBody>
      </p:sp>
      <p:sp>
        <p:nvSpPr>
          <p:cNvPr id="6158" name="TextBox 15"/>
          <p:cNvSpPr txBox="1">
            <a:spLocks noChangeArrowheads="1"/>
          </p:cNvSpPr>
          <p:nvPr/>
        </p:nvSpPr>
        <p:spPr bwMode="auto">
          <a:xfrm>
            <a:off x="2411760" y="2093913"/>
            <a:ext cx="644649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EGO/Virgo answered  </a:t>
            </a:r>
            <a:r>
              <a:rPr lang="en-US" sz="2400" dirty="0" smtClean="0">
                <a:solidFill>
                  <a:srgbClr val="C00000"/>
                </a:solidFill>
              </a:rPr>
              <a:t>(successfully?) </a:t>
            </a:r>
            <a:r>
              <a:rPr lang="en-US" sz="2400" dirty="0" smtClean="0">
                <a:solidFill>
                  <a:srgbClr val="C00000"/>
                </a:solidFill>
              </a:rPr>
              <a:t>the </a:t>
            </a:r>
            <a:r>
              <a:rPr lang="en-US" sz="2400" dirty="0">
                <a:solidFill>
                  <a:srgbClr val="C00000"/>
                </a:solidFill>
              </a:rPr>
              <a:t>European call as partners of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Virgo Week Feb. 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AAE5EC-D59E-4141-BE01-90B0BDA71C0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304800" y="4464050"/>
            <a:ext cx="4572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In </a:t>
            </a:r>
            <a:r>
              <a:rPr lang="en-US" sz="1400" dirty="0" err="1"/>
              <a:t>collaborazione</a:t>
            </a:r>
            <a:r>
              <a:rPr lang="en-US" sz="1400" dirty="0"/>
              <a:t> con:</a:t>
            </a:r>
          </a:p>
          <a:p>
            <a:r>
              <a:rPr lang="it-IT" sz="1400" dirty="0"/>
              <a:t>Comune di Cascina</a:t>
            </a:r>
          </a:p>
          <a:p>
            <a:r>
              <a:rPr lang="it-IT" sz="1400" dirty="0"/>
              <a:t>Comune di Pisa</a:t>
            </a:r>
          </a:p>
          <a:p>
            <a:r>
              <a:rPr lang="it-IT" sz="1400" dirty="0"/>
              <a:t>Astrofili Pisani Galileo Galilei</a:t>
            </a:r>
          </a:p>
          <a:p>
            <a:r>
              <a:rPr lang="it-IT" sz="1400" dirty="0"/>
              <a:t>Regione Toscana</a:t>
            </a:r>
          </a:p>
          <a:p>
            <a:r>
              <a:rPr lang="it-IT" sz="1400" dirty="0"/>
              <a:t>La Limonaia</a:t>
            </a:r>
          </a:p>
          <a:p>
            <a:r>
              <a:rPr lang="it-IT" sz="1400" dirty="0"/>
              <a:t>INFN e Dipartimento di </a:t>
            </a:r>
            <a:r>
              <a:rPr lang="it-IT" sz="1400" dirty="0" smtClean="0"/>
              <a:t>fisica</a:t>
            </a:r>
          </a:p>
          <a:p>
            <a:r>
              <a:rPr lang="it-IT" sz="1400" dirty="0" smtClean="0"/>
              <a:t>Fondazione CariPisa</a:t>
            </a:r>
            <a:endParaRPr lang="it-IT" sz="1400" dirty="0"/>
          </a:p>
          <a:p>
            <a:pPr algn="ctr"/>
            <a:endParaRPr lang="it-IT" dirty="0">
              <a:latin typeface="Calibri" pitchFamily="34" charset="0"/>
            </a:endParaRPr>
          </a:p>
        </p:txBody>
      </p:sp>
      <p:sp>
        <p:nvSpPr>
          <p:cNvPr id="7174" name="CasellaDiTesto 2"/>
          <p:cNvSpPr txBox="1">
            <a:spLocks noChangeArrowheads="1"/>
          </p:cNvSpPr>
          <p:nvPr/>
        </p:nvSpPr>
        <p:spPr bwMode="auto">
          <a:xfrm>
            <a:off x="685800" y="785813"/>
            <a:ext cx="3444875" cy="2800767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Calibri" pitchFamily="34" charset="0"/>
              </a:rPr>
              <a:t>To See</a:t>
            </a:r>
          </a:p>
          <a:p>
            <a:endParaRPr lang="it-IT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Virgo</a:t>
            </a:r>
            <a:r>
              <a:rPr lang="it-IT" sz="1800" dirty="0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Tunnel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Control Room (taking data)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Interferometer (working model)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Superattenuator  </a:t>
            </a:r>
            <a:r>
              <a:rPr lang="it-IT" sz="1800" dirty="0" smtClean="0">
                <a:latin typeface="Calibri" pitchFamily="34" charset="0"/>
              </a:rPr>
              <a:t>1987</a:t>
            </a:r>
          </a:p>
          <a:p>
            <a:pPr>
              <a:buFont typeface="Arial" charset="0"/>
              <a:buChar char="•"/>
            </a:pPr>
            <a:r>
              <a:rPr lang="it-IT" sz="1800" dirty="0" smtClean="0">
                <a:latin typeface="Calibri" pitchFamily="34" charset="0"/>
              </a:rPr>
              <a:t>A real </a:t>
            </a:r>
            <a:r>
              <a:rPr lang="it-IT" sz="1800" dirty="0" smtClean="0">
                <a:latin typeface="Calibri" pitchFamily="34" charset="0"/>
              </a:rPr>
              <a:t>Payload</a:t>
            </a:r>
          </a:p>
          <a:p>
            <a:pPr>
              <a:buFont typeface="Arial" charset="0"/>
              <a:buChar char="•"/>
            </a:pPr>
            <a:r>
              <a:rPr lang="it-IT" sz="1800" dirty="0" smtClean="0">
                <a:latin typeface="Calibri" pitchFamily="34" charset="0"/>
              </a:rPr>
              <a:t>EXPLORER</a:t>
            </a:r>
            <a:endParaRPr lang="it-IT" sz="1800" dirty="0" smtClean="0">
              <a:latin typeface="Calibri" pitchFamily="34" charset="0"/>
            </a:endParaRPr>
          </a:p>
          <a:p>
            <a:endParaRPr lang="it-IT" sz="1800" dirty="0">
              <a:latin typeface="Calibri" pitchFamily="34" charset="0"/>
            </a:endParaRPr>
          </a:p>
        </p:txBody>
      </p:sp>
      <p:sp>
        <p:nvSpPr>
          <p:cNvPr id="7175" name="CasellaDiTesto 2"/>
          <p:cNvSpPr txBox="1">
            <a:spLocks noChangeArrowheads="1"/>
          </p:cNvSpPr>
          <p:nvPr/>
        </p:nvSpPr>
        <p:spPr bwMode="auto">
          <a:xfrm>
            <a:off x="4457700" y="785813"/>
            <a:ext cx="4186238" cy="409342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i="1" dirty="0">
                <a:solidFill>
                  <a:srgbClr val="FF0000"/>
                </a:solidFill>
                <a:latin typeface="Calibri" pitchFamily="34" charset="0"/>
              </a:rPr>
              <a:t>To Do</a:t>
            </a:r>
          </a:p>
          <a:p>
            <a:endParaRPr lang="it-IT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Virgo</a:t>
            </a:r>
            <a:r>
              <a:rPr lang="it-IT" sz="1800" dirty="0"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Build your </a:t>
            </a:r>
            <a:r>
              <a:rPr lang="it-IT" sz="1800" dirty="0" smtClean="0">
                <a:latin typeface="Calibri" pitchFamily="34" charset="0"/>
              </a:rPr>
              <a:t>interferometer</a:t>
            </a:r>
            <a:endParaRPr lang="it-IT" sz="1800" dirty="0">
              <a:latin typeface="Calibri" pitchFamily="34" charset="0"/>
            </a:endParaRPr>
          </a:p>
          <a:p>
            <a:endParaRPr lang="it-IT" sz="1800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Science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Meet the scientists (Science Cafe)</a:t>
            </a:r>
          </a:p>
          <a:p>
            <a:endParaRPr lang="it-IT" sz="1800" dirty="0">
              <a:latin typeface="Calibri" pitchFamily="34" charset="0"/>
            </a:endParaRPr>
          </a:p>
          <a:p>
            <a:r>
              <a:rPr lang="it-IT" sz="1800" u="sng" dirty="0">
                <a:latin typeface="Calibri" pitchFamily="34" charset="0"/>
              </a:rPr>
              <a:t>Astronomy</a:t>
            </a:r>
          </a:p>
          <a:p>
            <a:pPr>
              <a:buFont typeface="Arial" charset="0"/>
              <a:buChar char="•"/>
            </a:pPr>
            <a:r>
              <a:rPr lang="it-IT" sz="1800" dirty="0">
                <a:latin typeface="Calibri" pitchFamily="34" charset="0"/>
              </a:rPr>
              <a:t>Observe the sky with the astronomers</a:t>
            </a:r>
          </a:p>
          <a:p>
            <a:pPr algn="r"/>
            <a:endParaRPr lang="it-IT" sz="1800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it-IT" sz="1800" u="sng" dirty="0" smtClean="0">
                <a:latin typeface="Calibri" pitchFamily="34" charset="0"/>
              </a:rPr>
              <a:t>Theatre</a:t>
            </a:r>
          </a:p>
          <a:p>
            <a:r>
              <a:rPr lang="it-IT" sz="1800" dirty="0" smtClean="0">
                <a:latin typeface="Calibri" pitchFamily="34" charset="0"/>
              </a:rPr>
              <a:t>“I Fisici” </a:t>
            </a:r>
          </a:p>
          <a:p>
            <a:r>
              <a:rPr lang="it-IT" sz="1800" dirty="0" smtClean="0">
                <a:latin typeface="Calibri" pitchFamily="34" charset="0"/>
              </a:rPr>
              <a:t>Die Physiker – Friedrich Duerrenmatt</a:t>
            </a:r>
            <a:endParaRPr lang="it-IT" sz="1800" dirty="0" smtClean="0">
              <a:latin typeface="Calibri" pitchFamily="34" charset="0"/>
            </a:endParaRPr>
          </a:p>
          <a:p>
            <a:endParaRPr lang="it-IT" dirty="0">
              <a:latin typeface="Calibri" pitchFamily="34" charset="0"/>
            </a:endParaRP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428625" y="142875"/>
            <a:ext cx="8029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Night </a:t>
            </a:r>
            <a:r>
              <a:rPr lang="en-US" sz="2400" b="1" dirty="0" smtClean="0">
                <a:solidFill>
                  <a:srgbClr val="FF0000"/>
                </a:solidFill>
              </a:rPr>
              <a:t>2012 </a:t>
            </a:r>
            <a:r>
              <a:rPr lang="en-US" sz="2400" dirty="0" smtClean="0"/>
              <a:t>program </a:t>
            </a:r>
            <a:r>
              <a:rPr lang="en-US" dirty="0"/>
              <a:t>	</a:t>
            </a:r>
            <a:r>
              <a:rPr lang="en-US" sz="1600" dirty="0" smtClean="0"/>
              <a:t>(23 and 24 September)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errini\Desktop\Cascina\Progetto Preliminare Museo Virgo 07-11-2011 vista 05.jpeg.jpg"/>
          <p:cNvPicPr>
            <a:picLocks noChangeAspect="1" noChangeArrowheads="1"/>
          </p:cNvPicPr>
          <p:nvPr/>
        </p:nvPicPr>
        <p:blipFill>
          <a:blip r:embed="rId2" cstate="print"/>
          <a:srcRect l="20000" t="5556" r="18333" b="21111"/>
          <a:stretch>
            <a:fillRect/>
          </a:stretch>
        </p:blipFill>
        <p:spPr bwMode="auto">
          <a:xfrm>
            <a:off x="683567" y="0"/>
            <a:ext cx="76892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rot="2786323">
            <a:off x="3806395" y="4265206"/>
            <a:ext cx="42326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OPEN AIR MUSEUM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Virgo Week Feb.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46DBC5-34CC-4F14-A6FC-5F8DF78BDE2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1544018"/>
            <a:ext cx="54292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259632" y="620688"/>
            <a:ext cx="66008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/>
              <a:t>"Stories From Another World": </a:t>
            </a:r>
            <a:endParaRPr lang="en-US" sz="1800" b="1" dirty="0" smtClean="0"/>
          </a:p>
          <a:p>
            <a:pPr algn="ctr"/>
            <a:r>
              <a:rPr lang="en-US" sz="1800" b="1" dirty="0" smtClean="0"/>
              <a:t>Vatican </a:t>
            </a:r>
            <a:r>
              <a:rPr lang="en-US" sz="1800" b="1" dirty="0" smtClean="0"/>
              <a:t>Organizes </a:t>
            </a:r>
            <a:r>
              <a:rPr lang="en-US" sz="1800" b="1" dirty="0" smtClean="0"/>
              <a:t>Science </a:t>
            </a:r>
            <a:r>
              <a:rPr lang="en-US" sz="1800" b="1" dirty="0" smtClean="0"/>
              <a:t>Exhibition In Pisa</a:t>
            </a:r>
            <a:endParaRPr lang="en-US" sz="1800" dirty="0" smtClean="0"/>
          </a:p>
          <a:p>
            <a:pPr algn="ctr"/>
            <a:endParaRPr lang="en-US" sz="1800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467544" y="4005064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sz="1800" b="1" dirty="0" smtClean="0"/>
              <a:t>By </a:t>
            </a:r>
            <a:r>
              <a:rPr lang="en-US" sz="1800" b="1" dirty="0" smtClean="0"/>
              <a:t>Alessandro </a:t>
            </a:r>
            <a:r>
              <a:rPr lang="en-US" sz="1800" b="1" dirty="0" err="1" smtClean="0"/>
              <a:t>Speciale</a:t>
            </a:r>
            <a:endParaRPr lang="en-US" sz="1800" b="1" dirty="0" smtClean="0"/>
          </a:p>
          <a:p>
            <a:r>
              <a:rPr lang="en-US" sz="1800" b="1" dirty="0" smtClean="0"/>
              <a:t>Religion News Service</a:t>
            </a:r>
          </a:p>
          <a:p>
            <a:r>
              <a:rPr lang="en-US" sz="1800" dirty="0" smtClean="0"/>
              <a:t>VATICAN CITY (RNS) Nearly four centuries after the Roman Catholic Church branded Galileo </a:t>
            </a:r>
            <a:r>
              <a:rPr lang="en-US" sz="1800" dirty="0" err="1" smtClean="0"/>
              <a:t>Galilei</a:t>
            </a:r>
            <a:r>
              <a:rPr lang="en-US" sz="1800" dirty="0" smtClean="0"/>
              <a:t> a heretic for positing </a:t>
            </a:r>
            <a:r>
              <a:rPr lang="en-US" sz="1800" dirty="0" smtClean="0"/>
              <a:t>that the </a:t>
            </a:r>
            <a:r>
              <a:rPr lang="en-US" sz="1800" dirty="0" smtClean="0"/>
              <a:t>sun was the center of the universe, the Vatican is co-hosting a major science exhibition in his hometown.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7774</TotalTime>
  <Words>294</Words>
  <Application>Microsoft Office PowerPoint</Application>
  <PresentationFormat>On-screen Show (4:3)</PresentationFormat>
  <Paragraphs>88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INFN - VIRGO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bradaschia</dc:creator>
  <cp:lastModifiedBy>bradaschia</cp:lastModifiedBy>
  <cp:revision>422</cp:revision>
  <cp:lastPrinted>2003-02-28T17:48:25Z</cp:lastPrinted>
  <dcterms:created xsi:type="dcterms:W3CDTF">2002-07-01T09:21:19Z</dcterms:created>
  <dcterms:modified xsi:type="dcterms:W3CDTF">2012-02-28T15:55:08Z</dcterms:modified>
</cp:coreProperties>
</file>