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311" r:id="rId2"/>
    <p:sldId id="362" r:id="rId3"/>
    <p:sldId id="445" r:id="rId4"/>
    <p:sldId id="373" r:id="rId5"/>
    <p:sldId id="363" r:id="rId6"/>
    <p:sldId id="305" r:id="rId7"/>
    <p:sldId id="304" r:id="rId8"/>
    <p:sldId id="375" r:id="rId9"/>
    <p:sldId id="310" r:id="rId10"/>
    <p:sldId id="306" r:id="rId11"/>
    <p:sldId id="378" r:id="rId12"/>
    <p:sldId id="379" r:id="rId13"/>
    <p:sldId id="364" r:id="rId14"/>
    <p:sldId id="446" r:id="rId15"/>
    <p:sldId id="371" r:id="rId16"/>
    <p:sldId id="340" r:id="rId17"/>
    <p:sldId id="383" r:id="rId18"/>
    <p:sldId id="341" r:id="rId19"/>
    <p:sldId id="367" r:id="rId20"/>
    <p:sldId id="370" r:id="rId21"/>
    <p:sldId id="392" r:id="rId22"/>
    <p:sldId id="391" r:id="rId23"/>
    <p:sldId id="365" r:id="rId24"/>
    <p:sldId id="369" r:id="rId25"/>
    <p:sldId id="384" r:id="rId26"/>
    <p:sldId id="441" r:id="rId27"/>
    <p:sldId id="33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99"/>
    <a:srgbClr val="051CFB"/>
    <a:srgbClr val="00CC00"/>
    <a:srgbClr val="00FF99"/>
    <a:srgbClr val="FC6204"/>
    <a:srgbClr val="FF7C80"/>
    <a:srgbClr val="9900CC"/>
    <a:srgbClr val="9966FF"/>
    <a:srgbClr val="FF33CC"/>
    <a:srgbClr val="FF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65" autoAdjust="0"/>
    <p:restoredTop sz="50000" autoAdjust="0"/>
  </p:normalViewPr>
  <p:slideViewPr>
    <p:cSldViewPr snapToGrid="0">
      <p:cViewPr varScale="1">
        <p:scale>
          <a:sx n="68" d="100"/>
          <a:sy n="68" d="100"/>
        </p:scale>
        <p:origin x="-546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04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13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1874F-B221-4E4B-87C9-2663921145D5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F04EA-5707-4A38-822E-F6B80DBBEC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42CA5-4C7B-43C1-A787-B753FC58B9FD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721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45B5D-B227-4ACD-B5DD-1BB55203F55F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9228785" y="6420745"/>
            <a:ext cx="2743200" cy="365125"/>
          </a:xfrm>
        </p:spPr>
        <p:txBody>
          <a:bodyPr/>
          <a:lstStyle>
            <a:lvl1pPr>
              <a:defRPr sz="1800"/>
            </a:lvl1pPr>
          </a:lstStyle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2781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F36EE-F55C-4D1E-BA36-785E2249A578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9336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9B078-DE59-4BC1-B862-27D21A73C2CF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0788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57DF6-F562-4C8E-A133-308E753E9E47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7998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AF6A2-03E2-4F60-BE29-A51CE02839FF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3992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9F4B-A105-4FAB-BB0A-F49A20FA0D13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129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FD3A-EA17-4F21-87AF-FD49D04EB1A1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8430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DA70-81D3-4FD5-B600-C746825A604A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7455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BA65F-BCBF-4104-BB46-1B5573F58EAB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8339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CBA57-47FE-4831-91CD-85FBB39C9049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4544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5E19F-D534-4075-AD0F-5DFAA0A189B1}" type="datetime1">
              <a:rPr lang="en-US" smtClean="0"/>
              <a:pPr/>
              <a:t>9/26/2019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E1F0A-C9B5-4182-A23A-1A63F48E0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7247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gif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tiff"/><Relationship Id="rId4" Type="http://schemas.openxmlformats.org/officeDocument/2006/relationships/image" Target="../media/image74.jpeg"/><Relationship Id="rId9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hyperlink" Target="https://wiki.virgo-gw.eu/pub/Commissioning/EnvMon/WebHome/ENV_maps_24_07_2018.pdf" TargetMode="External"/><Relationship Id="rId7" Type="http://schemas.openxmlformats.org/officeDocument/2006/relationships/image" Target="../media/image81.png"/><Relationship Id="rId2" Type="http://schemas.openxmlformats.org/officeDocument/2006/relationships/hyperlink" Target="http://slwebtest.virgo.infn.it/ifoapp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ientists.virgo-gw.eu/EnvMon/sensorDocs.htm" TargetMode="External"/><Relationship Id="rId5" Type="http://schemas.openxmlformats.org/officeDocument/2006/relationships/hyperlink" Target="https://scientists.virgo-gw.eu/IMMS/" TargetMode="External"/><Relationship Id="rId4" Type="http://schemas.openxmlformats.org/officeDocument/2006/relationships/hyperlink" Target="https://wiki.virgo-gw.eu/pub/Commissioning/EnvMon/WebHome/Map_ENV_sensors_cirone.pdf" TargetMode="External"/><Relationship Id="rId9" Type="http://schemas.openxmlformats.org/officeDocument/2006/relationships/image" Target="../media/image8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tds.virgo-gw.eu/ql/?c=10250" TargetMode="External"/><Relationship Id="rId2" Type="http://schemas.openxmlformats.org/officeDocument/2006/relationships/hyperlink" Target="http://slwebtest.virgo.infn.it/ifoapp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263" y="0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ENV training Outline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908537" y="145158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Introduction – Environmental noise hunting, WHAT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IT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 I – Sensors and channels (Irene)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 II – Experimental techniques (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Federico)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 III  – Data analysis techniques (Irene)</a:t>
            </a: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39821"/>
            <a:ext cx="10363200" cy="1470025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Arial Black" pitchFamily="34" charset="0"/>
              </a:rPr>
              <a:t>ENV training session</a:t>
            </a:r>
            <a:br>
              <a:rPr lang="en-US" sz="4000" dirty="0" smtClean="0">
                <a:latin typeface="Arial Black" pitchFamily="34" charset="0"/>
              </a:rPr>
            </a:br>
            <a:r>
              <a:rPr lang="en-US" sz="4000" dirty="0" smtClean="0">
                <a:latin typeface="Arial Black" pitchFamily="34" charset="0"/>
              </a:rPr>
              <a:t>Part I </a:t>
            </a:r>
            <a:br>
              <a:rPr lang="en-US" sz="4000" dirty="0" smtClean="0">
                <a:latin typeface="Arial Black" pitchFamily="34" charset="0"/>
              </a:rPr>
            </a:br>
            <a:r>
              <a:rPr lang="en-US" sz="4000" dirty="0" smtClean="0">
                <a:latin typeface="Arial Black" pitchFamily="34" charset="0"/>
              </a:rPr>
              <a:t>Sensors and Channels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3790" y="4288303"/>
            <a:ext cx="8534400" cy="256969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Irene </a:t>
            </a:r>
            <a:r>
              <a:rPr lang="en-US" dirty="0" err="1" smtClean="0">
                <a:solidFill>
                  <a:schemeClr val="tx1"/>
                </a:solidFill>
                <a:latin typeface="+mj-lt"/>
                <a:cs typeface="Arial" pitchFamily="34" charset="0"/>
              </a:rPr>
              <a:t>Fiori</a:t>
            </a:r>
            <a:r>
              <a:rPr lang="en-US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 on behalf of the ENV team</a:t>
            </a:r>
          </a:p>
          <a:p>
            <a:endParaRPr lang="en-US" sz="2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 Black" pitchFamily="34" charset="0"/>
            </a:endParaRPr>
          </a:p>
          <a:p>
            <a:r>
              <a:rPr lang="en-US" sz="2000" dirty="0" smtClean="0">
                <a:latin typeface="Arial Black" pitchFamily="34" charset="0"/>
              </a:rPr>
              <a:t>VIR-0947A-19</a:t>
            </a:r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Virgo training sessions </a:t>
            </a: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September 26 2019</a:t>
            </a:r>
          </a:p>
          <a:p>
            <a:endParaRPr lang="en-US" dirty="0" smtClean="0">
              <a:latin typeface="Arial Black" pitchFamily="34" charset="0"/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3554" name="Picture 2" descr="Image result for logo European gravitational observato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923" y="304800"/>
            <a:ext cx="3484447" cy="609600"/>
          </a:xfrm>
          <a:prstGeom prst="rect">
            <a:avLst/>
          </a:prstGeom>
          <a:noFill/>
        </p:spPr>
      </p:pic>
      <p:sp>
        <p:nvSpPr>
          <p:cNvPr id="23556" name="AutoShape 4" descr="Image result for logo Advanced virgo"/>
          <p:cNvSpPr>
            <a:spLocks noChangeAspect="1" noChangeArrowheads="1"/>
          </p:cNvSpPr>
          <p:nvPr/>
        </p:nvSpPr>
        <p:spPr bwMode="auto">
          <a:xfrm>
            <a:off x="159565" y="-136525"/>
            <a:ext cx="304475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 descr="logo AdV ENV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69231" y="120838"/>
            <a:ext cx="2254968" cy="13269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05575" y="1603722"/>
            <a:ext cx="7244863" cy="2110154"/>
          </a:xfrm>
          <a:prstGeom prst="rect">
            <a:avLst/>
          </a:prstGeom>
          <a:noFill/>
          <a:ln w="123825" cmpd="thickThin">
            <a:solidFill>
              <a:srgbClr val="051C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of Part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Introduction: what is ENV noise disturbing Virgo?</a:t>
            </a:r>
          </a:p>
          <a:p>
            <a:r>
              <a:rPr lang="en-US" dirty="0" smtClean="0"/>
              <a:t>Environmental sensors</a:t>
            </a:r>
          </a:p>
          <a:p>
            <a:pPr lvl="1"/>
            <a:r>
              <a:rPr lang="en-US" dirty="0" smtClean="0"/>
              <a:t>Type </a:t>
            </a:r>
          </a:p>
          <a:p>
            <a:pPr lvl="1"/>
            <a:r>
              <a:rPr lang="en-US" dirty="0" smtClean="0"/>
              <a:t>Location</a:t>
            </a:r>
          </a:p>
          <a:p>
            <a:pPr lvl="1"/>
            <a:r>
              <a:rPr lang="en-US" dirty="0" smtClean="0"/>
              <a:t>What they measure</a:t>
            </a:r>
          </a:p>
          <a:p>
            <a:r>
              <a:rPr lang="en-US" dirty="0" smtClean="0"/>
              <a:t>Channels</a:t>
            </a:r>
          </a:p>
          <a:p>
            <a:pPr lvl="1"/>
            <a:r>
              <a:rPr lang="en-US" dirty="0" smtClean="0"/>
              <a:t>Names</a:t>
            </a:r>
          </a:p>
          <a:p>
            <a:pPr lvl="1"/>
            <a:r>
              <a:rPr lang="en-US" dirty="0" smtClean="0"/>
              <a:t>Where to find the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dirty="0" smtClean="0"/>
              <a:t>Environmental noise hunting, WHAT IS IT?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4" y="2"/>
            <a:ext cx="11436569" cy="990599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Arial Black" pitchFamily="34" charset="0"/>
              </a:rPr>
              <a:t>   Environmental influences on GW interferometer</a:t>
            </a:r>
            <a:endParaRPr lang="en-US" sz="3600" dirty="0">
              <a:latin typeface="Arial Black" pitchFamily="34" charset="0"/>
            </a:endParaRPr>
          </a:p>
        </p:txBody>
      </p:sp>
      <p:pic>
        <p:nvPicPr>
          <p:cNvPr id="10242" name="Picture 2" descr="Image result for Advanced virgo sche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9841" y="1295400"/>
            <a:ext cx="5780332" cy="510574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556166" y="1771546"/>
            <a:ext cx="2544935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41275">
            <a:solidFill>
              <a:srgbClr val="00CC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 Radio waves</a:t>
            </a:r>
          </a:p>
          <a:p>
            <a:r>
              <a:rPr lang="en-US" dirty="0" smtClean="0"/>
              <a:t>(6MHz, 8MHz, 56MHz)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1026942"/>
            <a:ext cx="11956474" cy="1215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6" idx="0"/>
          </p:cNvCxnSpPr>
          <p:nvPr/>
        </p:nvCxnSpPr>
        <p:spPr>
          <a:xfrm rot="16200000" flipV="1">
            <a:off x="9098829" y="3868584"/>
            <a:ext cx="806630" cy="1691633"/>
          </a:xfrm>
          <a:prstGeom prst="straightConnector1">
            <a:avLst/>
          </a:prstGeom>
          <a:ln w="412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51" name="AutoShape 11" descr="Image result for hammer images"/>
          <p:cNvSpPr>
            <a:spLocks noChangeAspect="1" noChangeArrowheads="1"/>
          </p:cNvSpPr>
          <p:nvPr/>
        </p:nvSpPr>
        <p:spPr bwMode="auto">
          <a:xfrm>
            <a:off x="155576" y="-1760538"/>
            <a:ext cx="3343275" cy="36766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53" name="Picture 13" descr="Image result for hammer imag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7968" y="4557349"/>
            <a:ext cx="1015378" cy="1116627"/>
          </a:xfrm>
          <a:prstGeom prst="rect">
            <a:avLst/>
          </a:prstGeom>
          <a:noFill/>
        </p:spPr>
      </p:pic>
      <p:sp>
        <p:nvSpPr>
          <p:cNvPr id="10255" name="AutoShape 15" descr="Image result for radio wave image"/>
          <p:cNvSpPr>
            <a:spLocks noChangeAspect="1" noChangeArrowheads="1"/>
          </p:cNvSpPr>
          <p:nvPr/>
        </p:nvSpPr>
        <p:spPr bwMode="auto">
          <a:xfrm>
            <a:off x="155576" y="-1760538"/>
            <a:ext cx="3495675" cy="36766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57" name="AutoShape 17" descr="Image result for radio wave image"/>
          <p:cNvSpPr>
            <a:spLocks noChangeAspect="1" noChangeArrowheads="1"/>
          </p:cNvSpPr>
          <p:nvPr/>
        </p:nvSpPr>
        <p:spPr bwMode="auto">
          <a:xfrm>
            <a:off x="155576" y="-1760538"/>
            <a:ext cx="3495675" cy="36766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59" name="Picture 19" descr="https://www.iconspng.com/uploads/antenna-and-radio-waves/antenna-and-radio-wave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1732" y="1295400"/>
            <a:ext cx="909479" cy="957262"/>
          </a:xfrm>
          <a:prstGeom prst="rect">
            <a:avLst/>
          </a:prstGeom>
          <a:noFill/>
        </p:spPr>
      </p:pic>
      <p:sp>
        <p:nvSpPr>
          <p:cNvPr id="14" name="Flowchart: Punched Tape 13"/>
          <p:cNvSpPr/>
          <p:nvPr/>
        </p:nvSpPr>
        <p:spPr>
          <a:xfrm>
            <a:off x="584484" y="5247257"/>
            <a:ext cx="2119745" cy="1011177"/>
          </a:xfrm>
          <a:prstGeom prst="flowChartPunchedTape">
            <a:avLst/>
          </a:prstGeom>
          <a:solidFill>
            <a:srgbClr val="FF99FF"/>
          </a:solidFill>
          <a:ln w="444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Excite mechanical modes of mirrors and optical benches suspensions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0246" name="Picture 6" descr="Image result for earthquake signa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3490492"/>
            <a:ext cx="2727960" cy="1151516"/>
          </a:xfrm>
          <a:prstGeom prst="rect">
            <a:avLst/>
          </a:prstGeom>
          <a:noFill/>
        </p:spPr>
      </p:pic>
      <p:grpSp>
        <p:nvGrpSpPr>
          <p:cNvPr id="3" name="Group 43"/>
          <p:cNvGrpSpPr/>
          <p:nvPr/>
        </p:nvGrpSpPr>
        <p:grpSpPr>
          <a:xfrm>
            <a:off x="3640183" y="3464177"/>
            <a:ext cx="1038497" cy="3087187"/>
            <a:chOff x="6705600" y="0"/>
            <a:chExt cx="2163763" cy="6651625"/>
          </a:xfrm>
        </p:grpSpPr>
        <p:pic>
          <p:nvPicPr>
            <p:cNvPr id="45" name="Picture 1026" descr="SAscan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705600" y="0"/>
              <a:ext cx="2163763" cy="665162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46" name="Line 1027"/>
            <p:cNvSpPr>
              <a:spLocks noChangeShapeType="1"/>
            </p:cNvSpPr>
            <p:nvPr/>
          </p:nvSpPr>
          <p:spPr bwMode="auto">
            <a:xfrm>
              <a:off x="7778750" y="566738"/>
              <a:ext cx="14288" cy="738187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028"/>
            <p:cNvSpPr>
              <a:spLocks noChangeShapeType="1"/>
            </p:cNvSpPr>
            <p:nvPr/>
          </p:nvSpPr>
          <p:spPr bwMode="auto">
            <a:xfrm>
              <a:off x="7812088" y="1657350"/>
              <a:ext cx="0" cy="282575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029"/>
            <p:cNvSpPr>
              <a:spLocks noChangeShapeType="1"/>
            </p:cNvSpPr>
            <p:nvPr/>
          </p:nvSpPr>
          <p:spPr bwMode="auto">
            <a:xfrm>
              <a:off x="7827963" y="2295525"/>
              <a:ext cx="0" cy="346075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1030"/>
            <p:cNvSpPr>
              <a:spLocks noChangeShapeType="1"/>
            </p:cNvSpPr>
            <p:nvPr/>
          </p:nvSpPr>
          <p:spPr bwMode="auto">
            <a:xfrm>
              <a:off x="7850188" y="3022600"/>
              <a:ext cx="6350" cy="41275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1031"/>
            <p:cNvSpPr>
              <a:spLocks noChangeShapeType="1"/>
            </p:cNvSpPr>
            <p:nvPr/>
          </p:nvSpPr>
          <p:spPr bwMode="auto">
            <a:xfrm>
              <a:off x="7872413" y="3848100"/>
              <a:ext cx="0" cy="250825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1032"/>
            <p:cNvSpPr>
              <a:spLocks noChangeShapeType="1"/>
            </p:cNvSpPr>
            <p:nvPr/>
          </p:nvSpPr>
          <p:spPr bwMode="auto">
            <a:xfrm rot="48237">
              <a:off x="7899400" y="4776788"/>
              <a:ext cx="38100" cy="661987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1033"/>
            <p:cNvSpPr>
              <a:spLocks noChangeShapeType="1"/>
            </p:cNvSpPr>
            <p:nvPr/>
          </p:nvSpPr>
          <p:spPr bwMode="auto">
            <a:xfrm>
              <a:off x="8148638" y="5692775"/>
              <a:ext cx="25400" cy="577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1034"/>
            <p:cNvSpPr>
              <a:spLocks noChangeShapeType="1"/>
            </p:cNvSpPr>
            <p:nvPr/>
          </p:nvSpPr>
          <p:spPr bwMode="auto">
            <a:xfrm>
              <a:off x="7754938" y="5730875"/>
              <a:ext cx="3175" cy="409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1035"/>
            <p:cNvSpPr>
              <a:spLocks noChangeShapeType="1"/>
            </p:cNvSpPr>
            <p:nvPr/>
          </p:nvSpPr>
          <p:spPr bwMode="auto">
            <a:xfrm flipV="1">
              <a:off x="7812088" y="6137275"/>
              <a:ext cx="0" cy="13017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1036"/>
            <p:cNvSpPr>
              <a:spLocks noChangeShapeType="1"/>
            </p:cNvSpPr>
            <p:nvPr/>
          </p:nvSpPr>
          <p:spPr bwMode="auto">
            <a:xfrm flipV="1">
              <a:off x="7812088" y="5699125"/>
              <a:ext cx="0" cy="37465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1037"/>
            <p:cNvSpPr>
              <a:spLocks noChangeShapeType="1"/>
            </p:cNvSpPr>
            <p:nvPr/>
          </p:nvSpPr>
          <p:spPr bwMode="auto">
            <a:xfrm>
              <a:off x="7834313" y="5721350"/>
              <a:ext cx="0" cy="3429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1038"/>
            <p:cNvSpPr>
              <a:spLocks noChangeShapeType="1"/>
            </p:cNvSpPr>
            <p:nvPr/>
          </p:nvSpPr>
          <p:spPr bwMode="auto">
            <a:xfrm>
              <a:off x="7777163" y="6105525"/>
              <a:ext cx="87312" cy="6667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1039"/>
            <p:cNvSpPr>
              <a:spLocks noChangeShapeType="1"/>
            </p:cNvSpPr>
            <p:nvPr/>
          </p:nvSpPr>
          <p:spPr bwMode="auto">
            <a:xfrm>
              <a:off x="7834313" y="6156325"/>
              <a:ext cx="0" cy="508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1040"/>
            <p:cNvSpPr>
              <a:spLocks noChangeShapeType="1"/>
            </p:cNvSpPr>
            <p:nvPr/>
          </p:nvSpPr>
          <p:spPr bwMode="auto">
            <a:xfrm>
              <a:off x="7769225" y="6115050"/>
              <a:ext cx="87313" cy="6667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1041"/>
            <p:cNvSpPr>
              <a:spLocks noChangeShapeType="1"/>
            </p:cNvSpPr>
            <p:nvPr/>
          </p:nvSpPr>
          <p:spPr bwMode="auto">
            <a:xfrm>
              <a:off x="8066088" y="5661025"/>
              <a:ext cx="19050" cy="4445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1042"/>
            <p:cNvSpPr>
              <a:spLocks noChangeShapeType="1"/>
            </p:cNvSpPr>
            <p:nvPr/>
          </p:nvSpPr>
          <p:spPr bwMode="auto">
            <a:xfrm>
              <a:off x="8088313" y="5692775"/>
              <a:ext cx="19050" cy="4445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043"/>
            <p:cNvSpPr>
              <a:spLocks noChangeShapeType="1"/>
            </p:cNvSpPr>
            <p:nvPr/>
          </p:nvSpPr>
          <p:spPr bwMode="auto">
            <a:xfrm>
              <a:off x="8066088" y="6096000"/>
              <a:ext cx="41275" cy="13335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AutoShape 1044"/>
            <p:cNvSpPr>
              <a:spLocks noChangeArrowheads="1"/>
            </p:cNvSpPr>
            <p:nvPr/>
          </p:nvSpPr>
          <p:spPr bwMode="auto">
            <a:xfrm rot="5259763">
              <a:off x="7488238" y="5419725"/>
              <a:ext cx="85725" cy="123825"/>
            </a:xfrm>
            <a:prstGeom prst="flowChartMagneticDrum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altLang="en-US"/>
            </a:p>
          </p:txBody>
        </p:sp>
        <p:sp>
          <p:nvSpPr>
            <p:cNvPr id="64" name="AutoShape 1045"/>
            <p:cNvSpPr>
              <a:spLocks noChangeArrowheads="1"/>
            </p:cNvSpPr>
            <p:nvPr/>
          </p:nvSpPr>
          <p:spPr bwMode="auto">
            <a:xfrm rot="5259763">
              <a:off x="8288338" y="5305425"/>
              <a:ext cx="85725" cy="123825"/>
            </a:xfrm>
            <a:prstGeom prst="flowChartMagneticDrum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altLang="en-US"/>
            </a:p>
          </p:txBody>
        </p:sp>
        <p:sp>
          <p:nvSpPr>
            <p:cNvPr id="65" name="AutoShape 1046"/>
            <p:cNvSpPr>
              <a:spLocks noChangeArrowheads="1"/>
            </p:cNvSpPr>
            <p:nvPr/>
          </p:nvSpPr>
          <p:spPr bwMode="auto">
            <a:xfrm>
              <a:off x="7693025" y="5327650"/>
              <a:ext cx="74613" cy="142875"/>
            </a:xfrm>
            <a:prstGeom prst="flowChartMagneticDrum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altLang="en-US"/>
            </a:p>
          </p:txBody>
        </p:sp>
        <p:sp>
          <p:nvSpPr>
            <p:cNvPr id="66" name="Oval 1048"/>
            <p:cNvSpPr>
              <a:spLocks noChangeArrowheads="1"/>
            </p:cNvSpPr>
            <p:nvPr/>
          </p:nvSpPr>
          <p:spPr bwMode="auto">
            <a:xfrm rot="1952506">
              <a:off x="7812088" y="6130925"/>
              <a:ext cx="290512" cy="31750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 altLang="en-US"/>
            </a:p>
          </p:txBody>
        </p:sp>
      </p:grpSp>
      <p:sp>
        <p:nvSpPr>
          <p:cNvPr id="16" name="Flowchart: Punched Tape 15"/>
          <p:cNvSpPr/>
          <p:nvPr/>
        </p:nvSpPr>
        <p:spPr>
          <a:xfrm>
            <a:off x="8717280" y="4957696"/>
            <a:ext cx="3261360" cy="1600201"/>
          </a:xfrm>
          <a:prstGeom prst="flowChartPunchedTape">
            <a:avLst/>
          </a:prstGeom>
          <a:solidFill>
            <a:schemeClr val="accent2">
              <a:lumMod val="40000"/>
              <a:lumOff val="60000"/>
            </a:schemeClr>
          </a:solidFill>
          <a:ln w="444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Excite vibrations of vacuum pipes and tanks, optics on in air benches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Imprint phase noise on spurious  scattered light beams 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10249" name="Picture 9" descr="Image result for fulmine immagin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56637" y="1361057"/>
            <a:ext cx="1185630" cy="118682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727738" y="4576899"/>
            <a:ext cx="1721708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1275"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Seism &amp; Sounds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8677" y="4689894"/>
            <a:ext cx="2141152" cy="369332"/>
          </a:xfrm>
          <a:prstGeom prst="rect">
            <a:avLst/>
          </a:prstGeom>
          <a:solidFill>
            <a:srgbClr val="FF99FF"/>
          </a:solidFill>
          <a:ln w="41275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Slow ground motion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511532" y="1377829"/>
            <a:ext cx="2441694" cy="369332"/>
          </a:xfrm>
          <a:prstGeom prst="rect">
            <a:avLst/>
          </a:prstGeom>
          <a:solidFill>
            <a:srgbClr val="FFFF00"/>
          </a:solidFill>
          <a:ln w="412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Electro Magnetic fields 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5" idx="3"/>
          </p:cNvCxnSpPr>
          <p:nvPr/>
        </p:nvCxnSpPr>
        <p:spPr>
          <a:xfrm>
            <a:off x="2419829" y="4874560"/>
            <a:ext cx="1253011" cy="357456"/>
          </a:xfrm>
          <a:prstGeom prst="straightConnector1">
            <a:avLst/>
          </a:prstGeom>
          <a:ln w="412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99"/>
          <p:cNvGrpSpPr/>
          <p:nvPr/>
        </p:nvGrpSpPr>
        <p:grpSpPr>
          <a:xfrm>
            <a:off x="8680518" y="2874172"/>
            <a:ext cx="1010528" cy="850267"/>
            <a:chOff x="10472306" y="3696786"/>
            <a:chExt cx="1010528" cy="850267"/>
          </a:xfrm>
        </p:grpSpPr>
        <p:sp>
          <p:nvSpPr>
            <p:cNvPr id="91" name="Oval 24"/>
            <p:cNvSpPr>
              <a:spLocks noChangeAspect="1" noChangeArrowheads="1"/>
            </p:cNvSpPr>
            <p:nvPr/>
          </p:nvSpPr>
          <p:spPr bwMode="auto">
            <a:xfrm rot="2731930">
              <a:off x="10573122" y="3637342"/>
              <a:ext cx="808895" cy="101052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round/>
              <a:headEnd/>
              <a:tailEnd/>
            </a:ln>
            <a:scene3d>
              <a:camera prst="legacyObliqueTopRight">
                <a:rot lat="600000" lon="18300000" rev="0"/>
              </a:camera>
              <a:lightRig rig="legacyFlat2" dir="t"/>
            </a:scene3d>
            <a:sp3d extrusionH="608000" prstMaterial="legacyMatte">
              <a:bevelT w="13500" h="13500" prst="angle"/>
              <a:bevelB w="13500" h="13500" prst="angle"/>
              <a:extrusionClr>
                <a:srgbClr val="3399FF"/>
              </a:extrusionClr>
            </a:sp3d>
          </p:spPr>
          <p:txBody>
            <a:bodyPr wrap="none" anchor="ctr">
              <a:flatTx/>
            </a:bodyPr>
            <a:lstStyle/>
            <a:p>
              <a:endParaRPr lang="it-IT"/>
            </a:p>
          </p:txBody>
        </p:sp>
        <p:sp>
          <p:nvSpPr>
            <p:cNvPr id="96" name="Oval 95"/>
            <p:cNvSpPr/>
            <p:nvPr/>
          </p:nvSpPr>
          <p:spPr>
            <a:xfrm>
              <a:off x="11129556" y="3696786"/>
              <a:ext cx="91440" cy="9144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/>
            <p:cNvSpPr/>
            <p:nvPr/>
          </p:nvSpPr>
          <p:spPr>
            <a:xfrm>
              <a:off x="11112137" y="4149635"/>
              <a:ext cx="91440" cy="9144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>
              <a:off x="10768143" y="3923208"/>
              <a:ext cx="91440" cy="9144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>
              <a:off x="10685409" y="4402183"/>
              <a:ext cx="91440" cy="9144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" name="Straight Arrow Connector 16"/>
          <p:cNvCxnSpPr>
            <a:stCxn id="6" idx="2"/>
          </p:cNvCxnSpPr>
          <p:nvPr/>
        </p:nvCxnSpPr>
        <p:spPr>
          <a:xfrm rot="5400000">
            <a:off x="9308285" y="1855023"/>
            <a:ext cx="1531957" cy="1316235"/>
          </a:xfrm>
          <a:prstGeom prst="straightConnector1">
            <a:avLst/>
          </a:prstGeom>
          <a:ln w="41275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owchart: Punched Tape 14"/>
          <p:cNvSpPr/>
          <p:nvPr/>
        </p:nvSpPr>
        <p:spPr>
          <a:xfrm>
            <a:off x="9705518" y="1943879"/>
            <a:ext cx="1819509" cy="786984"/>
          </a:xfrm>
          <a:prstGeom prst="flowChartPunchedTape">
            <a:avLst/>
          </a:prstGeom>
          <a:solidFill>
            <a:srgbClr val="FFFF00"/>
          </a:solidFill>
          <a:ln w="44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Act on mirror MAGNETS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6200000" flipH="1">
            <a:off x="3549246" y="2593824"/>
            <a:ext cx="1686382" cy="1304006"/>
          </a:xfrm>
          <a:prstGeom prst="straightConnector1">
            <a:avLst/>
          </a:prstGeom>
          <a:ln w="41275">
            <a:solidFill>
              <a:srgbClr val="00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owchart: Punched Tape 12"/>
          <p:cNvSpPr/>
          <p:nvPr/>
        </p:nvSpPr>
        <p:spPr>
          <a:xfrm>
            <a:off x="2809538" y="2515708"/>
            <a:ext cx="2340559" cy="1061934"/>
          </a:xfrm>
          <a:prstGeom prst="flowChartPunchedTape">
            <a:avLst/>
          </a:prstGeom>
          <a:solidFill>
            <a:schemeClr val="tx2">
              <a:lumMod val="20000"/>
              <a:lumOff val="80000"/>
            </a:schemeClr>
          </a:solidFill>
          <a:ln w="4445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RF modulated laser beam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used for angular and longitudinal controls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0" y="1026942"/>
            <a:ext cx="11956474" cy="1215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04" name="Picture 4" descr="https://cdn1.ledkia.com/it/95515/sai-online-ups-doppia-conversione-monofase-123-kva-con-batter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5535" y="5151120"/>
            <a:ext cx="1813560" cy="170688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   Self-inflicted noise</a:t>
            </a:r>
            <a:endParaRPr lang="en-US" dirty="0">
              <a:latin typeface="Arial Black" pitchFamily="34" charset="0"/>
            </a:endParaRPr>
          </a:p>
        </p:txBody>
      </p:sp>
      <p:pic>
        <p:nvPicPr>
          <p:cNvPr id="9" name="Picture 3" descr="VIR-PIC-PIS-3300-04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971514" y="1137266"/>
            <a:ext cx="5303806" cy="4242454"/>
          </a:xfrm>
          <a:ln w="38100">
            <a:noFill/>
          </a:ln>
        </p:spPr>
      </p:pic>
      <p:pic>
        <p:nvPicPr>
          <p:cNvPr id="5" name="Content Placeholder 5" descr="IMG_20180504_1106255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66581" y="4272592"/>
            <a:ext cx="3357563" cy="2518173"/>
          </a:xfrm>
          <a:prstGeom prst="rect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</p:pic>
      <p:pic>
        <p:nvPicPr>
          <p:cNvPr id="27668" name="Picture 20" descr="https://logbook.virgo-gw.eu/virgo/uploads/25395_091027_MC_chill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297" y="1327818"/>
            <a:ext cx="2216098" cy="2959722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</p:pic>
      <p:pic>
        <p:nvPicPr>
          <p:cNvPr id="27670" name="Picture 22" descr="https://logbook.virgo-gw.eu/virgo/uploads/38007_20170614181952_201706131240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073" y="4364416"/>
            <a:ext cx="3173413" cy="2493584"/>
          </a:xfrm>
          <a:prstGeom prst="rect">
            <a:avLst/>
          </a:prstGeom>
          <a:noFill/>
          <a:ln w="19050">
            <a:solidFill>
              <a:srgbClr val="00CC00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1317811" y="1479177"/>
            <a:ext cx="86998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Chillers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00317" y="4495801"/>
            <a:ext cx="163102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Vacuum pumps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588188" y="6286963"/>
            <a:ext cx="150547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Air ventilation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05717" y="5322391"/>
            <a:ext cx="2595283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Electrical system, cables</a:t>
            </a:r>
          </a:p>
          <a:p>
            <a:r>
              <a:rPr lang="en-US" dirty="0" smtClean="0"/>
              <a:t>Illumination, Uninterruptible Power Supply</a:t>
            </a:r>
            <a:endParaRPr lang="en-US" dirty="0"/>
          </a:p>
        </p:txBody>
      </p:sp>
      <p:pic>
        <p:nvPicPr>
          <p:cNvPr id="51202" name="Picture 2" descr="https://logbook.virgo-gw.eu/virgo/uploads/31831_20141126170650_2014112609450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5320" y="259080"/>
            <a:ext cx="2567543" cy="3886518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8866094" y="203513"/>
            <a:ext cx="1917448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Electronic devices,</a:t>
            </a:r>
          </a:p>
          <a:p>
            <a:r>
              <a:rPr lang="en-US" dirty="0" smtClean="0"/>
              <a:t>cooling fans</a:t>
            </a:r>
            <a:endParaRPr lang="en-US" dirty="0"/>
          </a:p>
        </p:txBody>
      </p:sp>
      <p:pic>
        <p:nvPicPr>
          <p:cNvPr id="20" name="Picture 19" descr="tstages.jpg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372725" y="1524000"/>
            <a:ext cx="1819275" cy="181356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0" y="1026942"/>
            <a:ext cx="11956474" cy="1215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rial Black" pitchFamily="34" charset="0"/>
              </a:rPr>
              <a:t>   Distant but loud ….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759579" y="1233055"/>
          <a:ext cx="8608209" cy="5583380"/>
        </p:xfrm>
        <a:graphic>
          <a:graphicData uri="http://schemas.openxmlformats.org/presentationml/2006/ole">
            <p:oleObj spid="_x0000_s2050" name="Photo Editor Photo" r:id="rId3" imgW="7621064" imgH="5087060" progId="">
              <p:embed/>
            </p:oleObj>
          </a:graphicData>
        </a:graphic>
      </p:graphicFrame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85703"/>
            <a:ext cx="2865121" cy="2045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https://encrypted-tbn0.gstatic.com/images?q=tbn:ANd9GcS9MJKFYGNo02T56dnKHVLHCKRpmpp6fK4hMtZyurYmJTIWoPjXWQ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841116" y="3386225"/>
            <a:ext cx="2154342" cy="1558634"/>
          </a:xfrm>
          <a:prstGeom prst="rect">
            <a:avLst/>
          </a:prstGeom>
          <a:noFill/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8118805" y="643745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6628" name="Picture 4" descr="Image result for camio su viadotto imag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71560" y="4879700"/>
            <a:ext cx="3520440" cy="1978300"/>
          </a:xfrm>
          <a:prstGeom prst="rect">
            <a:avLst/>
          </a:prstGeom>
          <a:noFill/>
        </p:spPr>
      </p:pic>
      <p:pic>
        <p:nvPicPr>
          <p:cNvPr id="26630" name="Picture 6" descr="Image result for elicottero image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64187" y="1395549"/>
            <a:ext cx="2848872" cy="1638845"/>
          </a:xfrm>
          <a:prstGeom prst="rect">
            <a:avLst/>
          </a:prstGeom>
          <a:noFill/>
        </p:spPr>
      </p:pic>
      <p:pic>
        <p:nvPicPr>
          <p:cNvPr id="26632" name="Picture 8" descr="Image result for traliccio elettricita image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05487" y="3977640"/>
            <a:ext cx="2186513" cy="1638824"/>
          </a:xfrm>
          <a:prstGeom prst="rect">
            <a:avLst/>
          </a:prstGeom>
          <a:noFill/>
        </p:spPr>
      </p:pic>
      <p:pic>
        <p:nvPicPr>
          <p:cNvPr id="26634" name="Picture 10" descr="Related ima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1692787"/>
            <a:ext cx="1874441" cy="2804397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39239" y="944879"/>
            <a:ext cx="2556121" cy="1668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Slide Number Placeholder 22"/>
          <p:cNvSpPr txBox="1">
            <a:spLocks/>
          </p:cNvSpPr>
          <p:nvPr/>
        </p:nvSpPr>
        <p:spPr>
          <a:xfrm>
            <a:off x="9228785" y="642074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DE1F0A-C9B5-4182-A23A-1A63F48E0DA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" name="Picture 6" descr="Image result for earthquake signal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16776" y="5655939"/>
            <a:ext cx="2847703" cy="1202061"/>
          </a:xfrm>
          <a:prstGeom prst="rect">
            <a:avLst/>
          </a:prstGeom>
          <a:noFill/>
        </p:spPr>
      </p:pic>
      <p:pic>
        <p:nvPicPr>
          <p:cNvPr id="16" name="Picture 5" descr="Related image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631680" y="368377"/>
            <a:ext cx="2179320" cy="3177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Part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/>
              <a:t>Sensors and channels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103" name="Picture 7" descr="https://www.researchgate.net/publication/326805095/figure/fig2/AS:655556209549312@1533308188664/Advanced-Virgo-simplified-optical-scheme_W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5084" y="383376"/>
            <a:ext cx="7002871" cy="6187242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8516984" y="3161210"/>
            <a:ext cx="1293222" cy="1384664"/>
          </a:xfrm>
          <a:prstGeom prst="rect">
            <a:avLst/>
          </a:prstGeom>
          <a:noFill/>
          <a:ln w="635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16583" y="348341"/>
            <a:ext cx="1393371" cy="1267099"/>
          </a:xfrm>
          <a:prstGeom prst="rect">
            <a:avLst/>
          </a:prstGeom>
          <a:noFill/>
          <a:ln w="635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696788" y="1802674"/>
            <a:ext cx="836023" cy="836024"/>
          </a:xfrm>
          <a:prstGeom prst="rect">
            <a:avLst/>
          </a:prstGeom>
          <a:noFill/>
          <a:ln w="635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" y="352697"/>
            <a:ext cx="3116852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2" name="Picture 16" descr="Building - North End Building (NEB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1334" y="350782"/>
            <a:ext cx="2976192" cy="2225674"/>
          </a:xfrm>
          <a:prstGeom prst="rect">
            <a:avLst/>
          </a:prstGeom>
          <a:noFill/>
        </p:spPr>
      </p:pic>
      <p:sp>
        <p:nvSpPr>
          <p:cNvPr id="22" name="Curved Down Arrow 21"/>
          <p:cNvSpPr/>
          <p:nvPr/>
        </p:nvSpPr>
        <p:spPr>
          <a:xfrm rot="3242629">
            <a:off x="3271940" y="668842"/>
            <a:ext cx="1465560" cy="46763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Down Arrow 24"/>
          <p:cNvSpPr/>
          <p:nvPr/>
        </p:nvSpPr>
        <p:spPr>
          <a:xfrm rot="4864328">
            <a:off x="7501204" y="489289"/>
            <a:ext cx="493839" cy="947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 rot="2005155">
            <a:off x="9991855" y="2653371"/>
            <a:ext cx="493839" cy="947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122126" y="1837509"/>
            <a:ext cx="1197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WEST arm </a:t>
            </a:r>
          </a:p>
          <a:p>
            <a:pPr algn="ctr"/>
            <a:r>
              <a:rPr lang="en-US" dirty="0" smtClean="0"/>
              <a:t>3km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215052" y="3152504"/>
            <a:ext cx="1346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NORTH arm </a:t>
            </a:r>
          </a:p>
          <a:p>
            <a:pPr algn="ctr"/>
            <a:r>
              <a:rPr lang="en-US" dirty="0" smtClean="0"/>
              <a:t>3km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3082834" y="2913017"/>
            <a:ext cx="4088674" cy="3605348"/>
          </a:xfrm>
          <a:prstGeom prst="rect">
            <a:avLst/>
          </a:prstGeom>
          <a:noFill/>
          <a:ln w="635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9" name="Picture 13" descr="http://public.virgo-gw.eu/wp-content/grand-media/image/EGO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4734" y="4702629"/>
            <a:ext cx="2684947" cy="2155372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1406434" y="4123510"/>
            <a:ext cx="92204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CEB</a:t>
            </a:r>
            <a:endParaRPr lang="en-US" sz="2800" b="1" dirty="0">
              <a:solidFill>
                <a:srgbClr val="00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68045" y="2268583"/>
            <a:ext cx="208903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NEB (WEB)</a:t>
            </a:r>
            <a:endParaRPr lang="en-US" sz="2800" b="1" dirty="0">
              <a:solidFill>
                <a:srgbClr val="00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9599" y="296091"/>
            <a:ext cx="102143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MCB</a:t>
            </a:r>
            <a:endParaRPr lang="en-US" sz="2800" b="1" dirty="0">
              <a:solidFill>
                <a:srgbClr val="00CC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>
            <a:off x="0" y="1026942"/>
            <a:ext cx="11956474" cy="1215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    ENV probes</a:t>
            </a:r>
            <a:endParaRPr lang="en-US" sz="4000" dirty="0">
              <a:latin typeface="Arial Black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597" y="1346955"/>
            <a:ext cx="5730511" cy="5511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 descr="https://lh3.googleusercontent.com/OabKrsQEQuUVL72SCkn4oSpXKQ7bygoTcIXqUEM43lLfeUF6Kzsi4HwR27kPTRea2gv5Susvw8FOKeJcAKqBo8QF5Fp3dwfjsqZIZyvp3JVqe5TWt-HmwzZU6stjCoSXvn9RNhv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3236" y="1561514"/>
            <a:ext cx="5771229" cy="534873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8181033" y="936172"/>
            <a:ext cx="100219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CC00"/>
                </a:solidFill>
                <a:latin typeface="Arial Black" pitchFamily="34" charset="0"/>
                <a:cs typeface="Times New Roman" pitchFamily="18" charset="0"/>
              </a:rPr>
              <a:t>CEB</a:t>
            </a:r>
            <a:endParaRPr lang="en-US" sz="2800" b="1" dirty="0">
              <a:solidFill>
                <a:srgbClr val="00CC00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1859" y="1228914"/>
            <a:ext cx="417293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CC00"/>
                </a:solidFill>
                <a:latin typeface="Arial Black" pitchFamily="34" charset="0"/>
                <a:cs typeface="Times New Roman" pitchFamily="18" charset="0"/>
              </a:rPr>
              <a:t>MCB and NEB (WEB)</a:t>
            </a:r>
            <a:endParaRPr lang="en-US" sz="2800" b="1" dirty="0">
              <a:solidFill>
                <a:srgbClr val="00CC00"/>
              </a:solidFill>
              <a:latin typeface="Arial Black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Straight Connector 41"/>
          <p:cNvCxnSpPr/>
          <p:nvPr/>
        </p:nvCxnSpPr>
        <p:spPr>
          <a:xfrm>
            <a:off x="0" y="1026942"/>
            <a:ext cx="11956474" cy="1215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326" y="0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Building monitors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997" y="1333255"/>
            <a:ext cx="10515600" cy="4351338"/>
          </a:xfrm>
        </p:spPr>
        <p:txBody>
          <a:bodyPr/>
          <a:lstStyle/>
          <a:p>
            <a:r>
              <a:rPr lang="en-US" dirty="0" smtClean="0"/>
              <a:t>SOIL VIBRATIONS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 descr="ENV_NEB_SEIS_X,Y,Z.jpg"/>
          <p:cNvPicPr>
            <a:picLocks noChangeAspect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>
          <a:xfrm>
            <a:off x="370785" y="1997611"/>
            <a:ext cx="2952206" cy="281677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7804555" y="4324811"/>
            <a:ext cx="1830245" cy="1015663"/>
          </a:xfrm>
          <a:prstGeom prst="rect">
            <a:avLst/>
          </a:prstGeom>
          <a:solidFill>
            <a:srgbClr val="FF0000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Black" pitchFamily="34" charset="0"/>
              </a:rPr>
              <a:t>Microphone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Arial Black" pitchFamily="34" charset="0"/>
              </a:rPr>
              <a:t>Infra sound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Arial Black" pitchFamily="34" charset="0"/>
              </a:rPr>
              <a:t>0.1 – 10kHz</a:t>
            </a:r>
            <a:endParaRPr lang="en-US" sz="20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rot="5400000" flipH="1" flipV="1">
            <a:off x="1158240" y="4733769"/>
            <a:ext cx="1268437" cy="11723"/>
          </a:xfrm>
          <a:prstGeom prst="straightConnector1">
            <a:avLst/>
          </a:prstGeom>
          <a:ln w="76200">
            <a:solidFill>
              <a:srgbClr val="051CF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1078" y="5363465"/>
            <a:ext cx="3113096" cy="707886"/>
          </a:xfrm>
          <a:prstGeom prst="rect">
            <a:avLst/>
          </a:prstGeom>
          <a:solidFill>
            <a:srgbClr val="051CFB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Black" pitchFamily="34" charset="0"/>
              </a:rPr>
              <a:t>GURALP </a:t>
            </a:r>
            <a:r>
              <a:rPr lang="en-US" sz="2000" b="1" dirty="0" err="1" smtClean="0">
                <a:solidFill>
                  <a:schemeClr val="bg1"/>
                </a:solidFill>
                <a:latin typeface="Arial Black" pitchFamily="34" charset="0"/>
              </a:rPr>
              <a:t>velocimeter</a:t>
            </a:r>
            <a:endParaRPr lang="en-US" sz="2000" b="1" dirty="0" smtClean="0">
              <a:solidFill>
                <a:schemeClr val="bg1"/>
              </a:solidFill>
              <a:latin typeface="Arial Black" pitchFamily="34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Arial Black" pitchFamily="34" charset="0"/>
              </a:rPr>
              <a:t>0.1Hz to 100Hz</a:t>
            </a:r>
          </a:p>
        </p:txBody>
      </p:sp>
      <p:pic>
        <p:nvPicPr>
          <p:cNvPr id="30" name="Picture 4" descr="https://vim-online.virgo-gw.eu/resources/2019-05-15/resources/20190515_spectro_spectro_ENV_CEB_SEIS_V_0_30_604800.jpg"/>
          <p:cNvPicPr>
            <a:picLocks noChangeAspect="1" noChangeArrowheads="1"/>
          </p:cNvPicPr>
          <p:nvPr/>
        </p:nvPicPr>
        <p:blipFill>
          <a:blip r:embed="rId3" cstate="print"/>
          <a:srcRect l="3066"/>
          <a:stretch>
            <a:fillRect/>
          </a:stretch>
        </p:blipFill>
        <p:spPr bwMode="auto">
          <a:xfrm>
            <a:off x="5612339" y="3772579"/>
            <a:ext cx="5637125" cy="3085421"/>
          </a:xfrm>
          <a:prstGeom prst="rect">
            <a:avLst/>
          </a:prstGeom>
          <a:noFill/>
        </p:spPr>
      </p:pic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8478" y="1350498"/>
            <a:ext cx="6033743" cy="366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TextBox 30"/>
          <p:cNvSpPr txBox="1"/>
          <p:nvPr/>
        </p:nvSpPr>
        <p:spPr>
          <a:xfrm>
            <a:off x="9129932" y="1266094"/>
            <a:ext cx="247067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Also _NEB, _WEB, _MCB</a:t>
            </a:r>
            <a:endParaRPr lang="en-US" dirty="0"/>
          </a:p>
        </p:txBody>
      </p:sp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5" cstate="print"/>
          <a:srcRect r="4196"/>
          <a:stretch>
            <a:fillRect/>
          </a:stretch>
        </p:blipFill>
        <p:spPr bwMode="auto">
          <a:xfrm>
            <a:off x="9130371" y="406132"/>
            <a:ext cx="2531746" cy="888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3" name="Straight Arrow Connector 32"/>
          <p:cNvCxnSpPr/>
          <p:nvPr/>
        </p:nvCxnSpPr>
        <p:spPr>
          <a:xfrm>
            <a:off x="5795890" y="3615397"/>
            <a:ext cx="1026941" cy="1588"/>
          </a:xfrm>
          <a:prstGeom prst="straightConnector1">
            <a:avLst/>
          </a:prstGeom>
          <a:ln w="412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063175" y="3756074"/>
            <a:ext cx="533223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SEA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4738468" y="3598985"/>
            <a:ext cx="1026941" cy="1588"/>
          </a:xfrm>
          <a:prstGeom prst="straightConnector1">
            <a:avLst/>
          </a:prstGeom>
          <a:ln w="412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907280" y="3739662"/>
            <a:ext cx="739305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WIND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6792352" y="3641188"/>
            <a:ext cx="1026941" cy="1588"/>
          </a:xfrm>
          <a:prstGeom prst="straightConnector1">
            <a:avLst/>
          </a:prstGeom>
          <a:ln w="412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947095" y="3753729"/>
            <a:ext cx="129811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ANTHROPIC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802880" y="2147669"/>
            <a:ext cx="2013308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Site infrastructure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7788813" y="2527496"/>
            <a:ext cx="1026941" cy="1588"/>
          </a:xfrm>
          <a:prstGeom prst="straightConnector1">
            <a:avLst/>
          </a:prstGeom>
          <a:ln w="412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326" y="0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Building monitors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794" y="1459865"/>
            <a:ext cx="10515600" cy="4351338"/>
          </a:xfrm>
        </p:spPr>
        <p:txBody>
          <a:bodyPr/>
          <a:lstStyle/>
          <a:p>
            <a:r>
              <a:rPr lang="en-US" dirty="0" smtClean="0"/>
              <a:t>MAGNETOMETERS</a:t>
            </a:r>
            <a:endParaRPr lang="en-US" dirty="0"/>
          </a:p>
        </p:txBody>
      </p:sp>
      <p:pic>
        <p:nvPicPr>
          <p:cNvPr id="5" name="Picture 4" descr="ENV_NEB_MAG_W,N,V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2039815"/>
            <a:ext cx="3820384" cy="27375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Straight Connector 9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057858" y="2041157"/>
            <a:ext cx="2392899" cy="707886"/>
          </a:xfrm>
          <a:prstGeom prst="rect">
            <a:avLst/>
          </a:prstGeom>
          <a:solidFill>
            <a:srgbClr val="00CC00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Black" pitchFamily="34" charset="0"/>
              </a:rPr>
              <a:t>Magnetometers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Arial Black" pitchFamily="34" charset="0"/>
              </a:rPr>
              <a:t>0.1-10kHz</a:t>
            </a:r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505" y="4811150"/>
            <a:ext cx="5478452" cy="2046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1501" y="211015"/>
            <a:ext cx="5490499" cy="2841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84879" y="3263704"/>
            <a:ext cx="5716389" cy="359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38957" y="2844313"/>
            <a:ext cx="3094890" cy="700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TextBox 29"/>
          <p:cNvSpPr txBox="1"/>
          <p:nvPr/>
        </p:nvSpPr>
        <p:spPr>
          <a:xfrm>
            <a:off x="3896751" y="3629466"/>
            <a:ext cx="202023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_NEB, _WEB, _MCB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9481625" y="3784210"/>
            <a:ext cx="1681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 Black" pitchFamily="34" charset="0"/>
              </a:rPr>
              <a:t>SIDEBANDS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44" name="Down Arrow 43"/>
          <p:cNvSpPr/>
          <p:nvPr/>
        </p:nvSpPr>
        <p:spPr>
          <a:xfrm>
            <a:off x="8651631" y="4346916"/>
            <a:ext cx="281354" cy="5205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>
            <a:off x="9704383" y="4358636"/>
            <a:ext cx="281354" cy="5205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326" y="0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Building monitors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982" y="1614610"/>
            <a:ext cx="10515600" cy="4351338"/>
          </a:xfrm>
        </p:spPr>
        <p:txBody>
          <a:bodyPr/>
          <a:lstStyle/>
          <a:p>
            <a:r>
              <a:rPr lang="en-US" dirty="0" smtClean="0"/>
              <a:t>Microphone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5844" name="Picture 4" descr="http://slwebtest.virgo.infn.it/ifoapp/files/hwdb/images/instances/5408_1498135462.jpg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7643948" y="2545080"/>
            <a:ext cx="6548846" cy="2076994"/>
          </a:xfrm>
          <a:prstGeom prst="rect">
            <a:avLst/>
          </a:prstGeom>
          <a:noFill/>
        </p:spPr>
      </p:pic>
      <p:cxnSp>
        <p:nvCxnSpPr>
          <p:cNvPr id="12" name="Straight Arrow Connector 11"/>
          <p:cNvCxnSpPr/>
          <p:nvPr/>
        </p:nvCxnSpPr>
        <p:spPr>
          <a:xfrm rot="10800000" flipV="1">
            <a:off x="10437223" y="418013"/>
            <a:ext cx="653143" cy="509454"/>
          </a:xfrm>
          <a:prstGeom prst="straightConnector1">
            <a:avLst/>
          </a:prstGeom>
          <a:ln w="539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10576560" y="779418"/>
            <a:ext cx="653143" cy="509454"/>
          </a:xfrm>
          <a:prstGeom prst="straightConnector1">
            <a:avLst/>
          </a:prstGeom>
          <a:ln w="539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10755086" y="1441270"/>
            <a:ext cx="653143" cy="509454"/>
          </a:xfrm>
          <a:prstGeom prst="straightConnector1">
            <a:avLst/>
          </a:prstGeom>
          <a:ln w="539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 flipV="1">
            <a:off x="11164389" y="2717075"/>
            <a:ext cx="653143" cy="509454"/>
          </a:xfrm>
          <a:prstGeom prst="straightConnector1">
            <a:avLst/>
          </a:prstGeom>
          <a:ln w="539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4437601">
            <a:off x="10528663" y="1084216"/>
            <a:ext cx="2088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Temperature probes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10006148" y="2142309"/>
            <a:ext cx="966651" cy="92746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stCxn id="36" idx="3"/>
          </p:cNvCxnSpPr>
          <p:nvPr/>
        </p:nvCxnSpPr>
        <p:spPr>
          <a:xfrm>
            <a:off x="9446115" y="1813671"/>
            <a:ext cx="815485" cy="479586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912953" y="4458455"/>
            <a:ext cx="2066591" cy="707886"/>
          </a:xfrm>
          <a:prstGeom prst="rect">
            <a:avLst/>
          </a:prstGeom>
          <a:solidFill>
            <a:schemeClr val="bg2">
              <a:lumMod val="10000"/>
            </a:schemeClr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</a:rPr>
              <a:t>Temperature</a:t>
            </a:r>
          </a:p>
          <a:p>
            <a:r>
              <a:rPr lang="en-US" sz="2000" b="1" dirty="0" smtClean="0">
                <a:solidFill>
                  <a:srgbClr val="FFFF00"/>
                </a:solidFill>
                <a:latin typeface="Arial Black" pitchFamily="34" charset="0"/>
              </a:rPr>
              <a:t>1Hz sampling</a:t>
            </a:r>
          </a:p>
        </p:txBody>
      </p:sp>
      <p:pic>
        <p:nvPicPr>
          <p:cNvPr id="33" name="Picture 2" descr="https://logbook.virgo-gw.eu/virgo/uploads/45184_1552043698_RF_Antenna_N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86190"/>
            <a:ext cx="3073068" cy="5290457"/>
          </a:xfrm>
          <a:prstGeom prst="rect">
            <a:avLst/>
          </a:prstGeom>
          <a:noFill/>
        </p:spPr>
      </p:pic>
      <p:sp>
        <p:nvSpPr>
          <p:cNvPr id="34" name="TextBox 33"/>
          <p:cNvSpPr txBox="1"/>
          <p:nvPr/>
        </p:nvSpPr>
        <p:spPr>
          <a:xfrm>
            <a:off x="3204421" y="5589897"/>
            <a:ext cx="6634893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FC620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RF antenna: </a:t>
            </a:r>
          </a:p>
          <a:p>
            <a:r>
              <a:rPr lang="en-US" dirty="0" smtClean="0">
                <a:latin typeface="Arial Black" pitchFamily="34" charset="0"/>
              </a:rPr>
              <a:t>signal is demodulated around Virgo’s</a:t>
            </a:r>
          </a:p>
          <a:p>
            <a:r>
              <a:rPr lang="en-US" dirty="0" smtClean="0">
                <a:latin typeface="Arial Black" pitchFamily="34" charset="0"/>
              </a:rPr>
              <a:t>Laser modulation frequencies: 6MHz, 8MHz, 56MHz</a:t>
            </a:r>
          </a:p>
          <a:p>
            <a:r>
              <a:rPr lang="en-US" dirty="0" smtClean="0">
                <a:latin typeface="Arial Black" pitchFamily="34" charset="0"/>
              </a:rPr>
              <a:t>20kHz sampling</a:t>
            </a:r>
            <a:endParaRPr lang="en-US" dirty="0">
              <a:latin typeface="Arial Black" pitchFamily="34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rot="10800000">
            <a:off x="1730326" y="4262512"/>
            <a:ext cx="1477108" cy="1322363"/>
          </a:xfrm>
          <a:prstGeom prst="straightConnector1">
            <a:avLst/>
          </a:prstGeom>
          <a:ln w="76200">
            <a:solidFill>
              <a:srgbClr val="FC620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615870" y="1305839"/>
            <a:ext cx="1830245" cy="1015663"/>
          </a:xfrm>
          <a:prstGeom prst="rect">
            <a:avLst/>
          </a:prstGeom>
          <a:solidFill>
            <a:srgbClr val="FF0000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Black" pitchFamily="34" charset="0"/>
              </a:rPr>
              <a:t>Microphone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Arial Black" pitchFamily="34" charset="0"/>
              </a:rPr>
              <a:t>Infra sound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Arial Black" pitchFamily="34" charset="0"/>
              </a:rPr>
              <a:t>0.1 – 10kHz</a:t>
            </a:r>
            <a:endParaRPr lang="en-US" sz="20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21509" name="Picture 5" descr="Image result for microphone B&amp;K 419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21505" y="490517"/>
            <a:ext cx="2320339" cy="1325908"/>
          </a:xfrm>
          <a:prstGeom prst="rect">
            <a:avLst/>
          </a:prstGeom>
          <a:noFill/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59990" y="2447776"/>
            <a:ext cx="6044067" cy="288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TextBox 38"/>
          <p:cNvSpPr txBox="1"/>
          <p:nvPr/>
        </p:nvSpPr>
        <p:spPr>
          <a:xfrm>
            <a:off x="4185472" y="4261726"/>
            <a:ext cx="2780889" cy="369332"/>
          </a:xfrm>
          <a:prstGeom prst="rect">
            <a:avLst/>
          </a:prstGeom>
          <a:solidFill>
            <a:srgbClr val="CC00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Air conditioners OFF</a:t>
            </a:r>
            <a:endParaRPr lang="en-US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447841" y="3050435"/>
            <a:ext cx="1766497" cy="159366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7443889" y="2685122"/>
            <a:ext cx="177044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Mostly RACKS cooling fans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5495" y="1162636"/>
            <a:ext cx="21336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45879" y="1716259"/>
            <a:ext cx="1463459" cy="783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2530" name="Picture 2" descr="https://vim-online.virgo-gw.eu/resources/2019-09-26/resources/20190926_spectro_spectro_ENV_CEB_RF_6MHz_I_1000_0_604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6693"/>
            <a:ext cx="12192000" cy="58713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20" y="1319187"/>
            <a:ext cx="10515600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3 PHASES of MAINS</a:t>
            </a:r>
          </a:p>
          <a:p>
            <a:pPr>
              <a:buNone/>
            </a:pPr>
            <a:endParaRPr lang="en-US" sz="1100" dirty="0" smtClean="0">
              <a:latin typeface="Arial Black" pitchFamily="34" charset="0"/>
            </a:endParaRPr>
          </a:p>
          <a:p>
            <a:r>
              <a:rPr lang="en-US" sz="2000" dirty="0" smtClean="0">
                <a:latin typeface="Arial Black" pitchFamily="34" charset="0"/>
              </a:rPr>
              <a:t>Voltage monitors</a:t>
            </a: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  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r>
              <a:rPr lang="en-US" sz="2000" dirty="0" smtClean="0">
                <a:latin typeface="Arial Black" pitchFamily="34" charset="0"/>
              </a:rPr>
              <a:t>Current monitors</a:t>
            </a:r>
            <a:endParaRPr lang="en-US" sz="20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3530" y="6420745"/>
            <a:ext cx="2743200" cy="365125"/>
          </a:xfrm>
        </p:spPr>
        <p:txBody>
          <a:bodyPr/>
          <a:lstStyle/>
          <a:p>
            <a:fld id="{66DE1F0A-C9B5-4182-A23A-1A63F48E0DA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64326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Building monitors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634" name="Picture 2" descr="http://slwebtest.virgo.infn.it/ifoapp/files/hwdb/images/objects/176_140266329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2319" y="1350498"/>
            <a:ext cx="3102186" cy="1419251"/>
          </a:xfrm>
          <a:prstGeom prst="rect">
            <a:avLst/>
          </a:prstGeom>
          <a:noFill/>
        </p:spPr>
      </p:pic>
      <p:pic>
        <p:nvPicPr>
          <p:cNvPr id="69636" name="Picture 4" descr="https://scientists.virgo-gw.eu/EnvMon/List/Voltage_sniffer/voltage_sniffer_electrical_schem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9570" y="2940148"/>
            <a:ext cx="3274328" cy="1185390"/>
          </a:xfrm>
          <a:prstGeom prst="rect">
            <a:avLst/>
          </a:prstGeom>
          <a:noFill/>
        </p:spPr>
      </p:pic>
      <p:pic>
        <p:nvPicPr>
          <p:cNvPr id="69637" name="Picture 5" descr="D:\DATA\AdV\Env Sensors\voltageProbes\voltageProbes.gif"/>
          <p:cNvPicPr>
            <a:picLocks noChangeAspect="1" noChangeArrowheads="1"/>
          </p:cNvPicPr>
          <p:nvPr/>
        </p:nvPicPr>
        <p:blipFill>
          <a:blip r:embed="rId4" cstate="print"/>
          <a:srcRect t="6506" r="66806" b="48185"/>
          <a:stretch>
            <a:fillRect/>
          </a:stretch>
        </p:blipFill>
        <p:spPr bwMode="auto">
          <a:xfrm>
            <a:off x="8372329" y="1202787"/>
            <a:ext cx="3149112" cy="2546253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69804" y="4304714"/>
            <a:ext cx="3406158" cy="2553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95695" y="4311397"/>
            <a:ext cx="4037954" cy="254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 descr="Image result for Schneider Merlin Gerin 1646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0312" y="5042262"/>
            <a:ext cx="1815737" cy="1815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s://lh3.googleusercontent.com/OabKrsQEQuUVL72SCkn4oSpXKQ7bygoTcIXqUEM43lLfeUF6Kzsi4HwR27kPTRea2gv5Susvw8FOKeJcAKqBo8QF5Fp3dwfjsqZIZyvp3JVqe5TWt-HmwzZU6stjCoSXvn9RNhv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3236" y="1397726"/>
            <a:ext cx="5947954" cy="5512526"/>
          </a:xfrm>
          <a:prstGeom prst="rect">
            <a:avLst/>
          </a:prstGeom>
          <a:noFill/>
        </p:spPr>
      </p:pic>
      <p:sp>
        <p:nvSpPr>
          <p:cNvPr id="73" name="Freeform 72"/>
          <p:cNvSpPr/>
          <p:nvPr/>
        </p:nvSpPr>
        <p:spPr>
          <a:xfrm>
            <a:off x="7441809" y="4994031"/>
            <a:ext cx="1842868" cy="1237956"/>
          </a:xfrm>
          <a:custGeom>
            <a:avLst/>
            <a:gdLst>
              <a:gd name="connsiteX0" fmla="*/ 0 w 1842868"/>
              <a:gd name="connsiteY0" fmla="*/ 534572 h 1237956"/>
              <a:gd name="connsiteX1" fmla="*/ 0 w 1842868"/>
              <a:gd name="connsiteY1" fmla="*/ 534572 h 1237956"/>
              <a:gd name="connsiteX2" fmla="*/ 14068 w 1842868"/>
              <a:gd name="connsiteY2" fmla="*/ 661181 h 1237956"/>
              <a:gd name="connsiteX3" fmla="*/ 28135 w 1842868"/>
              <a:gd name="connsiteY3" fmla="*/ 703384 h 1237956"/>
              <a:gd name="connsiteX4" fmla="*/ 42203 w 1842868"/>
              <a:gd name="connsiteY4" fmla="*/ 858129 h 1237956"/>
              <a:gd name="connsiteX5" fmla="*/ 56271 w 1842868"/>
              <a:gd name="connsiteY5" fmla="*/ 956603 h 1237956"/>
              <a:gd name="connsiteX6" fmla="*/ 56271 w 1842868"/>
              <a:gd name="connsiteY6" fmla="*/ 1237956 h 1237956"/>
              <a:gd name="connsiteX7" fmla="*/ 1842868 w 1842868"/>
              <a:gd name="connsiteY7" fmla="*/ 1237956 h 1237956"/>
              <a:gd name="connsiteX8" fmla="*/ 1814732 w 1842868"/>
              <a:gd name="connsiteY8" fmla="*/ 0 h 1237956"/>
              <a:gd name="connsiteX9" fmla="*/ 1392701 w 1842868"/>
              <a:gd name="connsiteY9" fmla="*/ 28135 h 1237956"/>
              <a:gd name="connsiteX10" fmla="*/ 1195754 w 1842868"/>
              <a:gd name="connsiteY10" fmla="*/ 211015 h 1237956"/>
              <a:gd name="connsiteX11" fmla="*/ 1209821 w 1842868"/>
              <a:gd name="connsiteY11" fmla="*/ 506436 h 1237956"/>
              <a:gd name="connsiteX12" fmla="*/ 914400 w 1842868"/>
              <a:gd name="connsiteY12" fmla="*/ 492369 h 1237956"/>
              <a:gd name="connsiteX13" fmla="*/ 914400 w 1842868"/>
              <a:gd name="connsiteY13" fmla="*/ 562707 h 1237956"/>
              <a:gd name="connsiteX14" fmla="*/ 0 w 1842868"/>
              <a:gd name="connsiteY14" fmla="*/ 534572 h 123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42868" h="1237956">
                <a:moveTo>
                  <a:pt x="0" y="534572"/>
                </a:moveTo>
                <a:lnTo>
                  <a:pt x="0" y="534572"/>
                </a:lnTo>
                <a:cubicBezTo>
                  <a:pt x="4689" y="576775"/>
                  <a:pt x="7087" y="619296"/>
                  <a:pt x="14068" y="661181"/>
                </a:cubicBezTo>
                <a:cubicBezTo>
                  <a:pt x="16506" y="675808"/>
                  <a:pt x="26038" y="688704"/>
                  <a:pt x="28135" y="703384"/>
                </a:cubicBezTo>
                <a:cubicBezTo>
                  <a:pt x="35460" y="754658"/>
                  <a:pt x="36483" y="806651"/>
                  <a:pt x="42203" y="858129"/>
                </a:cubicBezTo>
                <a:cubicBezTo>
                  <a:pt x="45865" y="891084"/>
                  <a:pt x="55044" y="923468"/>
                  <a:pt x="56271" y="956603"/>
                </a:cubicBezTo>
                <a:cubicBezTo>
                  <a:pt x="59742" y="1050323"/>
                  <a:pt x="56271" y="1144172"/>
                  <a:pt x="56271" y="1237956"/>
                </a:cubicBezTo>
                <a:lnTo>
                  <a:pt x="1842868" y="1237956"/>
                </a:lnTo>
                <a:lnTo>
                  <a:pt x="1814732" y="0"/>
                </a:lnTo>
                <a:lnTo>
                  <a:pt x="1392701" y="28135"/>
                </a:lnTo>
                <a:lnTo>
                  <a:pt x="1195754" y="211015"/>
                </a:lnTo>
                <a:lnTo>
                  <a:pt x="1209821" y="506436"/>
                </a:lnTo>
                <a:lnTo>
                  <a:pt x="914400" y="492369"/>
                </a:lnTo>
                <a:lnTo>
                  <a:pt x="914400" y="562707"/>
                </a:lnTo>
                <a:lnTo>
                  <a:pt x="0" y="534572"/>
                </a:lnTo>
                <a:close/>
              </a:path>
            </a:pathLst>
          </a:custGeom>
          <a:solidFill>
            <a:srgbClr val="00B0F0">
              <a:alpha val="54000"/>
            </a:srgbClr>
          </a:solidFill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/>
          <p:cNvSpPr/>
          <p:nvPr/>
        </p:nvSpPr>
        <p:spPr>
          <a:xfrm>
            <a:off x="9861452" y="2771336"/>
            <a:ext cx="1674056" cy="1280160"/>
          </a:xfrm>
          <a:custGeom>
            <a:avLst/>
            <a:gdLst>
              <a:gd name="connsiteX0" fmla="*/ 14068 w 1674056"/>
              <a:gd name="connsiteY0" fmla="*/ 0 h 1280160"/>
              <a:gd name="connsiteX1" fmla="*/ 14068 w 1674056"/>
              <a:gd name="connsiteY1" fmla="*/ 0 h 1280160"/>
              <a:gd name="connsiteX2" fmla="*/ 42203 w 1674056"/>
              <a:gd name="connsiteY2" fmla="*/ 126609 h 1280160"/>
              <a:gd name="connsiteX3" fmla="*/ 70339 w 1674056"/>
              <a:gd name="connsiteY3" fmla="*/ 337625 h 1280160"/>
              <a:gd name="connsiteX4" fmla="*/ 84407 w 1674056"/>
              <a:gd name="connsiteY4" fmla="*/ 393895 h 1280160"/>
              <a:gd name="connsiteX5" fmla="*/ 70339 w 1674056"/>
              <a:gd name="connsiteY5" fmla="*/ 450166 h 1280160"/>
              <a:gd name="connsiteX6" fmla="*/ 14068 w 1674056"/>
              <a:gd name="connsiteY6" fmla="*/ 464234 h 1280160"/>
              <a:gd name="connsiteX7" fmla="*/ 0 w 1674056"/>
              <a:gd name="connsiteY7" fmla="*/ 492369 h 1280160"/>
              <a:gd name="connsiteX8" fmla="*/ 759656 w 1674056"/>
              <a:gd name="connsiteY8" fmla="*/ 1266092 h 1280160"/>
              <a:gd name="connsiteX9" fmla="*/ 1674056 w 1674056"/>
              <a:gd name="connsiteY9" fmla="*/ 1280160 h 1280160"/>
              <a:gd name="connsiteX10" fmla="*/ 1645920 w 1674056"/>
              <a:gd name="connsiteY10" fmla="*/ 14068 h 1280160"/>
              <a:gd name="connsiteX11" fmla="*/ 14068 w 1674056"/>
              <a:gd name="connsiteY11" fmla="*/ 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74056" h="1280160">
                <a:moveTo>
                  <a:pt x="14068" y="0"/>
                </a:moveTo>
                <a:lnTo>
                  <a:pt x="14068" y="0"/>
                </a:lnTo>
                <a:cubicBezTo>
                  <a:pt x="23446" y="42203"/>
                  <a:pt x="34236" y="84117"/>
                  <a:pt x="42203" y="126609"/>
                </a:cubicBezTo>
                <a:cubicBezTo>
                  <a:pt x="60922" y="226444"/>
                  <a:pt x="52951" y="233302"/>
                  <a:pt x="70339" y="337625"/>
                </a:cubicBezTo>
                <a:cubicBezTo>
                  <a:pt x="73518" y="356696"/>
                  <a:pt x="79718" y="375138"/>
                  <a:pt x="84407" y="393895"/>
                </a:cubicBezTo>
                <a:cubicBezTo>
                  <a:pt x="79718" y="412652"/>
                  <a:pt x="84010" y="436495"/>
                  <a:pt x="70339" y="450166"/>
                </a:cubicBezTo>
                <a:cubicBezTo>
                  <a:pt x="56668" y="463837"/>
                  <a:pt x="30647" y="454287"/>
                  <a:pt x="14068" y="464234"/>
                </a:cubicBezTo>
                <a:cubicBezTo>
                  <a:pt x="5077" y="469629"/>
                  <a:pt x="4689" y="482991"/>
                  <a:pt x="0" y="492369"/>
                </a:cubicBezTo>
                <a:lnTo>
                  <a:pt x="759656" y="1266092"/>
                </a:lnTo>
                <a:lnTo>
                  <a:pt x="1674056" y="1280160"/>
                </a:lnTo>
                <a:lnTo>
                  <a:pt x="1645920" y="14068"/>
                </a:lnTo>
                <a:lnTo>
                  <a:pt x="14068" y="0"/>
                </a:lnTo>
                <a:close/>
              </a:path>
            </a:pathLst>
          </a:custGeom>
          <a:solidFill>
            <a:srgbClr val="00B0F0">
              <a:alpha val="41000"/>
            </a:srgbClr>
          </a:solidFill>
          <a:ln w="666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866708" y="1994263"/>
            <a:ext cx="827316" cy="827314"/>
          </a:xfrm>
          <a:prstGeom prst="rect">
            <a:avLst/>
          </a:prstGeom>
          <a:solidFill>
            <a:srgbClr val="00B0F0">
              <a:alpha val="45000"/>
            </a:srgb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 Black" pitchFamily="34" charset="0"/>
              </a:rPr>
              <a:t>    ENV probes</a:t>
            </a:r>
            <a:endParaRPr lang="en-US" sz="4000" b="1" dirty="0">
              <a:latin typeface="Arial Black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597" y="1711234"/>
            <a:ext cx="5730511" cy="5146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Group 8"/>
          <p:cNvGrpSpPr/>
          <p:nvPr/>
        </p:nvGrpSpPr>
        <p:grpSpPr>
          <a:xfrm>
            <a:off x="1071154" y="2181496"/>
            <a:ext cx="9718765" cy="4017598"/>
            <a:chOff x="1071154" y="2181496"/>
            <a:chExt cx="9718765" cy="4017598"/>
          </a:xfrm>
        </p:grpSpPr>
        <p:sp>
          <p:nvSpPr>
            <p:cNvPr id="10" name="Rounded Rectangle 9"/>
            <p:cNvSpPr/>
            <p:nvPr/>
          </p:nvSpPr>
          <p:spPr>
            <a:xfrm>
              <a:off x="7837715" y="2181496"/>
              <a:ext cx="352697" cy="522515"/>
            </a:xfrm>
            <a:prstGeom prst="roundRect">
              <a:avLst/>
            </a:prstGeom>
            <a:noFill/>
            <a:ln w="76200">
              <a:solidFill>
                <a:srgbClr val="F937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v</a:t>
              </a:r>
              <a:endParaRPr lang="en-US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7141028" y="2921725"/>
              <a:ext cx="470263" cy="339635"/>
            </a:xfrm>
            <a:prstGeom prst="roundRect">
              <a:avLst/>
            </a:prstGeom>
            <a:noFill/>
            <a:ln w="76200">
              <a:solidFill>
                <a:srgbClr val="F937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7615646" y="5826033"/>
              <a:ext cx="520209" cy="373061"/>
            </a:xfrm>
            <a:prstGeom prst="roundRect">
              <a:avLst/>
            </a:prstGeom>
            <a:noFill/>
            <a:ln w="76200">
              <a:solidFill>
                <a:srgbClr val="F937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1071154" y="2351314"/>
              <a:ext cx="335281" cy="544286"/>
            </a:xfrm>
            <a:prstGeom prst="roundRect">
              <a:avLst/>
            </a:prstGeom>
            <a:noFill/>
            <a:ln w="76200">
              <a:solidFill>
                <a:srgbClr val="F937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8503921" y="3030583"/>
              <a:ext cx="579120" cy="261258"/>
            </a:xfrm>
            <a:prstGeom prst="roundRect">
              <a:avLst/>
            </a:prstGeom>
            <a:noFill/>
            <a:ln w="76200">
              <a:solidFill>
                <a:srgbClr val="F937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876902" y="3082833"/>
              <a:ext cx="326571" cy="522516"/>
            </a:xfrm>
            <a:prstGeom prst="roundRect">
              <a:avLst/>
            </a:prstGeom>
            <a:noFill/>
            <a:ln w="76200">
              <a:solidFill>
                <a:srgbClr val="F937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171406" y="4680857"/>
              <a:ext cx="335281" cy="544286"/>
            </a:xfrm>
            <a:prstGeom prst="roundRect">
              <a:avLst/>
            </a:prstGeom>
            <a:noFill/>
            <a:ln w="76200">
              <a:solidFill>
                <a:srgbClr val="F937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0162903" y="2847704"/>
              <a:ext cx="627016" cy="352696"/>
            </a:xfrm>
            <a:prstGeom prst="roundRect">
              <a:avLst/>
            </a:prstGeom>
            <a:noFill/>
            <a:ln w="76200">
              <a:solidFill>
                <a:srgbClr val="F937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4459457" y="211015"/>
            <a:ext cx="1588645" cy="755637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IN-AIR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BENCH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202091" y="2364377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0563499" y="2360021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964096" y="2368728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945090" y="2477583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0097587" y="2220686"/>
            <a:ext cx="1371601" cy="418011"/>
          </a:xfrm>
          <a:prstGeom prst="rect">
            <a:avLst/>
          </a:prstGeom>
          <a:solidFill>
            <a:srgbClr val="00B0F0">
              <a:alpha val="44000"/>
            </a:srgbClr>
          </a:solidFill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572663" y="70340"/>
            <a:ext cx="2931459" cy="825177"/>
          </a:xfrm>
          <a:prstGeom prst="rect">
            <a:avLst/>
          </a:prstGeom>
          <a:solidFill>
            <a:srgbClr val="00B0F0">
              <a:alpha val="34118"/>
            </a:srgbClr>
          </a:solidFill>
          <a:ln w="7620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+mj-lt"/>
              </a:rPr>
              <a:t>Acoustically isolated area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0951038" y="3405055"/>
            <a:ext cx="532750" cy="292886"/>
          </a:xfrm>
          <a:prstGeom prst="roundRect">
            <a:avLst/>
          </a:prstGeom>
          <a:noFill/>
          <a:ln w="76200">
            <a:solidFill>
              <a:srgbClr val="F937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8223710" y="5822576"/>
            <a:ext cx="529173" cy="394447"/>
          </a:xfrm>
          <a:prstGeom prst="roundRect">
            <a:avLst/>
          </a:prstGeom>
          <a:noFill/>
          <a:ln w="76200">
            <a:solidFill>
              <a:srgbClr val="F937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8085909" y="5656217"/>
            <a:ext cx="744583" cy="809897"/>
          </a:xfrm>
          <a:prstGeom prst="ellipse">
            <a:avLst/>
          </a:prstGeom>
          <a:noFill/>
          <a:ln w="50800">
            <a:solidFill>
              <a:srgbClr val="051CF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/>
          <p:cNvCxnSpPr>
            <a:endCxn id="54" idx="1"/>
          </p:cNvCxnSpPr>
          <p:nvPr/>
        </p:nvCxnSpPr>
        <p:spPr>
          <a:xfrm>
            <a:off x="8804369" y="6257112"/>
            <a:ext cx="468340" cy="257277"/>
          </a:xfrm>
          <a:prstGeom prst="straightConnector1">
            <a:avLst/>
          </a:prstGeom>
          <a:ln w="38100">
            <a:solidFill>
              <a:srgbClr val="051CF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10800000" flipV="1">
            <a:off x="8834718" y="5056092"/>
            <a:ext cx="443760" cy="2"/>
          </a:xfrm>
          <a:prstGeom prst="line">
            <a:avLst/>
          </a:prstGeom>
          <a:ln w="635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6923319" y="4963882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271661" y="4972590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7110552" y="4484909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9383489" y="5556064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10411101" y="4480554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9374781" y="4881149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0402391" y="4811482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875416" y="4471851"/>
            <a:ext cx="827316" cy="827314"/>
          </a:xfrm>
          <a:prstGeom prst="rect">
            <a:avLst/>
          </a:prstGeom>
          <a:solidFill>
            <a:srgbClr val="00B0F0">
              <a:alpha val="44000"/>
            </a:srgbClr>
          </a:solidFill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9300753" y="4349931"/>
            <a:ext cx="1502230" cy="1476103"/>
          </a:xfrm>
          <a:prstGeom prst="rect">
            <a:avLst/>
          </a:prstGeom>
          <a:solidFill>
            <a:srgbClr val="00B0F0">
              <a:alpha val="0"/>
            </a:srgbClr>
          </a:solidFill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9272709" y="6329723"/>
            <a:ext cx="2390463" cy="369332"/>
          </a:xfrm>
          <a:prstGeom prst="rect">
            <a:avLst/>
          </a:prstGeom>
          <a:ln w="38100">
            <a:solidFill>
              <a:srgbClr val="051CF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suspended to GAS filter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7319558" y="2473229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6238687" y="70340"/>
            <a:ext cx="1976845" cy="862150"/>
          </a:xfrm>
          <a:prstGeom prst="roundRect">
            <a:avLst/>
          </a:prstGeom>
          <a:solidFill>
            <a:srgbClr val="051CFB"/>
          </a:solidFill>
          <a:ln w="76200">
            <a:solidFill>
              <a:srgbClr val="051C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 Black" pitchFamily="34" charset="0"/>
              </a:rPr>
              <a:t>SUSPENDED IN_VACUUM </a:t>
            </a:r>
          </a:p>
          <a:p>
            <a:pPr algn="ctr"/>
            <a:r>
              <a:rPr lang="en-US" b="1" dirty="0" smtClean="0">
                <a:latin typeface="Arial Black" pitchFamily="34" charset="0"/>
              </a:rPr>
              <a:t>BENCH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181033" y="936172"/>
            <a:ext cx="100219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CC00"/>
                </a:solidFill>
                <a:latin typeface="Arial Black" pitchFamily="34" charset="0"/>
                <a:cs typeface="Times New Roman" pitchFamily="18" charset="0"/>
              </a:rPr>
              <a:t>CEB</a:t>
            </a:r>
            <a:endParaRPr lang="en-US" sz="2800" b="1" dirty="0">
              <a:solidFill>
                <a:srgbClr val="00CC00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44062" y="1214846"/>
            <a:ext cx="417293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CC00"/>
                </a:solidFill>
                <a:latin typeface="Arial Black" pitchFamily="34" charset="0"/>
                <a:cs typeface="Times New Roman" pitchFamily="18" charset="0"/>
              </a:rPr>
              <a:t>MCB and NEB (WEB)</a:t>
            </a:r>
            <a:endParaRPr lang="en-US" sz="2800" b="1" dirty="0">
              <a:solidFill>
                <a:srgbClr val="00CC00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8913222" y="5212080"/>
            <a:ext cx="309155" cy="278674"/>
          </a:xfrm>
          <a:prstGeom prst="roundRect">
            <a:avLst/>
          </a:prstGeom>
          <a:noFill/>
          <a:ln w="76200">
            <a:solidFill>
              <a:srgbClr val="051C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/>
          <p:cNvSpPr/>
          <p:nvPr/>
        </p:nvSpPr>
        <p:spPr>
          <a:xfrm>
            <a:off x="8360228" y="5246915"/>
            <a:ext cx="309155" cy="278674"/>
          </a:xfrm>
          <a:prstGeom prst="roundRect">
            <a:avLst/>
          </a:prstGeom>
          <a:noFill/>
          <a:ln w="76200">
            <a:solidFill>
              <a:srgbClr val="051C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10667999" y="3400698"/>
            <a:ext cx="309155" cy="278674"/>
          </a:xfrm>
          <a:prstGeom prst="roundRect">
            <a:avLst/>
          </a:prstGeom>
          <a:noFill/>
          <a:ln w="76200">
            <a:solidFill>
              <a:srgbClr val="051C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>
            <a:off x="10167257" y="3435532"/>
            <a:ext cx="309155" cy="278674"/>
          </a:xfrm>
          <a:prstGeom prst="roundRect">
            <a:avLst/>
          </a:prstGeom>
          <a:noFill/>
          <a:ln w="76200">
            <a:solidFill>
              <a:srgbClr val="051C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ounded Rectangle 62"/>
          <p:cNvSpPr/>
          <p:nvPr/>
        </p:nvSpPr>
        <p:spPr>
          <a:xfrm>
            <a:off x="8151223" y="3901440"/>
            <a:ext cx="309155" cy="278674"/>
          </a:xfrm>
          <a:prstGeom prst="roundRect">
            <a:avLst/>
          </a:prstGeom>
          <a:noFill/>
          <a:ln w="76200">
            <a:solidFill>
              <a:srgbClr val="051C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9379135" y="5185950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9757957" y="5538647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>
            <a:off x="4624250" y="3300549"/>
            <a:ext cx="309155" cy="278674"/>
          </a:xfrm>
          <a:prstGeom prst="roundRect">
            <a:avLst/>
          </a:prstGeom>
          <a:noFill/>
          <a:ln w="76200">
            <a:solidFill>
              <a:srgbClr val="051C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5360130" y="1206132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5681338" y="1135463"/>
            <a:ext cx="2495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 Black" pitchFamily="34" charset="0"/>
              </a:rPr>
              <a:t>= Electronic racks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0393683" y="5129344"/>
            <a:ext cx="300446" cy="22206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/>
          <p:cNvSpPr/>
          <p:nvPr/>
        </p:nvSpPr>
        <p:spPr>
          <a:xfrm>
            <a:off x="7484012" y="5008098"/>
            <a:ext cx="1842868" cy="1237956"/>
          </a:xfrm>
          <a:custGeom>
            <a:avLst/>
            <a:gdLst>
              <a:gd name="connsiteX0" fmla="*/ 0 w 1842868"/>
              <a:gd name="connsiteY0" fmla="*/ 534572 h 1237956"/>
              <a:gd name="connsiteX1" fmla="*/ 0 w 1842868"/>
              <a:gd name="connsiteY1" fmla="*/ 534572 h 1237956"/>
              <a:gd name="connsiteX2" fmla="*/ 14068 w 1842868"/>
              <a:gd name="connsiteY2" fmla="*/ 661181 h 1237956"/>
              <a:gd name="connsiteX3" fmla="*/ 28135 w 1842868"/>
              <a:gd name="connsiteY3" fmla="*/ 703384 h 1237956"/>
              <a:gd name="connsiteX4" fmla="*/ 42203 w 1842868"/>
              <a:gd name="connsiteY4" fmla="*/ 858129 h 1237956"/>
              <a:gd name="connsiteX5" fmla="*/ 56271 w 1842868"/>
              <a:gd name="connsiteY5" fmla="*/ 956603 h 1237956"/>
              <a:gd name="connsiteX6" fmla="*/ 56271 w 1842868"/>
              <a:gd name="connsiteY6" fmla="*/ 1237956 h 1237956"/>
              <a:gd name="connsiteX7" fmla="*/ 1842868 w 1842868"/>
              <a:gd name="connsiteY7" fmla="*/ 1237956 h 1237956"/>
              <a:gd name="connsiteX8" fmla="*/ 1814732 w 1842868"/>
              <a:gd name="connsiteY8" fmla="*/ 0 h 1237956"/>
              <a:gd name="connsiteX9" fmla="*/ 1392701 w 1842868"/>
              <a:gd name="connsiteY9" fmla="*/ 28135 h 1237956"/>
              <a:gd name="connsiteX10" fmla="*/ 1195754 w 1842868"/>
              <a:gd name="connsiteY10" fmla="*/ 211015 h 1237956"/>
              <a:gd name="connsiteX11" fmla="*/ 1209821 w 1842868"/>
              <a:gd name="connsiteY11" fmla="*/ 506436 h 1237956"/>
              <a:gd name="connsiteX12" fmla="*/ 914400 w 1842868"/>
              <a:gd name="connsiteY12" fmla="*/ 492369 h 1237956"/>
              <a:gd name="connsiteX13" fmla="*/ 914400 w 1842868"/>
              <a:gd name="connsiteY13" fmla="*/ 562707 h 1237956"/>
              <a:gd name="connsiteX14" fmla="*/ 0 w 1842868"/>
              <a:gd name="connsiteY14" fmla="*/ 534572 h 123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42868" h="1237956">
                <a:moveTo>
                  <a:pt x="0" y="534572"/>
                </a:moveTo>
                <a:lnTo>
                  <a:pt x="0" y="534572"/>
                </a:lnTo>
                <a:cubicBezTo>
                  <a:pt x="4689" y="576775"/>
                  <a:pt x="7087" y="619296"/>
                  <a:pt x="14068" y="661181"/>
                </a:cubicBezTo>
                <a:cubicBezTo>
                  <a:pt x="16506" y="675808"/>
                  <a:pt x="26038" y="688704"/>
                  <a:pt x="28135" y="703384"/>
                </a:cubicBezTo>
                <a:cubicBezTo>
                  <a:pt x="35460" y="754658"/>
                  <a:pt x="36483" y="806651"/>
                  <a:pt x="42203" y="858129"/>
                </a:cubicBezTo>
                <a:cubicBezTo>
                  <a:pt x="45865" y="891084"/>
                  <a:pt x="55044" y="923468"/>
                  <a:pt x="56271" y="956603"/>
                </a:cubicBezTo>
                <a:cubicBezTo>
                  <a:pt x="59742" y="1050323"/>
                  <a:pt x="56271" y="1144172"/>
                  <a:pt x="56271" y="1237956"/>
                </a:cubicBezTo>
                <a:lnTo>
                  <a:pt x="1842868" y="1237956"/>
                </a:lnTo>
                <a:lnTo>
                  <a:pt x="1814732" y="0"/>
                </a:lnTo>
                <a:lnTo>
                  <a:pt x="1392701" y="28135"/>
                </a:lnTo>
                <a:lnTo>
                  <a:pt x="1195754" y="211015"/>
                </a:lnTo>
                <a:lnTo>
                  <a:pt x="1209821" y="506436"/>
                </a:lnTo>
                <a:lnTo>
                  <a:pt x="914400" y="492369"/>
                </a:lnTo>
                <a:lnTo>
                  <a:pt x="914400" y="562707"/>
                </a:lnTo>
                <a:lnTo>
                  <a:pt x="0" y="534572"/>
                </a:lnTo>
                <a:close/>
              </a:path>
            </a:pathLst>
          </a:custGeom>
          <a:solidFill>
            <a:srgbClr val="00B0F0">
              <a:alpha val="0"/>
            </a:srgbClr>
          </a:solidFill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4"/>
          <p:cNvSpPr/>
          <p:nvPr/>
        </p:nvSpPr>
        <p:spPr>
          <a:xfrm>
            <a:off x="9903655" y="2785403"/>
            <a:ext cx="1674056" cy="1280160"/>
          </a:xfrm>
          <a:custGeom>
            <a:avLst/>
            <a:gdLst>
              <a:gd name="connsiteX0" fmla="*/ 14068 w 1674056"/>
              <a:gd name="connsiteY0" fmla="*/ 0 h 1280160"/>
              <a:gd name="connsiteX1" fmla="*/ 14068 w 1674056"/>
              <a:gd name="connsiteY1" fmla="*/ 0 h 1280160"/>
              <a:gd name="connsiteX2" fmla="*/ 42203 w 1674056"/>
              <a:gd name="connsiteY2" fmla="*/ 126609 h 1280160"/>
              <a:gd name="connsiteX3" fmla="*/ 70339 w 1674056"/>
              <a:gd name="connsiteY3" fmla="*/ 337625 h 1280160"/>
              <a:gd name="connsiteX4" fmla="*/ 84407 w 1674056"/>
              <a:gd name="connsiteY4" fmla="*/ 393895 h 1280160"/>
              <a:gd name="connsiteX5" fmla="*/ 70339 w 1674056"/>
              <a:gd name="connsiteY5" fmla="*/ 450166 h 1280160"/>
              <a:gd name="connsiteX6" fmla="*/ 14068 w 1674056"/>
              <a:gd name="connsiteY6" fmla="*/ 464234 h 1280160"/>
              <a:gd name="connsiteX7" fmla="*/ 0 w 1674056"/>
              <a:gd name="connsiteY7" fmla="*/ 492369 h 1280160"/>
              <a:gd name="connsiteX8" fmla="*/ 759656 w 1674056"/>
              <a:gd name="connsiteY8" fmla="*/ 1266092 h 1280160"/>
              <a:gd name="connsiteX9" fmla="*/ 1674056 w 1674056"/>
              <a:gd name="connsiteY9" fmla="*/ 1280160 h 1280160"/>
              <a:gd name="connsiteX10" fmla="*/ 1645920 w 1674056"/>
              <a:gd name="connsiteY10" fmla="*/ 14068 h 1280160"/>
              <a:gd name="connsiteX11" fmla="*/ 14068 w 1674056"/>
              <a:gd name="connsiteY11" fmla="*/ 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74056" h="1280160">
                <a:moveTo>
                  <a:pt x="14068" y="0"/>
                </a:moveTo>
                <a:lnTo>
                  <a:pt x="14068" y="0"/>
                </a:lnTo>
                <a:cubicBezTo>
                  <a:pt x="23446" y="42203"/>
                  <a:pt x="34236" y="84117"/>
                  <a:pt x="42203" y="126609"/>
                </a:cubicBezTo>
                <a:cubicBezTo>
                  <a:pt x="60922" y="226444"/>
                  <a:pt x="52951" y="233302"/>
                  <a:pt x="70339" y="337625"/>
                </a:cubicBezTo>
                <a:cubicBezTo>
                  <a:pt x="73518" y="356696"/>
                  <a:pt x="79718" y="375138"/>
                  <a:pt x="84407" y="393895"/>
                </a:cubicBezTo>
                <a:cubicBezTo>
                  <a:pt x="79718" y="412652"/>
                  <a:pt x="84010" y="436495"/>
                  <a:pt x="70339" y="450166"/>
                </a:cubicBezTo>
                <a:cubicBezTo>
                  <a:pt x="56668" y="463837"/>
                  <a:pt x="30647" y="454287"/>
                  <a:pt x="14068" y="464234"/>
                </a:cubicBezTo>
                <a:cubicBezTo>
                  <a:pt x="5077" y="469629"/>
                  <a:pt x="4689" y="482991"/>
                  <a:pt x="0" y="492369"/>
                </a:cubicBezTo>
                <a:lnTo>
                  <a:pt x="759656" y="1266092"/>
                </a:lnTo>
                <a:lnTo>
                  <a:pt x="1674056" y="1280160"/>
                </a:lnTo>
                <a:lnTo>
                  <a:pt x="1645920" y="14068"/>
                </a:lnTo>
                <a:lnTo>
                  <a:pt x="14068" y="0"/>
                </a:lnTo>
                <a:close/>
              </a:path>
            </a:pathLst>
          </a:custGeom>
          <a:solidFill>
            <a:srgbClr val="00B0F0">
              <a:alpha val="0"/>
            </a:srgbClr>
          </a:solidFill>
          <a:ln w="666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6908911" y="2008330"/>
            <a:ext cx="827316" cy="827314"/>
          </a:xfrm>
          <a:prstGeom prst="rect">
            <a:avLst/>
          </a:prstGeom>
          <a:solidFill>
            <a:srgbClr val="00B0F0">
              <a:alpha val="0"/>
            </a:srgb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10139790" y="2234753"/>
            <a:ext cx="1371601" cy="418011"/>
          </a:xfrm>
          <a:prstGeom prst="rect">
            <a:avLst/>
          </a:prstGeom>
          <a:solidFill>
            <a:srgbClr val="00B0F0">
              <a:alpha val="0"/>
            </a:srgbClr>
          </a:solidFill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8265913" y="5836643"/>
            <a:ext cx="529173" cy="394447"/>
          </a:xfrm>
          <a:prstGeom prst="roundRect">
            <a:avLst/>
          </a:prstGeom>
          <a:noFill/>
          <a:ln w="76200">
            <a:solidFill>
              <a:srgbClr val="F937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6917619" y="4485918"/>
            <a:ext cx="827316" cy="827314"/>
          </a:xfrm>
          <a:prstGeom prst="rect">
            <a:avLst/>
          </a:prstGeom>
          <a:solidFill>
            <a:srgbClr val="00B0F0">
              <a:alpha val="0"/>
            </a:srgbClr>
          </a:solidFill>
          <a:ln w="635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2658" y="3677558"/>
            <a:ext cx="5512371" cy="3180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8" name="Straight Connector 17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51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 Black" pitchFamily="34" charset="0"/>
              </a:rPr>
              <a:t>Monitor of in-air benches</a:t>
            </a:r>
            <a:endParaRPr lang="en-US" sz="4000" b="1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28676" name="Picture 4" descr="C:\DATI\AdV\Env Sensors\Hardware Inventory\foto sensori\Laser Lab\25 sett 2015\20150925_1537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452847" y="-2474259"/>
            <a:ext cx="4876800" cy="36576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422584" y="1226839"/>
            <a:ext cx="5830732" cy="193899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1  Microphone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1  Accelerometer (high frequency)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1  Tri-axial accelerometer (low frequency)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1 Temperature +Humidity sensor attached to bench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1 Temperature + Humidity + Pressure in the Clean Room</a:t>
            </a:r>
          </a:p>
        </p:txBody>
      </p:sp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277" y="3356396"/>
            <a:ext cx="4987894" cy="3501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 descr="Image result for meggitt acceleromet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34652" y="2108078"/>
            <a:ext cx="1268176" cy="1268176"/>
          </a:xfrm>
          <a:prstGeom prst="rect">
            <a:avLst/>
          </a:prstGeom>
          <a:noFill/>
        </p:spPr>
      </p:pic>
      <p:pic>
        <p:nvPicPr>
          <p:cNvPr id="20484" name="Picture 4" descr="PCB sensor Model: 393B12 [9] and Air Bearing Shaker Simplifies Accelerometer Calibration-component of TMS 9155 Calibration Station [10] 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15110" y="1469448"/>
            <a:ext cx="971242" cy="1516735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6496791" y="1556526"/>
            <a:ext cx="119455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1Hz-500Hz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810334" y="2942640"/>
            <a:ext cx="118173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10Hz-2kHz</a:t>
            </a:r>
            <a:endParaRPr lang="en-US" dirty="0"/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8377" y="0"/>
            <a:ext cx="2184889" cy="129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9804039" y="339213"/>
            <a:ext cx="2387961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Also:</a:t>
            </a:r>
          </a:p>
          <a:p>
            <a:r>
              <a:rPr lang="en-US" dirty="0" smtClean="0"/>
              <a:t>LB,EIB,SQZ,TCS_CO2_NI</a:t>
            </a:r>
          </a:p>
          <a:p>
            <a:r>
              <a:rPr lang="en-US" dirty="0" smtClean="0"/>
              <a:t>TCS_CO2_WI, EMCB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61626" y="4134010"/>
            <a:ext cx="2017059" cy="646331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Peaks 10-40Hz are bench modes</a:t>
            </a:r>
            <a:endParaRPr lang="en-US" dirty="0"/>
          </a:p>
        </p:txBody>
      </p:sp>
      <p:pic>
        <p:nvPicPr>
          <p:cNvPr id="20" name="Picture 19" descr="20150925_153740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9550544" y="1743581"/>
            <a:ext cx="2641456" cy="1669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    ENV probes</a:t>
            </a:r>
            <a:endParaRPr lang="en-US" sz="4000" dirty="0">
              <a:latin typeface="Arial Black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597" y="1672046"/>
            <a:ext cx="5730511" cy="5185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 descr="https://lh3.googleusercontent.com/OabKrsQEQuUVL72SCkn4oSpXKQ7bygoTcIXqUEM43lLfeUF6Kzsi4HwR27kPTRea2gv5Susvw8FOKeJcAKqBo8QF5Fp3dwfjsqZIZyvp3JVqe5TWt-HmwzZU6stjCoSXvn9RNhv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3236" y="1397726"/>
            <a:ext cx="5947954" cy="5512526"/>
          </a:xfrm>
          <a:prstGeom prst="rect">
            <a:avLst/>
          </a:prstGeom>
          <a:noFill/>
        </p:spPr>
      </p:pic>
      <p:sp>
        <p:nvSpPr>
          <p:cNvPr id="21" name="Rounded Rectangle 20"/>
          <p:cNvSpPr/>
          <p:nvPr/>
        </p:nvSpPr>
        <p:spPr>
          <a:xfrm>
            <a:off x="4599150" y="245179"/>
            <a:ext cx="2181498" cy="679269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+mj-lt"/>
              </a:rPr>
              <a:t>Vacuum chambers</a:t>
            </a:r>
            <a:endParaRPr lang="en-US" sz="2400" b="1" dirty="0">
              <a:latin typeface="+mj-lt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985321" y="227762"/>
            <a:ext cx="2316458" cy="679269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+mj-lt"/>
              </a:rPr>
              <a:t>Cryogenic vacuum traps</a:t>
            </a:r>
            <a:endParaRPr lang="en-US" sz="2000" b="1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00011" y="936172"/>
            <a:ext cx="100219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CC00"/>
                </a:solidFill>
                <a:latin typeface="Arial Black" pitchFamily="34" charset="0"/>
                <a:cs typeface="Times New Roman" pitchFamily="18" charset="0"/>
              </a:rPr>
              <a:t>CEB</a:t>
            </a:r>
            <a:endParaRPr lang="en-US" sz="2800" b="1" dirty="0">
              <a:solidFill>
                <a:srgbClr val="00CC00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63040" y="1214846"/>
            <a:ext cx="417293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CC00"/>
                </a:solidFill>
                <a:latin typeface="Arial Black" pitchFamily="34" charset="0"/>
                <a:cs typeface="Times New Roman" pitchFamily="18" charset="0"/>
              </a:rPr>
              <a:t>MCB and NEB (WEB)</a:t>
            </a:r>
            <a:endParaRPr lang="en-US" sz="2800" b="1" dirty="0">
              <a:solidFill>
                <a:srgbClr val="00CC00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9689310" y="214699"/>
            <a:ext cx="2181498" cy="679269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9900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+mj-lt"/>
              </a:rPr>
              <a:t>View-ports</a:t>
            </a:r>
            <a:endParaRPr lang="en-US" sz="2400" b="1" dirty="0">
              <a:latin typeface="+mj-lt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6921304" y="3432517"/>
            <a:ext cx="267286" cy="267286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9774701" y="3416104"/>
            <a:ext cx="267286" cy="267286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637648" y="5509845"/>
            <a:ext cx="267286" cy="267286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405445" y="1990578"/>
            <a:ext cx="267286" cy="267286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8389033" y="4858042"/>
            <a:ext cx="267286" cy="267286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8386685" y="5052646"/>
            <a:ext cx="267286" cy="267286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398405" y="4628258"/>
            <a:ext cx="267286" cy="267286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7467569" y="3669286"/>
            <a:ext cx="267286" cy="267286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8379641" y="3596598"/>
            <a:ext cx="267286" cy="267286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9151033" y="3425434"/>
            <a:ext cx="267286" cy="267286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8642237" y="2494598"/>
            <a:ext cx="267286" cy="267286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644647" y="4419556"/>
            <a:ext cx="267286" cy="267286"/>
          </a:xfrm>
          <a:prstGeom prst="ellipse">
            <a:avLst/>
          </a:prstGeom>
          <a:noFill/>
          <a:ln w="762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10410056" y="3418405"/>
            <a:ext cx="267286" cy="267286"/>
          </a:xfrm>
          <a:prstGeom prst="ellipse">
            <a:avLst/>
          </a:prstGeom>
          <a:noFill/>
          <a:ln w="762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8691453" y="5216725"/>
            <a:ext cx="267286" cy="267286"/>
          </a:xfrm>
          <a:prstGeom prst="ellipse">
            <a:avLst/>
          </a:prstGeom>
          <a:noFill/>
          <a:ln w="762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1359840" y="2485248"/>
            <a:ext cx="267286" cy="267286"/>
          </a:xfrm>
          <a:prstGeom prst="ellipse">
            <a:avLst/>
          </a:prstGeom>
          <a:noFill/>
          <a:ln w="762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8349139" y="4072553"/>
            <a:ext cx="267286" cy="267286"/>
          </a:xfrm>
          <a:prstGeom prst="ellipse">
            <a:avLst/>
          </a:prstGeom>
          <a:noFill/>
          <a:ln w="762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D:\DATA\AdV\Env Sensors\Hardware Inventory\foto sensori\CEB\ENV_SR_ACC_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7614" y="4062870"/>
            <a:ext cx="3332945" cy="279513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138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rial Black" pitchFamily="34" charset="0"/>
              </a:rPr>
              <a:t>Monitor of critical spots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6131" y="1198609"/>
            <a:ext cx="10515600" cy="435133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Possible sources of back-scattering:</a:t>
            </a:r>
          </a:p>
          <a:p>
            <a:r>
              <a:rPr lang="en-US" sz="2000" dirty="0" smtClean="0"/>
              <a:t>Optical windows</a:t>
            </a:r>
          </a:p>
          <a:p>
            <a:r>
              <a:rPr lang="en-US" sz="2000" dirty="0" smtClean="0"/>
              <a:t>Beam dumps</a:t>
            </a:r>
          </a:p>
          <a:p>
            <a:r>
              <a:rPr lang="en-US" sz="2000" dirty="0" smtClean="0"/>
              <a:t>Cryogenic traps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TOT of 36 accelerometers</a:t>
            </a:r>
            <a:endParaRPr lang="en-US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2290" name="Picture 2" descr="https://logbook.virgo-gw.eu/virgo/uploads/31852_20141128173904_dscf75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8761" y="1744384"/>
            <a:ext cx="3143239" cy="2859760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47970" y="0"/>
            <a:ext cx="3444030" cy="146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Down Arrow 15"/>
          <p:cNvSpPr/>
          <p:nvPr/>
        </p:nvSpPr>
        <p:spPr>
          <a:xfrm rot="19839087">
            <a:off x="9594158" y="1617785"/>
            <a:ext cx="576775" cy="13645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68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0475" y="3186333"/>
            <a:ext cx="4895556" cy="3671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Down Arrow 17"/>
          <p:cNvSpPr/>
          <p:nvPr/>
        </p:nvSpPr>
        <p:spPr>
          <a:xfrm>
            <a:off x="7652825" y="2391507"/>
            <a:ext cx="464234" cy="10128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6640505">
            <a:off x="2912013" y="3770140"/>
            <a:ext cx="1125415" cy="4923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5570802" y="6407834"/>
            <a:ext cx="872197" cy="450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305908"/>
            <a:ext cx="2120909" cy="355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7455877" y="6488668"/>
            <a:ext cx="114044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inner tank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57778" y="2772453"/>
            <a:ext cx="116198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outer tank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7467568" y="3446585"/>
            <a:ext cx="649489" cy="489987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494553" y="6368013"/>
            <a:ext cx="649489" cy="489987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262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AUXILIARY slow monitors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60" y="1319183"/>
            <a:ext cx="10515600" cy="4195348"/>
          </a:xfrm>
        </p:spPr>
        <p:txBody>
          <a:bodyPr>
            <a:noAutofit/>
          </a:bodyPr>
          <a:lstStyle/>
          <a:p>
            <a:r>
              <a:rPr lang="en-US" sz="2400" dirty="0" smtClean="0"/>
              <a:t>Monitors of infrastructure  </a:t>
            </a:r>
            <a:r>
              <a:rPr lang="en-US" sz="2400" dirty="0" smtClean="0">
                <a:solidFill>
                  <a:srgbClr val="051CFB"/>
                </a:solidFill>
              </a:rPr>
              <a:t>1 Hz sampling</a:t>
            </a:r>
            <a:r>
              <a:rPr lang="en-US" sz="2400" dirty="0" smtClean="0"/>
              <a:t> </a:t>
            </a:r>
          </a:p>
          <a:p>
            <a:pPr>
              <a:buNone/>
            </a:pPr>
            <a:r>
              <a:rPr lang="en-US" sz="2000" dirty="0" smtClean="0"/>
              <a:t>(</a:t>
            </a:r>
            <a:r>
              <a:rPr lang="en-US" sz="2000" b="1" dirty="0" smtClean="0">
                <a:latin typeface="Arial Black" pitchFamily="34" charset="0"/>
              </a:rPr>
              <a:t>V1:INF_*  </a:t>
            </a:r>
            <a:r>
              <a:rPr lang="en-US" sz="2000" b="1" dirty="0" smtClean="0">
                <a:solidFill>
                  <a:srgbClr val="9900CC"/>
                </a:solidFill>
                <a:latin typeface="Arial Black" pitchFamily="34" charset="0"/>
              </a:rPr>
              <a:t>V1:HVAC_*  </a:t>
            </a:r>
            <a:r>
              <a:rPr lang="en-US" sz="2000" b="1" dirty="0" smtClean="0">
                <a:solidFill>
                  <a:srgbClr val="FC6204"/>
                </a:solidFill>
                <a:latin typeface="Arial Black" pitchFamily="34" charset="0"/>
              </a:rPr>
              <a:t>V1:VAC_*</a:t>
            </a:r>
            <a:r>
              <a:rPr lang="en-US" sz="2000" dirty="0" smtClean="0"/>
              <a:t>)</a:t>
            </a:r>
            <a:endParaRPr lang="en-US" sz="1800" dirty="0" smtClean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800" dirty="0" err="1" smtClean="0"/>
              <a:t>Air&amp;Water</a:t>
            </a:r>
            <a:r>
              <a:rPr lang="en-US" sz="1800" dirty="0" smtClean="0"/>
              <a:t>  </a:t>
            </a:r>
            <a:r>
              <a:rPr lang="en-US" sz="1800" dirty="0" err="1" smtClean="0"/>
              <a:t>Temperature&amp;Pressure</a:t>
            </a:r>
            <a:endParaRPr lang="en-US" sz="1800" dirty="0" smtClean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800" dirty="0" smtClean="0"/>
              <a:t>Power consumption of big switching loads (chillers, heaters)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800" dirty="0" smtClean="0"/>
              <a:t> Illumination (*LUX*)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9900CC"/>
                </a:solidFill>
              </a:rPr>
              <a:t>Air conditioners </a:t>
            </a:r>
            <a:r>
              <a:rPr lang="en-US" sz="1800" dirty="0" err="1" smtClean="0">
                <a:solidFill>
                  <a:srgbClr val="9900CC"/>
                </a:solidFill>
              </a:rPr>
              <a:t>Hot&amp;Cold</a:t>
            </a:r>
            <a:r>
              <a:rPr lang="en-US" sz="1800" dirty="0" smtClean="0">
                <a:solidFill>
                  <a:srgbClr val="9900CC"/>
                </a:solidFill>
              </a:rPr>
              <a:t> loops</a:t>
            </a:r>
            <a:endParaRPr lang="en-US" sz="1800" dirty="0" smtClean="0">
              <a:solidFill>
                <a:srgbClr val="FC6204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FC6204"/>
                </a:solidFill>
              </a:rPr>
              <a:t> Vacuum valves, LN2 levels, residual gas pressure, …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20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tretch>
            <a:fillRect/>
          </a:stretch>
        </p:blipFill>
        <p:spPr>
          <a:xfrm>
            <a:off x="8552453" y="1141243"/>
            <a:ext cx="3639547" cy="5716757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tretch>
            <a:fillRect/>
          </a:stretch>
        </p:blipFill>
        <p:spPr>
          <a:xfrm>
            <a:off x="6021981" y="3629465"/>
            <a:ext cx="2207619" cy="3228535"/>
          </a:xfrm>
          <a:prstGeom prst="rect">
            <a:avLst/>
          </a:prstGeom>
        </p:spPr>
      </p:pic>
      <p:pic>
        <p:nvPicPr>
          <p:cNvPr id="8" name="Picture 2" descr="https://logbook.virgo-gw.eu/virgo/uploads/30977_20130411184814_130409nemagneticglitchcycle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7696" y="3854105"/>
            <a:ext cx="4234471" cy="3003895"/>
          </a:xfrm>
          <a:prstGeom prst="rect">
            <a:avLst/>
          </a:prstGeom>
          <a:noFill/>
        </p:spPr>
      </p:pic>
      <p:pic>
        <p:nvPicPr>
          <p:cNvPr id="70657" name="Picture 1"/>
          <p:cNvPicPr>
            <a:picLocks noChangeAspect="1" noChangeArrowheads="1"/>
          </p:cNvPicPr>
          <p:nvPr/>
        </p:nvPicPr>
        <p:blipFill>
          <a:blip r:embed="rId5" cstate="print"/>
          <a:srcRect r="10025"/>
          <a:stretch>
            <a:fillRect/>
          </a:stretch>
        </p:blipFill>
        <p:spPr bwMode="auto">
          <a:xfrm>
            <a:off x="6326211" y="1317528"/>
            <a:ext cx="2142534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0794" y="3982623"/>
            <a:ext cx="5260145" cy="2875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879" y="1670883"/>
            <a:ext cx="10515600" cy="4351338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 Black" pitchFamily="34" charset="0"/>
              </a:rPr>
              <a:t>Weather station and Lightning detector</a:t>
            </a:r>
          </a:p>
          <a:p>
            <a:endParaRPr lang="en-US" sz="2000" dirty="0" smtClean="0">
              <a:latin typeface="Arial Black" pitchFamily="34" charset="0"/>
            </a:endParaRPr>
          </a:p>
          <a:p>
            <a:endParaRPr lang="en-US" sz="2000" dirty="0" smtClean="0">
              <a:latin typeface="Arial Black" pitchFamily="34" charset="0"/>
            </a:endParaRPr>
          </a:p>
          <a:p>
            <a:pPr>
              <a:buNone/>
            </a:pPr>
            <a:endParaRPr lang="en-US" sz="2000" dirty="0" smtClean="0">
              <a:latin typeface="Arial Black" pitchFamily="34" charset="0"/>
            </a:endParaRPr>
          </a:p>
          <a:p>
            <a:pPr>
              <a:buNone/>
            </a:pPr>
            <a:endParaRPr lang="en-US" sz="2000" dirty="0" smtClean="0">
              <a:latin typeface="Arial Black" pitchFamily="34" charset="0"/>
            </a:endParaRPr>
          </a:p>
          <a:p>
            <a:r>
              <a:rPr lang="en-US" sz="2000" dirty="0" smtClean="0">
                <a:latin typeface="Arial Black" pitchFamily="34" charset="0"/>
              </a:rPr>
              <a:t>External magnetometers</a:t>
            </a:r>
          </a:p>
          <a:p>
            <a:endParaRPr lang="en-US" sz="2000" dirty="0" smtClean="0">
              <a:latin typeface="Arial Black" pitchFamily="34" charset="0"/>
            </a:endParaRPr>
          </a:p>
          <a:p>
            <a:pPr>
              <a:buNone/>
            </a:pPr>
            <a:endParaRPr lang="en-US" sz="14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64326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External monitors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 cstate="print"/>
          <a:srcRect l="2421" r="19670"/>
          <a:stretch>
            <a:fillRect/>
          </a:stretch>
        </p:blipFill>
        <p:spPr bwMode="auto">
          <a:xfrm>
            <a:off x="604911" y="2208625"/>
            <a:ext cx="2560320" cy="996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IMG-20170329-WA000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100746" y="1814509"/>
            <a:ext cx="1082040" cy="2554817"/>
          </a:xfrm>
          <a:prstGeom prst="rect">
            <a:avLst/>
          </a:prstGeom>
          <a:ln w="38100" cap="sq">
            <a:solidFill>
              <a:srgbClr val="FFC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Immagine 9">
            <a:extLst>
              <a:ext uri="{FF2B5EF4-FFF2-40B4-BE49-F238E27FC236}">
                <a16:creationId xmlns:a16="http://schemas.microsoft.com/office/drawing/2014/main" xmlns="" id="{C32A3687-3F3B-3743-9FF6-C76241AFD32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 rot="5400000">
            <a:off x="9755610" y="3909142"/>
            <a:ext cx="2659394" cy="221338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2" name="Picture 11" descr="percentili_magnW_1238112019_1240617619.png"/>
          <p:cNvPicPr>
            <a:picLocks noChangeAspect="1"/>
          </p:cNvPicPr>
          <p:nvPr/>
        </p:nvPicPr>
        <p:blipFill>
          <a:blip r:embed="rId6" cstate="print"/>
          <a:srcRect l="3077" r="1538"/>
          <a:stretch>
            <a:fillRect/>
          </a:stretch>
        </p:blipFill>
        <p:spPr>
          <a:xfrm>
            <a:off x="396578" y="4606614"/>
            <a:ext cx="3213245" cy="2251386"/>
          </a:xfrm>
          <a:prstGeom prst="rect">
            <a:avLst/>
          </a:prstGeom>
        </p:spPr>
      </p:pic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24870" y="604911"/>
            <a:ext cx="3408706" cy="2787668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  <a:effectLst/>
        </p:spPr>
      </p:pic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7958" y="4135680"/>
            <a:ext cx="2924390" cy="44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88127" y="2208628"/>
            <a:ext cx="2047731" cy="95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4" name="Straight Arrow Connector 23"/>
          <p:cNvCxnSpPr>
            <a:stCxn id="8" idx="2"/>
          </p:cNvCxnSpPr>
          <p:nvPr/>
        </p:nvCxnSpPr>
        <p:spPr>
          <a:xfrm rot="5400000">
            <a:off x="5026575" y="4785609"/>
            <a:ext cx="2031474" cy="1198909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>
            <a:off x="8882744" y="4963886"/>
            <a:ext cx="1066845" cy="2078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64326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External monitors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0" y="1039096"/>
            <a:ext cx="11956473" cy="41564"/>
          </a:xfrm>
          <a:prstGeom prst="line">
            <a:avLst/>
          </a:prstGeom>
          <a:ln w="57150">
            <a:gradFill flip="none" rotWithShape="1">
              <a:gsLst>
                <a:gs pos="0">
                  <a:srgbClr val="45B396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8390" y="1343666"/>
            <a:ext cx="8454755" cy="5129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 Black" pitchFamily="34" charset="0"/>
              </a:rPr>
              <a:t>Environmental probes </a:t>
            </a:r>
            <a:r>
              <a:rPr lang="en-US" sz="3200" u="sng" dirty="0" smtClean="0">
                <a:latin typeface="Arial Black" pitchFamily="34" charset="0"/>
              </a:rPr>
              <a:t>DOCUMENTATION</a:t>
            </a:r>
            <a:endParaRPr lang="en-US" sz="3200" u="sng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299" y="1252033"/>
            <a:ext cx="10972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u="sng" dirty="0" smtClean="0">
                <a:latin typeface="Arial Black" pitchFamily="34" charset="0"/>
              </a:rPr>
              <a:t>MAPS:</a:t>
            </a:r>
            <a:endParaRPr lang="en-US" sz="1400" dirty="0" smtClean="0"/>
          </a:p>
          <a:p>
            <a:pPr lvl="1"/>
            <a:r>
              <a:rPr lang="en-US" sz="1800" dirty="0" smtClean="0"/>
              <a:t>HARDWARE inventory </a:t>
            </a:r>
            <a:r>
              <a:rPr lang="en-US" sz="1800" dirty="0" smtClean="0">
                <a:hlinkClick r:id="rId2"/>
              </a:rPr>
              <a:t>MAP http://slwebtest.virgo.infn.it/ifoapp/</a:t>
            </a:r>
            <a:endParaRPr lang="en-US" sz="1800" dirty="0" smtClean="0"/>
          </a:p>
          <a:p>
            <a:pPr lvl="1">
              <a:buNone/>
            </a:pPr>
            <a:r>
              <a:rPr lang="en-US" sz="1400" dirty="0" smtClean="0"/>
              <a:t>•   </a:t>
            </a:r>
            <a:r>
              <a:rPr lang="en-US" sz="1400" dirty="0" smtClean="0">
                <a:hlinkClick r:id="rId3"/>
              </a:rPr>
              <a:t>ENV_maps_24_07_2018.pdf </a:t>
            </a:r>
            <a:r>
              <a:rPr lang="en-US" sz="1400" dirty="0" smtClean="0"/>
              <a:t>(with location of FAST and SLOW probes) </a:t>
            </a:r>
          </a:p>
          <a:p>
            <a:pPr lvl="1">
              <a:buNone/>
            </a:pPr>
            <a:r>
              <a:rPr lang="en-US" sz="1400" dirty="0" smtClean="0"/>
              <a:t>•   </a:t>
            </a:r>
            <a:r>
              <a:rPr lang="en-US" sz="1400" dirty="0" smtClean="0">
                <a:hlinkClick r:id="rId4"/>
              </a:rPr>
              <a:t>Map_ENV_sensors_cirone.pdf </a:t>
            </a:r>
            <a:r>
              <a:rPr lang="en-US" sz="1400" dirty="0" smtClean="0"/>
              <a:t>(with location of FAST probes, and associated NAMES)</a:t>
            </a:r>
          </a:p>
          <a:p>
            <a:pPr lvl="1"/>
            <a:r>
              <a:rPr lang="en-US" sz="1800" dirty="0" smtClean="0"/>
              <a:t>INF sensors interactive MAP </a:t>
            </a:r>
            <a:r>
              <a:rPr lang="en-US" sz="1800" dirty="0" smtClean="0">
                <a:hlinkClick r:id="rId5"/>
              </a:rPr>
              <a:t>https://scientists.virgo-gw.eu/IMMS</a:t>
            </a:r>
            <a:r>
              <a:rPr lang="en-US" sz="1800" dirty="0" smtClean="0"/>
              <a:t>/</a:t>
            </a:r>
            <a:endParaRPr lang="en-US" sz="2400" b="1" u="sng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2400" b="1" u="sng" dirty="0" smtClean="0">
                <a:latin typeface="Arial Black" pitchFamily="34" charset="0"/>
              </a:rPr>
              <a:t>SENSORS specs: </a:t>
            </a:r>
          </a:p>
          <a:p>
            <a:pPr lvl="1"/>
            <a:r>
              <a:rPr lang="en-US" sz="1800" dirty="0" smtClean="0">
                <a:hlinkClick r:id="rId6"/>
              </a:rPr>
              <a:t>https://scientists.virgo-gw.eu/EnvMon/sensorDocs.htm</a:t>
            </a:r>
            <a:endParaRPr lang="en-US" sz="18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7" cstate="print"/>
          <a:srcRect l="17403"/>
          <a:stretch>
            <a:fillRect/>
          </a:stretch>
        </p:blipFill>
        <p:spPr bwMode="auto">
          <a:xfrm>
            <a:off x="8314009" y="1012875"/>
            <a:ext cx="3706094" cy="385557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2369" y="4487593"/>
            <a:ext cx="3280172" cy="2370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74493" y="3846073"/>
            <a:ext cx="5155442" cy="277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669280" y="4670473"/>
            <a:ext cx="2628663" cy="71508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HARDWARE inventory</a:t>
            </a:r>
          </a:p>
          <a:p>
            <a:r>
              <a:rPr lang="en-US" dirty="0" smtClean="0"/>
              <a:t>(active directory account)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8670" y="3781864"/>
            <a:ext cx="3414491" cy="71508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FAST sensors with Channel names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pdf</a:t>
            </a:r>
            <a:r>
              <a:rPr lang="en-US" dirty="0" smtClean="0"/>
              <a:t> file)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394445" y="4963550"/>
            <a:ext cx="2797555" cy="40862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IFN sensors interactive map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Channel name conventions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1727"/>
            <a:ext cx="10515600" cy="5518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Arial Black" pitchFamily="34" charset="0"/>
              </a:rPr>
              <a:t>V1:ENV_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LOCATION(_SUBLOCATION)</a:t>
            </a:r>
            <a:r>
              <a:rPr lang="en-US" sz="2000" dirty="0" smtClean="0">
                <a:latin typeface="Arial Black" pitchFamily="34" charset="0"/>
              </a:rPr>
              <a:t>_</a:t>
            </a:r>
            <a:r>
              <a:rPr lang="en-US" sz="2000" dirty="0" smtClean="0">
                <a:solidFill>
                  <a:srgbClr val="FF0000"/>
                </a:solidFill>
                <a:latin typeface="Arial Black" pitchFamily="34" charset="0"/>
              </a:rPr>
              <a:t>SENSOR(_DIRECTION)</a:t>
            </a:r>
            <a:endParaRPr lang="en-US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096086" y="1871002"/>
            <a:ext cx="1744393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CEB = Central Building</a:t>
            </a:r>
          </a:p>
          <a:p>
            <a:r>
              <a:rPr lang="en-US" b="1" dirty="0" smtClean="0"/>
              <a:t>(NEB,WEB,MCB)</a:t>
            </a:r>
          </a:p>
          <a:p>
            <a:r>
              <a:rPr lang="en-US" b="1" dirty="0" smtClean="0"/>
              <a:t>LLR = Laser Lab Room</a:t>
            </a:r>
          </a:p>
          <a:p>
            <a:r>
              <a:rPr lang="en-US" b="1" dirty="0" smtClean="0"/>
              <a:t>….</a:t>
            </a:r>
          </a:p>
          <a:p>
            <a:r>
              <a:rPr lang="en-US" b="1" dirty="0" smtClean="0"/>
              <a:t>BS = Beam Splitter</a:t>
            </a:r>
          </a:p>
          <a:p>
            <a:r>
              <a:rPr lang="en-US" b="1" dirty="0" smtClean="0"/>
              <a:t>….</a:t>
            </a:r>
          </a:p>
          <a:p>
            <a:r>
              <a:rPr lang="en-US" b="1" dirty="0" smtClean="0"/>
              <a:t>EIB = External Injection Bench</a:t>
            </a:r>
          </a:p>
          <a:p>
            <a:r>
              <a:rPr lang="en-US" b="1" dirty="0" smtClean="0"/>
              <a:t>….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86652" y="1795971"/>
            <a:ext cx="716863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/>
              <a:t>SEIS</a:t>
            </a:r>
          </a:p>
          <a:p>
            <a:r>
              <a:rPr lang="en-US" b="1" dirty="0" smtClean="0"/>
              <a:t>ACC</a:t>
            </a:r>
          </a:p>
          <a:p>
            <a:r>
              <a:rPr lang="en-US" b="1" dirty="0" smtClean="0"/>
              <a:t>MAG</a:t>
            </a:r>
          </a:p>
          <a:p>
            <a:r>
              <a:rPr lang="en-US" b="1" dirty="0" smtClean="0"/>
              <a:t>MIC</a:t>
            </a:r>
          </a:p>
          <a:p>
            <a:r>
              <a:rPr lang="en-US" b="1" dirty="0" smtClean="0"/>
              <a:t>VOLT</a:t>
            </a:r>
          </a:p>
          <a:p>
            <a:r>
              <a:rPr lang="en-US" b="1" dirty="0" smtClean="0"/>
              <a:t>CURR</a:t>
            </a:r>
          </a:p>
          <a:p>
            <a:r>
              <a:rPr lang="en-US" b="1" dirty="0" smtClean="0"/>
              <a:t>TE</a:t>
            </a:r>
          </a:p>
          <a:p>
            <a:r>
              <a:rPr lang="en-US" b="1" dirty="0" smtClean="0"/>
              <a:t>HU</a:t>
            </a:r>
          </a:p>
          <a:p>
            <a:r>
              <a:rPr lang="en-US" b="1" dirty="0" smtClean="0"/>
              <a:t>PRES</a:t>
            </a:r>
          </a:p>
          <a:p>
            <a:r>
              <a:rPr lang="en-US" b="1" dirty="0" smtClean="0"/>
              <a:t>RF</a:t>
            </a:r>
          </a:p>
          <a:p>
            <a:r>
              <a:rPr lang="en-US" b="1" dirty="0" smtClean="0"/>
              <a:t>….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54137" y="3186328"/>
            <a:ext cx="4837863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/>
              <a:t>Orthogonal triplets:</a:t>
            </a:r>
          </a:p>
          <a:p>
            <a:r>
              <a:rPr lang="en-US" b="1" dirty="0" smtClean="0"/>
              <a:t>X,Y,Z </a:t>
            </a:r>
            <a:r>
              <a:rPr lang="en-US" b="1" dirty="0" smtClean="0">
                <a:sym typeface="Wingdings" pitchFamily="2" charset="2"/>
              </a:rPr>
              <a:t> Z is along beam direction, Y is vertical</a:t>
            </a:r>
            <a:endParaRPr lang="en-US" b="1" dirty="0" smtClean="0"/>
          </a:p>
          <a:p>
            <a:r>
              <a:rPr lang="en-US" b="1" dirty="0" smtClean="0"/>
              <a:t>N,W,V  </a:t>
            </a:r>
            <a:r>
              <a:rPr lang="en-US" b="1" dirty="0" smtClean="0">
                <a:sym typeface="Wingdings" pitchFamily="2" charset="2"/>
              </a:rPr>
              <a:t> N= along N arm, W=W arm, V= vertical</a:t>
            </a:r>
            <a:endParaRPr lang="en-US" b="1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4044492" y="1878033"/>
            <a:ext cx="1661032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/>
              <a:t>CT = </a:t>
            </a:r>
            <a:r>
              <a:rPr lang="en-US" b="1" dirty="0" err="1" smtClean="0"/>
              <a:t>CryoTrap</a:t>
            </a:r>
            <a:endParaRPr lang="en-US" b="1" dirty="0" smtClean="0"/>
          </a:p>
          <a:p>
            <a:r>
              <a:rPr lang="en-US" b="1" dirty="0" smtClean="0"/>
              <a:t>CHILLER</a:t>
            </a:r>
          </a:p>
          <a:p>
            <a:r>
              <a:rPr lang="en-US" b="1" dirty="0" smtClean="0"/>
              <a:t>HEATER</a:t>
            </a:r>
          </a:p>
          <a:p>
            <a:r>
              <a:rPr lang="en-US" b="1" dirty="0" smtClean="0"/>
              <a:t>LINK = link pipe</a:t>
            </a:r>
          </a:p>
          <a:p>
            <a:r>
              <a:rPr lang="en-US" b="1" dirty="0" smtClean="0"/>
              <a:t>….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4541" y="5092505"/>
            <a:ext cx="5162844" cy="10556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For a more complete description</a:t>
            </a:r>
          </a:p>
          <a:p>
            <a:r>
              <a:rPr lang="en-US" b="1" dirty="0" smtClean="0">
                <a:latin typeface="Arial Black" pitchFamily="34" charset="0"/>
              </a:rPr>
              <a:t>CHANNEL DATABASE</a:t>
            </a:r>
          </a:p>
          <a:p>
            <a:r>
              <a:rPr lang="en-US" dirty="0" smtClean="0">
                <a:latin typeface="Arial Black" pitchFamily="34" charset="0"/>
                <a:hlinkClick r:id="rId2"/>
              </a:rPr>
              <a:t>http://slwebtest.virgo.infn.it/ifoapp/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18" name="Down Arrow 17"/>
          <p:cNvSpPr/>
          <p:nvPr/>
        </p:nvSpPr>
        <p:spPr>
          <a:xfrm flipV="1">
            <a:off x="7835704" y="1814733"/>
            <a:ext cx="576776" cy="8159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934178" y="2743200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 Black" pitchFamily="34" charset="0"/>
              </a:rPr>
              <a:t>Z</a:t>
            </a:r>
            <a:r>
              <a:rPr lang="en-US" dirty="0" smtClean="0">
                <a:latin typeface="Arial Black" pitchFamily="34" charset="0"/>
              </a:rPr>
              <a:t> is along beam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1692" y="5542671"/>
            <a:ext cx="4043061" cy="1123712"/>
          </a:xfrm>
          <a:prstGeom prst="roundRect">
            <a:avLst/>
          </a:prstGeom>
          <a:solidFill>
            <a:srgbClr val="FF9999">
              <a:alpha val="25882"/>
            </a:srgbClr>
          </a:solidFill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smtClean="0"/>
              <a:t>Channel naming conventions</a:t>
            </a:r>
          </a:p>
          <a:p>
            <a:r>
              <a:rPr lang="en-US" sz="2000" dirty="0" smtClean="0"/>
              <a:t>VIR-0223B-14</a:t>
            </a:r>
          </a:p>
          <a:p>
            <a:r>
              <a:rPr lang="en-US" sz="2000" dirty="0" smtClean="0">
                <a:hlinkClick r:id="rId3"/>
              </a:rPr>
              <a:t>https://tds.virgo-gw.eu/ql/?c=10250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DATA  streams: OFFLINE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917" y="1278996"/>
            <a:ext cx="11297083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 smtClean="0">
                <a:latin typeface="Arial Black" pitchFamily="34" charset="0"/>
              </a:rPr>
              <a:t>“RAW”: 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All channels with full sampling (1Hz, 1kHz,…. 20kHz,….)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File list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virgoData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ffl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/raw.ffl </a:t>
            </a:r>
            <a:r>
              <a:rPr lang="en-US" sz="2000" dirty="0" smtClean="0"/>
              <a:t>(to load in </a:t>
            </a:r>
            <a:r>
              <a:rPr lang="en-US" sz="2000" dirty="0" err="1" smtClean="0"/>
              <a:t>dataDisplay</a:t>
            </a:r>
            <a:r>
              <a:rPr lang="en-US" sz="2000" dirty="0" smtClean="0"/>
              <a:t>, or your own </a:t>
            </a:r>
            <a:r>
              <a:rPr lang="en-US" sz="2000" dirty="0" err="1" smtClean="0"/>
              <a:t>Matlab</a:t>
            </a:r>
            <a:r>
              <a:rPr lang="en-US" sz="2000" dirty="0" smtClean="0"/>
              <a:t> or Python script 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 smtClean="0"/>
              <a:t>(updated every 5-10minutes)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b="1" dirty="0" smtClean="0">
                <a:latin typeface="Arial Black" pitchFamily="34" charset="0"/>
              </a:rPr>
              <a:t>“TREND”: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Only channels sampled at 1Hz or less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rgbClr val="051CFB"/>
                </a:solidFill>
              </a:rPr>
              <a:t>min, max, mean, </a:t>
            </a:r>
            <a:r>
              <a:rPr lang="en-US" sz="2000" b="1" dirty="0" err="1" smtClean="0">
                <a:solidFill>
                  <a:srgbClr val="051CFB"/>
                </a:solidFill>
              </a:rPr>
              <a:t>rms</a:t>
            </a:r>
            <a:r>
              <a:rPr lang="en-US" sz="2000" b="1" dirty="0" smtClean="0"/>
              <a:t> </a:t>
            </a:r>
            <a:r>
              <a:rPr lang="en-US" sz="2000" dirty="0" smtClean="0"/>
              <a:t>of </a:t>
            </a:r>
            <a:r>
              <a:rPr lang="en-US" sz="2000" u="sng" dirty="0" smtClean="0"/>
              <a:t>each</a:t>
            </a:r>
            <a:r>
              <a:rPr lang="en-US" sz="2000" dirty="0" smtClean="0"/>
              <a:t> raw channel  (computed over 1s)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smtClean="0"/>
              <a:t>File list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virgoData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</a:rPr>
              <a:t>ffl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/trend.ffl   (updated every 30minutes)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rgbClr val="051CFB"/>
                </a:solidFill>
              </a:rPr>
              <a:t>BRMS channels</a:t>
            </a:r>
            <a:r>
              <a:rPr lang="en-US" sz="2000" dirty="0" smtClean="0"/>
              <a:t>:   RMS computed over given band,  </a:t>
            </a:r>
            <a:r>
              <a:rPr lang="en-US" sz="2000" b="1" dirty="0" err="1" smtClean="0">
                <a:solidFill>
                  <a:srgbClr val="051CFB"/>
                </a:solidFill>
              </a:rPr>
              <a:t>DQ_BRMSMon</a:t>
            </a:r>
            <a:r>
              <a:rPr lang="en-US" sz="2000" b="1" dirty="0" smtClean="0">
                <a:solidFill>
                  <a:srgbClr val="051CFB"/>
                </a:solidFill>
              </a:rPr>
              <a:t>*,   </a:t>
            </a:r>
            <a:r>
              <a:rPr lang="en-US" sz="2000" b="1" dirty="0" smtClean="0"/>
              <a:t>Hrec, several ENV channels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None/>
            </a:pPr>
            <a:endParaRPr lang="en-US" sz="2000" dirty="0" smtClean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94520" y="3026568"/>
            <a:ext cx="3489994" cy="369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Quick look over long time stretches</a:t>
            </a:r>
            <a:endParaRPr lang="en-US" dirty="0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4107" y="5123544"/>
            <a:ext cx="485775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6730944" y="5170327"/>
            <a:ext cx="4601581" cy="646331"/>
          </a:xfrm>
          <a:prstGeom prst="rect">
            <a:avLst/>
          </a:prstGeom>
          <a:noFill/>
          <a:ln w="57150">
            <a:solidFill>
              <a:srgbClr val="051CFB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Very useful to look  for time evolution of noise</a:t>
            </a:r>
          </a:p>
          <a:p>
            <a:r>
              <a:rPr lang="en-US" dirty="0" smtClean="0"/>
              <a:t>and  correlate with slow trends</a:t>
            </a:r>
            <a:endParaRPr lang="en-US" dirty="0"/>
          </a:p>
        </p:txBody>
      </p:sp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7825" y="5949950"/>
            <a:ext cx="40195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10470" y="0"/>
            <a:ext cx="4281530" cy="2186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65" y="0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DATA  streams: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741" y="1375459"/>
            <a:ext cx="10515600" cy="4351338"/>
          </a:xfrm>
        </p:spPr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dataDisplay</a:t>
            </a:r>
            <a:r>
              <a:rPr lang="en-US" dirty="0" smtClean="0"/>
              <a:t> as an Oscilloscope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74388"/>
            <a:ext cx="5207531" cy="210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4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7496" y="1980028"/>
            <a:ext cx="6724504" cy="4441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8"/>
          <p:cNvSpPr/>
          <p:nvPr/>
        </p:nvSpPr>
        <p:spPr>
          <a:xfrm>
            <a:off x="295422" y="3460652"/>
            <a:ext cx="1294227" cy="1406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Pictures (hall, benches)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E1F0A-C9B5-4182-A23A-1A63F48E0DAC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7350" name="Picture 6" descr="http://public.virgo-gw.eu/wp-content/grand-media/image/EGO19.jpg"/>
          <p:cNvPicPr>
            <a:picLocks noChangeAspect="1" noChangeArrowheads="1"/>
          </p:cNvPicPr>
          <p:nvPr/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491173" y="1294227"/>
            <a:ext cx="5106911" cy="92333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latin typeface="Arial Black" pitchFamily="34" charset="0"/>
              </a:rPr>
              <a:t>END of part I</a:t>
            </a:r>
            <a:endParaRPr lang="en-US" sz="54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 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40097</TotalTime>
  <Words>824</Words>
  <Application>Microsoft Office PowerPoint</Application>
  <PresentationFormat>Custom</PresentationFormat>
  <Paragraphs>241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Tema di Office</vt:lpstr>
      <vt:lpstr>Photo Editor Photo</vt:lpstr>
      <vt:lpstr>ENV training Outline</vt:lpstr>
      <vt:lpstr>ENV training session Part I  Sensors and Channels</vt:lpstr>
      <vt:lpstr>Outline of Part I</vt:lpstr>
      <vt:lpstr>Introduction</vt:lpstr>
      <vt:lpstr>   Environmental influences on GW interferometer</vt:lpstr>
      <vt:lpstr>   Self-inflicted noise</vt:lpstr>
      <vt:lpstr>   Distant but loud ….</vt:lpstr>
      <vt:lpstr>Part I</vt:lpstr>
      <vt:lpstr>Slide 9</vt:lpstr>
      <vt:lpstr>    ENV probes</vt:lpstr>
      <vt:lpstr>Building monitors</vt:lpstr>
      <vt:lpstr>Building monitors</vt:lpstr>
      <vt:lpstr>Building monitors</vt:lpstr>
      <vt:lpstr>Slide 14</vt:lpstr>
      <vt:lpstr>Slide 15</vt:lpstr>
      <vt:lpstr>    ENV probes</vt:lpstr>
      <vt:lpstr>Monitor of in-air benches</vt:lpstr>
      <vt:lpstr>    ENV probes</vt:lpstr>
      <vt:lpstr>Monitor of critical spots</vt:lpstr>
      <vt:lpstr>AUXILIARY slow monitors</vt:lpstr>
      <vt:lpstr>Slide 21</vt:lpstr>
      <vt:lpstr>Slide 22</vt:lpstr>
      <vt:lpstr>Environmental probes DOCUMENTATION</vt:lpstr>
      <vt:lpstr>Channel name conventions</vt:lpstr>
      <vt:lpstr>DATA  streams: OFFLINE</vt:lpstr>
      <vt:lpstr>DATA  streams: ONLINE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rderosa</dc:creator>
  <cp:lastModifiedBy>Fiori</cp:lastModifiedBy>
  <cp:revision>573</cp:revision>
  <dcterms:created xsi:type="dcterms:W3CDTF">2018-04-13T05:10:21Z</dcterms:created>
  <dcterms:modified xsi:type="dcterms:W3CDTF">2019-09-26T11:16:35Z</dcterms:modified>
</cp:coreProperties>
</file>