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60" r:id="rId3"/>
    <p:sldId id="269" r:id="rId4"/>
    <p:sldId id="261" r:id="rId5"/>
    <p:sldId id="293" r:id="rId6"/>
    <p:sldId id="291" r:id="rId7"/>
    <p:sldId id="299" r:id="rId8"/>
    <p:sldId id="292" r:id="rId9"/>
    <p:sldId id="281" r:id="rId10"/>
    <p:sldId id="315" r:id="rId11"/>
    <p:sldId id="300" r:id="rId12"/>
    <p:sldId id="287" r:id="rId13"/>
    <p:sldId id="316" r:id="rId14"/>
    <p:sldId id="301" r:id="rId15"/>
    <p:sldId id="284" r:id="rId16"/>
    <p:sldId id="318" r:id="rId17"/>
    <p:sldId id="309" r:id="rId18"/>
    <p:sldId id="296" r:id="rId19"/>
    <p:sldId id="319" r:id="rId20"/>
    <p:sldId id="310" r:id="rId21"/>
    <p:sldId id="286" r:id="rId22"/>
    <p:sldId id="320" r:id="rId23"/>
    <p:sldId id="311" r:id="rId24"/>
    <p:sldId id="312" r:id="rId25"/>
    <p:sldId id="321" r:id="rId26"/>
    <p:sldId id="297" r:id="rId27"/>
    <p:sldId id="313" r:id="rId28"/>
    <p:sldId id="314" r:id="rId29"/>
    <p:sldId id="326" r:id="rId30"/>
    <p:sldId id="327" r:id="rId31"/>
    <p:sldId id="328" r:id="rId32"/>
    <p:sldId id="329" r:id="rId33"/>
    <p:sldId id="278" r:id="rId3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94D36-A038-4FDF-B83E-7C6F9B9C5C7D}" type="datetimeFigureOut">
              <a:rPr lang="fr-FR" smtClean="0"/>
              <a:t>10/06/2016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641C2-3AF6-484A-BD60-DD0DE54967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006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641C2-3AF6-484A-BD60-DD0DE54967D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6756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253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522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1988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438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8868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533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57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74852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5324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0103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89461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34656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92486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1885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9625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39475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5733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08474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5233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08529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92402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568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4379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4593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24752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12404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0523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6595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63339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7747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5E00-CF7D-4998-AB99-06D3587D0E53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360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08AE-EAEF-49A1-975F-BF7EF191F5FB}" type="datetime1">
              <a:rPr lang="fr-FR" smtClean="0"/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504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FCBC-A29B-4208-AA4C-989874E9894A}" type="datetime1">
              <a:rPr lang="fr-FR" smtClean="0"/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68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D5842-0847-49EF-A9C4-E1F3F88CC00A}" type="datetime1">
              <a:rPr lang="fr-FR" smtClean="0"/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7540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94C6C-CAE5-437F-BAB0-23D1E171D325}" type="datetime1">
              <a:rPr lang="fr-FR" smtClean="0"/>
              <a:t>10/06/2016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5697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FB728-B21F-4FD2-BBEB-DB213547D82A}" type="datetime1">
              <a:rPr lang="fr-FR" smtClean="0"/>
              <a:t>10/06/2016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58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A25EE-337B-401F-A01C-93062521D81F}" type="datetime1">
              <a:rPr lang="fr-FR" smtClean="0"/>
              <a:t>10/06/2016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448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191A-0EA7-497E-94C5-5218940743F5}" type="datetime1">
              <a:rPr lang="fr-FR" smtClean="0"/>
              <a:t>10/06/2016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36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C857-0233-4AEC-B8AB-2CA79123236C}" type="datetime1">
              <a:rPr lang="fr-FR" smtClean="0"/>
              <a:t>10/06/2016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7165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1DF40-0764-48D0-ACFE-8BCA7C069730}" type="datetime1">
              <a:rPr lang="fr-FR" smtClean="0"/>
              <a:t>10/06/2016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327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3A9E6-D1F0-479E-BD20-B6FCF0AAC824}" type="datetime1">
              <a:rPr lang="fr-FR" smtClean="0"/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217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8782D-1E9A-4520-B3C0-F285E07F51FA}" type="datetime1">
              <a:rPr lang="fr-FR" smtClean="0"/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16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7E70C-C09C-4115-BD50-E420AFD9551D}" type="datetime1">
              <a:rPr lang="fr-FR" smtClean="0"/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C7A14-2008-497D-843E-2960E2EE8F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9402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227" y="5029415"/>
            <a:ext cx="2592934" cy="126286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95549" y="2028396"/>
            <a:ext cx="7200901" cy="2088816"/>
          </a:xfrm>
        </p:spPr>
        <p:txBody>
          <a:bodyPr>
            <a:noAutofit/>
          </a:bodyPr>
          <a:lstStyle/>
          <a:p>
            <a:r>
              <a:rPr lang="fr-FR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Noise </a:t>
            </a:r>
            <a:r>
              <a:rPr lang="fr-FR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subtraction</a:t>
            </a:r>
            <a:r>
              <a:rPr lang="fr-FR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with</a:t>
            </a:r>
            <a:r>
              <a:rPr lang="fr-FR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SilenteC</a:t>
            </a:r>
            <a:endParaRPr lang="fr-FR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79837" y="712100"/>
            <a:ext cx="10832327" cy="1130372"/>
          </a:xfrm>
        </p:spPr>
        <p:txBody>
          <a:bodyPr/>
          <a:lstStyle/>
          <a:p>
            <a:r>
              <a:rPr lang="fr-FR" sz="3200" dirty="0"/>
              <a:t>Vincent Germain 		</a:t>
            </a:r>
            <a:r>
              <a:rPr lang="fr-FR" sz="3200" dirty="0" smtClean="0"/>
              <a:t>	</a:t>
            </a:r>
            <a:r>
              <a:rPr lang="fr-FR" sz="3200" dirty="0"/>
              <a:t>		</a:t>
            </a:r>
            <a:r>
              <a:rPr lang="fr-FR" sz="2800" dirty="0"/>
              <a:t> </a:t>
            </a:r>
            <a:r>
              <a:rPr lang="fr-FR" sz="2800" dirty="0" err="1"/>
              <a:t>June</a:t>
            </a:r>
            <a:r>
              <a:rPr lang="fr-FR" sz="2800"/>
              <a:t> 10, 2016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980" y="5399342"/>
            <a:ext cx="3030818" cy="554823"/>
          </a:xfrm>
          <a:prstGeom prst="rect">
            <a:avLst/>
          </a:prstGeom>
        </p:spPr>
      </p:pic>
      <p:cxnSp>
        <p:nvCxnSpPr>
          <p:cNvPr id="9" name="Connecteur droit 8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56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1783418" y="1324234"/>
            <a:ext cx="8498007" cy="4734660"/>
          </a:xfrm>
        </p:spPr>
        <p:txBody>
          <a:bodyPr>
            <a:noAutofit/>
          </a:bodyPr>
          <a:lstStyle/>
          <a:p>
            <a:endParaRPr lang="fr-FR" sz="800" dirty="0" smtClean="0"/>
          </a:p>
          <a:p>
            <a:endParaRPr lang="fr-FR" sz="2400" dirty="0"/>
          </a:p>
          <a:p>
            <a:r>
              <a:rPr lang="en-US" sz="2400" dirty="0" smtClean="0">
                <a:sym typeface="Wingdings" panose="05000000000000000000" pitchFamily="2" charset="2"/>
              </a:rPr>
              <a:t>Use the auxiliary channels of Virgo/LIGO to predict transient noise (glitches) in </a:t>
            </a:r>
            <a:r>
              <a:rPr lang="en-US" sz="2400" i="1" dirty="0" smtClean="0">
                <a:sym typeface="Wingdings" panose="05000000000000000000" pitchFamily="2" charset="2"/>
              </a:rPr>
              <a:t>h(t)</a:t>
            </a:r>
          </a:p>
          <a:p>
            <a:endParaRPr lang="fr-FR" sz="2400" dirty="0">
              <a:sym typeface="Wingdings" panose="05000000000000000000" pitchFamily="2" charset="2"/>
            </a:endParaRPr>
          </a:p>
          <a:p>
            <a:r>
              <a:rPr lang="en-US" sz="2400" dirty="0" smtClean="0">
                <a:sym typeface="Wingdings" panose="05000000000000000000" pitchFamily="2" charset="2"/>
              </a:rPr>
              <a:t>Mitigate the glitches produced by these noise sources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ym typeface="Wingdings" panose="05000000000000000000" pitchFamily="2" charset="2"/>
              </a:rPr>
              <a:t>instead of using CAT1 veto  more data to be analyzed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ym typeface="Wingdings" panose="05000000000000000000" pitchFamily="2" charset="2"/>
              </a:rPr>
              <a:t>instead of using gating  data available for analysis</a:t>
            </a:r>
            <a:endParaRPr lang="en-US" sz="2000" i="1" dirty="0">
              <a:sym typeface="Wingdings" panose="05000000000000000000" pitchFamily="2" charset="2"/>
            </a:endParaRPr>
          </a:p>
          <a:p>
            <a:endParaRPr lang="en-US" sz="2400" i="1" dirty="0">
              <a:sym typeface="Wingdings" panose="05000000000000000000" pitchFamily="2" charset="2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52650" y="283114"/>
            <a:ext cx="7223362" cy="994172"/>
          </a:xfrm>
        </p:spPr>
        <p:txBody>
          <a:bodyPr>
            <a:normAutofit/>
          </a:bodyPr>
          <a:lstStyle/>
          <a:p>
            <a:pPr algn="ctr"/>
            <a:r>
              <a:rPr lang="fr-FR" sz="3600" b="1" i="1" dirty="0" err="1" smtClean="0">
                <a:latin typeface="+mn-lt"/>
              </a:rPr>
              <a:t>Aim</a:t>
            </a:r>
            <a:endParaRPr lang="fr-FR" sz="3600" b="1" i="1" dirty="0">
              <a:latin typeface="+mn-lt"/>
            </a:endParaRPr>
          </a:p>
        </p:txBody>
      </p:sp>
      <p:cxnSp>
        <p:nvCxnSpPr>
          <p:cNvPr id="15" name="Connecteur droit 14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2215376" y="1429687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2</a:t>
            </a:fld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3054503" y="4981808"/>
            <a:ext cx="6082994" cy="1077086"/>
          </a:xfrm>
          <a:prstGeom prst="round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sym typeface="Wingdings" panose="05000000000000000000" pitchFamily="2" charset="2"/>
              </a:rPr>
              <a:t>History: </a:t>
            </a:r>
            <a:r>
              <a:rPr lang="en-US" sz="2200" i="1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Matlab</a:t>
            </a:r>
            <a:r>
              <a:rPr lang="en-US" sz="2200" i="1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en-US" sz="2200" i="1" dirty="0">
                <a:solidFill>
                  <a:schemeClr val="tx1"/>
                </a:solidFill>
                <a:sym typeface="Wingdings" panose="05000000000000000000" pitchFamily="2" charset="2"/>
              </a:rPr>
              <a:t>code </a:t>
            </a:r>
            <a:r>
              <a:rPr lang="en-US" sz="2200" i="1" dirty="0" smtClean="0">
                <a:solidFill>
                  <a:schemeClr val="tx1"/>
                </a:solidFill>
                <a:sym typeface="Wingdings" panose="05000000000000000000" pitchFamily="2" charset="2"/>
              </a:rPr>
              <a:t>(</a:t>
            </a:r>
            <a:r>
              <a:rPr lang="en-US" sz="2200" i="1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Silente</a:t>
            </a:r>
            <a:r>
              <a:rPr lang="en-US" sz="2200" i="1" dirty="0" smtClean="0">
                <a:solidFill>
                  <a:schemeClr val="tx1"/>
                </a:solidFill>
                <a:sym typeface="Wingdings" panose="05000000000000000000" pitchFamily="2" charset="2"/>
              </a:rPr>
              <a:t>) inherited</a:t>
            </a:r>
          </a:p>
          <a:p>
            <a:pPr algn="ctr"/>
            <a:r>
              <a:rPr lang="en-US" sz="2200" i="1" dirty="0" smtClean="0">
                <a:solidFill>
                  <a:schemeClr val="tx1"/>
                </a:solidFill>
                <a:sym typeface="Wingdings" panose="05000000000000000000" pitchFamily="2" charset="2"/>
              </a:rPr>
              <a:t>from </a:t>
            </a:r>
            <a:r>
              <a:rPr lang="en-US" sz="2200" i="1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Gianluca</a:t>
            </a:r>
            <a:r>
              <a:rPr lang="en-US" sz="2200" i="1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sym typeface="Wingdings" panose="05000000000000000000" pitchFamily="2" charset="2"/>
              </a:rPr>
              <a:t>Guidi</a:t>
            </a:r>
            <a:r>
              <a:rPr lang="en-US" sz="2200" i="1" dirty="0">
                <a:solidFill>
                  <a:schemeClr val="tx1"/>
                </a:solidFill>
                <a:sym typeface="Wingdings" panose="05000000000000000000" pitchFamily="2" charset="2"/>
              </a:rPr>
              <a:t> &amp; Francesco </a:t>
            </a:r>
            <a:r>
              <a:rPr lang="en-US" sz="2200" i="1" dirty="0" err="1">
                <a:solidFill>
                  <a:schemeClr val="tx1"/>
                </a:solidFill>
                <a:sym typeface="Wingdings" panose="05000000000000000000" pitchFamily="2" charset="2"/>
              </a:rPr>
              <a:t>Piergiovanni</a:t>
            </a:r>
            <a:endParaRPr lang="en-US" sz="2200" i="1" dirty="0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4450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1616242" y="1634335"/>
            <a:ext cx="9284996" cy="4512023"/>
          </a:xfrm>
        </p:spPr>
        <p:txBody>
          <a:bodyPr>
            <a:noAutofit/>
          </a:bodyPr>
          <a:lstStyle/>
          <a:p>
            <a:endParaRPr lang="fr-FR" sz="2400" dirty="0" smtClean="0"/>
          </a:p>
          <a:p>
            <a:pPr>
              <a:lnSpc>
                <a:spcPct val="100000"/>
              </a:lnSpc>
            </a:pPr>
            <a:r>
              <a:rPr lang="en-US" sz="2400" dirty="0" smtClean="0">
                <a:sym typeface="Wingdings" panose="05000000000000000000" pitchFamily="2" charset="2"/>
              </a:rPr>
              <a:t>Non-linearity  frequency of the noise can change from an auxiliary channel to </a:t>
            </a:r>
            <a:r>
              <a:rPr lang="en-US" sz="2400" i="1" dirty="0" smtClean="0">
                <a:sym typeface="Wingdings" panose="05000000000000000000" pitchFamily="2" charset="2"/>
              </a:rPr>
              <a:t>h(t)</a:t>
            </a:r>
            <a:r>
              <a:rPr lang="en-US" sz="2400" dirty="0" smtClean="0">
                <a:sym typeface="Wingdings" panose="05000000000000000000" pitchFamily="2" charset="2"/>
              </a:rPr>
              <a:t> (up-conversion)</a:t>
            </a:r>
          </a:p>
          <a:p>
            <a:pPr>
              <a:lnSpc>
                <a:spcPct val="100000"/>
              </a:lnSpc>
            </a:pPr>
            <a:endParaRPr lang="en-US" sz="2400" dirty="0" smtClean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</a:pPr>
            <a:r>
              <a:rPr lang="en-US" sz="2400" dirty="0" smtClean="0">
                <a:sym typeface="Wingdings" panose="05000000000000000000" pitchFamily="2" charset="2"/>
              </a:rPr>
              <a:t>Orthogonality  do not create “holes” (e.g. by removing a noise twice)</a:t>
            </a:r>
          </a:p>
          <a:p>
            <a:pPr>
              <a:lnSpc>
                <a:spcPct val="100000"/>
              </a:lnSpc>
            </a:pPr>
            <a:endParaRPr lang="en-US" sz="2400" dirty="0" smtClean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</a:pPr>
            <a:r>
              <a:rPr lang="en-US" sz="2400" dirty="0" smtClean="0">
                <a:sym typeface="Wingdings" panose="05000000000000000000" pitchFamily="2" charset="2"/>
              </a:rPr>
              <a:t>Safety  do not remove GW signal in </a:t>
            </a:r>
            <a:r>
              <a:rPr lang="en-US" sz="2400" i="1" dirty="0" smtClean="0">
                <a:sym typeface="Wingdings" panose="05000000000000000000" pitchFamily="2" charset="2"/>
              </a:rPr>
              <a:t>h(t)</a:t>
            </a:r>
          </a:p>
          <a:p>
            <a:pPr>
              <a:lnSpc>
                <a:spcPct val="100000"/>
              </a:lnSpc>
            </a:pPr>
            <a:endParaRPr lang="en-US" sz="2400" dirty="0" smtClean="0">
              <a:sym typeface="Wingdings" panose="05000000000000000000" pitchFamily="2" charset="2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52650" y="283114"/>
            <a:ext cx="7223362" cy="994172"/>
          </a:xfrm>
        </p:spPr>
        <p:txBody>
          <a:bodyPr>
            <a:normAutofit/>
          </a:bodyPr>
          <a:lstStyle/>
          <a:p>
            <a:pPr algn="ctr"/>
            <a:r>
              <a:rPr lang="en-US" sz="3600" b="1" i="1" dirty="0" smtClean="0">
                <a:latin typeface="+mn-lt"/>
              </a:rPr>
              <a:t>Difficulties</a:t>
            </a:r>
            <a:endParaRPr lang="en-US" sz="3600" b="1" i="1" dirty="0">
              <a:latin typeface="+mn-lt"/>
            </a:endParaRPr>
          </a:p>
        </p:txBody>
      </p:sp>
      <p:cxnSp>
        <p:nvCxnSpPr>
          <p:cNvPr id="15" name="Connecteur droit 14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337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à coins arrondis 5"/>
          <p:cNvSpPr/>
          <p:nvPr/>
        </p:nvSpPr>
        <p:spPr>
          <a:xfrm>
            <a:off x="193471" y="1467059"/>
            <a:ext cx="1536156" cy="700088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 channel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h</a:t>
            </a:r>
            <a:r>
              <a:rPr lang="en-US" i="1" dirty="0" smtClean="0">
                <a:solidFill>
                  <a:schemeClr val="tx1"/>
                </a:solidFill>
              </a:rPr>
              <a:t>(t)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193470" y="2984190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Auxiliary channels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Connecteur droit avec flèche 10"/>
          <p:cNvCxnSpPr>
            <a:stCxn id="6" idx="3"/>
            <a:endCxn id="16" idx="1"/>
          </p:cNvCxnSpPr>
          <p:nvPr/>
        </p:nvCxnSpPr>
        <p:spPr>
          <a:xfrm>
            <a:off x="1729627" y="1817103"/>
            <a:ext cx="965629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10" idx="3"/>
            <a:endCxn id="20" idx="1"/>
          </p:cNvCxnSpPr>
          <p:nvPr/>
        </p:nvCxnSpPr>
        <p:spPr>
          <a:xfrm>
            <a:off x="1729383" y="3332588"/>
            <a:ext cx="450360" cy="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à coins arrondis 15"/>
          <p:cNvSpPr/>
          <p:nvPr/>
        </p:nvSpPr>
        <p:spPr>
          <a:xfrm>
            <a:off x="2695256" y="1467059"/>
            <a:ext cx="1346615" cy="700088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Resampling</a:t>
            </a:r>
          </a:p>
          <a:p>
            <a:pPr algn="ctr"/>
            <a:r>
              <a:rPr lang="en-US" i="1" dirty="0" smtClean="0">
                <a:solidFill>
                  <a:schemeClr val="tx1"/>
                </a:solidFill>
              </a:rPr>
              <a:t>(option)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2179743" y="2984190"/>
            <a:ext cx="1346616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Resampling</a:t>
            </a:r>
          </a:p>
        </p:txBody>
      </p:sp>
      <p:cxnSp>
        <p:nvCxnSpPr>
          <p:cNvPr id="23" name="Connecteur droit avec flèche 22"/>
          <p:cNvCxnSpPr>
            <a:stCxn id="16" idx="3"/>
            <a:endCxn id="24" idx="1"/>
          </p:cNvCxnSpPr>
          <p:nvPr/>
        </p:nvCxnSpPr>
        <p:spPr>
          <a:xfrm flipV="1">
            <a:off x="4041871" y="1815706"/>
            <a:ext cx="1110984" cy="139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à coins arrondis 24"/>
          <p:cNvSpPr/>
          <p:nvPr/>
        </p:nvSpPr>
        <p:spPr>
          <a:xfrm>
            <a:off x="7830219" y="2106266"/>
            <a:ext cx="1829835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Correlation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Main 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&lt;--&gt; Aux.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Connecteur droit avec flèche 25"/>
          <p:cNvCxnSpPr>
            <a:stCxn id="20" idx="3"/>
            <a:endCxn id="52" idx="1"/>
          </p:cNvCxnSpPr>
          <p:nvPr/>
        </p:nvCxnSpPr>
        <p:spPr>
          <a:xfrm>
            <a:off x="3526359" y="3332588"/>
            <a:ext cx="476095" cy="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>
            <a:stCxn id="25" idx="3"/>
            <a:endCxn id="44" idx="1"/>
          </p:cNvCxnSpPr>
          <p:nvPr/>
        </p:nvCxnSpPr>
        <p:spPr>
          <a:xfrm flipV="1">
            <a:off x="9660054" y="2449447"/>
            <a:ext cx="365689" cy="5217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à coins arrondis 43"/>
          <p:cNvSpPr/>
          <p:nvPr/>
        </p:nvSpPr>
        <p:spPr>
          <a:xfrm>
            <a:off x="10025743" y="2101049"/>
            <a:ext cx="1990347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Channels sorted by Correlation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Rectangle à coins arrondis 45"/>
          <p:cNvSpPr/>
          <p:nvPr/>
        </p:nvSpPr>
        <p:spPr>
          <a:xfrm>
            <a:off x="10025743" y="3194739"/>
            <a:ext cx="1990347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Robust Fast </a:t>
            </a:r>
            <a:r>
              <a:rPr lang="en-US" dirty="0">
                <a:solidFill>
                  <a:schemeClr val="tx1"/>
                </a:solidFill>
              </a:rPr>
              <a:t>Orthogonal Search</a:t>
            </a:r>
          </a:p>
        </p:txBody>
      </p:sp>
      <p:cxnSp>
        <p:nvCxnSpPr>
          <p:cNvPr id="47" name="Connecteur droit avec flèche 46"/>
          <p:cNvCxnSpPr>
            <a:stCxn id="44" idx="2"/>
            <a:endCxn id="46" idx="0"/>
          </p:cNvCxnSpPr>
          <p:nvPr/>
        </p:nvCxnSpPr>
        <p:spPr>
          <a:xfrm>
            <a:off x="11020917" y="2797844"/>
            <a:ext cx="0" cy="396895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à coins arrondis 60"/>
          <p:cNvSpPr/>
          <p:nvPr/>
        </p:nvSpPr>
        <p:spPr>
          <a:xfrm>
            <a:off x="10025743" y="4288429"/>
            <a:ext cx="1990347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Contributions removed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2" name="Connecteur droit avec flèche 61"/>
          <p:cNvCxnSpPr>
            <a:stCxn id="46" idx="2"/>
            <a:endCxn id="61" idx="0"/>
          </p:cNvCxnSpPr>
          <p:nvPr/>
        </p:nvCxnSpPr>
        <p:spPr>
          <a:xfrm>
            <a:off x="11020917" y="3891534"/>
            <a:ext cx="0" cy="396895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itre 1"/>
          <p:cNvSpPr>
            <a:spLocks noGrp="1"/>
          </p:cNvSpPr>
          <p:nvPr>
            <p:ph type="title"/>
          </p:nvPr>
        </p:nvSpPr>
        <p:spPr>
          <a:xfrm>
            <a:off x="1625767" y="318007"/>
            <a:ext cx="8940466" cy="994172"/>
          </a:xfrm>
        </p:spPr>
        <p:txBody>
          <a:bodyPr>
            <a:normAutofit/>
          </a:bodyPr>
          <a:lstStyle/>
          <a:p>
            <a:pPr algn="ctr"/>
            <a:r>
              <a:rPr lang="fr-FR" sz="3600" b="1" i="1" dirty="0" err="1" smtClean="0">
                <a:latin typeface="+mn-lt"/>
              </a:rPr>
              <a:t>SilenteC</a:t>
            </a:r>
            <a:endParaRPr lang="fr-FR" sz="3600" b="1" i="1" dirty="0">
              <a:latin typeface="+mn-lt"/>
            </a:endParaRPr>
          </a:p>
        </p:txBody>
      </p:sp>
      <p:sp>
        <p:nvSpPr>
          <p:cNvPr id="78" name="Espace réservé du contenu 2"/>
          <p:cNvSpPr>
            <a:spLocks noGrp="1"/>
          </p:cNvSpPr>
          <p:nvPr>
            <p:ph idx="1"/>
          </p:nvPr>
        </p:nvSpPr>
        <p:spPr>
          <a:xfrm>
            <a:off x="561042" y="3945250"/>
            <a:ext cx="9110412" cy="2691334"/>
          </a:xfrm>
        </p:spPr>
        <p:txBody>
          <a:bodyPr>
            <a:noAutofit/>
          </a:bodyPr>
          <a:lstStyle/>
          <a:p>
            <a:endParaRPr lang="en-US" sz="800" dirty="0" smtClean="0">
              <a:effectLst/>
            </a:endParaRPr>
          </a:p>
          <a:p>
            <a:r>
              <a:rPr lang="en-US" sz="2200" dirty="0" smtClean="0">
                <a:effectLst/>
              </a:rPr>
              <a:t>Properties: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 </a:t>
            </a:r>
            <a:r>
              <a:rPr lang="en-US" sz="2000" dirty="0"/>
              <a:t>L</a:t>
            </a:r>
            <a:r>
              <a:rPr lang="en-US" sz="2000" dirty="0" smtClean="0"/>
              <a:t>ist of auxiliary channels to reconstruct the glitch in the main channel</a:t>
            </a:r>
            <a:endParaRPr lang="en-US" sz="19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 smtClean="0"/>
              <a:t> </a:t>
            </a:r>
            <a:r>
              <a:rPr lang="en-US" sz="2000" dirty="0"/>
              <a:t>Linear &amp; bi-linear reconstruction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Takes into account the </a:t>
            </a:r>
            <a:r>
              <a:rPr lang="en-US" sz="2000" dirty="0" smtClean="0"/>
              <a:t>up-conversions</a:t>
            </a:r>
            <a:endParaRPr lang="en-US" sz="19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 smtClean="0"/>
              <a:t> O</a:t>
            </a:r>
            <a:r>
              <a:rPr lang="en-US" sz="1900" dirty="0" smtClean="0">
                <a:effectLst/>
              </a:rPr>
              <a:t>rthogonality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/>
              <a:t> </a:t>
            </a:r>
            <a:r>
              <a:rPr lang="en-US" sz="1900" dirty="0" smtClean="0">
                <a:effectLst/>
              </a:rPr>
              <a:t>Estimation of the contribution of every auxiliary channel (and product of channels)</a:t>
            </a:r>
            <a:endParaRPr lang="fr-FR" sz="19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 smtClean="0"/>
              <a:t> Code planned initially for lines, not for glitches</a:t>
            </a:r>
            <a:endParaRPr lang="fr-FR" sz="1900" dirty="0"/>
          </a:p>
        </p:txBody>
      </p:sp>
      <p:sp>
        <p:nvSpPr>
          <p:cNvPr id="93" name="Espace réservé du numéro de diapositive 9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4</a:t>
            </a:fld>
            <a:endParaRPr lang="fr-FR"/>
          </a:p>
        </p:txBody>
      </p:sp>
      <p:sp>
        <p:nvSpPr>
          <p:cNvPr id="22" name="Rectangle à coins arrondis 21"/>
          <p:cNvSpPr/>
          <p:nvPr/>
        </p:nvSpPr>
        <p:spPr>
          <a:xfrm>
            <a:off x="5786279" y="2984190"/>
            <a:ext cx="1792179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tx1"/>
                </a:solidFill>
              </a:rPr>
              <a:t>Pass-band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filtering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(option)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5152855" y="1467308"/>
            <a:ext cx="1792179" cy="69679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tx1"/>
                </a:solidFill>
              </a:rPr>
              <a:t>Pass-band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filtering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i="1" dirty="0" smtClean="0">
                <a:solidFill>
                  <a:schemeClr val="tx1"/>
                </a:solidFill>
              </a:rPr>
              <a:t>(option)</a:t>
            </a:r>
            <a:endParaRPr lang="en-US" i="1" dirty="0">
              <a:solidFill>
                <a:schemeClr val="tx1"/>
              </a:solidFill>
            </a:endParaRPr>
          </a:p>
        </p:txBody>
      </p:sp>
      <p:cxnSp>
        <p:nvCxnSpPr>
          <p:cNvPr id="60" name="Connecteur droit avec flèche 59"/>
          <p:cNvCxnSpPr>
            <a:stCxn id="22" idx="3"/>
            <a:endCxn id="25" idx="1"/>
          </p:cNvCxnSpPr>
          <p:nvPr/>
        </p:nvCxnSpPr>
        <p:spPr>
          <a:xfrm flipV="1">
            <a:off x="7578458" y="2454664"/>
            <a:ext cx="251761" cy="87792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>
            <a:stCxn id="24" idx="3"/>
            <a:endCxn id="25" idx="1"/>
          </p:cNvCxnSpPr>
          <p:nvPr/>
        </p:nvCxnSpPr>
        <p:spPr>
          <a:xfrm>
            <a:off x="6945034" y="1815706"/>
            <a:ext cx="885185" cy="638958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à coins arrondis 51"/>
          <p:cNvSpPr/>
          <p:nvPr/>
        </p:nvSpPr>
        <p:spPr>
          <a:xfrm>
            <a:off x="4002454" y="2984190"/>
            <a:ext cx="1346616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Products of channels</a:t>
            </a:r>
          </a:p>
        </p:txBody>
      </p:sp>
      <p:cxnSp>
        <p:nvCxnSpPr>
          <p:cNvPr id="54" name="Connecteur droit avec flèche 53"/>
          <p:cNvCxnSpPr>
            <a:stCxn id="52" idx="3"/>
            <a:endCxn id="22" idx="1"/>
          </p:cNvCxnSpPr>
          <p:nvPr/>
        </p:nvCxnSpPr>
        <p:spPr>
          <a:xfrm>
            <a:off x="5349070" y="3332588"/>
            <a:ext cx="437209" cy="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à coins arrondis 27"/>
          <p:cNvSpPr/>
          <p:nvPr/>
        </p:nvSpPr>
        <p:spPr>
          <a:xfrm>
            <a:off x="10025743" y="5388328"/>
            <a:ext cx="1990347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Clean channel created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2" name="Connecteur droit avec flèche 31"/>
          <p:cNvCxnSpPr>
            <a:stCxn id="61" idx="2"/>
            <a:endCxn id="28" idx="0"/>
          </p:cNvCxnSpPr>
          <p:nvPr/>
        </p:nvCxnSpPr>
        <p:spPr>
          <a:xfrm>
            <a:off x="11020917" y="4985224"/>
            <a:ext cx="0" cy="403104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72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7" y="318007"/>
            <a:ext cx="8940466" cy="994172"/>
          </a:xfrm>
        </p:spPr>
        <p:txBody>
          <a:bodyPr>
            <a:normAutofit/>
          </a:bodyPr>
          <a:lstStyle/>
          <a:p>
            <a:pPr algn="ctr"/>
            <a:r>
              <a:rPr lang="fr-FR" sz="3600" b="1" i="1" dirty="0" smtClean="0">
                <a:latin typeface="+mn-lt"/>
              </a:rPr>
              <a:t>Simulation </a:t>
            </a:r>
            <a:r>
              <a:rPr lang="fr-FR" sz="3600" b="1" i="1" dirty="0" err="1" smtClean="0">
                <a:latin typeface="+mn-lt"/>
              </a:rPr>
              <a:t>tool</a:t>
            </a:r>
            <a:endParaRPr lang="fr-FR" sz="3600" b="1" i="1" dirty="0">
              <a:latin typeface="+mn-lt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5</a:t>
            </a:fld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1428750" y="4872954"/>
            <a:ext cx="9334500" cy="1761031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Main channel </a:t>
            </a:r>
            <a:r>
              <a:rPr lang="en-US" sz="2400" b="1" i="1" dirty="0" err="1" smtClean="0">
                <a:solidFill>
                  <a:schemeClr val="tx1"/>
                </a:solidFill>
              </a:rPr>
              <a:t>chtot</a:t>
            </a:r>
            <a:endParaRPr lang="en-US" sz="2400" b="1" i="1" dirty="0" smtClean="0">
              <a:solidFill>
                <a:schemeClr val="tx1"/>
              </a:solidFill>
            </a:endParaRPr>
          </a:p>
          <a:p>
            <a:pPr algn="ctr"/>
            <a:endParaRPr lang="en-US" sz="2400" b="1" i="1" dirty="0">
              <a:solidFill>
                <a:schemeClr val="tx1"/>
              </a:solidFill>
            </a:endParaRPr>
          </a:p>
          <a:p>
            <a:pPr algn="ctr"/>
            <a:r>
              <a:rPr lang="en-US" sz="2400" b="1" i="1" dirty="0" err="1">
                <a:solidFill>
                  <a:schemeClr val="tx1"/>
                </a:solidFill>
              </a:rPr>
              <a:t>c</a:t>
            </a:r>
            <a:r>
              <a:rPr lang="en-US" sz="2400" b="1" i="1" dirty="0" err="1" smtClean="0">
                <a:solidFill>
                  <a:schemeClr val="tx1"/>
                </a:solidFill>
              </a:rPr>
              <a:t>htot</a:t>
            </a:r>
            <a:r>
              <a:rPr lang="en-US" sz="2400" dirty="0" smtClean="0">
                <a:solidFill>
                  <a:schemeClr val="tx1"/>
                </a:solidFill>
              </a:rPr>
              <a:t> = </a:t>
            </a:r>
            <a:r>
              <a:rPr lang="en-US" sz="2400" dirty="0" smtClean="0">
                <a:solidFill>
                  <a:srgbClr val="FF0000"/>
                </a:solidFill>
              </a:rPr>
              <a:t>A</a:t>
            </a:r>
            <a:r>
              <a:rPr lang="en-US" sz="2400" baseline="-25000" dirty="0" smtClean="0">
                <a:solidFill>
                  <a:srgbClr val="FF0000"/>
                </a:solidFill>
              </a:rPr>
              <a:t>1</a:t>
            </a:r>
            <a:r>
              <a:rPr lang="en-US" sz="2400" b="1" i="1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* </a:t>
            </a:r>
            <a:r>
              <a:rPr lang="en-US" sz="2400" b="1" i="1" dirty="0" smtClean="0">
                <a:solidFill>
                  <a:schemeClr val="tx1"/>
                </a:solidFill>
              </a:rPr>
              <a:t>ch1</a:t>
            </a:r>
            <a:r>
              <a:rPr lang="en-US" sz="2400" dirty="0" smtClean="0">
                <a:solidFill>
                  <a:schemeClr val="tx1"/>
                </a:solidFill>
              </a:rPr>
              <a:t> + </a:t>
            </a:r>
            <a:r>
              <a:rPr lang="en-US" sz="2400" dirty="0" smtClean="0">
                <a:solidFill>
                  <a:srgbClr val="FF0000"/>
                </a:solidFill>
              </a:rPr>
              <a:t>A</a:t>
            </a:r>
            <a:r>
              <a:rPr lang="en-US" sz="2400" baseline="-250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>
                <a:solidFill>
                  <a:schemeClr val="tx1"/>
                </a:solidFill>
              </a:rPr>
              <a:t> * </a:t>
            </a:r>
            <a:r>
              <a:rPr lang="en-US" sz="2400" b="1" i="1" dirty="0" smtClean="0">
                <a:solidFill>
                  <a:schemeClr val="tx1"/>
                </a:solidFill>
              </a:rPr>
              <a:t>ch2</a:t>
            </a:r>
            <a:r>
              <a:rPr lang="en-US" sz="2400" dirty="0" smtClean="0">
                <a:solidFill>
                  <a:schemeClr val="tx1"/>
                </a:solidFill>
              </a:rPr>
              <a:t> + </a:t>
            </a:r>
            <a:r>
              <a:rPr lang="en-US" sz="2400" dirty="0" smtClean="0">
                <a:solidFill>
                  <a:srgbClr val="FF0000"/>
                </a:solidFill>
              </a:rPr>
              <a:t>A</a:t>
            </a:r>
            <a:r>
              <a:rPr lang="en-US" sz="2400" baseline="-25000" dirty="0" smtClean="0">
                <a:solidFill>
                  <a:srgbClr val="FF0000"/>
                </a:solidFill>
              </a:rPr>
              <a:t>3</a:t>
            </a:r>
            <a:r>
              <a:rPr lang="en-US" sz="2400" dirty="0" smtClean="0">
                <a:solidFill>
                  <a:schemeClr val="tx1"/>
                </a:solidFill>
              </a:rPr>
              <a:t> * (</a:t>
            </a:r>
            <a:r>
              <a:rPr lang="en-US" sz="2400" b="1" i="1" dirty="0" smtClean="0">
                <a:solidFill>
                  <a:schemeClr val="tx1"/>
                </a:solidFill>
              </a:rPr>
              <a:t>ch</a:t>
            </a:r>
            <a:r>
              <a:rPr lang="en-US" sz="2400" b="1" i="1" baseline="-25000" dirty="0" smtClean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* </a:t>
            </a:r>
            <a:r>
              <a:rPr lang="en-US" sz="2400" b="1" i="1" dirty="0" err="1" smtClean="0">
                <a:solidFill>
                  <a:schemeClr val="tx1"/>
                </a:solidFill>
              </a:rPr>
              <a:t>ch</a:t>
            </a:r>
            <a:r>
              <a:rPr lang="en-US" sz="2400" b="1" i="1" baseline="-25000" dirty="0" err="1" smtClean="0">
                <a:solidFill>
                  <a:schemeClr val="tx1"/>
                </a:solidFill>
              </a:rPr>
              <a:t>j</a:t>
            </a:r>
            <a:r>
              <a:rPr lang="en-US" sz="2400" dirty="0" smtClean="0">
                <a:solidFill>
                  <a:schemeClr val="tx1"/>
                </a:solidFill>
              </a:rPr>
              <a:t>) + </a:t>
            </a:r>
            <a:r>
              <a:rPr lang="en-US" sz="2400" b="1" i="1" dirty="0" smtClean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381000" y="1280406"/>
            <a:ext cx="11430000" cy="3308370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Auxiliary channels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7463588" y="3587915"/>
            <a:ext cx="1693474" cy="761999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Sampled at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Fs = 2000 Hz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à coins arrondis 30"/>
              <p:cNvSpPr/>
              <p:nvPr/>
            </p:nvSpPr>
            <p:spPr>
              <a:xfrm>
                <a:off x="4275401" y="1962479"/>
                <a:ext cx="3641199" cy="1082381"/>
              </a:xfrm>
              <a:prstGeom prst="round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 anchorCtr="0"/>
              <a:lstStyle/>
              <a:p>
                <a:pPr algn="ctr"/>
                <a:r>
                  <a:rPr lang="fr-FR" b="1" dirty="0" smtClean="0">
                    <a:solidFill>
                      <a:schemeClr val="tx1"/>
                    </a:solidFill>
                  </a:rPr>
                  <a:t>Glitch</a:t>
                </a:r>
              </a:p>
              <a:p>
                <a:pPr algn="ctr"/>
                <a:endParaRPr lang="fr-FR" sz="300" b="1" dirty="0" smtClean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r-F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fr-F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 </m:t>
                              </m:r>
                              <m:f>
                                <m:fPr>
                                  <m:ctrlPr>
                                    <a:rPr lang="fr-FR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fr-FR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fr-FR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fr-FR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fr-FR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fr-FR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fr-FR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fr-FR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𝑸</m:t>
                                      </m:r>
                                      <m:r>
                                        <a:rPr lang="fr-FR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/2</m:t>
                                      </m:r>
                                      <m:r>
                                        <a:rPr lang="el-GR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fr-FR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𝒇</m:t>
                                      </m:r>
                                      <m:r>
                                        <a:rPr lang="fr-FR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fr-FR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sup>
                      </m:sSup>
                      <m:r>
                        <a:rPr lang="fr-F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func>
                        <m:funcPr>
                          <m:ctrlP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l-G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fr-F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  <m: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à coins arrondis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401" y="1962479"/>
                <a:ext cx="3641199" cy="1082381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à coins arrondis 33"/>
              <p:cNvSpPr/>
              <p:nvPr/>
            </p:nvSpPr>
            <p:spPr>
              <a:xfrm>
                <a:off x="627512" y="1962479"/>
                <a:ext cx="2870931" cy="1082381"/>
              </a:xfrm>
              <a:prstGeom prst="round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 anchorCtr="0"/>
              <a:lstStyle/>
              <a:p>
                <a:pPr algn="ctr"/>
                <a:r>
                  <a:rPr lang="fr-FR" b="1" dirty="0" smtClean="0">
                    <a:solidFill>
                      <a:schemeClr val="tx1"/>
                    </a:solidFill>
                  </a:rPr>
                  <a:t>Line</a:t>
                </a:r>
              </a:p>
              <a:p>
                <a:pPr algn="ctr"/>
                <a:endParaRPr lang="fr-FR" sz="1400" b="1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r-F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func>
                        <m:funcPr>
                          <m:ctrlP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l-G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fr-F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  <m: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+ </m:t>
                          </m:r>
                          <m:r>
                            <a:rPr lang="fr-F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𝝋</m:t>
                          </m:r>
                          <m: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à coins arrondis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12" y="1962479"/>
                <a:ext cx="2870931" cy="1082381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à coins arrondis 34"/>
              <p:cNvSpPr/>
              <p:nvPr/>
            </p:nvSpPr>
            <p:spPr>
              <a:xfrm>
                <a:off x="8693559" y="1962479"/>
                <a:ext cx="2870931" cy="1082381"/>
              </a:xfrm>
              <a:prstGeom prst="round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 anchorCtr="0"/>
              <a:lstStyle/>
              <a:p>
                <a:pPr algn="ctr"/>
                <a:r>
                  <a:rPr lang="fr-FR" b="1" dirty="0" smtClean="0">
                    <a:solidFill>
                      <a:schemeClr val="tx1"/>
                    </a:solidFill>
                  </a:rPr>
                  <a:t>Noise</a:t>
                </a:r>
              </a:p>
              <a:p>
                <a:pPr algn="ctr"/>
                <a:endParaRPr lang="fr-FR" sz="1400" b="1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r-F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fr-F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fr-F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𝑟𝑎𝑛𝑑𝑔𝑎𝑢𝑠𝑠</m:t>
                      </m:r>
                      <m:r>
                        <a:rPr lang="fr-F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(0)</m:t>
                      </m: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à coins arrondis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3559" y="1962479"/>
                <a:ext cx="2870931" cy="1082381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à coins arrondis 38"/>
          <p:cNvSpPr/>
          <p:nvPr/>
        </p:nvSpPr>
        <p:spPr>
          <a:xfrm>
            <a:off x="2877359" y="3483141"/>
            <a:ext cx="6437282" cy="971549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 smtClean="0">
                <a:solidFill>
                  <a:schemeClr val="tx1"/>
                </a:solidFill>
              </a:rPr>
              <a:t>Creation of the channels </a:t>
            </a:r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b="1" i="1" dirty="0" smtClean="0">
                <a:solidFill>
                  <a:schemeClr val="tx1"/>
                </a:solidFill>
              </a:rPr>
              <a:t>…</a:t>
            </a:r>
          </a:p>
          <a:p>
            <a:endParaRPr lang="en-US" sz="400" dirty="0" smtClean="0">
              <a:solidFill>
                <a:schemeClr val="tx1"/>
              </a:solidFill>
            </a:endParaRPr>
          </a:p>
          <a:p>
            <a:pPr lvl="1"/>
            <a:r>
              <a:rPr lang="en-US" b="1" i="1" dirty="0" smtClean="0">
                <a:solidFill>
                  <a:schemeClr val="tx1"/>
                </a:solidFill>
              </a:rPr>
              <a:t>ch</a:t>
            </a:r>
            <a:r>
              <a:rPr lang="en-US" b="1" i="1" baseline="-25000" dirty="0" smtClean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 : Combination (</a:t>
            </a:r>
            <a:r>
              <a:rPr lang="en-US" b="1" dirty="0" smtClean="0">
                <a:solidFill>
                  <a:schemeClr val="tx1"/>
                </a:solidFill>
              </a:rPr>
              <a:t>Line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b="1" dirty="0" smtClean="0">
                <a:solidFill>
                  <a:schemeClr val="tx1"/>
                </a:solidFill>
              </a:rPr>
              <a:t>Glitch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b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Rectangle à coins arrondis 56"/>
          <p:cNvSpPr/>
          <p:nvPr/>
        </p:nvSpPr>
        <p:spPr>
          <a:xfrm>
            <a:off x="8969785" y="4981828"/>
            <a:ext cx="1596448" cy="664816"/>
          </a:xfrm>
          <a:prstGeom prst="round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Products of channels</a:t>
            </a:r>
          </a:p>
        </p:txBody>
      </p:sp>
      <p:cxnSp>
        <p:nvCxnSpPr>
          <p:cNvPr id="58" name="Connecteur droit avec flèche 57"/>
          <p:cNvCxnSpPr>
            <a:stCxn id="57" idx="1"/>
          </p:cNvCxnSpPr>
          <p:nvPr/>
        </p:nvCxnSpPr>
        <p:spPr>
          <a:xfrm flipH="1">
            <a:off x="8105775" y="5314236"/>
            <a:ext cx="864010" cy="441282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avec flèche 66"/>
          <p:cNvCxnSpPr>
            <a:stCxn id="34" idx="2"/>
            <a:endCxn id="39" idx="0"/>
          </p:cNvCxnSpPr>
          <p:nvPr/>
        </p:nvCxnSpPr>
        <p:spPr>
          <a:xfrm>
            <a:off x="2062978" y="3044860"/>
            <a:ext cx="4033022" cy="43828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avec flèche 69"/>
          <p:cNvCxnSpPr>
            <a:stCxn id="35" idx="2"/>
            <a:endCxn id="39" idx="0"/>
          </p:cNvCxnSpPr>
          <p:nvPr/>
        </p:nvCxnSpPr>
        <p:spPr>
          <a:xfrm flipH="1">
            <a:off x="6096000" y="3044860"/>
            <a:ext cx="4033025" cy="43828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/>
          <p:cNvCxnSpPr>
            <a:stCxn id="31" idx="2"/>
            <a:endCxn id="39" idx="0"/>
          </p:cNvCxnSpPr>
          <p:nvPr/>
        </p:nvCxnSpPr>
        <p:spPr>
          <a:xfrm flipH="1">
            <a:off x="6096000" y="3044860"/>
            <a:ext cx="1" cy="43828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à coins arrondis 75"/>
          <p:cNvSpPr/>
          <p:nvPr/>
        </p:nvSpPr>
        <p:spPr>
          <a:xfrm>
            <a:off x="1625767" y="4984210"/>
            <a:ext cx="1596448" cy="664816"/>
          </a:xfrm>
          <a:prstGeom prst="round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baseline="-25000" dirty="0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 = 1</a:t>
            </a:r>
          </a:p>
        </p:txBody>
      </p:sp>
      <p:cxnSp>
        <p:nvCxnSpPr>
          <p:cNvPr id="77" name="Connecteur droit avec flèche 76"/>
          <p:cNvCxnSpPr>
            <a:stCxn id="76" idx="3"/>
          </p:cNvCxnSpPr>
          <p:nvPr/>
        </p:nvCxnSpPr>
        <p:spPr>
          <a:xfrm>
            <a:off x="3222215" y="5316618"/>
            <a:ext cx="923065" cy="439233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08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7" y="318007"/>
            <a:ext cx="8940466" cy="994172"/>
          </a:xfrm>
        </p:spPr>
        <p:txBody>
          <a:bodyPr>
            <a:normAutofit/>
          </a:bodyPr>
          <a:lstStyle/>
          <a:p>
            <a:pPr algn="ctr"/>
            <a:r>
              <a:rPr lang="en-US" sz="3600" b="1" i="1" dirty="0" smtClean="0">
                <a:latin typeface="+mn-lt"/>
                <a:sym typeface="Wingdings" panose="05000000000000000000" pitchFamily="2" charset="2"/>
              </a:rPr>
              <a:t>Tests with </a:t>
            </a:r>
            <a:r>
              <a:rPr lang="en-US" sz="3600" b="1" i="1" dirty="0" err="1" smtClean="0">
                <a:latin typeface="+mn-lt"/>
                <a:sym typeface="Wingdings" panose="05000000000000000000" pitchFamily="2" charset="2"/>
              </a:rPr>
              <a:t>SilenteC</a:t>
            </a:r>
            <a:endParaRPr lang="fr-FR" sz="3600" b="1" i="1" dirty="0">
              <a:latin typeface="+mn-lt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2062976" y="1277287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2062976" y="1277287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6</a:t>
            </a:fld>
            <a:endParaRPr lang="fr-FR"/>
          </a:p>
        </p:txBody>
      </p:sp>
      <p:sp>
        <p:nvSpPr>
          <p:cNvPr id="29" name="Espace réservé du contenu 2"/>
          <p:cNvSpPr>
            <a:spLocks noGrp="1"/>
          </p:cNvSpPr>
          <p:nvPr>
            <p:ph idx="1"/>
          </p:nvPr>
        </p:nvSpPr>
        <p:spPr>
          <a:xfrm>
            <a:off x="1668173" y="1541283"/>
            <a:ext cx="8912804" cy="4326117"/>
          </a:xfrm>
        </p:spPr>
        <p:txBody>
          <a:bodyPr>
            <a:noAutofit/>
          </a:bodyPr>
          <a:lstStyle/>
          <a:p>
            <a:endParaRPr lang="en-US" sz="2400" dirty="0" smtClean="0"/>
          </a:p>
          <a:p>
            <a:pPr>
              <a:lnSpc>
                <a:spcPct val="100000"/>
              </a:lnSpc>
            </a:pPr>
            <a:r>
              <a:rPr lang="en-US" sz="2400" dirty="0" smtClean="0">
                <a:sym typeface="Wingdings" panose="05000000000000000000" pitchFamily="2" charset="2"/>
              </a:rPr>
              <a:t>Main channel: </a:t>
            </a:r>
            <a:r>
              <a:rPr lang="en-US" sz="2400" b="1" dirty="0" err="1" smtClean="0">
                <a:sym typeface="Wingdings" panose="05000000000000000000" pitchFamily="2" charset="2"/>
              </a:rPr>
              <a:t>chtot</a:t>
            </a:r>
            <a:endParaRPr lang="en-US" sz="2400" b="1" dirty="0" smtClean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</a:pPr>
            <a:endParaRPr lang="en-US" sz="2400" b="1" dirty="0" smtClean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</a:pPr>
            <a:r>
              <a:rPr lang="en-US" sz="2400" dirty="0" smtClean="0">
                <a:sym typeface="Wingdings" panose="05000000000000000000" pitchFamily="2" charset="2"/>
              </a:rPr>
              <a:t>Auxiliary channel: </a:t>
            </a:r>
            <a:r>
              <a:rPr lang="en-US" sz="2400" b="1" dirty="0" smtClean="0">
                <a:sym typeface="Wingdings" panose="05000000000000000000" pitchFamily="2" charset="2"/>
              </a:rPr>
              <a:t>ch1</a:t>
            </a:r>
            <a:r>
              <a:rPr lang="en-US" sz="2400" dirty="0" smtClean="0">
                <a:sym typeface="Wingdings" panose="05000000000000000000" pitchFamily="2" charset="2"/>
              </a:rPr>
              <a:t>,</a:t>
            </a:r>
            <a:r>
              <a:rPr lang="en-US" sz="2400" b="1" dirty="0" smtClean="0">
                <a:sym typeface="Wingdings" panose="05000000000000000000" pitchFamily="2" charset="2"/>
              </a:rPr>
              <a:t> ch2</a:t>
            </a:r>
            <a:r>
              <a:rPr lang="en-US" sz="2400" dirty="0" smtClean="0">
                <a:sym typeface="Wingdings" panose="05000000000000000000" pitchFamily="2" charset="2"/>
              </a:rPr>
              <a:t>, …</a:t>
            </a:r>
          </a:p>
          <a:p>
            <a:pPr>
              <a:lnSpc>
                <a:spcPct val="100000"/>
              </a:lnSpc>
            </a:pPr>
            <a:endParaRPr lang="en-US" sz="2400" b="1" dirty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</a:pPr>
            <a:r>
              <a:rPr lang="en-US" sz="2400" b="1" dirty="0" smtClean="0">
                <a:sym typeface="Wingdings" panose="05000000000000000000" pitchFamily="2" charset="2"/>
              </a:rPr>
              <a:t>No </a:t>
            </a:r>
            <a:r>
              <a:rPr lang="en-US" sz="2400" b="1" dirty="0">
                <a:sym typeface="Wingdings" panose="05000000000000000000" pitchFamily="2" charset="2"/>
              </a:rPr>
              <a:t>resampling </a:t>
            </a:r>
            <a:r>
              <a:rPr lang="en-US" sz="2400" dirty="0">
                <a:sym typeface="Wingdings" panose="05000000000000000000" pitchFamily="2" charset="2"/>
              </a:rPr>
              <a:t>&amp; </a:t>
            </a:r>
            <a:r>
              <a:rPr lang="en-US" sz="2400" b="1" dirty="0">
                <a:sym typeface="Wingdings" panose="05000000000000000000" pitchFamily="2" charset="2"/>
              </a:rPr>
              <a:t>no filtering </a:t>
            </a:r>
            <a:r>
              <a:rPr lang="en-US" sz="2400" dirty="0">
                <a:sym typeface="Wingdings" panose="05000000000000000000" pitchFamily="2" charset="2"/>
              </a:rPr>
              <a:t>of the </a:t>
            </a:r>
            <a:r>
              <a:rPr lang="en-US" sz="2400" dirty="0" smtClean="0">
                <a:sym typeface="Wingdings" panose="05000000000000000000" pitchFamily="2" charset="2"/>
              </a:rPr>
              <a:t>channels (main &amp; aux.)</a:t>
            </a:r>
          </a:p>
          <a:p>
            <a:pPr>
              <a:lnSpc>
                <a:spcPct val="100000"/>
              </a:lnSpc>
            </a:pPr>
            <a:endParaRPr lang="en-US" sz="2400" dirty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</a:pPr>
            <a:r>
              <a:rPr lang="en-US" sz="2400" dirty="0" smtClean="0">
                <a:sym typeface="Wingdings" panose="05000000000000000000" pitchFamily="2" charset="2"/>
              </a:rPr>
              <a:t>Window</a:t>
            </a:r>
            <a:r>
              <a:rPr lang="en-US" sz="2400" dirty="0">
                <a:sym typeface="Wingdings" panose="05000000000000000000" pitchFamily="2" charset="2"/>
              </a:rPr>
              <a:t>: </a:t>
            </a:r>
            <a:r>
              <a:rPr lang="en-US" sz="2400" b="1" dirty="0">
                <a:sym typeface="Wingdings" panose="05000000000000000000" pitchFamily="2" charset="2"/>
              </a:rPr>
              <a:t>2 seconds </a:t>
            </a:r>
            <a:r>
              <a:rPr lang="en-US" sz="2400" dirty="0">
                <a:sym typeface="Wingdings" panose="05000000000000000000" pitchFamily="2" charset="2"/>
              </a:rPr>
              <a:t>of data analyzed</a:t>
            </a:r>
          </a:p>
          <a:p>
            <a:pPr>
              <a:lnSpc>
                <a:spcPct val="100000"/>
              </a:lnSpc>
            </a:pPr>
            <a:endParaRPr lang="en-US" sz="2400" b="1" i="1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2378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2"/>
          <a:stretch/>
        </p:blipFill>
        <p:spPr>
          <a:xfrm>
            <a:off x="4139768" y="1838326"/>
            <a:ext cx="8053518" cy="402407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51845" y="1834809"/>
            <a:ext cx="2711395" cy="201772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7" y="318007"/>
            <a:ext cx="8940466" cy="994172"/>
          </a:xfrm>
        </p:spPr>
        <p:txBody>
          <a:bodyPr>
            <a:normAutofit/>
          </a:bodyPr>
          <a:lstStyle/>
          <a:p>
            <a:pPr algn="ctr"/>
            <a:r>
              <a:rPr lang="fr-FR" sz="3600" dirty="0" err="1" smtClean="0">
                <a:latin typeface="+mn-lt"/>
              </a:rPr>
              <a:t>gaussian</a:t>
            </a:r>
            <a:r>
              <a:rPr lang="fr-FR" sz="3600" dirty="0" smtClean="0">
                <a:latin typeface="+mn-lt"/>
              </a:rPr>
              <a:t> noise</a:t>
            </a:r>
            <a:endParaRPr lang="fr-FR" sz="3600" dirty="0">
              <a:latin typeface="+mn-lt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7</a:t>
            </a:fld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7422506" y="1502447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44994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01213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2526260" y="3663641"/>
            <a:ext cx="1537200" cy="118217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endParaRPr lang="en-US" b="1" i="1" dirty="0" smtClean="0">
              <a:solidFill>
                <a:schemeClr val="tx1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505264" y="2481470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tx1"/>
                </a:solidFill>
              </a:rPr>
              <a:t>ch1</a:t>
            </a: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avec flèche 18"/>
          <p:cNvCxnSpPr>
            <a:stCxn id="12" idx="1"/>
            <a:endCxn id="16" idx="3"/>
          </p:cNvCxnSpPr>
          <p:nvPr/>
        </p:nvCxnSpPr>
        <p:spPr>
          <a:xfrm flipH="1" flipV="1">
            <a:off x="2041177" y="4012040"/>
            <a:ext cx="485083" cy="242689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necteur droit avec flèche 142"/>
          <p:cNvCxnSpPr>
            <a:stCxn id="15" idx="2"/>
            <a:endCxn id="16" idx="0"/>
          </p:cNvCxnSpPr>
          <p:nvPr/>
        </p:nvCxnSpPr>
        <p:spPr>
          <a:xfrm>
            <a:off x="1273221" y="3178265"/>
            <a:ext cx="0" cy="48537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418792" y="1800059"/>
            <a:ext cx="2711395" cy="21191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9512872" y="5864060"/>
            <a:ext cx="2685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23" name="Rectangle 22"/>
          <p:cNvSpPr/>
          <p:nvPr/>
        </p:nvSpPr>
        <p:spPr>
          <a:xfrm>
            <a:off x="4332596" y="3849576"/>
            <a:ext cx="7774532" cy="2557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23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2"/>
          <a:stretch/>
        </p:blipFill>
        <p:spPr>
          <a:xfrm>
            <a:off x="4139768" y="1838326"/>
            <a:ext cx="8053518" cy="402407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51845" y="1834809"/>
            <a:ext cx="2711395" cy="201772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7" y="318007"/>
            <a:ext cx="8940466" cy="994172"/>
          </a:xfrm>
        </p:spPr>
        <p:txBody>
          <a:bodyPr>
            <a:normAutofit/>
          </a:bodyPr>
          <a:lstStyle/>
          <a:p>
            <a:pPr algn="ctr"/>
            <a:r>
              <a:rPr lang="fr-FR" sz="3600" dirty="0" err="1" smtClean="0">
                <a:latin typeface="+mn-lt"/>
              </a:rPr>
              <a:t>gaussian</a:t>
            </a:r>
            <a:r>
              <a:rPr lang="fr-FR" sz="3600" dirty="0" smtClean="0">
                <a:latin typeface="+mn-lt"/>
              </a:rPr>
              <a:t> noise</a:t>
            </a:r>
            <a:endParaRPr lang="fr-FR" sz="3600" dirty="0">
              <a:latin typeface="+mn-lt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8</a:t>
            </a:fld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7422506" y="1502447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44994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01213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505264" y="2481470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tx1"/>
                </a:solidFill>
              </a:rPr>
              <a:t>ch1</a:t>
            </a: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43" name="Connecteur droit avec flèche 142"/>
          <p:cNvCxnSpPr>
            <a:stCxn id="15" idx="2"/>
            <a:endCxn id="16" idx="0"/>
          </p:cNvCxnSpPr>
          <p:nvPr/>
        </p:nvCxnSpPr>
        <p:spPr>
          <a:xfrm>
            <a:off x="1273221" y="3178265"/>
            <a:ext cx="0" cy="48537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418792" y="1800059"/>
            <a:ext cx="2711395" cy="21191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9512872" y="5864060"/>
            <a:ext cx="2685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23" name="Rectangle 22"/>
          <p:cNvSpPr/>
          <p:nvPr/>
        </p:nvSpPr>
        <p:spPr>
          <a:xfrm>
            <a:off x="9395732" y="3849576"/>
            <a:ext cx="2711395" cy="2557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à coins arrondis 28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 smtClean="0">
                <a:solidFill>
                  <a:schemeClr val="tx1"/>
                </a:solidFill>
              </a:rPr>
              <a:t>ch1 </a:t>
            </a:r>
            <a:r>
              <a:rPr lang="en-US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&lt;</a:t>
            </a:r>
            <a:r>
              <a:rPr lang="en-US" sz="2000" b="1" i="1" dirty="0" smtClean="0">
                <a:solidFill>
                  <a:schemeClr val="tx1"/>
                </a:solidFill>
              </a:rPr>
              <a:t> 0,4%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cxnSp>
        <p:nvCxnSpPr>
          <p:cNvPr id="30" name="Connecteur droit avec flèche 29"/>
          <p:cNvCxnSpPr>
            <a:stCxn id="16" idx="2"/>
            <a:endCxn id="29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à coins arrondis 21"/>
          <p:cNvSpPr/>
          <p:nvPr/>
        </p:nvSpPr>
        <p:spPr>
          <a:xfrm>
            <a:off x="2526260" y="3663641"/>
            <a:ext cx="1537200" cy="118217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endParaRPr lang="en-US" b="1" i="1" dirty="0" smtClean="0">
              <a:solidFill>
                <a:schemeClr val="tx1"/>
              </a:solidFill>
            </a:endParaRPr>
          </a:p>
        </p:txBody>
      </p:sp>
      <p:cxnSp>
        <p:nvCxnSpPr>
          <p:cNvPr id="25" name="Connecteur droit avec flèche 24"/>
          <p:cNvCxnSpPr>
            <a:stCxn id="22" idx="1"/>
            <a:endCxn id="16" idx="3"/>
          </p:cNvCxnSpPr>
          <p:nvPr/>
        </p:nvCxnSpPr>
        <p:spPr>
          <a:xfrm flipH="1" flipV="1">
            <a:off x="2041177" y="4012040"/>
            <a:ext cx="485083" cy="242689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06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7"/>
          <a:stretch/>
        </p:blipFill>
        <p:spPr>
          <a:xfrm>
            <a:off x="4134100" y="1843894"/>
            <a:ext cx="8056182" cy="4018752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9512872" y="5864060"/>
            <a:ext cx="2685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7" y="318007"/>
            <a:ext cx="8940466" cy="994172"/>
          </a:xfrm>
        </p:spPr>
        <p:txBody>
          <a:bodyPr>
            <a:normAutofit/>
          </a:bodyPr>
          <a:lstStyle/>
          <a:p>
            <a:pPr algn="ctr"/>
            <a:r>
              <a:rPr lang="fr-FR" sz="3600" dirty="0" err="1" smtClean="0">
                <a:latin typeface="+mn-lt"/>
              </a:rPr>
              <a:t>glitch</a:t>
            </a:r>
            <a:endParaRPr lang="fr-FR" sz="3600" b="1" i="1" dirty="0">
              <a:latin typeface="+mn-lt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2062976" y="1277287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9</a:t>
            </a:fld>
            <a:endParaRPr lang="fr-FR" dirty="0"/>
          </a:p>
        </p:txBody>
      </p:sp>
      <p:sp>
        <p:nvSpPr>
          <p:cNvPr id="24" name="Rectangle à coins arrondis 23"/>
          <p:cNvSpPr/>
          <p:nvPr/>
        </p:nvSpPr>
        <p:spPr>
          <a:xfrm>
            <a:off x="505264" y="2481470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tx1"/>
                </a:solidFill>
              </a:rPr>
              <a:t>ch1</a:t>
            </a: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3" name="Connecteur droit avec flèche 32"/>
          <p:cNvCxnSpPr>
            <a:stCxn id="24" idx="2"/>
            <a:endCxn id="25" idx="0"/>
          </p:cNvCxnSpPr>
          <p:nvPr/>
        </p:nvCxnSpPr>
        <p:spPr>
          <a:xfrm>
            <a:off x="1273221" y="3178265"/>
            <a:ext cx="0" cy="48537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à coins arrondis 33"/>
          <p:cNvSpPr/>
          <p:nvPr/>
        </p:nvSpPr>
        <p:spPr>
          <a:xfrm>
            <a:off x="2526260" y="2482271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A=10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0060931" y="1502447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844994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273966" y="5864060"/>
            <a:ext cx="19957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ch.</a:t>
            </a:r>
            <a:r>
              <a:rPr lang="fr-FR" sz="16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smtClean="0">
                <a:sym typeface="Wingdings" panose="05000000000000000000" pitchFamily="2" charset="2"/>
              </a:rPr>
              <a:t>-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 smtClean="0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395732" y="3849575"/>
            <a:ext cx="2711395" cy="2599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à coins arrondis 25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ch2</a:t>
            </a:r>
          </a:p>
        </p:txBody>
      </p:sp>
      <p:cxnSp>
        <p:nvCxnSpPr>
          <p:cNvPr id="27" name="Connecteur droit avec flèche 26"/>
          <p:cNvCxnSpPr>
            <a:stCxn id="26" idx="1"/>
            <a:endCxn id="25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/>
          <p:nvPr/>
        </p:nvCxnSpPr>
        <p:spPr>
          <a:xfrm flipH="1">
            <a:off x="1273221" y="3083719"/>
            <a:ext cx="1253038" cy="57992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4332596" y="3849576"/>
            <a:ext cx="7774532" cy="2557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426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7"/>
          <a:stretch/>
        </p:blipFill>
        <p:spPr>
          <a:xfrm>
            <a:off x="4134100" y="1843894"/>
            <a:ext cx="8056182" cy="4018752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9512872" y="5864060"/>
            <a:ext cx="2685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7" y="318007"/>
            <a:ext cx="8940466" cy="994172"/>
          </a:xfrm>
        </p:spPr>
        <p:txBody>
          <a:bodyPr>
            <a:normAutofit/>
          </a:bodyPr>
          <a:lstStyle/>
          <a:p>
            <a:pPr algn="ctr"/>
            <a:r>
              <a:rPr lang="fr-FR" sz="3600" dirty="0" err="1" smtClean="0">
                <a:latin typeface="+mn-lt"/>
              </a:rPr>
              <a:t>glitch</a:t>
            </a:r>
            <a:endParaRPr lang="fr-FR" sz="3600" b="1" i="1" dirty="0">
              <a:latin typeface="+mn-lt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2062976" y="1277287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10</a:t>
            </a:fld>
            <a:endParaRPr lang="fr-FR" dirty="0"/>
          </a:p>
        </p:txBody>
      </p:sp>
      <p:sp>
        <p:nvSpPr>
          <p:cNvPr id="24" name="Rectangle à coins arrondis 23"/>
          <p:cNvSpPr/>
          <p:nvPr/>
        </p:nvSpPr>
        <p:spPr>
          <a:xfrm>
            <a:off x="505264" y="2481470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tx1"/>
                </a:solidFill>
              </a:rPr>
              <a:t>ch1</a:t>
            </a: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 smtClean="0">
                <a:solidFill>
                  <a:schemeClr val="tx1"/>
                </a:solidFill>
              </a:rPr>
              <a:t>ch2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</a:rPr>
              <a:t>65%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cxnSp>
        <p:nvCxnSpPr>
          <p:cNvPr id="32" name="Connecteur droit avec flèche 31"/>
          <p:cNvCxnSpPr>
            <a:stCxn id="25" idx="2"/>
            <a:endCxn id="28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>
            <a:stCxn id="24" idx="2"/>
            <a:endCxn id="25" idx="0"/>
          </p:cNvCxnSpPr>
          <p:nvPr/>
        </p:nvCxnSpPr>
        <p:spPr>
          <a:xfrm>
            <a:off x="1273221" y="3178265"/>
            <a:ext cx="0" cy="48537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à coins arrondis 33"/>
          <p:cNvSpPr/>
          <p:nvPr/>
        </p:nvSpPr>
        <p:spPr>
          <a:xfrm>
            <a:off x="2526260" y="2482271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A=10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0060931" y="1502447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844994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273966" y="5864060"/>
            <a:ext cx="19957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ch.</a:t>
            </a:r>
            <a:r>
              <a:rPr lang="fr-FR" sz="16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smtClean="0">
                <a:sym typeface="Wingdings" panose="05000000000000000000" pitchFamily="2" charset="2"/>
              </a:rPr>
              <a:t>-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 smtClean="0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395732" y="3849575"/>
            <a:ext cx="2711395" cy="2599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à coins arrondis 25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ch2</a:t>
            </a:r>
          </a:p>
        </p:txBody>
      </p:sp>
      <p:cxnSp>
        <p:nvCxnSpPr>
          <p:cNvPr id="27" name="Connecteur droit avec flèche 26"/>
          <p:cNvCxnSpPr>
            <a:stCxn id="26" idx="1"/>
            <a:endCxn id="25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/>
          <p:nvPr/>
        </p:nvCxnSpPr>
        <p:spPr>
          <a:xfrm flipH="1">
            <a:off x="1273221" y="3083719"/>
            <a:ext cx="1253038" cy="57992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41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7"/>
          <a:stretch/>
        </p:blipFill>
        <p:spPr>
          <a:xfrm>
            <a:off x="4134100" y="1843894"/>
            <a:ext cx="8056182" cy="4018752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9512872" y="5864060"/>
            <a:ext cx="2685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7" y="318007"/>
            <a:ext cx="8940466" cy="994172"/>
          </a:xfrm>
        </p:spPr>
        <p:txBody>
          <a:bodyPr>
            <a:normAutofit/>
          </a:bodyPr>
          <a:lstStyle/>
          <a:p>
            <a:pPr algn="ctr"/>
            <a:r>
              <a:rPr lang="fr-FR" sz="3600" dirty="0" err="1" smtClean="0">
                <a:latin typeface="+mn-lt"/>
              </a:rPr>
              <a:t>glitch</a:t>
            </a:r>
            <a:endParaRPr lang="fr-FR" sz="3600" b="1" i="1" dirty="0">
              <a:latin typeface="+mn-lt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2062976" y="1277287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11</a:t>
            </a:fld>
            <a:endParaRPr lang="fr-FR" dirty="0"/>
          </a:p>
        </p:txBody>
      </p:sp>
      <p:sp>
        <p:nvSpPr>
          <p:cNvPr id="24" name="Rectangle à coins arrondis 23"/>
          <p:cNvSpPr/>
          <p:nvPr/>
        </p:nvSpPr>
        <p:spPr>
          <a:xfrm>
            <a:off x="505264" y="2481470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tx1"/>
                </a:solidFill>
              </a:rPr>
              <a:t>ch1</a:t>
            </a: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 smtClean="0">
                <a:solidFill>
                  <a:schemeClr val="tx1"/>
                </a:solidFill>
              </a:rPr>
              <a:t>ch2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</a:rPr>
              <a:t>65%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cxnSp>
        <p:nvCxnSpPr>
          <p:cNvPr id="32" name="Connecteur droit avec flèche 31"/>
          <p:cNvCxnSpPr>
            <a:stCxn id="25" idx="2"/>
            <a:endCxn id="28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>
            <a:stCxn id="24" idx="2"/>
            <a:endCxn id="25" idx="0"/>
          </p:cNvCxnSpPr>
          <p:nvPr/>
        </p:nvCxnSpPr>
        <p:spPr>
          <a:xfrm>
            <a:off x="1273221" y="3178265"/>
            <a:ext cx="0" cy="48537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à coins arrondis 33"/>
          <p:cNvSpPr/>
          <p:nvPr/>
        </p:nvSpPr>
        <p:spPr>
          <a:xfrm>
            <a:off x="2526260" y="2482271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A=10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0060931" y="1502447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844994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273966" y="5864060"/>
            <a:ext cx="19957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ch.</a:t>
            </a:r>
            <a:r>
              <a:rPr lang="fr-FR" sz="16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smtClean="0">
                <a:sym typeface="Wingdings" panose="05000000000000000000" pitchFamily="2" charset="2"/>
              </a:rPr>
              <a:t>-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 smtClean="0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ch2</a:t>
            </a:r>
          </a:p>
        </p:txBody>
      </p:sp>
      <p:cxnSp>
        <p:nvCxnSpPr>
          <p:cNvPr id="27" name="Connecteur droit avec flèche 26"/>
          <p:cNvCxnSpPr>
            <a:stCxn id="26" idx="1"/>
            <a:endCxn id="25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à coins arrondis 29"/>
          <p:cNvSpPr/>
          <p:nvPr/>
        </p:nvSpPr>
        <p:spPr>
          <a:xfrm>
            <a:off x="2527547" y="5682905"/>
            <a:ext cx="1535913" cy="103857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on the Cleaned </a:t>
            </a:r>
            <a:r>
              <a:rPr lang="en-US" sz="2000" dirty="0" err="1" smtClean="0">
                <a:solidFill>
                  <a:schemeClr val="tx1"/>
                </a:solidFill>
              </a:rPr>
              <a:t>ch</a:t>
            </a:r>
            <a:r>
              <a:rPr lang="en-US" sz="2000" dirty="0" err="1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8" name="Connecteur droit avec flèche 37"/>
          <p:cNvCxnSpPr>
            <a:endCxn id="30" idx="1"/>
          </p:cNvCxnSpPr>
          <p:nvPr/>
        </p:nvCxnSpPr>
        <p:spPr>
          <a:xfrm>
            <a:off x="2202656" y="5922280"/>
            <a:ext cx="324891" cy="2799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>
            <a:endCxn id="25" idx="0"/>
          </p:cNvCxnSpPr>
          <p:nvPr/>
        </p:nvCxnSpPr>
        <p:spPr>
          <a:xfrm flipH="1">
            <a:off x="1273221" y="3083719"/>
            <a:ext cx="1253038" cy="57992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33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9512872" y="5864060"/>
            <a:ext cx="2685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4"/>
          <a:stretch/>
        </p:blipFill>
        <p:spPr>
          <a:xfrm>
            <a:off x="4130831" y="1840502"/>
            <a:ext cx="8061169" cy="402355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0060931" y="1502447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44994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301213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7" y="318007"/>
            <a:ext cx="8940466" cy="994172"/>
          </a:xfrm>
        </p:spPr>
        <p:txBody>
          <a:bodyPr>
            <a:normAutofit/>
          </a:bodyPr>
          <a:lstStyle/>
          <a:p>
            <a:pPr algn="ctr"/>
            <a:r>
              <a:rPr lang="fr-FR" sz="3600" dirty="0" err="1" smtClean="0">
                <a:latin typeface="+mn-lt"/>
              </a:rPr>
              <a:t>glitch</a:t>
            </a:r>
            <a:r>
              <a:rPr lang="fr-FR" sz="3600" dirty="0" smtClean="0">
                <a:latin typeface="+mn-lt"/>
              </a:rPr>
              <a:t> + </a:t>
            </a:r>
            <a:r>
              <a:rPr lang="fr-FR" sz="3600" dirty="0" err="1" smtClean="0">
                <a:latin typeface="+mn-lt"/>
              </a:rPr>
              <a:t>gaussian</a:t>
            </a:r>
            <a:r>
              <a:rPr lang="fr-FR" sz="3600" dirty="0" smtClean="0">
                <a:latin typeface="+mn-lt"/>
              </a:rPr>
              <a:t> noise</a:t>
            </a:r>
            <a:endParaRPr lang="fr-FR" sz="3600" b="1" dirty="0">
              <a:latin typeface="+mn-lt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12</a:t>
            </a:fld>
            <a:endParaRPr lang="fr-FR"/>
          </a:p>
        </p:txBody>
      </p:sp>
      <p:sp>
        <p:nvSpPr>
          <p:cNvPr id="29" name="Rectangle à coins arrondis 28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6" name="Rectangle à coins arrondis 35"/>
          <p:cNvSpPr/>
          <p:nvPr/>
        </p:nvSpPr>
        <p:spPr>
          <a:xfrm>
            <a:off x="2526259" y="2271457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A=10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505264" y="2481470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2" name="Connecteur droit avec flèche 31"/>
          <p:cNvCxnSpPr>
            <a:stCxn id="28" idx="2"/>
            <a:endCxn id="29" idx="0"/>
          </p:cNvCxnSpPr>
          <p:nvPr/>
        </p:nvCxnSpPr>
        <p:spPr>
          <a:xfrm>
            <a:off x="1273221" y="3178265"/>
            <a:ext cx="0" cy="48537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9395732" y="3849576"/>
            <a:ext cx="2711395" cy="2557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à coins arrondis 26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ch2</a:t>
            </a:r>
          </a:p>
        </p:txBody>
      </p:sp>
      <p:cxnSp>
        <p:nvCxnSpPr>
          <p:cNvPr id="30" name="Connecteur droit avec flèche 29"/>
          <p:cNvCxnSpPr>
            <a:stCxn id="27" idx="1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>
            <a:endCxn id="29" idx="0"/>
          </p:cNvCxnSpPr>
          <p:nvPr/>
        </p:nvCxnSpPr>
        <p:spPr>
          <a:xfrm flipH="1">
            <a:off x="1273221" y="3083719"/>
            <a:ext cx="1253038" cy="57992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4332596" y="3849576"/>
            <a:ext cx="7774532" cy="2557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2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9512872" y="5864060"/>
            <a:ext cx="2685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4"/>
          <a:stretch/>
        </p:blipFill>
        <p:spPr>
          <a:xfrm>
            <a:off x="4130831" y="1840502"/>
            <a:ext cx="8061169" cy="402355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0060931" y="1502447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44994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301213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7" y="318007"/>
            <a:ext cx="8940466" cy="994172"/>
          </a:xfrm>
        </p:spPr>
        <p:txBody>
          <a:bodyPr>
            <a:normAutofit/>
          </a:bodyPr>
          <a:lstStyle/>
          <a:p>
            <a:pPr algn="ctr"/>
            <a:r>
              <a:rPr lang="fr-FR" sz="3600" dirty="0" err="1">
                <a:latin typeface="+mn-lt"/>
              </a:rPr>
              <a:t>glitch</a:t>
            </a:r>
            <a:r>
              <a:rPr lang="fr-FR" sz="3600" dirty="0">
                <a:latin typeface="+mn-lt"/>
              </a:rPr>
              <a:t> + </a:t>
            </a:r>
            <a:r>
              <a:rPr lang="fr-FR" sz="3600" dirty="0" err="1">
                <a:latin typeface="+mn-lt"/>
              </a:rPr>
              <a:t>gaussian</a:t>
            </a:r>
            <a:r>
              <a:rPr lang="fr-FR" sz="3600" dirty="0">
                <a:latin typeface="+mn-lt"/>
              </a:rPr>
              <a:t> noise</a:t>
            </a:r>
            <a:endParaRPr lang="fr-FR" sz="3600" b="1" i="1" dirty="0">
              <a:latin typeface="+mn-lt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13</a:t>
            </a:fld>
            <a:endParaRPr lang="fr-FR"/>
          </a:p>
        </p:txBody>
      </p:sp>
      <p:sp>
        <p:nvSpPr>
          <p:cNvPr id="29" name="Rectangle à coins arrondis 28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4" name="Connecteur droit avec flèche 33"/>
          <p:cNvCxnSpPr>
            <a:stCxn id="29" idx="2"/>
            <a:endCxn id="21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à coins arrondis 35"/>
          <p:cNvSpPr/>
          <p:nvPr/>
        </p:nvSpPr>
        <p:spPr>
          <a:xfrm>
            <a:off x="2526259" y="2271457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A=10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 smtClean="0">
                <a:solidFill>
                  <a:schemeClr val="tx1"/>
                </a:solidFill>
              </a:rPr>
              <a:t>ch2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</a:rPr>
              <a:t>74%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505264" y="2481470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2" name="Connecteur droit avec flèche 31"/>
          <p:cNvCxnSpPr>
            <a:stCxn id="28" idx="2"/>
            <a:endCxn id="29" idx="0"/>
          </p:cNvCxnSpPr>
          <p:nvPr/>
        </p:nvCxnSpPr>
        <p:spPr>
          <a:xfrm>
            <a:off x="1273221" y="3178265"/>
            <a:ext cx="0" cy="48537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9395732" y="3849576"/>
            <a:ext cx="2711395" cy="2557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à coins arrondis 26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ch2</a:t>
            </a:r>
          </a:p>
        </p:txBody>
      </p:sp>
      <p:cxnSp>
        <p:nvCxnSpPr>
          <p:cNvPr id="30" name="Connecteur droit avec flèche 29"/>
          <p:cNvCxnSpPr>
            <a:stCxn id="27" idx="1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>
            <a:endCxn id="29" idx="0"/>
          </p:cNvCxnSpPr>
          <p:nvPr/>
        </p:nvCxnSpPr>
        <p:spPr>
          <a:xfrm flipH="1">
            <a:off x="1273221" y="3083719"/>
            <a:ext cx="1253038" cy="57992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64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9512872" y="5864060"/>
            <a:ext cx="2685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4"/>
          <a:stretch/>
        </p:blipFill>
        <p:spPr>
          <a:xfrm>
            <a:off x="4130831" y="1840502"/>
            <a:ext cx="8061169" cy="402355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0060931" y="1502447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44994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301213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7" y="318007"/>
            <a:ext cx="8940466" cy="994172"/>
          </a:xfrm>
        </p:spPr>
        <p:txBody>
          <a:bodyPr>
            <a:normAutofit/>
          </a:bodyPr>
          <a:lstStyle/>
          <a:p>
            <a:pPr algn="ctr"/>
            <a:r>
              <a:rPr lang="fr-FR" sz="3600" dirty="0" err="1">
                <a:latin typeface="+mn-lt"/>
              </a:rPr>
              <a:t>glitch</a:t>
            </a:r>
            <a:r>
              <a:rPr lang="fr-FR" sz="3600" dirty="0">
                <a:latin typeface="+mn-lt"/>
              </a:rPr>
              <a:t> + </a:t>
            </a:r>
            <a:r>
              <a:rPr lang="fr-FR" sz="3600" dirty="0" err="1">
                <a:latin typeface="+mn-lt"/>
              </a:rPr>
              <a:t>gaussian</a:t>
            </a:r>
            <a:r>
              <a:rPr lang="fr-FR" sz="3600" dirty="0">
                <a:latin typeface="+mn-lt"/>
              </a:rPr>
              <a:t> noise</a:t>
            </a:r>
            <a:endParaRPr lang="fr-FR" sz="3600" b="1" i="1" dirty="0">
              <a:latin typeface="+mn-lt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14</a:t>
            </a:fld>
            <a:endParaRPr lang="fr-FR"/>
          </a:p>
        </p:txBody>
      </p:sp>
      <p:sp>
        <p:nvSpPr>
          <p:cNvPr id="29" name="Rectangle à coins arrondis 28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4" name="Connecteur droit avec flèche 33"/>
          <p:cNvCxnSpPr>
            <a:stCxn id="29" idx="2"/>
            <a:endCxn id="21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à coins arrondis 35"/>
          <p:cNvSpPr/>
          <p:nvPr/>
        </p:nvSpPr>
        <p:spPr>
          <a:xfrm>
            <a:off x="2526259" y="2271457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A=10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8" name="Connecteur droit avec flèche 37"/>
          <p:cNvCxnSpPr>
            <a:endCxn id="29" idx="0"/>
          </p:cNvCxnSpPr>
          <p:nvPr/>
        </p:nvCxnSpPr>
        <p:spPr>
          <a:xfrm flipH="1">
            <a:off x="1273221" y="3083719"/>
            <a:ext cx="1253038" cy="57992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à coins arrondis 20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 smtClean="0">
                <a:solidFill>
                  <a:schemeClr val="tx1"/>
                </a:solidFill>
              </a:rPr>
              <a:t>ch2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</a:rPr>
              <a:t>74%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505264" y="2481470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2" name="Connecteur droit avec flèche 31"/>
          <p:cNvCxnSpPr>
            <a:stCxn id="28" idx="2"/>
            <a:endCxn id="29" idx="0"/>
          </p:cNvCxnSpPr>
          <p:nvPr/>
        </p:nvCxnSpPr>
        <p:spPr>
          <a:xfrm>
            <a:off x="1273221" y="3178265"/>
            <a:ext cx="0" cy="48537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à coins arrondis 26"/>
          <p:cNvSpPr/>
          <p:nvPr/>
        </p:nvSpPr>
        <p:spPr>
          <a:xfrm>
            <a:off x="2527547" y="5682905"/>
            <a:ext cx="1535913" cy="103857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on the Cleaned </a:t>
            </a:r>
            <a:r>
              <a:rPr lang="en-US" sz="2000" dirty="0" err="1" smtClean="0">
                <a:solidFill>
                  <a:schemeClr val="tx1"/>
                </a:solidFill>
              </a:rPr>
              <a:t>ch</a:t>
            </a:r>
            <a:r>
              <a:rPr lang="en-US" sz="2000" dirty="0" err="1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0" name="Connecteur droit avec flèche 29"/>
          <p:cNvCxnSpPr>
            <a:endCxn id="27" idx="1"/>
          </p:cNvCxnSpPr>
          <p:nvPr/>
        </p:nvCxnSpPr>
        <p:spPr>
          <a:xfrm>
            <a:off x="2202656" y="5922280"/>
            <a:ext cx="324891" cy="2799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à coins arrondis 38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ch2</a:t>
            </a:r>
          </a:p>
        </p:txBody>
      </p:sp>
      <p:cxnSp>
        <p:nvCxnSpPr>
          <p:cNvPr id="40" name="Connecteur droit avec flèche 39"/>
          <p:cNvCxnSpPr>
            <a:stCxn id="39" idx="1"/>
            <a:endCxn id="29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85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/>
          <p:cNvSpPr/>
          <p:nvPr/>
        </p:nvSpPr>
        <p:spPr>
          <a:xfrm>
            <a:off x="10410252" y="5864060"/>
            <a:ext cx="15760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pic>
        <p:nvPicPr>
          <p:cNvPr id="78" name="Image 7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0"/>
          <a:stretch/>
        </p:blipFill>
        <p:spPr>
          <a:xfrm>
            <a:off x="4137779" y="1846782"/>
            <a:ext cx="8054221" cy="4015284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4375084" y="5864058"/>
            <a:ext cx="16162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476668" y="5864058"/>
            <a:ext cx="14115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139936" y="5868043"/>
            <a:ext cx="19984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7" y="278252"/>
            <a:ext cx="8940466" cy="994172"/>
          </a:xfrm>
        </p:spPr>
        <p:txBody>
          <a:bodyPr>
            <a:noAutofit/>
          </a:bodyPr>
          <a:lstStyle/>
          <a:p>
            <a:pPr algn="ctr"/>
            <a:r>
              <a:rPr lang="fr-FR" sz="3600" dirty="0" err="1"/>
              <a:t>product</a:t>
            </a:r>
            <a:r>
              <a:rPr lang="fr-FR" sz="3600" dirty="0"/>
              <a:t> of </a:t>
            </a:r>
            <a:r>
              <a:rPr lang="fr-FR" sz="3600" dirty="0" err="1" smtClean="0"/>
              <a:t>channels</a:t>
            </a:r>
            <a:r>
              <a:rPr lang="fr-FR" sz="3600" dirty="0" smtClean="0"/>
              <a:t>: </a:t>
            </a:r>
            <a:r>
              <a:rPr lang="fr-FR" sz="3600" dirty="0" err="1" smtClean="0">
                <a:latin typeface="+mn-lt"/>
              </a:rPr>
              <a:t>glitch</a:t>
            </a:r>
            <a:r>
              <a:rPr lang="fr-FR" sz="3600" dirty="0" smtClean="0">
                <a:latin typeface="+mn-lt"/>
              </a:rPr>
              <a:t> </a:t>
            </a:r>
            <a:r>
              <a:rPr lang="fr-FR" sz="3600" dirty="0">
                <a:latin typeface="+mn-lt"/>
              </a:rPr>
              <a:t>+ </a:t>
            </a:r>
            <a:r>
              <a:rPr lang="fr-FR" sz="3600" dirty="0" err="1" smtClean="0">
                <a:latin typeface="+mn-lt"/>
              </a:rPr>
              <a:t>gaussian</a:t>
            </a:r>
            <a:r>
              <a:rPr lang="fr-FR" sz="3600" dirty="0" smtClean="0">
                <a:latin typeface="+mn-lt"/>
              </a:rPr>
              <a:t> noise</a:t>
            </a:r>
            <a:endParaRPr lang="fr-FR" sz="3600" dirty="0">
              <a:latin typeface="+mn-lt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9924351" y="-2137544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à coins arrondis 14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503951" y="2271457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A=3,3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5" name="Rectangle à coins arrondis 34"/>
          <p:cNvSpPr/>
          <p:nvPr/>
        </p:nvSpPr>
        <p:spPr>
          <a:xfrm>
            <a:off x="2526260" y="2271457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A=3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499189" y="1373849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8" name="Connecteur en angle 37"/>
          <p:cNvCxnSpPr>
            <a:stCxn id="37" idx="1"/>
            <a:endCxn id="15" idx="1"/>
          </p:cNvCxnSpPr>
          <p:nvPr/>
        </p:nvCxnSpPr>
        <p:spPr>
          <a:xfrm rot="10800000" flipH="1" flipV="1">
            <a:off x="499188" y="1722246"/>
            <a:ext cx="6075" cy="2289793"/>
          </a:xfrm>
          <a:prstGeom prst="bentConnector3">
            <a:avLst>
              <a:gd name="adj1" fmla="val -3762963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0160489" y="3829050"/>
            <a:ext cx="2021985" cy="28660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15</a:t>
            </a:fld>
            <a:endParaRPr lang="fr-FR" dirty="0"/>
          </a:p>
        </p:txBody>
      </p:sp>
      <p:cxnSp>
        <p:nvCxnSpPr>
          <p:cNvPr id="95" name="Connecteur droit avec flèche 94"/>
          <p:cNvCxnSpPr>
            <a:stCxn id="22" idx="2"/>
            <a:endCxn id="15" idx="0"/>
          </p:cNvCxnSpPr>
          <p:nvPr/>
        </p:nvCxnSpPr>
        <p:spPr>
          <a:xfrm>
            <a:off x="1271908" y="3182268"/>
            <a:ext cx="1313" cy="48137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à coins arrondis 27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ch1*ch2</a:t>
            </a:r>
          </a:p>
        </p:txBody>
      </p:sp>
      <p:cxnSp>
        <p:nvCxnSpPr>
          <p:cNvPr id="32" name="Connecteur droit avec flèche 31"/>
          <p:cNvCxnSpPr>
            <a:stCxn id="28" idx="1"/>
            <a:endCxn id="15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>
            <a:endCxn id="15" idx="0"/>
          </p:cNvCxnSpPr>
          <p:nvPr/>
        </p:nvCxnSpPr>
        <p:spPr>
          <a:xfrm flipH="1">
            <a:off x="1273221" y="3083719"/>
            <a:ext cx="1253038" cy="57992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6158774" y="3849576"/>
            <a:ext cx="5948353" cy="2557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74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/>
          <p:cNvSpPr/>
          <p:nvPr/>
        </p:nvSpPr>
        <p:spPr>
          <a:xfrm>
            <a:off x="10410252" y="5864060"/>
            <a:ext cx="15760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pic>
        <p:nvPicPr>
          <p:cNvPr id="78" name="Image 7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0"/>
          <a:stretch/>
        </p:blipFill>
        <p:spPr>
          <a:xfrm>
            <a:off x="4137779" y="1846782"/>
            <a:ext cx="8054221" cy="4015284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4375084" y="5864058"/>
            <a:ext cx="16162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476668" y="5864058"/>
            <a:ext cx="14115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139936" y="5868043"/>
            <a:ext cx="19984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7" y="278252"/>
            <a:ext cx="8940466" cy="994172"/>
          </a:xfrm>
        </p:spPr>
        <p:txBody>
          <a:bodyPr>
            <a:noAutofit/>
          </a:bodyPr>
          <a:lstStyle/>
          <a:p>
            <a:pPr algn="ctr"/>
            <a:r>
              <a:rPr lang="fr-FR" sz="3600" dirty="0" err="1"/>
              <a:t>product</a:t>
            </a:r>
            <a:r>
              <a:rPr lang="fr-FR" sz="3600" dirty="0"/>
              <a:t> of </a:t>
            </a:r>
            <a:r>
              <a:rPr lang="fr-FR" sz="3600" dirty="0" err="1"/>
              <a:t>channels</a:t>
            </a:r>
            <a:r>
              <a:rPr lang="fr-FR" sz="3600" dirty="0"/>
              <a:t>: </a:t>
            </a:r>
            <a:r>
              <a:rPr lang="fr-FR" sz="3600" dirty="0" err="1">
                <a:latin typeface="+mn-lt"/>
              </a:rPr>
              <a:t>glitch</a:t>
            </a:r>
            <a:r>
              <a:rPr lang="fr-FR" sz="3600" dirty="0">
                <a:latin typeface="+mn-lt"/>
              </a:rPr>
              <a:t> + </a:t>
            </a:r>
            <a:r>
              <a:rPr lang="fr-FR" sz="3600" dirty="0" err="1">
                <a:latin typeface="+mn-lt"/>
              </a:rPr>
              <a:t>gaussian</a:t>
            </a:r>
            <a:r>
              <a:rPr lang="fr-FR" sz="3600" dirty="0">
                <a:latin typeface="+mn-lt"/>
              </a:rPr>
              <a:t> noise</a:t>
            </a: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9924351" y="-2137544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à coins arrondis 14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20" name="Connecteur droit avec flèche 19"/>
          <p:cNvCxnSpPr>
            <a:stCxn id="15" idx="2"/>
            <a:endCxn id="27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à coins arrondis 21"/>
          <p:cNvSpPr/>
          <p:nvPr/>
        </p:nvSpPr>
        <p:spPr>
          <a:xfrm>
            <a:off x="503951" y="2271457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A=3,3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5" name="Rectangle à coins arrondis 34"/>
          <p:cNvSpPr/>
          <p:nvPr/>
        </p:nvSpPr>
        <p:spPr>
          <a:xfrm>
            <a:off x="2526260" y="2271457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A=3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7" name="Rectangle à coins arrondis 26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ch1*ch2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</a:rPr>
              <a:t>62%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499189" y="1373849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8" name="Connecteur en angle 37"/>
          <p:cNvCxnSpPr>
            <a:stCxn id="37" idx="1"/>
            <a:endCxn id="15" idx="1"/>
          </p:cNvCxnSpPr>
          <p:nvPr/>
        </p:nvCxnSpPr>
        <p:spPr>
          <a:xfrm rot="10800000" flipH="1" flipV="1">
            <a:off x="499188" y="1722246"/>
            <a:ext cx="6075" cy="2289793"/>
          </a:xfrm>
          <a:prstGeom prst="bentConnector3">
            <a:avLst>
              <a:gd name="adj1" fmla="val -3762963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0160489" y="3829050"/>
            <a:ext cx="2021985" cy="28660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16</a:t>
            </a:fld>
            <a:endParaRPr lang="fr-FR" dirty="0"/>
          </a:p>
        </p:txBody>
      </p:sp>
      <p:cxnSp>
        <p:nvCxnSpPr>
          <p:cNvPr id="95" name="Connecteur droit avec flèche 94"/>
          <p:cNvCxnSpPr>
            <a:stCxn id="22" idx="2"/>
            <a:endCxn id="15" idx="0"/>
          </p:cNvCxnSpPr>
          <p:nvPr/>
        </p:nvCxnSpPr>
        <p:spPr>
          <a:xfrm>
            <a:off x="1271908" y="3182268"/>
            <a:ext cx="1313" cy="48137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à coins arrondis 27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ch1*ch2</a:t>
            </a:r>
          </a:p>
        </p:txBody>
      </p:sp>
      <p:cxnSp>
        <p:nvCxnSpPr>
          <p:cNvPr id="32" name="Connecteur droit avec flèche 31"/>
          <p:cNvCxnSpPr>
            <a:stCxn id="28" idx="1"/>
            <a:endCxn id="15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>
            <a:endCxn id="15" idx="0"/>
          </p:cNvCxnSpPr>
          <p:nvPr/>
        </p:nvCxnSpPr>
        <p:spPr>
          <a:xfrm flipH="1">
            <a:off x="1273221" y="3083719"/>
            <a:ext cx="1253038" cy="57992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46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/>
          <p:cNvSpPr/>
          <p:nvPr/>
        </p:nvSpPr>
        <p:spPr>
          <a:xfrm>
            <a:off x="10410252" y="5864060"/>
            <a:ext cx="15760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pic>
        <p:nvPicPr>
          <p:cNvPr id="78" name="Image 7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0"/>
          <a:stretch/>
        </p:blipFill>
        <p:spPr>
          <a:xfrm>
            <a:off x="4137779" y="1846782"/>
            <a:ext cx="8054221" cy="4015284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4375084" y="5864058"/>
            <a:ext cx="16162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476668" y="5864058"/>
            <a:ext cx="14115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139936" y="5868043"/>
            <a:ext cx="19984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7" y="278252"/>
            <a:ext cx="8940466" cy="994172"/>
          </a:xfrm>
        </p:spPr>
        <p:txBody>
          <a:bodyPr>
            <a:noAutofit/>
          </a:bodyPr>
          <a:lstStyle/>
          <a:p>
            <a:pPr algn="ctr"/>
            <a:r>
              <a:rPr lang="fr-FR" sz="3600" dirty="0" err="1"/>
              <a:t>product</a:t>
            </a:r>
            <a:r>
              <a:rPr lang="fr-FR" sz="3600" dirty="0"/>
              <a:t> of </a:t>
            </a:r>
            <a:r>
              <a:rPr lang="fr-FR" sz="3600" dirty="0" err="1"/>
              <a:t>channels</a:t>
            </a:r>
            <a:r>
              <a:rPr lang="fr-FR" sz="3600" dirty="0"/>
              <a:t>: </a:t>
            </a:r>
            <a:r>
              <a:rPr lang="fr-FR" sz="3600" dirty="0" err="1">
                <a:latin typeface="+mn-lt"/>
              </a:rPr>
              <a:t>glitch</a:t>
            </a:r>
            <a:r>
              <a:rPr lang="fr-FR" sz="3600" dirty="0">
                <a:latin typeface="+mn-lt"/>
              </a:rPr>
              <a:t> + </a:t>
            </a:r>
            <a:r>
              <a:rPr lang="fr-FR" sz="3600" dirty="0" err="1">
                <a:latin typeface="+mn-lt"/>
              </a:rPr>
              <a:t>gaussian</a:t>
            </a:r>
            <a:r>
              <a:rPr lang="fr-FR" sz="3600" dirty="0">
                <a:latin typeface="+mn-lt"/>
              </a:rPr>
              <a:t> noise</a:t>
            </a: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9924351" y="-2137544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à coins arrondis 14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20" name="Connecteur droit avec flèche 19"/>
          <p:cNvCxnSpPr>
            <a:stCxn id="15" idx="2"/>
            <a:endCxn id="27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à coins arrondis 21"/>
          <p:cNvSpPr/>
          <p:nvPr/>
        </p:nvSpPr>
        <p:spPr>
          <a:xfrm>
            <a:off x="503951" y="2271457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A=3,3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5" name="Rectangle à coins arrondis 34"/>
          <p:cNvSpPr/>
          <p:nvPr/>
        </p:nvSpPr>
        <p:spPr>
          <a:xfrm>
            <a:off x="2526260" y="2271457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A=3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7" name="Rectangle à coins arrondis 26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ch1*ch2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</a:rPr>
              <a:t>62%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499189" y="1373849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8" name="Connecteur en angle 37"/>
          <p:cNvCxnSpPr>
            <a:stCxn id="37" idx="1"/>
            <a:endCxn id="15" idx="1"/>
          </p:cNvCxnSpPr>
          <p:nvPr/>
        </p:nvCxnSpPr>
        <p:spPr>
          <a:xfrm rot="10800000" flipH="1" flipV="1">
            <a:off x="499188" y="1722246"/>
            <a:ext cx="6075" cy="2289793"/>
          </a:xfrm>
          <a:prstGeom prst="bentConnector3">
            <a:avLst>
              <a:gd name="adj1" fmla="val -3762963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17</a:t>
            </a:fld>
            <a:endParaRPr lang="fr-FR" dirty="0"/>
          </a:p>
        </p:txBody>
      </p:sp>
      <p:cxnSp>
        <p:nvCxnSpPr>
          <p:cNvPr id="95" name="Connecteur droit avec flèche 94"/>
          <p:cNvCxnSpPr>
            <a:stCxn id="22" idx="2"/>
            <a:endCxn id="15" idx="0"/>
          </p:cNvCxnSpPr>
          <p:nvPr/>
        </p:nvCxnSpPr>
        <p:spPr>
          <a:xfrm>
            <a:off x="1271908" y="3182268"/>
            <a:ext cx="1313" cy="48137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à coins arrondis 27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ch1*ch2</a:t>
            </a:r>
          </a:p>
        </p:txBody>
      </p:sp>
      <p:cxnSp>
        <p:nvCxnSpPr>
          <p:cNvPr id="32" name="Connecteur droit avec flèche 31"/>
          <p:cNvCxnSpPr>
            <a:stCxn id="28" idx="1"/>
            <a:endCxn id="15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>
            <a:endCxn id="15" idx="0"/>
          </p:cNvCxnSpPr>
          <p:nvPr/>
        </p:nvCxnSpPr>
        <p:spPr>
          <a:xfrm flipH="1">
            <a:off x="1273221" y="3083719"/>
            <a:ext cx="1253038" cy="57992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à coins arrondis 39"/>
          <p:cNvSpPr/>
          <p:nvPr/>
        </p:nvSpPr>
        <p:spPr>
          <a:xfrm>
            <a:off x="2527547" y="5682905"/>
            <a:ext cx="1535913" cy="103857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on the Cleaned </a:t>
            </a:r>
            <a:r>
              <a:rPr lang="en-US" sz="2000" dirty="0" err="1" smtClean="0">
                <a:solidFill>
                  <a:schemeClr val="tx1"/>
                </a:solidFill>
              </a:rPr>
              <a:t>ch</a:t>
            </a:r>
            <a:r>
              <a:rPr lang="en-US" sz="2000" dirty="0" err="1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1" name="Connecteur droit avec flèche 40"/>
          <p:cNvCxnSpPr>
            <a:endCxn id="40" idx="1"/>
          </p:cNvCxnSpPr>
          <p:nvPr/>
        </p:nvCxnSpPr>
        <p:spPr>
          <a:xfrm>
            <a:off x="2202656" y="5922280"/>
            <a:ext cx="324891" cy="2799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8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0"/>
          <a:stretch/>
        </p:blipFill>
        <p:spPr>
          <a:xfrm>
            <a:off x="4136492" y="1846782"/>
            <a:ext cx="8055508" cy="4016279"/>
          </a:xfrm>
          <a:prstGeom prst="rect">
            <a:avLst/>
          </a:prstGeom>
        </p:spPr>
      </p:pic>
      <p:sp>
        <p:nvSpPr>
          <p:cNvPr id="81" name="Rectangle 80"/>
          <p:cNvSpPr/>
          <p:nvPr/>
        </p:nvSpPr>
        <p:spPr>
          <a:xfrm>
            <a:off x="10410252" y="5864060"/>
            <a:ext cx="15760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36" name="Rectangle 35"/>
          <p:cNvSpPr/>
          <p:nvPr/>
        </p:nvSpPr>
        <p:spPr>
          <a:xfrm>
            <a:off x="10160489" y="3829050"/>
            <a:ext cx="2021985" cy="28660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4375084" y="5864058"/>
            <a:ext cx="16162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476668" y="5864058"/>
            <a:ext cx="14115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139936" y="5868043"/>
            <a:ext cx="19984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9924351" y="-2137544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à coins arrondis 14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503951" y="2271457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A=6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499189" y="1373849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18</a:t>
            </a:fld>
            <a:endParaRPr lang="fr-FR" dirty="0"/>
          </a:p>
        </p:txBody>
      </p:sp>
      <p:cxnSp>
        <p:nvCxnSpPr>
          <p:cNvPr id="34" name="Connecteur en angle 33"/>
          <p:cNvCxnSpPr>
            <a:stCxn id="37" idx="1"/>
            <a:endCxn id="15" idx="1"/>
          </p:cNvCxnSpPr>
          <p:nvPr/>
        </p:nvCxnSpPr>
        <p:spPr>
          <a:xfrm rot="10800000" flipH="1" flipV="1">
            <a:off x="499188" y="1722246"/>
            <a:ext cx="6075" cy="2289793"/>
          </a:xfrm>
          <a:prstGeom prst="bentConnector3">
            <a:avLst>
              <a:gd name="adj1" fmla="val -3762963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>
            <a:stCxn id="22" idx="2"/>
            <a:endCxn id="15" idx="0"/>
          </p:cNvCxnSpPr>
          <p:nvPr/>
        </p:nvCxnSpPr>
        <p:spPr>
          <a:xfrm>
            <a:off x="1271908" y="3182268"/>
            <a:ext cx="1313" cy="48137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à coins arrondis 37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ch1*ch2</a:t>
            </a:r>
          </a:p>
        </p:txBody>
      </p:sp>
      <p:cxnSp>
        <p:nvCxnSpPr>
          <p:cNvPr id="39" name="Connecteur droit avec flèche 38"/>
          <p:cNvCxnSpPr>
            <a:stCxn id="38" idx="1"/>
            <a:endCxn id="15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à coins arrondis 41"/>
          <p:cNvSpPr/>
          <p:nvPr/>
        </p:nvSpPr>
        <p:spPr>
          <a:xfrm>
            <a:off x="2527547" y="2271457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A=5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43" name="Connecteur droit avec flèche 42"/>
          <p:cNvCxnSpPr>
            <a:endCxn id="15" idx="0"/>
          </p:cNvCxnSpPr>
          <p:nvPr/>
        </p:nvCxnSpPr>
        <p:spPr>
          <a:xfrm flipH="1">
            <a:off x="1273221" y="3083719"/>
            <a:ext cx="1253038" cy="57992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6158774" y="3849576"/>
            <a:ext cx="5948353" cy="2557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Titre 1"/>
          <p:cNvSpPr txBox="1">
            <a:spLocks/>
          </p:cNvSpPr>
          <p:nvPr/>
        </p:nvSpPr>
        <p:spPr>
          <a:xfrm>
            <a:off x="1490663" y="278252"/>
            <a:ext cx="921067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 err="1" smtClean="0"/>
              <a:t>product</a:t>
            </a:r>
            <a:r>
              <a:rPr lang="fr-FR" sz="3600" dirty="0" smtClean="0"/>
              <a:t> of </a:t>
            </a:r>
            <a:r>
              <a:rPr lang="fr-FR" sz="3600" dirty="0" err="1" smtClean="0"/>
              <a:t>channels</a:t>
            </a:r>
            <a:r>
              <a:rPr lang="fr-FR" sz="3600" dirty="0" smtClean="0"/>
              <a:t>: </a:t>
            </a:r>
            <a:r>
              <a:rPr lang="fr-FR" sz="3600" dirty="0" err="1" smtClean="0">
                <a:latin typeface="+mn-lt"/>
              </a:rPr>
              <a:t>loud</a:t>
            </a:r>
            <a:r>
              <a:rPr lang="fr-FR" sz="3600" dirty="0" smtClean="0"/>
              <a:t> </a:t>
            </a:r>
            <a:r>
              <a:rPr lang="fr-FR" sz="3600" dirty="0" err="1" smtClean="0">
                <a:latin typeface="+mn-lt"/>
              </a:rPr>
              <a:t>glitch</a:t>
            </a:r>
            <a:r>
              <a:rPr lang="fr-FR" sz="3600" dirty="0" smtClean="0">
                <a:latin typeface="+mn-lt"/>
              </a:rPr>
              <a:t> + </a:t>
            </a:r>
            <a:r>
              <a:rPr lang="fr-FR" sz="3600" dirty="0" err="1" smtClean="0">
                <a:latin typeface="+mn-lt"/>
              </a:rPr>
              <a:t>gaussian</a:t>
            </a:r>
            <a:r>
              <a:rPr lang="fr-FR" sz="3600" dirty="0" smtClean="0">
                <a:latin typeface="+mn-lt"/>
              </a:rPr>
              <a:t> noise</a:t>
            </a:r>
            <a:endParaRPr lang="fr-FR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4995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0"/>
          <a:stretch/>
        </p:blipFill>
        <p:spPr>
          <a:xfrm>
            <a:off x="4136492" y="1846782"/>
            <a:ext cx="8055508" cy="4016279"/>
          </a:xfrm>
          <a:prstGeom prst="rect">
            <a:avLst/>
          </a:prstGeom>
        </p:spPr>
      </p:pic>
      <p:sp>
        <p:nvSpPr>
          <p:cNvPr id="81" name="Rectangle 80"/>
          <p:cNvSpPr/>
          <p:nvPr/>
        </p:nvSpPr>
        <p:spPr>
          <a:xfrm>
            <a:off x="10410252" y="5864060"/>
            <a:ext cx="15760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36" name="Rectangle 35"/>
          <p:cNvSpPr/>
          <p:nvPr/>
        </p:nvSpPr>
        <p:spPr>
          <a:xfrm>
            <a:off x="10160489" y="3829050"/>
            <a:ext cx="2021985" cy="28660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4375084" y="5864058"/>
            <a:ext cx="16162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476668" y="5864058"/>
            <a:ext cx="14115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139936" y="5868043"/>
            <a:ext cx="19984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9924351" y="-2137544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à coins arrondis 14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20" name="Connecteur droit avec flèche 19"/>
          <p:cNvCxnSpPr>
            <a:stCxn id="15" idx="2"/>
            <a:endCxn id="27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à coins arrondis 21"/>
          <p:cNvSpPr/>
          <p:nvPr/>
        </p:nvSpPr>
        <p:spPr>
          <a:xfrm>
            <a:off x="503951" y="2271457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A=6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7" name="Rectangle à coins arrondis 26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ch1*ch2 </a:t>
            </a:r>
            <a:r>
              <a:rPr lang="en-US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n-US" sz="2000" b="1" i="1" dirty="0" smtClean="0">
                <a:solidFill>
                  <a:schemeClr val="tx1"/>
                </a:solidFill>
                <a:sym typeface="Wingdings" panose="05000000000000000000" pitchFamily="2" charset="2"/>
              </a:rPr>
              <a:t>82</a:t>
            </a:r>
            <a:r>
              <a:rPr lang="en-US" sz="2000" b="1" i="1" dirty="0" smtClean="0">
                <a:solidFill>
                  <a:schemeClr val="tx1"/>
                </a:solidFill>
              </a:rPr>
              <a:t>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499189" y="1373849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19</a:t>
            </a:fld>
            <a:endParaRPr lang="fr-FR" dirty="0"/>
          </a:p>
        </p:txBody>
      </p:sp>
      <p:cxnSp>
        <p:nvCxnSpPr>
          <p:cNvPr id="34" name="Connecteur en angle 33"/>
          <p:cNvCxnSpPr>
            <a:stCxn id="37" idx="1"/>
            <a:endCxn id="15" idx="1"/>
          </p:cNvCxnSpPr>
          <p:nvPr/>
        </p:nvCxnSpPr>
        <p:spPr>
          <a:xfrm rot="10800000" flipH="1" flipV="1">
            <a:off x="499188" y="1722246"/>
            <a:ext cx="6075" cy="2289793"/>
          </a:xfrm>
          <a:prstGeom prst="bentConnector3">
            <a:avLst>
              <a:gd name="adj1" fmla="val -3762963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>
            <a:stCxn id="22" idx="2"/>
            <a:endCxn id="15" idx="0"/>
          </p:cNvCxnSpPr>
          <p:nvPr/>
        </p:nvCxnSpPr>
        <p:spPr>
          <a:xfrm>
            <a:off x="1271908" y="3182268"/>
            <a:ext cx="1313" cy="48137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à coins arrondis 37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ch1*ch2</a:t>
            </a:r>
          </a:p>
        </p:txBody>
      </p:sp>
      <p:cxnSp>
        <p:nvCxnSpPr>
          <p:cNvPr id="39" name="Connecteur droit avec flèche 38"/>
          <p:cNvCxnSpPr>
            <a:stCxn id="38" idx="1"/>
            <a:endCxn id="15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à coins arrondis 41"/>
          <p:cNvSpPr/>
          <p:nvPr/>
        </p:nvSpPr>
        <p:spPr>
          <a:xfrm>
            <a:off x="2527547" y="2271457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A=5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43" name="Connecteur droit avec flèche 42"/>
          <p:cNvCxnSpPr>
            <a:endCxn id="15" idx="0"/>
          </p:cNvCxnSpPr>
          <p:nvPr/>
        </p:nvCxnSpPr>
        <p:spPr>
          <a:xfrm flipH="1">
            <a:off x="1273221" y="3083719"/>
            <a:ext cx="1253038" cy="57992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re 1"/>
          <p:cNvSpPr txBox="1">
            <a:spLocks/>
          </p:cNvSpPr>
          <p:nvPr/>
        </p:nvSpPr>
        <p:spPr>
          <a:xfrm>
            <a:off x="1490663" y="278252"/>
            <a:ext cx="921067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 err="1" smtClean="0"/>
              <a:t>product</a:t>
            </a:r>
            <a:r>
              <a:rPr lang="fr-FR" sz="3600" dirty="0" smtClean="0"/>
              <a:t> of </a:t>
            </a:r>
            <a:r>
              <a:rPr lang="fr-FR" sz="3600" dirty="0" err="1" smtClean="0"/>
              <a:t>channels</a:t>
            </a:r>
            <a:r>
              <a:rPr lang="fr-FR" sz="3600" dirty="0" smtClean="0"/>
              <a:t>: </a:t>
            </a:r>
            <a:r>
              <a:rPr lang="fr-FR" sz="3600" dirty="0" err="1" smtClean="0">
                <a:latin typeface="+mn-lt"/>
              </a:rPr>
              <a:t>loud</a:t>
            </a:r>
            <a:r>
              <a:rPr lang="fr-FR" sz="3600" dirty="0" smtClean="0"/>
              <a:t> </a:t>
            </a:r>
            <a:r>
              <a:rPr lang="fr-FR" sz="3600" dirty="0" err="1" smtClean="0">
                <a:latin typeface="+mn-lt"/>
              </a:rPr>
              <a:t>glitch</a:t>
            </a:r>
            <a:r>
              <a:rPr lang="fr-FR" sz="3600" dirty="0" smtClean="0">
                <a:latin typeface="+mn-lt"/>
              </a:rPr>
              <a:t> + </a:t>
            </a:r>
            <a:r>
              <a:rPr lang="fr-FR" sz="3600" dirty="0" err="1" smtClean="0">
                <a:latin typeface="+mn-lt"/>
              </a:rPr>
              <a:t>gaussian</a:t>
            </a:r>
            <a:r>
              <a:rPr lang="fr-FR" sz="3600" dirty="0" smtClean="0">
                <a:latin typeface="+mn-lt"/>
              </a:rPr>
              <a:t> noise</a:t>
            </a:r>
            <a:endParaRPr lang="fr-FR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027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0"/>
          <a:stretch/>
        </p:blipFill>
        <p:spPr>
          <a:xfrm>
            <a:off x="4136492" y="1846782"/>
            <a:ext cx="8055508" cy="4016279"/>
          </a:xfrm>
          <a:prstGeom prst="rect">
            <a:avLst/>
          </a:prstGeom>
        </p:spPr>
      </p:pic>
      <p:sp>
        <p:nvSpPr>
          <p:cNvPr id="81" name="Rectangle 80"/>
          <p:cNvSpPr/>
          <p:nvPr/>
        </p:nvSpPr>
        <p:spPr>
          <a:xfrm>
            <a:off x="10410252" y="5864060"/>
            <a:ext cx="15760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29" name="Rectangle 28"/>
          <p:cNvSpPr/>
          <p:nvPr/>
        </p:nvSpPr>
        <p:spPr>
          <a:xfrm>
            <a:off x="4375084" y="5864058"/>
            <a:ext cx="16162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476668" y="5864058"/>
            <a:ext cx="14115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139936" y="5868043"/>
            <a:ext cx="19984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9924351" y="-2137544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à coins arrondis 14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20" name="Connecteur droit avec flèche 19"/>
          <p:cNvCxnSpPr>
            <a:stCxn id="15" idx="2"/>
            <a:endCxn id="27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à coins arrondis 21"/>
          <p:cNvSpPr/>
          <p:nvPr/>
        </p:nvSpPr>
        <p:spPr>
          <a:xfrm>
            <a:off x="503951" y="2271457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A=6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7" name="Rectangle à coins arrondis 26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ch1*ch2 </a:t>
            </a:r>
            <a:r>
              <a:rPr lang="en-US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n-US" sz="2000" b="1" i="1" dirty="0" smtClean="0">
                <a:solidFill>
                  <a:schemeClr val="tx1"/>
                </a:solidFill>
                <a:sym typeface="Wingdings" panose="05000000000000000000" pitchFamily="2" charset="2"/>
              </a:rPr>
              <a:t>82</a:t>
            </a:r>
            <a:r>
              <a:rPr lang="en-US" sz="2000" b="1" i="1" dirty="0" smtClean="0">
                <a:solidFill>
                  <a:schemeClr val="tx1"/>
                </a:solidFill>
              </a:rPr>
              <a:t>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499189" y="1373849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20</a:t>
            </a:fld>
            <a:endParaRPr lang="fr-FR" dirty="0"/>
          </a:p>
        </p:txBody>
      </p:sp>
      <p:cxnSp>
        <p:nvCxnSpPr>
          <p:cNvPr id="34" name="Connecteur en angle 33"/>
          <p:cNvCxnSpPr>
            <a:stCxn id="37" idx="1"/>
            <a:endCxn id="15" idx="1"/>
          </p:cNvCxnSpPr>
          <p:nvPr/>
        </p:nvCxnSpPr>
        <p:spPr>
          <a:xfrm rot="10800000" flipH="1" flipV="1">
            <a:off x="499188" y="1722246"/>
            <a:ext cx="6075" cy="2289793"/>
          </a:xfrm>
          <a:prstGeom prst="bentConnector3">
            <a:avLst>
              <a:gd name="adj1" fmla="val -3762963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>
            <a:stCxn id="22" idx="2"/>
            <a:endCxn id="15" idx="0"/>
          </p:cNvCxnSpPr>
          <p:nvPr/>
        </p:nvCxnSpPr>
        <p:spPr>
          <a:xfrm>
            <a:off x="1271908" y="3182268"/>
            <a:ext cx="1313" cy="48137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à coins arrondis 37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ch1*ch2</a:t>
            </a:r>
          </a:p>
        </p:txBody>
      </p:sp>
      <p:cxnSp>
        <p:nvCxnSpPr>
          <p:cNvPr id="39" name="Connecteur droit avec flèche 38"/>
          <p:cNvCxnSpPr>
            <a:stCxn id="38" idx="1"/>
            <a:endCxn id="15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à coins arrondis 39"/>
          <p:cNvSpPr/>
          <p:nvPr/>
        </p:nvSpPr>
        <p:spPr>
          <a:xfrm>
            <a:off x="2527547" y="5682905"/>
            <a:ext cx="1535913" cy="103857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on the Cleaned </a:t>
            </a:r>
            <a:r>
              <a:rPr lang="en-US" sz="2000" dirty="0" err="1" smtClean="0">
                <a:solidFill>
                  <a:schemeClr val="tx1"/>
                </a:solidFill>
              </a:rPr>
              <a:t>ch</a:t>
            </a:r>
            <a:r>
              <a:rPr lang="en-US" sz="2000" dirty="0" err="1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1" name="Connecteur droit avec flèche 40"/>
          <p:cNvCxnSpPr>
            <a:endCxn id="40" idx="1"/>
          </p:cNvCxnSpPr>
          <p:nvPr/>
        </p:nvCxnSpPr>
        <p:spPr>
          <a:xfrm>
            <a:off x="2202656" y="5922280"/>
            <a:ext cx="324891" cy="2799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à coins arrondis 41"/>
          <p:cNvSpPr/>
          <p:nvPr/>
        </p:nvSpPr>
        <p:spPr>
          <a:xfrm>
            <a:off x="2527547" y="2271457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A=5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43" name="Connecteur droit avec flèche 42"/>
          <p:cNvCxnSpPr>
            <a:endCxn id="15" idx="0"/>
          </p:cNvCxnSpPr>
          <p:nvPr/>
        </p:nvCxnSpPr>
        <p:spPr>
          <a:xfrm flipH="1">
            <a:off x="1273221" y="3083719"/>
            <a:ext cx="1253038" cy="57992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re 1"/>
          <p:cNvSpPr txBox="1">
            <a:spLocks/>
          </p:cNvSpPr>
          <p:nvPr/>
        </p:nvSpPr>
        <p:spPr>
          <a:xfrm>
            <a:off x="1490663" y="278252"/>
            <a:ext cx="921067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 err="1" smtClean="0"/>
              <a:t>product</a:t>
            </a:r>
            <a:r>
              <a:rPr lang="fr-FR" sz="3600" dirty="0" smtClean="0"/>
              <a:t> of </a:t>
            </a:r>
            <a:r>
              <a:rPr lang="fr-FR" sz="3600" dirty="0" err="1" smtClean="0"/>
              <a:t>channels</a:t>
            </a:r>
            <a:r>
              <a:rPr lang="fr-FR" sz="3600" dirty="0" smtClean="0"/>
              <a:t>: </a:t>
            </a:r>
            <a:r>
              <a:rPr lang="fr-FR" sz="3600" dirty="0" err="1" smtClean="0">
                <a:latin typeface="+mn-lt"/>
              </a:rPr>
              <a:t>loud</a:t>
            </a:r>
            <a:r>
              <a:rPr lang="fr-FR" sz="3600" dirty="0" smtClean="0"/>
              <a:t> </a:t>
            </a:r>
            <a:r>
              <a:rPr lang="fr-FR" sz="3600" dirty="0" err="1" smtClean="0">
                <a:latin typeface="+mn-lt"/>
              </a:rPr>
              <a:t>glitch</a:t>
            </a:r>
            <a:r>
              <a:rPr lang="fr-FR" sz="3600" dirty="0" smtClean="0">
                <a:latin typeface="+mn-lt"/>
              </a:rPr>
              <a:t> + </a:t>
            </a:r>
            <a:r>
              <a:rPr lang="fr-FR" sz="3600" dirty="0" err="1" smtClean="0">
                <a:latin typeface="+mn-lt"/>
              </a:rPr>
              <a:t>gaussian</a:t>
            </a:r>
            <a:r>
              <a:rPr lang="fr-FR" sz="3600" dirty="0" smtClean="0">
                <a:latin typeface="+mn-lt"/>
              </a:rPr>
              <a:t> noise</a:t>
            </a:r>
            <a:endParaRPr lang="fr-FR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63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10410139" y="5857870"/>
            <a:ext cx="1621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After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r>
              <a:rPr lang="fr-FR" sz="1600" b="1" dirty="0" smtClean="0">
                <a:sym typeface="Wingdings" panose="05000000000000000000" pitchFamily="2" charset="2"/>
              </a:rPr>
              <a:t> – line)</a:t>
            </a:r>
            <a:endParaRPr lang="fr-FR" sz="1600" b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0"/>
          <a:stretch/>
        </p:blipFill>
        <p:spPr>
          <a:xfrm>
            <a:off x="4135907" y="1839089"/>
            <a:ext cx="8056093" cy="401878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6" y="318007"/>
            <a:ext cx="9211861" cy="994172"/>
          </a:xfrm>
        </p:spPr>
        <p:txBody>
          <a:bodyPr>
            <a:noAutofit/>
          </a:bodyPr>
          <a:lstStyle/>
          <a:p>
            <a:pPr algn="ctr"/>
            <a:r>
              <a:rPr lang="fr-FR" sz="3600" dirty="0" err="1" smtClean="0">
                <a:latin typeface="+mn-lt"/>
              </a:rPr>
              <a:t>glitch</a:t>
            </a:r>
            <a:r>
              <a:rPr lang="fr-FR" sz="3600" dirty="0" smtClean="0">
                <a:latin typeface="+mn-lt"/>
              </a:rPr>
              <a:t> &amp; line</a:t>
            </a:r>
            <a:endParaRPr lang="fr-FR" sz="3600" b="1" i="1" dirty="0">
              <a:latin typeface="+mn-lt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2062976" y="1277287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2062976" y="1277287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21</a:t>
            </a:fld>
            <a:endParaRPr lang="fr-FR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1" name="Rectangle à coins arrondis 30"/>
          <p:cNvSpPr/>
          <p:nvPr/>
        </p:nvSpPr>
        <p:spPr>
          <a:xfrm>
            <a:off x="505264" y="2481470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glitch </a:t>
            </a:r>
            <a:r>
              <a:rPr lang="en-US" sz="1600" dirty="0">
                <a:solidFill>
                  <a:srgbClr val="FF0000"/>
                </a:solidFill>
              </a:rPr>
              <a:t>A=10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2" name="Connecteur droit avec flèche 31"/>
          <p:cNvCxnSpPr>
            <a:stCxn id="31" idx="2"/>
            <a:endCxn id="18" idx="0"/>
          </p:cNvCxnSpPr>
          <p:nvPr/>
        </p:nvCxnSpPr>
        <p:spPr>
          <a:xfrm>
            <a:off x="1273221" y="3178265"/>
            <a:ext cx="0" cy="48537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à coins arrondis 35"/>
          <p:cNvSpPr/>
          <p:nvPr/>
        </p:nvSpPr>
        <p:spPr>
          <a:xfrm>
            <a:off x="2526260" y="2482271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line </a:t>
            </a:r>
            <a:r>
              <a:rPr lang="en-US" sz="1600" dirty="0">
                <a:solidFill>
                  <a:srgbClr val="FF0000"/>
                </a:solidFill>
              </a:rPr>
              <a:t>A=1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0385411" y="1500535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19691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218027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170015" y="3865118"/>
            <a:ext cx="1978102" cy="25851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4" name="Connecteur en angle 33"/>
          <p:cNvCxnSpPr>
            <a:stCxn id="42" idx="1"/>
            <a:endCxn id="18" idx="1"/>
          </p:cNvCxnSpPr>
          <p:nvPr/>
        </p:nvCxnSpPr>
        <p:spPr>
          <a:xfrm rot="10800000" flipH="1" flipV="1">
            <a:off x="499188" y="1722246"/>
            <a:ext cx="6075" cy="2289793"/>
          </a:xfrm>
          <a:prstGeom prst="bentConnector3">
            <a:avLst>
              <a:gd name="adj1" fmla="val -3762963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à coins arrondis 41"/>
          <p:cNvSpPr/>
          <p:nvPr/>
        </p:nvSpPr>
        <p:spPr>
          <a:xfrm>
            <a:off x="499189" y="1373849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419527" y="5864060"/>
            <a:ext cx="15760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30" name="Rectangle 29"/>
          <p:cNvSpPr/>
          <p:nvPr/>
        </p:nvSpPr>
        <p:spPr>
          <a:xfrm>
            <a:off x="8097751" y="3913749"/>
            <a:ext cx="2205298" cy="28077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à coins arrondis 32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ch1 </a:t>
            </a:r>
            <a:r>
              <a:rPr lang="en-US" dirty="0" smtClean="0">
                <a:solidFill>
                  <a:schemeClr val="tx1"/>
                </a:solidFill>
              </a:rPr>
              <a:t>+ </a:t>
            </a:r>
            <a:r>
              <a:rPr lang="en-US" b="1" dirty="0" smtClean="0">
                <a:solidFill>
                  <a:schemeClr val="tx1"/>
                </a:solidFill>
              </a:rPr>
              <a:t>ch2</a:t>
            </a:r>
          </a:p>
        </p:txBody>
      </p:sp>
      <p:cxnSp>
        <p:nvCxnSpPr>
          <p:cNvPr id="39" name="Connecteur droit avec flèche 38"/>
          <p:cNvCxnSpPr>
            <a:stCxn id="33" idx="1"/>
            <a:endCxn id="18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4283700" y="3849576"/>
            <a:ext cx="7823427" cy="2557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316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10410139" y="5857870"/>
            <a:ext cx="1621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After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r>
              <a:rPr lang="fr-FR" sz="1600" b="1" dirty="0" smtClean="0">
                <a:sym typeface="Wingdings" panose="05000000000000000000" pitchFamily="2" charset="2"/>
              </a:rPr>
              <a:t> – line)</a:t>
            </a:r>
            <a:endParaRPr lang="fr-FR" sz="1600" b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0"/>
          <a:stretch/>
        </p:blipFill>
        <p:spPr>
          <a:xfrm>
            <a:off x="4135907" y="1839089"/>
            <a:ext cx="8056093" cy="4018781"/>
          </a:xfrm>
          <a:prstGeom prst="rect">
            <a:avLst/>
          </a:prstGeom>
        </p:spPr>
      </p:pic>
      <p:sp>
        <p:nvSpPr>
          <p:cNvPr id="40" name="Rectangle à coins arrondis 39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 smtClean="0">
                <a:solidFill>
                  <a:schemeClr val="tx1"/>
                </a:solidFill>
              </a:rPr>
              <a:t>ch1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</a:rPr>
              <a:t>26%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6" y="318007"/>
            <a:ext cx="9211861" cy="994172"/>
          </a:xfrm>
        </p:spPr>
        <p:txBody>
          <a:bodyPr>
            <a:noAutofit/>
          </a:bodyPr>
          <a:lstStyle/>
          <a:p>
            <a:pPr algn="ctr"/>
            <a:r>
              <a:rPr lang="fr-FR" sz="3600" dirty="0" err="1" smtClean="0">
                <a:latin typeface="+mn-lt"/>
              </a:rPr>
              <a:t>glitch</a:t>
            </a:r>
            <a:r>
              <a:rPr lang="fr-FR" sz="3600" dirty="0" smtClean="0">
                <a:latin typeface="+mn-lt"/>
              </a:rPr>
              <a:t> &amp; line</a:t>
            </a:r>
            <a:endParaRPr lang="fr-FR" sz="3600" b="1" i="1" dirty="0">
              <a:latin typeface="+mn-lt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2062976" y="1277287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2062976" y="1277287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22</a:t>
            </a:fld>
            <a:endParaRPr lang="fr-FR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23" name="Connecteur droit avec flèche 22"/>
          <p:cNvCxnSpPr>
            <a:stCxn id="18" idx="2"/>
            <a:endCxn id="40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à coins arrondis 30"/>
          <p:cNvSpPr/>
          <p:nvPr/>
        </p:nvSpPr>
        <p:spPr>
          <a:xfrm>
            <a:off x="505264" y="2481470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glitch </a:t>
            </a:r>
            <a:r>
              <a:rPr lang="en-US" sz="1600" dirty="0">
                <a:solidFill>
                  <a:srgbClr val="FF0000"/>
                </a:solidFill>
              </a:rPr>
              <a:t>A=10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2" name="Connecteur droit avec flèche 31"/>
          <p:cNvCxnSpPr>
            <a:stCxn id="31" idx="2"/>
            <a:endCxn id="18" idx="0"/>
          </p:cNvCxnSpPr>
          <p:nvPr/>
        </p:nvCxnSpPr>
        <p:spPr>
          <a:xfrm>
            <a:off x="1273221" y="3178265"/>
            <a:ext cx="0" cy="48537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à coins arrondis 35"/>
          <p:cNvSpPr/>
          <p:nvPr/>
        </p:nvSpPr>
        <p:spPr>
          <a:xfrm>
            <a:off x="2526260" y="2482271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line </a:t>
            </a:r>
            <a:r>
              <a:rPr lang="en-US" sz="1600" dirty="0">
                <a:solidFill>
                  <a:srgbClr val="FF0000"/>
                </a:solidFill>
              </a:rPr>
              <a:t>A=1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0385411" y="1500535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19691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218027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170015" y="3865118"/>
            <a:ext cx="1978102" cy="25851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4" name="Connecteur en angle 33"/>
          <p:cNvCxnSpPr>
            <a:stCxn id="42" idx="1"/>
            <a:endCxn id="18" idx="1"/>
          </p:cNvCxnSpPr>
          <p:nvPr/>
        </p:nvCxnSpPr>
        <p:spPr>
          <a:xfrm rot="10800000" flipH="1" flipV="1">
            <a:off x="499188" y="1722246"/>
            <a:ext cx="6075" cy="2289793"/>
          </a:xfrm>
          <a:prstGeom prst="bentConnector3">
            <a:avLst>
              <a:gd name="adj1" fmla="val -3762963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à coins arrondis 41"/>
          <p:cNvSpPr/>
          <p:nvPr/>
        </p:nvSpPr>
        <p:spPr>
          <a:xfrm>
            <a:off x="499189" y="1373849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419527" y="5864060"/>
            <a:ext cx="15760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30" name="Rectangle 29"/>
          <p:cNvSpPr/>
          <p:nvPr/>
        </p:nvSpPr>
        <p:spPr>
          <a:xfrm>
            <a:off x="8097751" y="3913749"/>
            <a:ext cx="2205298" cy="28077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à coins arrondis 32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ch1 </a:t>
            </a:r>
            <a:r>
              <a:rPr lang="en-US" dirty="0" smtClean="0">
                <a:solidFill>
                  <a:schemeClr val="tx1"/>
                </a:solidFill>
              </a:rPr>
              <a:t>+ </a:t>
            </a:r>
            <a:r>
              <a:rPr lang="en-US" b="1" dirty="0" smtClean="0">
                <a:solidFill>
                  <a:schemeClr val="tx1"/>
                </a:solidFill>
              </a:rPr>
              <a:t>ch2</a:t>
            </a:r>
          </a:p>
        </p:txBody>
      </p:sp>
      <p:cxnSp>
        <p:nvCxnSpPr>
          <p:cNvPr id="39" name="Connecteur droit avec flèche 38"/>
          <p:cNvCxnSpPr>
            <a:stCxn id="33" idx="1"/>
            <a:endCxn id="18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51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10410139" y="5857870"/>
            <a:ext cx="1621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After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r>
              <a:rPr lang="fr-FR" sz="1600" b="1" dirty="0" smtClean="0">
                <a:sym typeface="Wingdings" panose="05000000000000000000" pitchFamily="2" charset="2"/>
              </a:rPr>
              <a:t> – line)</a:t>
            </a:r>
            <a:endParaRPr lang="fr-FR" sz="1600" b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0"/>
          <a:stretch/>
        </p:blipFill>
        <p:spPr>
          <a:xfrm>
            <a:off x="4135907" y="1839089"/>
            <a:ext cx="8056093" cy="4018781"/>
          </a:xfrm>
          <a:prstGeom prst="rect">
            <a:avLst/>
          </a:prstGeom>
        </p:spPr>
      </p:pic>
      <p:sp>
        <p:nvSpPr>
          <p:cNvPr id="40" name="Rectangle à coins arrondis 39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 smtClean="0">
                <a:solidFill>
                  <a:schemeClr val="tx1"/>
                </a:solidFill>
              </a:rPr>
              <a:t>ch1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</a:rPr>
              <a:t>26%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6" y="318007"/>
            <a:ext cx="9211861" cy="994172"/>
          </a:xfrm>
        </p:spPr>
        <p:txBody>
          <a:bodyPr>
            <a:noAutofit/>
          </a:bodyPr>
          <a:lstStyle/>
          <a:p>
            <a:pPr algn="ctr"/>
            <a:r>
              <a:rPr lang="fr-FR" sz="3600" dirty="0" err="1" smtClean="0">
                <a:latin typeface="+mn-lt"/>
              </a:rPr>
              <a:t>glitch</a:t>
            </a:r>
            <a:r>
              <a:rPr lang="fr-FR" sz="3600" dirty="0" smtClean="0">
                <a:latin typeface="+mn-lt"/>
              </a:rPr>
              <a:t> &amp; line</a:t>
            </a:r>
            <a:endParaRPr lang="fr-FR" sz="3600" b="1" i="1" dirty="0">
              <a:latin typeface="+mn-lt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2062976" y="1277287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2062976" y="1277287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23</a:t>
            </a:fld>
            <a:endParaRPr lang="fr-FR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23" name="Connecteur droit avec flèche 22"/>
          <p:cNvCxnSpPr>
            <a:stCxn id="18" idx="2"/>
            <a:endCxn id="40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à coins arrondis 30"/>
          <p:cNvSpPr/>
          <p:nvPr/>
        </p:nvSpPr>
        <p:spPr>
          <a:xfrm>
            <a:off x="505264" y="2481470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glitch </a:t>
            </a:r>
            <a:r>
              <a:rPr lang="en-US" sz="1600" dirty="0">
                <a:solidFill>
                  <a:srgbClr val="FF0000"/>
                </a:solidFill>
              </a:rPr>
              <a:t>A=10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2" name="Connecteur droit avec flèche 31"/>
          <p:cNvCxnSpPr>
            <a:stCxn id="31" idx="2"/>
            <a:endCxn id="18" idx="0"/>
          </p:cNvCxnSpPr>
          <p:nvPr/>
        </p:nvCxnSpPr>
        <p:spPr>
          <a:xfrm>
            <a:off x="1273221" y="3178265"/>
            <a:ext cx="0" cy="48537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à coins arrondis 35"/>
          <p:cNvSpPr/>
          <p:nvPr/>
        </p:nvSpPr>
        <p:spPr>
          <a:xfrm>
            <a:off x="2526260" y="2482271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line </a:t>
            </a:r>
            <a:r>
              <a:rPr lang="en-US" sz="1600" dirty="0">
                <a:solidFill>
                  <a:srgbClr val="FF0000"/>
                </a:solidFill>
              </a:rPr>
              <a:t>A=1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0385411" y="1500535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19691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218027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170015" y="3865118"/>
            <a:ext cx="1978102" cy="25851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4" name="Connecteur en angle 33"/>
          <p:cNvCxnSpPr>
            <a:stCxn id="42" idx="1"/>
            <a:endCxn id="18" idx="1"/>
          </p:cNvCxnSpPr>
          <p:nvPr/>
        </p:nvCxnSpPr>
        <p:spPr>
          <a:xfrm rot="10800000" flipH="1" flipV="1">
            <a:off x="499188" y="1722246"/>
            <a:ext cx="6075" cy="2289793"/>
          </a:xfrm>
          <a:prstGeom prst="bentConnector3">
            <a:avLst>
              <a:gd name="adj1" fmla="val -3762963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à coins arrondis 41"/>
          <p:cNvSpPr/>
          <p:nvPr/>
        </p:nvSpPr>
        <p:spPr>
          <a:xfrm>
            <a:off x="499189" y="1373849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419527" y="5864060"/>
            <a:ext cx="15760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33" name="Rectangle à coins arrondis 32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ch1 </a:t>
            </a:r>
            <a:r>
              <a:rPr lang="en-US" dirty="0" smtClean="0">
                <a:solidFill>
                  <a:schemeClr val="tx1"/>
                </a:solidFill>
              </a:rPr>
              <a:t>+ </a:t>
            </a:r>
            <a:r>
              <a:rPr lang="en-US" b="1" dirty="0" smtClean="0">
                <a:solidFill>
                  <a:schemeClr val="tx1"/>
                </a:solidFill>
              </a:rPr>
              <a:t>ch2</a:t>
            </a:r>
          </a:p>
        </p:txBody>
      </p:sp>
      <p:cxnSp>
        <p:nvCxnSpPr>
          <p:cNvPr id="39" name="Connecteur droit avec flèche 38"/>
          <p:cNvCxnSpPr>
            <a:stCxn id="33" idx="1"/>
            <a:endCxn id="18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à coins arrondis 40"/>
          <p:cNvSpPr/>
          <p:nvPr/>
        </p:nvSpPr>
        <p:spPr>
          <a:xfrm>
            <a:off x="2527547" y="5682905"/>
            <a:ext cx="1535913" cy="103857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on the Cleaned </a:t>
            </a:r>
            <a:r>
              <a:rPr lang="en-US" sz="2000" dirty="0" err="1" smtClean="0">
                <a:solidFill>
                  <a:schemeClr val="tx1"/>
                </a:solidFill>
              </a:rPr>
              <a:t>ch</a:t>
            </a:r>
            <a:r>
              <a:rPr lang="en-US" sz="2000" dirty="0" err="1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5" name="Connecteur droit avec flèche 44"/>
          <p:cNvCxnSpPr>
            <a:endCxn id="41" idx="1"/>
          </p:cNvCxnSpPr>
          <p:nvPr/>
        </p:nvCxnSpPr>
        <p:spPr>
          <a:xfrm>
            <a:off x="2202656" y="5922280"/>
            <a:ext cx="324891" cy="2799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334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10410139" y="5857870"/>
            <a:ext cx="1621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After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r>
              <a:rPr lang="fr-FR" sz="1600" b="1" dirty="0" smtClean="0">
                <a:sym typeface="Wingdings" panose="05000000000000000000" pitchFamily="2" charset="2"/>
              </a:rPr>
              <a:t> – line)</a:t>
            </a:r>
            <a:endParaRPr lang="fr-FR" sz="1600" b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0"/>
          <a:stretch/>
        </p:blipFill>
        <p:spPr>
          <a:xfrm>
            <a:off x="4135907" y="1839089"/>
            <a:ext cx="8056093" cy="4018781"/>
          </a:xfrm>
          <a:prstGeom prst="rect">
            <a:avLst/>
          </a:prstGeom>
        </p:spPr>
      </p:pic>
      <p:sp>
        <p:nvSpPr>
          <p:cNvPr id="40" name="Rectangle à coins arrondis 39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 smtClean="0">
                <a:solidFill>
                  <a:schemeClr val="tx1"/>
                </a:solidFill>
              </a:rPr>
              <a:t>ch1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</a:rPr>
              <a:t>26%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6" y="318007"/>
            <a:ext cx="9211861" cy="994172"/>
          </a:xfrm>
        </p:spPr>
        <p:txBody>
          <a:bodyPr>
            <a:noAutofit/>
          </a:bodyPr>
          <a:lstStyle/>
          <a:p>
            <a:pPr algn="ctr"/>
            <a:r>
              <a:rPr lang="fr-FR" sz="3600" dirty="0" err="1" smtClean="0">
                <a:latin typeface="+mn-lt"/>
              </a:rPr>
              <a:t>glitch</a:t>
            </a:r>
            <a:r>
              <a:rPr lang="fr-FR" sz="3600" dirty="0" smtClean="0">
                <a:latin typeface="+mn-lt"/>
              </a:rPr>
              <a:t> &amp; line</a:t>
            </a:r>
            <a:endParaRPr lang="fr-FR" sz="3600" b="1" i="1" dirty="0">
              <a:latin typeface="+mn-lt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2062976" y="1277287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2062976" y="1277287"/>
            <a:ext cx="8066049" cy="517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24</a:t>
            </a:fld>
            <a:endParaRPr lang="fr-FR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23" name="Connecteur droit avec flèche 22"/>
          <p:cNvCxnSpPr>
            <a:stCxn id="18" idx="2"/>
            <a:endCxn id="40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à coins arrondis 30"/>
          <p:cNvSpPr/>
          <p:nvPr/>
        </p:nvSpPr>
        <p:spPr>
          <a:xfrm>
            <a:off x="505264" y="2481470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glitch </a:t>
            </a:r>
            <a:r>
              <a:rPr lang="en-US" sz="1600" dirty="0">
                <a:solidFill>
                  <a:srgbClr val="FF0000"/>
                </a:solidFill>
              </a:rPr>
              <a:t>A=10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2" name="Connecteur droit avec flèche 31"/>
          <p:cNvCxnSpPr>
            <a:stCxn id="31" idx="2"/>
            <a:endCxn id="18" idx="0"/>
          </p:cNvCxnSpPr>
          <p:nvPr/>
        </p:nvCxnSpPr>
        <p:spPr>
          <a:xfrm>
            <a:off x="1273221" y="3178265"/>
            <a:ext cx="0" cy="48537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à coins arrondis 35"/>
          <p:cNvSpPr/>
          <p:nvPr/>
        </p:nvSpPr>
        <p:spPr>
          <a:xfrm>
            <a:off x="2526260" y="2482271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line </a:t>
            </a:r>
            <a:r>
              <a:rPr lang="en-US" sz="1600" dirty="0">
                <a:solidFill>
                  <a:srgbClr val="FF0000"/>
                </a:solidFill>
              </a:rPr>
              <a:t>A=1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0385411" y="1500535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19691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218027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cxnSp>
        <p:nvCxnSpPr>
          <p:cNvPr id="34" name="Connecteur en angle 33"/>
          <p:cNvCxnSpPr>
            <a:stCxn id="42" idx="1"/>
            <a:endCxn id="18" idx="1"/>
          </p:cNvCxnSpPr>
          <p:nvPr/>
        </p:nvCxnSpPr>
        <p:spPr>
          <a:xfrm rot="10800000" flipH="1" flipV="1">
            <a:off x="499188" y="1722246"/>
            <a:ext cx="6075" cy="2289793"/>
          </a:xfrm>
          <a:prstGeom prst="bentConnector3">
            <a:avLst>
              <a:gd name="adj1" fmla="val -3762963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à coins arrondis 41"/>
          <p:cNvSpPr/>
          <p:nvPr/>
        </p:nvSpPr>
        <p:spPr>
          <a:xfrm>
            <a:off x="499189" y="1373849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419527" y="5864060"/>
            <a:ext cx="15760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33" name="Rectangle à coins arrondis 32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ch1 </a:t>
            </a:r>
            <a:r>
              <a:rPr lang="en-US" dirty="0" smtClean="0">
                <a:solidFill>
                  <a:schemeClr val="tx1"/>
                </a:solidFill>
              </a:rPr>
              <a:t>+ </a:t>
            </a:r>
            <a:r>
              <a:rPr lang="en-US" b="1" dirty="0" smtClean="0">
                <a:solidFill>
                  <a:schemeClr val="tx1"/>
                </a:solidFill>
              </a:rPr>
              <a:t>ch2</a:t>
            </a:r>
          </a:p>
        </p:txBody>
      </p:sp>
      <p:cxnSp>
        <p:nvCxnSpPr>
          <p:cNvPr id="39" name="Connecteur droit avec flèche 38"/>
          <p:cNvCxnSpPr>
            <a:stCxn id="33" idx="1"/>
            <a:endCxn id="18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à coins arrondis 40"/>
          <p:cNvSpPr/>
          <p:nvPr/>
        </p:nvSpPr>
        <p:spPr>
          <a:xfrm>
            <a:off x="2527547" y="5682905"/>
            <a:ext cx="1535913" cy="103857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on the Cleaned </a:t>
            </a:r>
            <a:r>
              <a:rPr lang="en-US" sz="2000" dirty="0" err="1" smtClean="0">
                <a:solidFill>
                  <a:schemeClr val="tx1"/>
                </a:solidFill>
              </a:rPr>
              <a:t>ch.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5" name="Connecteur droit avec flèche 44"/>
          <p:cNvCxnSpPr>
            <a:endCxn id="41" idx="1"/>
          </p:cNvCxnSpPr>
          <p:nvPr/>
        </p:nvCxnSpPr>
        <p:spPr>
          <a:xfrm>
            <a:off x="2202656" y="5922280"/>
            <a:ext cx="324891" cy="2799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à coins arrondis 26"/>
          <p:cNvSpPr/>
          <p:nvPr/>
        </p:nvSpPr>
        <p:spPr>
          <a:xfrm>
            <a:off x="396483" y="6099943"/>
            <a:ext cx="1734620" cy="67035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r>
              <a:rPr lang="en-US" sz="2000" dirty="0" smtClean="0">
                <a:solidFill>
                  <a:schemeClr val="tx1"/>
                </a:solidFill>
              </a:rPr>
              <a:t> on  the Residuals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5" name="Connecteur droit avec flèche 34"/>
          <p:cNvCxnSpPr>
            <a:stCxn id="41" idx="1"/>
            <a:endCxn id="27" idx="3"/>
          </p:cNvCxnSpPr>
          <p:nvPr/>
        </p:nvCxnSpPr>
        <p:spPr>
          <a:xfrm flipH="1">
            <a:off x="2131103" y="6202190"/>
            <a:ext cx="396444" cy="23293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817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8"/>
          <a:stretch/>
        </p:blipFill>
        <p:spPr>
          <a:xfrm>
            <a:off x="4136862" y="1839089"/>
            <a:ext cx="8055569" cy="4022582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10410139" y="5857870"/>
            <a:ext cx="1621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After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r>
              <a:rPr lang="fr-FR" sz="1600" b="1" dirty="0" smtClean="0">
                <a:sym typeface="Wingdings" panose="05000000000000000000" pitchFamily="2" charset="2"/>
              </a:rPr>
              <a:t> – line)</a:t>
            </a:r>
            <a:endParaRPr lang="fr-FR" sz="1600" b="1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6" y="318007"/>
            <a:ext cx="9211861" cy="994172"/>
          </a:xfrm>
        </p:spPr>
        <p:txBody>
          <a:bodyPr>
            <a:noAutofit/>
          </a:bodyPr>
          <a:lstStyle/>
          <a:p>
            <a:pPr algn="ctr"/>
            <a:r>
              <a:rPr lang="fr-FR" sz="3600" dirty="0" err="1" smtClean="0">
                <a:latin typeface="+mn-lt"/>
              </a:rPr>
              <a:t>glitch</a:t>
            </a:r>
            <a:r>
              <a:rPr lang="fr-FR" sz="3600" dirty="0" smtClean="0">
                <a:latin typeface="+mn-lt"/>
              </a:rPr>
              <a:t> + </a:t>
            </a:r>
            <a:r>
              <a:rPr lang="fr-FR" sz="3600" dirty="0" err="1" smtClean="0">
                <a:latin typeface="+mn-lt"/>
              </a:rPr>
              <a:t>gaussian</a:t>
            </a:r>
            <a:r>
              <a:rPr lang="fr-FR" sz="3600" dirty="0" smtClean="0">
                <a:latin typeface="+mn-lt"/>
              </a:rPr>
              <a:t> noise &amp; line</a:t>
            </a:r>
            <a:endParaRPr lang="fr-FR" sz="3600" b="1" i="1" dirty="0">
              <a:latin typeface="+mn-lt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25</a:t>
            </a:fld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10385411" y="1500535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19691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218027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170015" y="3865118"/>
            <a:ext cx="1978102" cy="25851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4" name="Connecteur en angle 33"/>
          <p:cNvCxnSpPr>
            <a:stCxn id="42" idx="1"/>
            <a:endCxn id="39" idx="1"/>
          </p:cNvCxnSpPr>
          <p:nvPr/>
        </p:nvCxnSpPr>
        <p:spPr>
          <a:xfrm rot="10800000" flipH="1" flipV="1">
            <a:off x="499188" y="1722246"/>
            <a:ext cx="6075" cy="2289793"/>
          </a:xfrm>
          <a:prstGeom prst="bentConnector3">
            <a:avLst>
              <a:gd name="adj1" fmla="val -3762963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à coins arrondis 41"/>
          <p:cNvSpPr/>
          <p:nvPr/>
        </p:nvSpPr>
        <p:spPr>
          <a:xfrm>
            <a:off x="499189" y="1373849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419527" y="5864060"/>
            <a:ext cx="15760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30" name="Rectangle 29"/>
          <p:cNvSpPr/>
          <p:nvPr/>
        </p:nvSpPr>
        <p:spPr>
          <a:xfrm>
            <a:off x="8097751" y="3913749"/>
            <a:ext cx="2205298" cy="28077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à coins arrondis 38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5" name="Connecteur droit avec flèche 44"/>
          <p:cNvCxnSpPr>
            <a:stCxn id="54" idx="2"/>
            <a:endCxn id="39" idx="0"/>
          </p:cNvCxnSpPr>
          <p:nvPr/>
        </p:nvCxnSpPr>
        <p:spPr>
          <a:xfrm>
            <a:off x="1271957" y="3182843"/>
            <a:ext cx="1264" cy="48079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à coins arrondis 45"/>
          <p:cNvSpPr/>
          <p:nvPr/>
        </p:nvSpPr>
        <p:spPr>
          <a:xfrm>
            <a:off x="2526260" y="2482271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line </a:t>
            </a:r>
            <a:r>
              <a:rPr lang="en-US" sz="1600" dirty="0">
                <a:solidFill>
                  <a:srgbClr val="FF0000"/>
                </a:solidFill>
              </a:rPr>
              <a:t>A=1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7" name="Rectangle à coins arrondis 46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ch1 </a:t>
            </a:r>
            <a:r>
              <a:rPr lang="en-US" dirty="0" smtClean="0">
                <a:solidFill>
                  <a:schemeClr val="tx1"/>
                </a:solidFill>
              </a:rPr>
              <a:t>+ </a:t>
            </a:r>
            <a:r>
              <a:rPr lang="en-US" b="1" dirty="0" smtClean="0">
                <a:solidFill>
                  <a:schemeClr val="tx1"/>
                </a:solidFill>
              </a:rPr>
              <a:t>ch2</a:t>
            </a:r>
          </a:p>
        </p:txBody>
      </p:sp>
      <p:cxnSp>
        <p:nvCxnSpPr>
          <p:cNvPr id="48" name="Connecteur droit avec flèche 47"/>
          <p:cNvCxnSpPr>
            <a:stCxn id="47" idx="1"/>
            <a:endCxn id="39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à coins arrondis 53"/>
          <p:cNvSpPr/>
          <p:nvPr/>
        </p:nvSpPr>
        <p:spPr>
          <a:xfrm>
            <a:off x="504000" y="2272032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A=10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83700" y="3849576"/>
            <a:ext cx="7823427" cy="2557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570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8"/>
          <a:stretch/>
        </p:blipFill>
        <p:spPr>
          <a:xfrm>
            <a:off x="4136862" y="1839089"/>
            <a:ext cx="8055569" cy="4022582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10410139" y="5857870"/>
            <a:ext cx="1621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After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r>
              <a:rPr lang="fr-FR" sz="1600" b="1" dirty="0" smtClean="0">
                <a:sym typeface="Wingdings" panose="05000000000000000000" pitchFamily="2" charset="2"/>
              </a:rPr>
              <a:t> – line)</a:t>
            </a:r>
            <a:endParaRPr lang="fr-FR" sz="1600" b="1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6" y="318007"/>
            <a:ext cx="9211861" cy="994172"/>
          </a:xfrm>
        </p:spPr>
        <p:txBody>
          <a:bodyPr>
            <a:noAutofit/>
          </a:bodyPr>
          <a:lstStyle/>
          <a:p>
            <a:pPr algn="ctr"/>
            <a:r>
              <a:rPr lang="fr-FR" sz="3600" dirty="0" err="1">
                <a:latin typeface="+mn-lt"/>
              </a:rPr>
              <a:t>glitch</a:t>
            </a:r>
            <a:r>
              <a:rPr lang="fr-FR" sz="3600" dirty="0">
                <a:latin typeface="+mn-lt"/>
              </a:rPr>
              <a:t> + </a:t>
            </a:r>
            <a:r>
              <a:rPr lang="fr-FR" sz="3600" dirty="0" err="1">
                <a:latin typeface="+mn-lt"/>
              </a:rPr>
              <a:t>gaussian</a:t>
            </a:r>
            <a:r>
              <a:rPr lang="fr-FR" sz="3600" dirty="0">
                <a:latin typeface="+mn-lt"/>
              </a:rPr>
              <a:t> noise &amp; line</a:t>
            </a:r>
            <a:endParaRPr lang="fr-FR" sz="3600" b="1" i="1" dirty="0">
              <a:latin typeface="+mn-lt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26</a:t>
            </a:fld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10385411" y="1500535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19691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218027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170015" y="3865118"/>
            <a:ext cx="1978102" cy="25851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4" name="Connecteur en angle 33"/>
          <p:cNvCxnSpPr>
            <a:stCxn id="42" idx="1"/>
            <a:endCxn id="39" idx="1"/>
          </p:cNvCxnSpPr>
          <p:nvPr/>
        </p:nvCxnSpPr>
        <p:spPr>
          <a:xfrm rot="10800000" flipH="1" flipV="1">
            <a:off x="499188" y="1722246"/>
            <a:ext cx="6075" cy="2289793"/>
          </a:xfrm>
          <a:prstGeom prst="bentConnector3">
            <a:avLst>
              <a:gd name="adj1" fmla="val -3762963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à coins arrondis 41"/>
          <p:cNvSpPr/>
          <p:nvPr/>
        </p:nvSpPr>
        <p:spPr>
          <a:xfrm>
            <a:off x="499189" y="1373849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419527" y="5864060"/>
            <a:ext cx="15760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30" name="Rectangle 29"/>
          <p:cNvSpPr/>
          <p:nvPr/>
        </p:nvSpPr>
        <p:spPr>
          <a:xfrm>
            <a:off x="8097751" y="3913749"/>
            <a:ext cx="2205298" cy="28077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à coins arrondis 38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1" name="Connecteur droit avec flèche 40"/>
          <p:cNvCxnSpPr>
            <a:stCxn id="39" idx="2"/>
            <a:endCxn id="53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>
            <a:stCxn id="54" idx="2"/>
            <a:endCxn id="39" idx="0"/>
          </p:cNvCxnSpPr>
          <p:nvPr/>
        </p:nvCxnSpPr>
        <p:spPr>
          <a:xfrm>
            <a:off x="1271957" y="3182843"/>
            <a:ext cx="1264" cy="48079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à coins arrondis 45"/>
          <p:cNvSpPr/>
          <p:nvPr/>
        </p:nvSpPr>
        <p:spPr>
          <a:xfrm>
            <a:off x="2526260" y="2482271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line </a:t>
            </a:r>
            <a:r>
              <a:rPr lang="en-US" sz="1600" dirty="0">
                <a:solidFill>
                  <a:srgbClr val="FF0000"/>
                </a:solidFill>
              </a:rPr>
              <a:t>A=1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7" name="Rectangle à coins arrondis 46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ch1 </a:t>
            </a:r>
            <a:r>
              <a:rPr lang="en-US" dirty="0" smtClean="0">
                <a:solidFill>
                  <a:schemeClr val="tx1"/>
                </a:solidFill>
              </a:rPr>
              <a:t>+ </a:t>
            </a:r>
            <a:r>
              <a:rPr lang="en-US" b="1" dirty="0" smtClean="0">
                <a:solidFill>
                  <a:schemeClr val="tx1"/>
                </a:solidFill>
              </a:rPr>
              <a:t>ch2</a:t>
            </a:r>
          </a:p>
        </p:txBody>
      </p:sp>
      <p:cxnSp>
        <p:nvCxnSpPr>
          <p:cNvPr id="48" name="Connecteur droit avec flèche 47"/>
          <p:cNvCxnSpPr>
            <a:stCxn id="47" idx="1"/>
            <a:endCxn id="39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à coins arrondis 52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 smtClean="0">
                <a:solidFill>
                  <a:schemeClr val="tx1"/>
                </a:solidFill>
              </a:rPr>
              <a:t>ch1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</a:rPr>
              <a:t>50%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54" name="Rectangle à coins arrondis 53"/>
          <p:cNvSpPr/>
          <p:nvPr/>
        </p:nvSpPr>
        <p:spPr>
          <a:xfrm>
            <a:off x="504000" y="2272032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A=10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13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8"/>
          <a:stretch/>
        </p:blipFill>
        <p:spPr>
          <a:xfrm>
            <a:off x="4136862" y="1839089"/>
            <a:ext cx="8055569" cy="4022582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10410139" y="5857870"/>
            <a:ext cx="1621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After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r>
              <a:rPr lang="fr-FR" sz="1600" b="1" dirty="0" smtClean="0">
                <a:sym typeface="Wingdings" panose="05000000000000000000" pitchFamily="2" charset="2"/>
              </a:rPr>
              <a:t> – line)</a:t>
            </a:r>
            <a:endParaRPr lang="fr-FR" sz="1600" b="1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6" y="318007"/>
            <a:ext cx="9211861" cy="994172"/>
          </a:xfrm>
        </p:spPr>
        <p:txBody>
          <a:bodyPr>
            <a:noAutofit/>
          </a:bodyPr>
          <a:lstStyle/>
          <a:p>
            <a:pPr algn="ctr"/>
            <a:r>
              <a:rPr lang="fr-FR" sz="3600" dirty="0" err="1">
                <a:latin typeface="+mn-lt"/>
              </a:rPr>
              <a:t>glitch</a:t>
            </a:r>
            <a:r>
              <a:rPr lang="fr-FR" sz="3600" dirty="0">
                <a:latin typeface="+mn-lt"/>
              </a:rPr>
              <a:t> + </a:t>
            </a:r>
            <a:r>
              <a:rPr lang="fr-FR" sz="3600" dirty="0" err="1">
                <a:latin typeface="+mn-lt"/>
              </a:rPr>
              <a:t>gaussian</a:t>
            </a:r>
            <a:r>
              <a:rPr lang="fr-FR" sz="3600" dirty="0">
                <a:latin typeface="+mn-lt"/>
              </a:rPr>
              <a:t> noise &amp; line</a:t>
            </a:r>
            <a:endParaRPr lang="fr-FR" sz="3600" b="1" i="1" dirty="0">
              <a:latin typeface="+mn-lt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27</a:t>
            </a:fld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10385411" y="1500535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19691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218027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cxnSp>
        <p:nvCxnSpPr>
          <p:cNvPr id="34" name="Connecteur en angle 33"/>
          <p:cNvCxnSpPr>
            <a:stCxn id="42" idx="1"/>
            <a:endCxn id="39" idx="1"/>
          </p:cNvCxnSpPr>
          <p:nvPr/>
        </p:nvCxnSpPr>
        <p:spPr>
          <a:xfrm rot="10800000" flipH="1" flipV="1">
            <a:off x="499188" y="1722246"/>
            <a:ext cx="6075" cy="2289793"/>
          </a:xfrm>
          <a:prstGeom prst="bentConnector3">
            <a:avLst>
              <a:gd name="adj1" fmla="val -3762963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à coins arrondis 41"/>
          <p:cNvSpPr/>
          <p:nvPr/>
        </p:nvSpPr>
        <p:spPr>
          <a:xfrm>
            <a:off x="499189" y="1373849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419527" y="5864060"/>
            <a:ext cx="15760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39" name="Rectangle à coins arrondis 38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1" name="Connecteur droit avec flèche 40"/>
          <p:cNvCxnSpPr>
            <a:stCxn id="39" idx="2"/>
            <a:endCxn id="53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>
            <a:stCxn id="54" idx="2"/>
            <a:endCxn id="39" idx="0"/>
          </p:cNvCxnSpPr>
          <p:nvPr/>
        </p:nvCxnSpPr>
        <p:spPr>
          <a:xfrm>
            <a:off x="1271957" y="3182843"/>
            <a:ext cx="1264" cy="48079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à coins arrondis 45"/>
          <p:cNvSpPr/>
          <p:nvPr/>
        </p:nvSpPr>
        <p:spPr>
          <a:xfrm>
            <a:off x="2526260" y="2482271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line </a:t>
            </a:r>
            <a:r>
              <a:rPr lang="en-US" sz="1600" dirty="0">
                <a:solidFill>
                  <a:srgbClr val="FF0000"/>
                </a:solidFill>
              </a:rPr>
              <a:t>A=1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7" name="Rectangle à coins arrondis 46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ch1 </a:t>
            </a:r>
            <a:r>
              <a:rPr lang="en-US" dirty="0" smtClean="0">
                <a:solidFill>
                  <a:schemeClr val="tx1"/>
                </a:solidFill>
              </a:rPr>
              <a:t>+ </a:t>
            </a:r>
            <a:r>
              <a:rPr lang="en-US" b="1" dirty="0" smtClean="0">
                <a:solidFill>
                  <a:schemeClr val="tx1"/>
                </a:solidFill>
              </a:rPr>
              <a:t>ch2</a:t>
            </a:r>
          </a:p>
        </p:txBody>
      </p:sp>
      <p:cxnSp>
        <p:nvCxnSpPr>
          <p:cNvPr id="48" name="Connecteur droit avec flèche 47"/>
          <p:cNvCxnSpPr>
            <a:stCxn id="47" idx="1"/>
            <a:endCxn id="39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à coins arrondis 48"/>
          <p:cNvSpPr/>
          <p:nvPr/>
        </p:nvSpPr>
        <p:spPr>
          <a:xfrm>
            <a:off x="2527547" y="5682905"/>
            <a:ext cx="1535913" cy="103857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on the Cleaned </a:t>
            </a:r>
            <a:r>
              <a:rPr lang="en-US" sz="2000" dirty="0" err="1" smtClean="0">
                <a:solidFill>
                  <a:schemeClr val="tx1"/>
                </a:solidFill>
              </a:rPr>
              <a:t>ch.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50" name="Connecteur droit avec flèche 49"/>
          <p:cNvCxnSpPr>
            <a:endCxn id="49" idx="1"/>
          </p:cNvCxnSpPr>
          <p:nvPr/>
        </p:nvCxnSpPr>
        <p:spPr>
          <a:xfrm>
            <a:off x="2202656" y="5922280"/>
            <a:ext cx="324891" cy="2799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à coins arrondis 52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 smtClean="0">
                <a:solidFill>
                  <a:schemeClr val="tx1"/>
                </a:solidFill>
              </a:rPr>
              <a:t>ch1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</a:rPr>
              <a:t>50%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54" name="Rectangle à coins arrondis 53"/>
          <p:cNvSpPr/>
          <p:nvPr/>
        </p:nvSpPr>
        <p:spPr>
          <a:xfrm>
            <a:off x="504000" y="2272032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A=10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0170015" y="3865118"/>
            <a:ext cx="1978102" cy="25851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50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8"/>
          <a:stretch/>
        </p:blipFill>
        <p:spPr>
          <a:xfrm>
            <a:off x="4136862" y="1839089"/>
            <a:ext cx="8055569" cy="4022582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10410139" y="5857870"/>
            <a:ext cx="1621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After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r>
              <a:rPr lang="fr-FR" sz="1600" b="1" dirty="0" smtClean="0">
                <a:sym typeface="Wingdings" panose="05000000000000000000" pitchFamily="2" charset="2"/>
              </a:rPr>
              <a:t> – line)</a:t>
            </a:r>
            <a:endParaRPr lang="fr-FR" sz="1600" b="1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766" y="318007"/>
            <a:ext cx="9211861" cy="994172"/>
          </a:xfrm>
        </p:spPr>
        <p:txBody>
          <a:bodyPr>
            <a:noAutofit/>
          </a:bodyPr>
          <a:lstStyle/>
          <a:p>
            <a:pPr algn="ctr"/>
            <a:r>
              <a:rPr lang="fr-FR" sz="3600" dirty="0" err="1">
                <a:latin typeface="+mn-lt"/>
              </a:rPr>
              <a:t>glitch</a:t>
            </a:r>
            <a:r>
              <a:rPr lang="fr-FR" sz="3600" dirty="0">
                <a:latin typeface="+mn-lt"/>
              </a:rPr>
              <a:t> + </a:t>
            </a:r>
            <a:r>
              <a:rPr lang="fr-FR" sz="3600" dirty="0" err="1">
                <a:latin typeface="+mn-lt"/>
              </a:rPr>
              <a:t>gaussian</a:t>
            </a:r>
            <a:r>
              <a:rPr lang="fr-FR" sz="3600" dirty="0">
                <a:latin typeface="+mn-lt"/>
              </a:rPr>
              <a:t> noise &amp; line</a:t>
            </a:r>
            <a:endParaRPr lang="fr-FR" sz="3600" b="1" i="1" dirty="0">
              <a:latin typeface="+mn-lt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28</a:t>
            </a:fld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10385411" y="1500535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19691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218027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cxnSp>
        <p:nvCxnSpPr>
          <p:cNvPr id="34" name="Connecteur en angle 33"/>
          <p:cNvCxnSpPr>
            <a:stCxn id="42" idx="1"/>
            <a:endCxn id="39" idx="1"/>
          </p:cNvCxnSpPr>
          <p:nvPr/>
        </p:nvCxnSpPr>
        <p:spPr>
          <a:xfrm rot="10800000" flipH="1" flipV="1">
            <a:off x="499188" y="1722246"/>
            <a:ext cx="6075" cy="2289793"/>
          </a:xfrm>
          <a:prstGeom prst="bentConnector3">
            <a:avLst>
              <a:gd name="adj1" fmla="val -3762963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à coins arrondis 41"/>
          <p:cNvSpPr/>
          <p:nvPr/>
        </p:nvSpPr>
        <p:spPr>
          <a:xfrm>
            <a:off x="499189" y="1373849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419527" y="5864060"/>
            <a:ext cx="15760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39" name="Rectangle à coins arrondis 38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1" name="Connecteur droit avec flèche 40"/>
          <p:cNvCxnSpPr>
            <a:stCxn id="39" idx="2"/>
            <a:endCxn id="53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>
            <a:stCxn id="54" idx="2"/>
            <a:endCxn id="39" idx="0"/>
          </p:cNvCxnSpPr>
          <p:nvPr/>
        </p:nvCxnSpPr>
        <p:spPr>
          <a:xfrm>
            <a:off x="1271957" y="3182843"/>
            <a:ext cx="1264" cy="48079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à coins arrondis 45"/>
          <p:cNvSpPr/>
          <p:nvPr/>
        </p:nvSpPr>
        <p:spPr>
          <a:xfrm>
            <a:off x="2526260" y="2482271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line </a:t>
            </a:r>
            <a:r>
              <a:rPr lang="en-US" sz="1600" dirty="0">
                <a:solidFill>
                  <a:srgbClr val="FF0000"/>
                </a:solidFill>
              </a:rPr>
              <a:t>A=1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7" name="Rectangle à coins arrondis 46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</a:rPr>
              <a:t>gaussian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smtClean="0">
                <a:solidFill>
                  <a:schemeClr val="tx1"/>
                </a:solidFill>
              </a:rPr>
              <a:t>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ch1 </a:t>
            </a:r>
            <a:r>
              <a:rPr lang="en-US" dirty="0" smtClean="0">
                <a:solidFill>
                  <a:schemeClr val="tx1"/>
                </a:solidFill>
              </a:rPr>
              <a:t>+ </a:t>
            </a:r>
            <a:r>
              <a:rPr lang="en-US" b="1" dirty="0" smtClean="0">
                <a:solidFill>
                  <a:schemeClr val="tx1"/>
                </a:solidFill>
              </a:rPr>
              <a:t>ch2</a:t>
            </a:r>
          </a:p>
        </p:txBody>
      </p:sp>
      <p:cxnSp>
        <p:nvCxnSpPr>
          <p:cNvPr id="48" name="Connecteur droit avec flèche 47"/>
          <p:cNvCxnSpPr>
            <a:stCxn id="47" idx="1"/>
            <a:endCxn id="39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à coins arrondis 48"/>
          <p:cNvSpPr/>
          <p:nvPr/>
        </p:nvSpPr>
        <p:spPr>
          <a:xfrm>
            <a:off x="2527547" y="5682905"/>
            <a:ext cx="1535913" cy="103857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on the Cleaned </a:t>
            </a:r>
            <a:r>
              <a:rPr lang="en-US" sz="2000" dirty="0" err="1" smtClean="0">
                <a:solidFill>
                  <a:schemeClr val="tx1"/>
                </a:solidFill>
              </a:rPr>
              <a:t>ch.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50" name="Connecteur droit avec flèche 49"/>
          <p:cNvCxnSpPr>
            <a:endCxn id="49" idx="1"/>
          </p:cNvCxnSpPr>
          <p:nvPr/>
        </p:nvCxnSpPr>
        <p:spPr>
          <a:xfrm>
            <a:off x="2202656" y="5922280"/>
            <a:ext cx="324891" cy="2799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à coins arrondis 50"/>
          <p:cNvSpPr/>
          <p:nvPr/>
        </p:nvSpPr>
        <p:spPr>
          <a:xfrm>
            <a:off x="396483" y="6099943"/>
            <a:ext cx="1734620" cy="67035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r>
              <a:rPr lang="en-US" sz="2000" dirty="0" smtClean="0">
                <a:solidFill>
                  <a:schemeClr val="tx1"/>
                </a:solidFill>
              </a:rPr>
              <a:t> on  the Residuals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52" name="Connecteur droit avec flèche 51"/>
          <p:cNvCxnSpPr>
            <a:stCxn id="49" idx="1"/>
            <a:endCxn id="51" idx="3"/>
          </p:cNvCxnSpPr>
          <p:nvPr/>
        </p:nvCxnSpPr>
        <p:spPr>
          <a:xfrm flipH="1">
            <a:off x="2131103" y="6202190"/>
            <a:ext cx="396444" cy="23293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à coins arrondis 52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 smtClean="0">
                <a:solidFill>
                  <a:schemeClr val="tx1"/>
                </a:solidFill>
              </a:rPr>
              <a:t>ch1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</a:rPr>
              <a:t>50%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54" name="Rectangle à coins arrondis 53"/>
          <p:cNvSpPr/>
          <p:nvPr/>
        </p:nvSpPr>
        <p:spPr>
          <a:xfrm>
            <a:off x="504000" y="2272032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ch1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A=10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26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9512872" y="5864060"/>
            <a:ext cx="2685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24" name="Rectangle 23"/>
          <p:cNvSpPr/>
          <p:nvPr/>
        </p:nvSpPr>
        <p:spPr>
          <a:xfrm>
            <a:off x="7301213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2"/>
          <a:stretch/>
        </p:blipFill>
        <p:spPr>
          <a:xfrm>
            <a:off x="4185337" y="1802978"/>
            <a:ext cx="8001663" cy="399521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0060931" y="1502447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44994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29</a:t>
            </a:fld>
            <a:endParaRPr lang="fr-FR"/>
          </a:p>
        </p:txBody>
      </p:sp>
      <p:sp>
        <p:nvSpPr>
          <p:cNvPr id="26" name="Titre 1"/>
          <p:cNvSpPr>
            <a:spLocks noGrp="1"/>
          </p:cNvSpPr>
          <p:nvPr>
            <p:ph type="title"/>
          </p:nvPr>
        </p:nvSpPr>
        <p:spPr>
          <a:xfrm>
            <a:off x="1625766" y="318007"/>
            <a:ext cx="9211861" cy="99417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+mn-lt"/>
              </a:rPr>
              <a:t>glitch + chirp</a:t>
            </a:r>
            <a:endParaRPr lang="en-US" sz="3600" b="1" i="1" dirty="0">
              <a:latin typeface="+mn-lt"/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2" name="Connecteur droit avec flèche 41"/>
          <p:cNvCxnSpPr>
            <a:stCxn id="47" idx="2"/>
            <a:endCxn id="37" idx="0"/>
          </p:cNvCxnSpPr>
          <p:nvPr/>
        </p:nvCxnSpPr>
        <p:spPr>
          <a:xfrm>
            <a:off x="1271957" y="3182843"/>
            <a:ext cx="1264" cy="48079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à coins arrondis 42"/>
          <p:cNvSpPr/>
          <p:nvPr/>
        </p:nvSpPr>
        <p:spPr>
          <a:xfrm>
            <a:off x="2526260" y="2482271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BBH chirp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4" name="Rectangle à coins arrondis 43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 smtClean="0">
              <a:solidFill>
                <a:schemeClr val="tx1"/>
              </a:solidFill>
            </a:endParaRPr>
          </a:p>
          <a:p>
            <a:pPr algn="ctr"/>
            <a:r>
              <a:rPr lang="en-US" i="1" dirty="0" err="1" smtClean="0">
                <a:solidFill>
                  <a:schemeClr val="tx1"/>
                </a:solidFill>
              </a:rPr>
              <a:t>gaussian</a:t>
            </a:r>
            <a:r>
              <a:rPr lang="en-US" i="1" dirty="0" smtClean="0">
                <a:solidFill>
                  <a:schemeClr val="tx1"/>
                </a:solidFill>
              </a:rPr>
              <a:t> 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 smtClean="0">
                <a:solidFill>
                  <a:schemeClr val="tx1"/>
                </a:solidFill>
              </a:rPr>
              <a:t>ch2 </a:t>
            </a:r>
            <a:r>
              <a:rPr lang="en-US" dirty="0" smtClean="0">
                <a:solidFill>
                  <a:schemeClr val="tx1"/>
                </a:solidFill>
              </a:rPr>
              <a:t>+</a:t>
            </a:r>
            <a:r>
              <a:rPr lang="en-US" b="1" dirty="0" smtClean="0">
                <a:solidFill>
                  <a:schemeClr val="tx1"/>
                </a:solidFill>
              </a:rPr>
              <a:t> ch3</a:t>
            </a:r>
            <a:endParaRPr lang="en-US" b="1" dirty="0" smtClean="0">
              <a:solidFill>
                <a:schemeClr val="tx1"/>
              </a:solidFill>
            </a:endParaRPr>
          </a:p>
        </p:txBody>
      </p:sp>
      <p:cxnSp>
        <p:nvCxnSpPr>
          <p:cNvPr id="45" name="Connecteur droit avec flèche 44"/>
          <p:cNvCxnSpPr>
            <a:stCxn id="44" idx="1"/>
            <a:endCxn id="37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à coins arrondis 46"/>
          <p:cNvSpPr/>
          <p:nvPr/>
        </p:nvSpPr>
        <p:spPr>
          <a:xfrm>
            <a:off x="504000" y="2272032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A=20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332596" y="3849576"/>
            <a:ext cx="7774532" cy="2557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37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9512872" y="5864060"/>
            <a:ext cx="2685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24" name="Rectangle 23"/>
          <p:cNvSpPr/>
          <p:nvPr/>
        </p:nvSpPr>
        <p:spPr>
          <a:xfrm>
            <a:off x="7301213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2"/>
          <a:stretch/>
        </p:blipFill>
        <p:spPr>
          <a:xfrm>
            <a:off x="4185337" y="1802978"/>
            <a:ext cx="8001663" cy="399521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0060931" y="1502447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44994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30</a:t>
            </a:fld>
            <a:endParaRPr lang="fr-FR"/>
          </a:p>
        </p:txBody>
      </p:sp>
      <p:sp>
        <p:nvSpPr>
          <p:cNvPr id="26" name="Titre 1"/>
          <p:cNvSpPr>
            <a:spLocks noGrp="1"/>
          </p:cNvSpPr>
          <p:nvPr>
            <p:ph type="title"/>
          </p:nvPr>
        </p:nvSpPr>
        <p:spPr>
          <a:xfrm>
            <a:off x="1625766" y="318007"/>
            <a:ext cx="9211861" cy="99417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+mn-lt"/>
              </a:rPr>
              <a:t>glitch + chirp</a:t>
            </a:r>
            <a:endParaRPr lang="en-US" sz="3600" b="1" i="1" dirty="0">
              <a:latin typeface="+mn-lt"/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1" name="Connecteur droit avec flèche 40"/>
          <p:cNvCxnSpPr>
            <a:stCxn id="37" idx="2"/>
            <a:endCxn id="46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>
            <a:stCxn id="47" idx="2"/>
            <a:endCxn id="37" idx="0"/>
          </p:cNvCxnSpPr>
          <p:nvPr/>
        </p:nvCxnSpPr>
        <p:spPr>
          <a:xfrm>
            <a:off x="1271957" y="3182843"/>
            <a:ext cx="1264" cy="48079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à coins arrondis 42"/>
          <p:cNvSpPr/>
          <p:nvPr/>
        </p:nvSpPr>
        <p:spPr>
          <a:xfrm>
            <a:off x="2526260" y="2482271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BBH chirp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4" name="Rectangle à coins arrondis 43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 smtClean="0">
              <a:solidFill>
                <a:schemeClr val="tx1"/>
              </a:solidFill>
            </a:endParaRPr>
          </a:p>
          <a:p>
            <a:pPr algn="ctr"/>
            <a:r>
              <a:rPr lang="en-US" i="1" dirty="0" err="1" smtClean="0">
                <a:solidFill>
                  <a:schemeClr val="tx1"/>
                </a:solidFill>
              </a:rPr>
              <a:t>gaussian</a:t>
            </a:r>
            <a:r>
              <a:rPr lang="en-US" i="1" dirty="0" smtClean="0">
                <a:solidFill>
                  <a:schemeClr val="tx1"/>
                </a:solidFill>
              </a:rPr>
              <a:t> 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>
                <a:solidFill>
                  <a:schemeClr val="tx1"/>
                </a:solidFill>
              </a:rPr>
              <a:t>ch2 </a:t>
            </a:r>
            <a:r>
              <a:rPr lang="en-US" dirty="0">
                <a:solidFill>
                  <a:schemeClr val="tx1"/>
                </a:solidFill>
              </a:rPr>
              <a:t>+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ch3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45" name="Connecteur droit avec flèche 44"/>
          <p:cNvCxnSpPr>
            <a:stCxn id="44" idx="1"/>
            <a:endCxn id="37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à coins arrondis 45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 smtClean="0">
                <a:solidFill>
                  <a:schemeClr val="tx1"/>
                </a:solidFill>
              </a:rPr>
              <a:t>ch3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</a:rPr>
              <a:t>78%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47" name="Rectangle à coins arrondis 46"/>
          <p:cNvSpPr/>
          <p:nvPr/>
        </p:nvSpPr>
        <p:spPr>
          <a:xfrm>
            <a:off x="504000" y="2272032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A=20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512872" y="3849576"/>
            <a:ext cx="2594256" cy="2557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726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9512872" y="5864060"/>
            <a:ext cx="2685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24" name="Rectangle 23"/>
          <p:cNvSpPr/>
          <p:nvPr/>
        </p:nvSpPr>
        <p:spPr>
          <a:xfrm>
            <a:off x="7301213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2"/>
          <a:stretch/>
        </p:blipFill>
        <p:spPr>
          <a:xfrm>
            <a:off x="4185337" y="1802978"/>
            <a:ext cx="8001663" cy="399521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0060931" y="1502447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44994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31</a:t>
            </a:fld>
            <a:endParaRPr lang="fr-FR"/>
          </a:p>
        </p:txBody>
      </p:sp>
      <p:sp>
        <p:nvSpPr>
          <p:cNvPr id="26" name="Titre 1"/>
          <p:cNvSpPr>
            <a:spLocks noGrp="1"/>
          </p:cNvSpPr>
          <p:nvPr>
            <p:ph type="title"/>
          </p:nvPr>
        </p:nvSpPr>
        <p:spPr>
          <a:xfrm>
            <a:off x="1625766" y="318007"/>
            <a:ext cx="9211861" cy="99417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+mn-lt"/>
              </a:rPr>
              <a:t>glitch + chirp</a:t>
            </a:r>
            <a:endParaRPr lang="en-US" sz="3600" b="1" i="1" dirty="0">
              <a:latin typeface="+mn-lt"/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1" name="Connecteur droit avec flèche 40"/>
          <p:cNvCxnSpPr>
            <a:stCxn id="37" idx="2"/>
            <a:endCxn id="46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>
            <a:stCxn id="47" idx="2"/>
            <a:endCxn id="37" idx="0"/>
          </p:cNvCxnSpPr>
          <p:nvPr/>
        </p:nvCxnSpPr>
        <p:spPr>
          <a:xfrm>
            <a:off x="1271957" y="3182843"/>
            <a:ext cx="1264" cy="48079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à coins arrondis 42"/>
          <p:cNvSpPr/>
          <p:nvPr/>
        </p:nvSpPr>
        <p:spPr>
          <a:xfrm>
            <a:off x="2526260" y="2482271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BBH chirp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4" name="Rectangle à coins arrondis 43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 smtClean="0">
              <a:solidFill>
                <a:schemeClr val="tx1"/>
              </a:solidFill>
            </a:endParaRPr>
          </a:p>
          <a:p>
            <a:pPr algn="ctr"/>
            <a:r>
              <a:rPr lang="en-US" i="1" dirty="0" err="1" smtClean="0">
                <a:solidFill>
                  <a:schemeClr val="tx1"/>
                </a:solidFill>
              </a:rPr>
              <a:t>gaussian</a:t>
            </a:r>
            <a:r>
              <a:rPr lang="en-US" i="1" dirty="0" smtClean="0">
                <a:solidFill>
                  <a:schemeClr val="tx1"/>
                </a:solidFill>
              </a:rPr>
              <a:t> noise</a:t>
            </a:r>
            <a:r>
              <a:rPr lang="en-US" dirty="0" smtClean="0">
                <a:solidFill>
                  <a:schemeClr val="tx1"/>
                </a:solidFill>
              </a:rPr>
              <a:t> + </a:t>
            </a:r>
            <a:r>
              <a:rPr lang="en-US" b="1" dirty="0">
                <a:solidFill>
                  <a:schemeClr val="tx1"/>
                </a:solidFill>
              </a:rPr>
              <a:t>ch2 </a:t>
            </a:r>
            <a:r>
              <a:rPr lang="en-US" dirty="0">
                <a:solidFill>
                  <a:schemeClr val="tx1"/>
                </a:solidFill>
              </a:rPr>
              <a:t>+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ch3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45" name="Connecteur droit avec flèche 44"/>
          <p:cNvCxnSpPr>
            <a:stCxn id="44" idx="1"/>
            <a:endCxn id="37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à coins arrondis 45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 smtClean="0">
                <a:solidFill>
                  <a:schemeClr val="tx1"/>
                </a:solidFill>
              </a:rPr>
              <a:t>ch3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</a:rPr>
              <a:t>78%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47" name="Rectangle à coins arrondis 46"/>
          <p:cNvSpPr/>
          <p:nvPr/>
        </p:nvSpPr>
        <p:spPr>
          <a:xfrm>
            <a:off x="504000" y="2272032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A=20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2527547" y="5682905"/>
            <a:ext cx="1535913" cy="103857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on the Cleaned </a:t>
            </a:r>
            <a:r>
              <a:rPr lang="en-US" sz="2000" dirty="0" err="1" smtClean="0">
                <a:solidFill>
                  <a:schemeClr val="tx1"/>
                </a:solidFill>
              </a:rPr>
              <a:t>ch.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27" name="Connecteur droit avec flèche 26"/>
          <p:cNvCxnSpPr>
            <a:endCxn id="21" idx="1"/>
          </p:cNvCxnSpPr>
          <p:nvPr/>
        </p:nvCxnSpPr>
        <p:spPr>
          <a:xfrm>
            <a:off x="2202656" y="5922280"/>
            <a:ext cx="324891" cy="2799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50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9"/>
          <a:stretch/>
        </p:blipFill>
        <p:spPr>
          <a:xfrm>
            <a:off x="4185337" y="1810678"/>
            <a:ext cx="8008734" cy="3988302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9512872" y="5864060"/>
            <a:ext cx="2685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ym typeface="Wingdings" panose="05000000000000000000" pitchFamily="2" charset="2"/>
              </a:rPr>
              <a:t>Residuals</a:t>
            </a:r>
            <a:endParaRPr lang="fr-FR" sz="1600" b="1" dirty="0" smtClean="0">
              <a:sym typeface="Wingdings" panose="05000000000000000000" pitchFamily="2" charset="2"/>
            </a:endParaRPr>
          </a:p>
          <a:p>
            <a:pPr algn="ctr"/>
            <a:r>
              <a:rPr lang="fr-FR" sz="1600" b="1" dirty="0" smtClean="0">
                <a:sym typeface="Wingdings" panose="05000000000000000000" pitchFamily="2" charset="2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ch.</a:t>
            </a:r>
            <a:r>
              <a:rPr lang="fr-FR" sz="1600" b="1" dirty="0" smtClean="0">
                <a:sym typeface="Wingdings" panose="05000000000000000000" pitchFamily="2" charset="2"/>
              </a:rPr>
              <a:t> - </a:t>
            </a:r>
            <a:r>
              <a:rPr lang="fr-FR" sz="1600" i="1" dirty="0" err="1" smtClean="0">
                <a:sym typeface="Wingdings" panose="05000000000000000000" pitchFamily="2" charset="2"/>
              </a:rPr>
              <a:t>gaussian</a:t>
            </a:r>
            <a:r>
              <a:rPr lang="fr-FR" sz="1600" i="1" dirty="0" smtClean="0">
                <a:sym typeface="Wingdings" panose="05000000000000000000" pitchFamily="2" charset="2"/>
              </a:rPr>
              <a:t> noise</a:t>
            </a:r>
            <a:r>
              <a:rPr lang="fr-FR" sz="1600" b="1" dirty="0" smtClean="0">
                <a:sym typeface="Wingdings" panose="05000000000000000000" pitchFamily="2" charset="2"/>
              </a:rPr>
              <a:t>)</a:t>
            </a:r>
            <a:endParaRPr lang="fr-FR" sz="1600" b="1" dirty="0"/>
          </a:p>
        </p:txBody>
      </p:sp>
      <p:sp>
        <p:nvSpPr>
          <p:cNvPr id="24" name="Rectangle 23"/>
          <p:cNvSpPr/>
          <p:nvPr/>
        </p:nvSpPr>
        <p:spPr>
          <a:xfrm>
            <a:off x="7301213" y="5864060"/>
            <a:ext cx="1941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Cleaned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(</a:t>
            </a:r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ch.</a:t>
            </a:r>
            <a:r>
              <a:rPr lang="fr-FR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600" b="1" dirty="0">
                <a:sym typeface="Wingdings" panose="05000000000000000000" pitchFamily="2" charset="2"/>
              </a:rPr>
              <a:t>-</a:t>
            </a:r>
            <a:r>
              <a:rPr lang="fr-FR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1600" b="1" dirty="0" err="1">
                <a:solidFill>
                  <a:srgbClr val="3DE33D"/>
                </a:solidFill>
                <a:sym typeface="Wingdings" panose="05000000000000000000" pitchFamily="2" charset="2"/>
              </a:rPr>
              <a:t>Contrib</a:t>
            </a:r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.</a:t>
            </a:r>
            <a:r>
              <a:rPr lang="fr-FR" sz="1600" b="1" dirty="0" smtClean="0">
                <a:solidFill>
                  <a:srgbClr val="FF0000"/>
                </a:solidFill>
              </a:rPr>
              <a:t>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060931" y="1502447"/>
            <a:ext cx="15473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  <a:sym typeface="Wingdings" panose="05000000000000000000" pitchFamily="2" charset="2"/>
              </a:rPr>
              <a:t>Main </a:t>
            </a:r>
            <a:r>
              <a:rPr lang="fr-FR" sz="1600" b="1" dirty="0" err="1" smtClean="0">
                <a:solidFill>
                  <a:schemeClr val="accent5"/>
                </a:solidFill>
                <a:sym typeface="Wingdings" panose="05000000000000000000" pitchFamily="2" charset="2"/>
              </a:rPr>
              <a:t>channel</a:t>
            </a:r>
            <a:endParaRPr lang="fr-FR" sz="1600" b="1" dirty="0">
              <a:solidFill>
                <a:schemeClr val="accent5"/>
              </a:solidFill>
              <a:sym typeface="Wingdings" panose="05000000000000000000" pitchFamily="2" charset="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44994" y="5864060"/>
            <a:ext cx="1351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3DE33D"/>
                </a:solidFill>
                <a:sym typeface="Wingdings" panose="05000000000000000000" pitchFamily="2" charset="2"/>
              </a:rPr>
              <a:t>Contributions</a:t>
            </a:r>
            <a:endParaRPr lang="fr-FR" sz="1600" b="1" dirty="0">
              <a:solidFill>
                <a:srgbClr val="3DE33D"/>
              </a:solidFill>
              <a:sym typeface="Wingdings" panose="05000000000000000000" pitchFamily="2" charset="2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32</a:t>
            </a:fld>
            <a:endParaRPr lang="fr-FR"/>
          </a:p>
        </p:txBody>
      </p:sp>
      <p:sp>
        <p:nvSpPr>
          <p:cNvPr id="26" name="Titre 1"/>
          <p:cNvSpPr>
            <a:spLocks noGrp="1"/>
          </p:cNvSpPr>
          <p:nvPr>
            <p:ph type="title"/>
          </p:nvPr>
        </p:nvSpPr>
        <p:spPr>
          <a:xfrm>
            <a:off x="1625766" y="318007"/>
            <a:ext cx="9211861" cy="99417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+mn-lt"/>
              </a:rPr>
              <a:t>Zoom: glitch + chirp</a:t>
            </a:r>
            <a:endParaRPr lang="en-US" sz="3600" b="1" i="1" dirty="0">
              <a:latin typeface="+mn-lt"/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505264" y="3663642"/>
            <a:ext cx="1535913" cy="69679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1" name="Connecteur droit avec flèche 40"/>
          <p:cNvCxnSpPr>
            <a:stCxn id="37" idx="2"/>
            <a:endCxn id="46" idx="0"/>
          </p:cNvCxnSpPr>
          <p:nvPr/>
        </p:nvCxnSpPr>
        <p:spPr>
          <a:xfrm>
            <a:off x="1273221" y="4360437"/>
            <a:ext cx="0" cy="485379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>
            <a:stCxn id="47" idx="2"/>
            <a:endCxn id="37" idx="0"/>
          </p:cNvCxnSpPr>
          <p:nvPr/>
        </p:nvCxnSpPr>
        <p:spPr>
          <a:xfrm>
            <a:off x="1271957" y="3182843"/>
            <a:ext cx="1264" cy="48079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à coins arrondis 42"/>
          <p:cNvSpPr/>
          <p:nvPr/>
        </p:nvSpPr>
        <p:spPr>
          <a:xfrm>
            <a:off x="2526260" y="2482271"/>
            <a:ext cx="1535913" cy="696795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ch2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BBH chirp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4" name="Rectangle à coins arrondis 43"/>
          <p:cNvSpPr/>
          <p:nvPr/>
        </p:nvSpPr>
        <p:spPr>
          <a:xfrm>
            <a:off x="2526260" y="3648173"/>
            <a:ext cx="1537200" cy="176350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c</a:t>
            </a:r>
            <a:r>
              <a:rPr lang="en-US" b="1" i="1" dirty="0" err="1" smtClean="0">
                <a:solidFill>
                  <a:schemeClr val="tx1"/>
                </a:solidFill>
              </a:rPr>
              <a:t>htot</a:t>
            </a:r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sz="800" dirty="0" smtClean="0">
              <a:solidFill>
                <a:schemeClr val="tx1"/>
              </a:solidFill>
            </a:endParaRPr>
          </a:p>
          <a:p>
            <a:pPr algn="ctr"/>
            <a:r>
              <a:rPr lang="en-US" i="1" dirty="0" err="1" smtClean="0">
                <a:solidFill>
                  <a:schemeClr val="tx1"/>
                </a:solidFill>
              </a:rPr>
              <a:t>gaussian</a:t>
            </a:r>
            <a:r>
              <a:rPr lang="en-US" i="1" dirty="0" smtClean="0">
                <a:solidFill>
                  <a:schemeClr val="tx1"/>
                </a:solidFill>
              </a:rPr>
              <a:t> noise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smtClean="0">
                <a:solidFill>
                  <a:schemeClr val="tx1"/>
                </a:solidFill>
              </a:rPr>
              <a:t>+ </a:t>
            </a:r>
            <a:r>
              <a:rPr lang="en-US" b="1">
                <a:solidFill>
                  <a:schemeClr val="tx1"/>
                </a:solidFill>
              </a:rPr>
              <a:t>ch2 </a:t>
            </a:r>
            <a:r>
              <a:rPr lang="en-US">
                <a:solidFill>
                  <a:schemeClr val="tx1"/>
                </a:solidFill>
              </a:rPr>
              <a:t>+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en-US" b="1" smtClean="0">
                <a:solidFill>
                  <a:schemeClr val="tx1"/>
                </a:solidFill>
              </a:rPr>
              <a:t>ch3</a:t>
            </a:r>
            <a:endParaRPr lang="en-US" b="1">
              <a:solidFill>
                <a:schemeClr val="tx1"/>
              </a:solidFill>
            </a:endParaRPr>
          </a:p>
        </p:txBody>
      </p:sp>
      <p:cxnSp>
        <p:nvCxnSpPr>
          <p:cNvPr id="45" name="Connecteur droit avec flèche 44"/>
          <p:cNvCxnSpPr>
            <a:stCxn id="44" idx="1"/>
            <a:endCxn id="37" idx="3"/>
          </p:cNvCxnSpPr>
          <p:nvPr/>
        </p:nvCxnSpPr>
        <p:spPr>
          <a:xfrm flipH="1" flipV="1">
            <a:off x="2041177" y="4012040"/>
            <a:ext cx="485083" cy="5178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à coins arrondis 45"/>
          <p:cNvSpPr/>
          <p:nvPr/>
        </p:nvSpPr>
        <p:spPr>
          <a:xfrm>
            <a:off x="305536" y="4845816"/>
            <a:ext cx="1935370" cy="116445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Contributions found :</a:t>
            </a:r>
          </a:p>
          <a:p>
            <a:pPr algn="ctr"/>
            <a:r>
              <a:rPr lang="en-US" sz="2000" b="1" i="1" dirty="0" smtClean="0">
                <a:solidFill>
                  <a:schemeClr val="tx1"/>
                </a:solidFill>
              </a:rPr>
              <a:t>ch3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</a:rPr>
              <a:t>78%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47" name="Rectangle à coins arrondis 46"/>
          <p:cNvSpPr/>
          <p:nvPr/>
        </p:nvSpPr>
        <p:spPr>
          <a:xfrm>
            <a:off x="504000" y="2272032"/>
            <a:ext cx="1535913" cy="9108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ch3</a:t>
            </a:r>
            <a:endParaRPr lang="en-US" b="1" i="1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glitch </a:t>
            </a:r>
            <a:r>
              <a:rPr lang="en-US" sz="1600" dirty="0" smtClean="0">
                <a:solidFill>
                  <a:srgbClr val="FF0000"/>
                </a:solidFill>
              </a:rPr>
              <a:t>A=20</a:t>
            </a:r>
            <a:r>
              <a:rPr lang="en-US" sz="1600" dirty="0" smtClean="0">
                <a:solidFill>
                  <a:schemeClr val="tx1"/>
                </a:solidFill>
              </a:rPr>
              <a:t> + </a:t>
            </a:r>
            <a:r>
              <a:rPr lang="en-US" sz="1600" dirty="0" err="1" smtClean="0">
                <a:solidFill>
                  <a:schemeClr val="tx1"/>
                </a:solidFill>
              </a:rPr>
              <a:t>gaussian</a:t>
            </a:r>
            <a:r>
              <a:rPr lang="en-US" sz="1600" dirty="0" smtClean="0">
                <a:solidFill>
                  <a:schemeClr val="tx1"/>
                </a:solidFill>
              </a:rPr>
              <a:t> noise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2527547" y="5682905"/>
            <a:ext cx="1535913" cy="103857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SilenteC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on the Cleaned </a:t>
            </a:r>
            <a:r>
              <a:rPr lang="en-US" sz="2000" dirty="0" err="1" smtClean="0">
                <a:solidFill>
                  <a:schemeClr val="tx1"/>
                </a:solidFill>
              </a:rPr>
              <a:t>ch.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27" name="Connecteur droit avec flèche 26"/>
          <p:cNvCxnSpPr>
            <a:endCxn id="21" idx="1"/>
          </p:cNvCxnSpPr>
          <p:nvPr/>
        </p:nvCxnSpPr>
        <p:spPr>
          <a:xfrm>
            <a:off x="2202656" y="5922280"/>
            <a:ext cx="324891" cy="2799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032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1297227" y="1497785"/>
                <a:ext cx="10370898" cy="5038187"/>
              </a:xfrm>
            </p:spPr>
            <p:txBody>
              <a:bodyPr>
                <a:noAutofit/>
              </a:bodyPr>
              <a:lstStyle/>
              <a:p>
                <a:endParaRPr lang="en-US" sz="1600" dirty="0" smtClean="0"/>
              </a:p>
              <a:p>
                <a:r>
                  <a:rPr lang="en-US" dirty="0" smtClean="0"/>
                  <a:t>Validate </a:t>
                </a:r>
                <a:r>
                  <a:rPr lang="en-US" dirty="0"/>
                  <a:t>and tune the method on simulations of short </a:t>
                </a:r>
                <a:r>
                  <a:rPr lang="en-US" dirty="0" smtClean="0"/>
                  <a:t>glitches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 smtClean="0"/>
                  <a:t> Parameters</a:t>
                </a:r>
                <a:r>
                  <a:rPr lang="en-US" dirty="0"/>
                  <a:t>: </a:t>
                </a:r>
                <a:r>
                  <a:rPr lang="en-US" b="1" dirty="0"/>
                  <a:t>window size</a:t>
                </a:r>
                <a:r>
                  <a:rPr lang="en-US" dirty="0"/>
                  <a:t>, </a:t>
                </a:r>
                <a:r>
                  <a:rPr lang="en-US" b="1" dirty="0" smtClean="0"/>
                  <a:t>list of </a:t>
                </a:r>
                <a:r>
                  <a:rPr lang="en-US" b="1" dirty="0"/>
                  <a:t>aux. channels</a:t>
                </a:r>
                <a:r>
                  <a:rPr lang="en-US" dirty="0"/>
                  <a:t>, </a:t>
                </a:r>
                <a:r>
                  <a:rPr lang="en-US" dirty="0" smtClean="0"/>
                  <a:t>...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 smtClean="0"/>
                  <a:t> Understand/fix </a:t>
                </a:r>
                <a:r>
                  <a:rPr lang="en-US" dirty="0"/>
                  <a:t>observed bias of aux. channels </a:t>
                </a:r>
                <a:r>
                  <a:rPr lang="en-US" dirty="0" smtClean="0"/>
                  <a:t>contributions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/>
                  <a:t> Check the safety: using </a:t>
                </a:r>
                <a:r>
                  <a:rPr lang="en-US" b="1" dirty="0"/>
                  <a:t>injections &amp; MDCs</a:t>
                </a:r>
                <a:r>
                  <a:rPr lang="en-US" dirty="0"/>
                  <a:t> (</a:t>
                </a:r>
                <a:r>
                  <a:rPr lang="en-US" dirty="0" err="1"/>
                  <a:t>gaussian</a:t>
                </a:r>
                <a:r>
                  <a:rPr lang="en-US" dirty="0"/>
                  <a:t>/recolored noise)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 smtClean="0"/>
                  <a:t> Tests </a:t>
                </a:r>
                <a:r>
                  <a:rPr lang="en-US" dirty="0"/>
                  <a:t>with transfer functions from aux. channels to main </a:t>
                </a:r>
                <a:r>
                  <a:rPr lang="en-US" dirty="0" smtClean="0"/>
                  <a:t>channel: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endParaRPr lang="en-US" sz="200" dirty="0" smtClean="0"/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𝑐h𝑡𝑜𝑡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fr-F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𝑇𝐹</m:t>
                          </m:r>
                          <m:r>
                            <a:rPr lang="fr-FR" i="1" baseline="-2500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𝑐h</m:t>
                          </m:r>
                          <m:r>
                            <a:rPr lang="fr-FR" b="0" i="1" baseline="-2500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endParaRPr lang="en-US" sz="800" dirty="0" smtClean="0"/>
              </a:p>
              <a:p>
                <a:r>
                  <a:rPr lang="en-US" dirty="0" smtClean="0"/>
                  <a:t>Test the </a:t>
                </a:r>
                <a:r>
                  <a:rPr lang="en-US" b="1" dirty="0" smtClean="0"/>
                  <a:t>computational efficiency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 smtClean="0"/>
                  <a:t> Estimate </a:t>
                </a:r>
                <a:r>
                  <a:rPr lang="en-US" dirty="0"/>
                  <a:t>speed, CPU and memory </a:t>
                </a:r>
                <a:r>
                  <a:rPr lang="en-US" dirty="0" smtClean="0"/>
                  <a:t>usage </a:t>
                </a:r>
                <a:r>
                  <a:rPr lang="en-US" dirty="0" smtClean="0">
                    <a:sym typeface="Wingdings" panose="05000000000000000000" pitchFamily="2" charset="2"/>
                  </a:rPr>
                  <a:t> “online“</a:t>
                </a:r>
                <a:endParaRPr lang="en-US" dirty="0" smtClean="0"/>
              </a:p>
              <a:p>
                <a:endParaRPr lang="en-US" sz="1600" dirty="0" smtClean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7227" y="1497785"/>
                <a:ext cx="10370898" cy="5038187"/>
              </a:xfrm>
              <a:blipFill rotWithShape="0">
                <a:blip r:embed="rId2"/>
                <a:stretch>
                  <a:fillRect l="-10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52650" y="283114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fr-FR" sz="4000" b="1" i="1" dirty="0" err="1" smtClean="0">
                <a:latin typeface="+mn-lt"/>
              </a:rPr>
              <a:t>Next</a:t>
            </a:r>
            <a:r>
              <a:rPr lang="fr-FR" sz="4000" b="1" i="1" dirty="0" smtClean="0">
                <a:latin typeface="+mn-lt"/>
              </a:rPr>
              <a:t> </a:t>
            </a:r>
            <a:r>
              <a:rPr lang="fr-FR" sz="4000" b="1" i="1" dirty="0" err="1" smtClean="0">
                <a:latin typeface="+mn-lt"/>
              </a:rPr>
              <a:t>steps</a:t>
            </a:r>
            <a:endParaRPr lang="fr-FR" sz="4000" b="1" i="1" dirty="0">
              <a:latin typeface="+mn-lt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1277285"/>
            <a:ext cx="12192000" cy="0"/>
          </a:xfrm>
          <a:prstGeom prst="line">
            <a:avLst/>
          </a:prstGeom>
          <a:ln w="317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7A14-2008-497D-843E-2960E2EE8FD0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678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8361</TotalTime>
  <Words>1786</Words>
  <Application>Microsoft Office PowerPoint</Application>
  <PresentationFormat>Grand écran</PresentationFormat>
  <Paragraphs>650</Paragraphs>
  <Slides>33</Slides>
  <Notes>32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Wingdings</vt:lpstr>
      <vt:lpstr>Thème Office</vt:lpstr>
      <vt:lpstr>Noise subtraction with SilenteC</vt:lpstr>
      <vt:lpstr>Aim</vt:lpstr>
      <vt:lpstr>Difficulties</vt:lpstr>
      <vt:lpstr>SilenteC</vt:lpstr>
      <vt:lpstr>Simulation tool</vt:lpstr>
      <vt:lpstr>Tests with SilenteC</vt:lpstr>
      <vt:lpstr>gaussian noise</vt:lpstr>
      <vt:lpstr>gaussian noise</vt:lpstr>
      <vt:lpstr>glitch</vt:lpstr>
      <vt:lpstr>glitch</vt:lpstr>
      <vt:lpstr>glitch</vt:lpstr>
      <vt:lpstr>glitch + gaussian noise</vt:lpstr>
      <vt:lpstr>glitch + gaussian noise</vt:lpstr>
      <vt:lpstr>glitch + gaussian noise</vt:lpstr>
      <vt:lpstr>product of channels: glitch + gaussian noise</vt:lpstr>
      <vt:lpstr>product of channels: glitch + gaussian noise</vt:lpstr>
      <vt:lpstr>product of channels: glitch + gaussian noise</vt:lpstr>
      <vt:lpstr>Présentation PowerPoint</vt:lpstr>
      <vt:lpstr>Présentation PowerPoint</vt:lpstr>
      <vt:lpstr>Présentation PowerPoint</vt:lpstr>
      <vt:lpstr>glitch &amp; line</vt:lpstr>
      <vt:lpstr>glitch &amp; line</vt:lpstr>
      <vt:lpstr>glitch &amp; line</vt:lpstr>
      <vt:lpstr>glitch &amp; line</vt:lpstr>
      <vt:lpstr>glitch + gaussian noise &amp; line</vt:lpstr>
      <vt:lpstr>glitch + gaussian noise &amp; line</vt:lpstr>
      <vt:lpstr>glitch + gaussian noise &amp; line</vt:lpstr>
      <vt:lpstr>glitch + gaussian noise &amp; line</vt:lpstr>
      <vt:lpstr>glitch + chirp</vt:lpstr>
      <vt:lpstr>glitch + chirp</vt:lpstr>
      <vt:lpstr>glitch + chirp</vt:lpstr>
      <vt:lpstr>Zoom: glitch + chirp</vt:lpstr>
      <vt:lpstr>Next steps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Regression Methods</dc:title>
  <dc:creator>Vincent GERMAIN</dc:creator>
  <cp:lastModifiedBy>Vincent GERMAIN</cp:lastModifiedBy>
  <cp:revision>233</cp:revision>
  <dcterms:created xsi:type="dcterms:W3CDTF">2016-01-29T08:12:31Z</dcterms:created>
  <dcterms:modified xsi:type="dcterms:W3CDTF">2016-06-10T14:04:25Z</dcterms:modified>
</cp:coreProperties>
</file>