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handoutMasterIdLst>
    <p:handoutMasterId r:id="rId73"/>
  </p:handoutMasterIdLst>
  <p:sldIdLst>
    <p:sldId id="308" r:id="rId2"/>
    <p:sldId id="349" r:id="rId3"/>
    <p:sldId id="357" r:id="rId4"/>
    <p:sldId id="358" r:id="rId5"/>
    <p:sldId id="362" r:id="rId6"/>
    <p:sldId id="363" r:id="rId7"/>
    <p:sldId id="364" r:id="rId8"/>
    <p:sldId id="365" r:id="rId9"/>
    <p:sldId id="398" r:id="rId10"/>
    <p:sldId id="399" r:id="rId11"/>
    <p:sldId id="400" r:id="rId12"/>
    <p:sldId id="401" r:id="rId13"/>
    <p:sldId id="402" r:id="rId14"/>
    <p:sldId id="403" r:id="rId15"/>
    <p:sldId id="404" r:id="rId16"/>
    <p:sldId id="405" r:id="rId17"/>
    <p:sldId id="406" r:id="rId18"/>
    <p:sldId id="407" r:id="rId19"/>
    <p:sldId id="408" r:id="rId20"/>
    <p:sldId id="409" r:id="rId21"/>
    <p:sldId id="410" r:id="rId22"/>
    <p:sldId id="411" r:id="rId23"/>
    <p:sldId id="393" r:id="rId24"/>
    <p:sldId id="394" r:id="rId25"/>
    <p:sldId id="412" r:id="rId26"/>
    <p:sldId id="395" r:id="rId27"/>
    <p:sldId id="396" r:id="rId28"/>
    <p:sldId id="413" r:id="rId29"/>
    <p:sldId id="414" r:id="rId30"/>
    <p:sldId id="415" r:id="rId31"/>
    <p:sldId id="416" r:id="rId32"/>
    <p:sldId id="419" r:id="rId33"/>
    <p:sldId id="420" r:id="rId34"/>
    <p:sldId id="368" r:id="rId35"/>
    <p:sldId id="369" r:id="rId36"/>
    <p:sldId id="421" r:id="rId37"/>
    <p:sldId id="309" r:id="rId38"/>
    <p:sldId id="341" r:id="rId39"/>
    <p:sldId id="339" r:id="rId40"/>
    <p:sldId id="340" r:id="rId41"/>
    <p:sldId id="329" r:id="rId42"/>
    <p:sldId id="330" r:id="rId43"/>
    <p:sldId id="331" r:id="rId44"/>
    <p:sldId id="342" r:id="rId45"/>
    <p:sldId id="332" r:id="rId46"/>
    <p:sldId id="333" r:id="rId47"/>
    <p:sldId id="334" r:id="rId48"/>
    <p:sldId id="335" r:id="rId49"/>
    <p:sldId id="336" r:id="rId50"/>
    <p:sldId id="337" r:id="rId51"/>
    <p:sldId id="338" r:id="rId52"/>
    <p:sldId id="348" r:id="rId53"/>
    <p:sldId id="422" r:id="rId54"/>
    <p:sldId id="441" r:id="rId55"/>
    <p:sldId id="431" r:id="rId56"/>
    <p:sldId id="432" r:id="rId57"/>
    <p:sldId id="433" r:id="rId58"/>
    <p:sldId id="434" r:id="rId59"/>
    <p:sldId id="436" r:id="rId60"/>
    <p:sldId id="437" r:id="rId61"/>
    <p:sldId id="440" r:id="rId62"/>
    <p:sldId id="444" r:id="rId63"/>
    <p:sldId id="442" r:id="rId64"/>
    <p:sldId id="443" r:id="rId65"/>
    <p:sldId id="424" r:id="rId66"/>
    <p:sldId id="425" r:id="rId67"/>
    <p:sldId id="426" r:id="rId68"/>
    <p:sldId id="427" r:id="rId69"/>
    <p:sldId id="428" r:id="rId70"/>
    <p:sldId id="307" r:id="rId71"/>
  </p:sldIdLst>
  <p:sldSz cx="9144000" cy="6858000" type="screen4x3"/>
  <p:notesSz cx="6797675" cy="9874250"/>
  <p:defaultTextStyle>
    <a:defPPr>
      <a:defRPr lang="it-IT"/>
    </a:defPPr>
    <a:lvl1pPr algn="ctr" rtl="0" fontAlgn="base">
      <a:spcBef>
        <a:spcPct val="0"/>
      </a:spcBef>
      <a:spcAft>
        <a:spcPct val="0"/>
      </a:spcAft>
      <a:defRPr kern="1200">
        <a:solidFill>
          <a:schemeClr val="tx1"/>
        </a:solidFill>
        <a:latin typeface="Arial" charset="0"/>
        <a:ea typeface="宋体" charset="-122"/>
        <a:cs typeface="+mn-cs"/>
      </a:defRPr>
    </a:lvl1pPr>
    <a:lvl2pPr marL="457200" algn="ctr" rtl="0" fontAlgn="base">
      <a:spcBef>
        <a:spcPct val="0"/>
      </a:spcBef>
      <a:spcAft>
        <a:spcPct val="0"/>
      </a:spcAft>
      <a:defRPr kern="1200">
        <a:solidFill>
          <a:schemeClr val="tx1"/>
        </a:solidFill>
        <a:latin typeface="Arial" charset="0"/>
        <a:ea typeface="宋体" charset="-122"/>
        <a:cs typeface="+mn-cs"/>
      </a:defRPr>
    </a:lvl2pPr>
    <a:lvl3pPr marL="914400" algn="ctr" rtl="0" fontAlgn="base">
      <a:spcBef>
        <a:spcPct val="0"/>
      </a:spcBef>
      <a:spcAft>
        <a:spcPct val="0"/>
      </a:spcAft>
      <a:defRPr kern="1200">
        <a:solidFill>
          <a:schemeClr val="tx1"/>
        </a:solidFill>
        <a:latin typeface="Arial" charset="0"/>
        <a:ea typeface="宋体" charset="-122"/>
        <a:cs typeface="+mn-cs"/>
      </a:defRPr>
    </a:lvl3pPr>
    <a:lvl4pPr marL="1371600" algn="ctr" rtl="0" fontAlgn="base">
      <a:spcBef>
        <a:spcPct val="0"/>
      </a:spcBef>
      <a:spcAft>
        <a:spcPct val="0"/>
      </a:spcAft>
      <a:defRPr kern="1200">
        <a:solidFill>
          <a:schemeClr val="tx1"/>
        </a:solidFill>
        <a:latin typeface="Arial" charset="0"/>
        <a:ea typeface="宋体" charset="-122"/>
        <a:cs typeface="+mn-cs"/>
      </a:defRPr>
    </a:lvl4pPr>
    <a:lvl5pPr marL="1828800" algn="ctr"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eviewer" initials="cb" lastIdx="1" clrIdx="0"/>
  <p:cmAuthor id="1" name="DellPiccolo" initials="D" lastIdx="1" clrIdx="1">
    <p:extLst>
      <p:ext uri="{19B8F6BF-5375-455C-9EA6-DF929625EA0E}">
        <p15:presenceInfo xmlns:p15="http://schemas.microsoft.com/office/powerpoint/2012/main" userId="DellPiccol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0A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92" autoAdjust="0"/>
    <p:restoredTop sz="93979" autoAdjust="0"/>
  </p:normalViewPr>
  <p:slideViewPr>
    <p:cSldViewPr snapToGrid="0">
      <p:cViewPr varScale="1">
        <p:scale>
          <a:sx n="65" d="100"/>
          <a:sy n="65" d="100"/>
        </p:scale>
        <p:origin x="1300" y="40"/>
      </p:cViewPr>
      <p:guideLst>
        <p:guide orient="horz" pos="2160"/>
        <p:guide pos="2880"/>
      </p:guideLst>
    </p:cSldViewPr>
  </p:slideViewPr>
  <p:outlineViewPr>
    <p:cViewPr>
      <p:scale>
        <a:sx n="33" d="100"/>
        <a:sy n="33" d="100"/>
      </p:scale>
      <p:origin x="0" y="1710"/>
    </p:cViewPr>
  </p:outlineViewPr>
  <p:notesTextViewPr>
    <p:cViewPr>
      <p:scale>
        <a:sx n="100" d="100"/>
        <a:sy n="100" d="100"/>
      </p:scale>
      <p:origin x="0" y="0"/>
    </p:cViewPr>
  </p:notesTextViewPr>
  <p:sorterViewPr>
    <p:cViewPr varScale="1">
      <p:scale>
        <a:sx n="1" d="1"/>
        <a:sy n="1" d="1"/>
      </p:scale>
      <p:origin x="0" y="-195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46399" cy="493713"/>
          </a:xfrm>
          <a:prstGeom prst="rect">
            <a:avLst/>
          </a:prstGeom>
        </p:spPr>
        <p:txBody>
          <a:bodyPr vert="horz" lIns="87918" tIns="43959" rIns="87918" bIns="43959" rtlCol="0"/>
          <a:lstStyle>
            <a:lvl1pPr algn="l">
              <a:defRPr sz="1200">
                <a:latin typeface="Arial" pitchFamily="34" charset="0"/>
                <a:ea typeface="+mn-ea"/>
              </a:defRPr>
            </a:lvl1pPr>
          </a:lstStyle>
          <a:p>
            <a:pPr>
              <a:defRPr/>
            </a:pPr>
            <a:endParaRPr lang="it-IT"/>
          </a:p>
        </p:txBody>
      </p:sp>
      <p:sp>
        <p:nvSpPr>
          <p:cNvPr id="3" name="Date Placeholder 2"/>
          <p:cNvSpPr>
            <a:spLocks noGrp="1"/>
          </p:cNvSpPr>
          <p:nvPr>
            <p:ph type="dt" sz="quarter" idx="1"/>
          </p:nvPr>
        </p:nvSpPr>
        <p:spPr>
          <a:xfrm>
            <a:off x="3849690" y="2"/>
            <a:ext cx="2946399" cy="493713"/>
          </a:xfrm>
          <a:prstGeom prst="rect">
            <a:avLst/>
          </a:prstGeom>
        </p:spPr>
        <p:txBody>
          <a:bodyPr vert="horz" lIns="87918" tIns="43959" rIns="87918" bIns="43959" rtlCol="0"/>
          <a:lstStyle>
            <a:lvl1pPr algn="r">
              <a:defRPr sz="1200">
                <a:latin typeface="Arial" pitchFamily="34" charset="0"/>
                <a:ea typeface="+mn-ea"/>
              </a:defRPr>
            </a:lvl1pPr>
          </a:lstStyle>
          <a:p>
            <a:pPr>
              <a:defRPr/>
            </a:pPr>
            <a:fld id="{F56139CC-B7D7-4302-B9A4-B9BED4B6D9BE}" type="datetimeFigureOut">
              <a:rPr lang="it-IT"/>
              <a:pPr>
                <a:defRPr/>
              </a:pPr>
              <a:t>01/07/2019</a:t>
            </a:fld>
            <a:endParaRPr lang="it-IT"/>
          </a:p>
        </p:txBody>
      </p:sp>
      <p:sp>
        <p:nvSpPr>
          <p:cNvPr id="4" name="Footer Placeholder 3"/>
          <p:cNvSpPr>
            <a:spLocks noGrp="1"/>
          </p:cNvSpPr>
          <p:nvPr>
            <p:ph type="ftr" sz="quarter" idx="2"/>
          </p:nvPr>
        </p:nvSpPr>
        <p:spPr>
          <a:xfrm>
            <a:off x="2" y="9378952"/>
            <a:ext cx="2946399" cy="493713"/>
          </a:xfrm>
          <a:prstGeom prst="rect">
            <a:avLst/>
          </a:prstGeom>
        </p:spPr>
        <p:txBody>
          <a:bodyPr vert="horz" lIns="87918" tIns="43959" rIns="87918" bIns="43959" rtlCol="0" anchor="b"/>
          <a:lstStyle>
            <a:lvl1pPr algn="l">
              <a:defRPr sz="1200">
                <a:latin typeface="Arial" pitchFamily="34" charset="0"/>
                <a:ea typeface="+mn-ea"/>
              </a:defRPr>
            </a:lvl1pPr>
          </a:lstStyle>
          <a:p>
            <a:pPr>
              <a:defRPr/>
            </a:pPr>
            <a:endParaRPr lang="it-IT"/>
          </a:p>
        </p:txBody>
      </p:sp>
      <p:sp>
        <p:nvSpPr>
          <p:cNvPr id="5" name="Slide Number Placeholder 4"/>
          <p:cNvSpPr>
            <a:spLocks noGrp="1"/>
          </p:cNvSpPr>
          <p:nvPr>
            <p:ph type="sldNum" sz="quarter" idx="3"/>
          </p:nvPr>
        </p:nvSpPr>
        <p:spPr>
          <a:xfrm>
            <a:off x="3849690" y="9378952"/>
            <a:ext cx="2946399" cy="493713"/>
          </a:xfrm>
          <a:prstGeom prst="rect">
            <a:avLst/>
          </a:prstGeom>
        </p:spPr>
        <p:txBody>
          <a:bodyPr vert="horz" lIns="87918" tIns="43959" rIns="87918" bIns="43959" rtlCol="0" anchor="b"/>
          <a:lstStyle>
            <a:lvl1pPr algn="r">
              <a:defRPr sz="1200">
                <a:latin typeface="Arial" pitchFamily="34" charset="0"/>
                <a:ea typeface="+mn-ea"/>
              </a:defRPr>
            </a:lvl1pPr>
          </a:lstStyle>
          <a:p>
            <a:pPr>
              <a:defRPr/>
            </a:pPr>
            <a:fld id="{73F5AE7F-68F5-4BA0-8A48-D3E416DD547B}" type="slidenum">
              <a:rPr lang="it-IT"/>
              <a:pPr>
                <a:defRPr/>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46399" cy="493713"/>
          </a:xfrm>
          <a:prstGeom prst="rect">
            <a:avLst/>
          </a:prstGeom>
        </p:spPr>
        <p:txBody>
          <a:bodyPr vert="horz" lIns="95233" tIns="47616" rIns="95233" bIns="47616" rtlCol="0"/>
          <a:lstStyle>
            <a:lvl1pPr algn="l" fontAlgn="auto">
              <a:spcBef>
                <a:spcPts val="0"/>
              </a:spcBef>
              <a:spcAft>
                <a:spcPts val="0"/>
              </a:spcAft>
              <a:defRPr sz="1300">
                <a:latin typeface="+mn-lt"/>
                <a:ea typeface="+mn-ea"/>
              </a:defRPr>
            </a:lvl1pPr>
          </a:lstStyle>
          <a:p>
            <a:pPr>
              <a:defRPr/>
            </a:pPr>
            <a:endParaRPr lang="it-IT"/>
          </a:p>
        </p:txBody>
      </p:sp>
      <p:sp>
        <p:nvSpPr>
          <p:cNvPr id="3" name="Date Placeholder 2"/>
          <p:cNvSpPr>
            <a:spLocks noGrp="1"/>
          </p:cNvSpPr>
          <p:nvPr>
            <p:ph type="dt" idx="1"/>
          </p:nvPr>
        </p:nvSpPr>
        <p:spPr>
          <a:xfrm>
            <a:off x="3849690" y="2"/>
            <a:ext cx="2946399" cy="493713"/>
          </a:xfrm>
          <a:prstGeom prst="rect">
            <a:avLst/>
          </a:prstGeom>
        </p:spPr>
        <p:txBody>
          <a:bodyPr vert="horz" lIns="95233" tIns="47616" rIns="95233" bIns="47616" rtlCol="0"/>
          <a:lstStyle>
            <a:lvl1pPr algn="r" fontAlgn="auto">
              <a:spcBef>
                <a:spcPts val="0"/>
              </a:spcBef>
              <a:spcAft>
                <a:spcPts val="0"/>
              </a:spcAft>
              <a:defRPr sz="1300">
                <a:latin typeface="+mn-lt"/>
                <a:ea typeface="+mn-ea"/>
              </a:defRPr>
            </a:lvl1pPr>
          </a:lstStyle>
          <a:p>
            <a:pPr>
              <a:defRPr/>
            </a:pPr>
            <a:fld id="{92E94DAF-38DE-4898-872B-852622DD9318}" type="datetimeFigureOut">
              <a:rPr lang="it-IT"/>
              <a:pPr>
                <a:defRPr/>
              </a:pPr>
              <a:t>01/07/2019</a:t>
            </a:fld>
            <a:endParaRPr lang="it-IT"/>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5233" tIns="47616" rIns="95233" bIns="47616" rtlCol="0" anchor="ctr"/>
          <a:lstStyle/>
          <a:p>
            <a:pPr lvl="0"/>
            <a:endParaRPr lang="it-IT" noProof="0" smtClean="0"/>
          </a:p>
        </p:txBody>
      </p:sp>
      <p:sp>
        <p:nvSpPr>
          <p:cNvPr id="5" name="Notes Placeholder 4"/>
          <p:cNvSpPr>
            <a:spLocks noGrp="1"/>
          </p:cNvSpPr>
          <p:nvPr>
            <p:ph type="body" sz="quarter" idx="3"/>
          </p:nvPr>
        </p:nvSpPr>
        <p:spPr>
          <a:xfrm>
            <a:off x="679451" y="4689475"/>
            <a:ext cx="5438775" cy="4443413"/>
          </a:xfrm>
          <a:prstGeom prst="rect">
            <a:avLst/>
          </a:prstGeom>
        </p:spPr>
        <p:txBody>
          <a:bodyPr vert="horz" lIns="95233" tIns="47616" rIns="95233" bIns="4761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it-IT" noProof="0" smtClean="0"/>
          </a:p>
        </p:txBody>
      </p:sp>
      <p:sp>
        <p:nvSpPr>
          <p:cNvPr id="6" name="Footer Placeholder 5"/>
          <p:cNvSpPr>
            <a:spLocks noGrp="1"/>
          </p:cNvSpPr>
          <p:nvPr>
            <p:ph type="ftr" sz="quarter" idx="4"/>
          </p:nvPr>
        </p:nvSpPr>
        <p:spPr>
          <a:xfrm>
            <a:off x="2" y="9378952"/>
            <a:ext cx="2946399" cy="493713"/>
          </a:xfrm>
          <a:prstGeom prst="rect">
            <a:avLst/>
          </a:prstGeom>
        </p:spPr>
        <p:txBody>
          <a:bodyPr vert="horz" lIns="95233" tIns="47616" rIns="95233" bIns="47616" rtlCol="0" anchor="b"/>
          <a:lstStyle>
            <a:lvl1pPr algn="l" fontAlgn="auto">
              <a:spcBef>
                <a:spcPts val="0"/>
              </a:spcBef>
              <a:spcAft>
                <a:spcPts val="0"/>
              </a:spcAft>
              <a:defRPr sz="1300">
                <a:latin typeface="+mn-lt"/>
                <a:ea typeface="+mn-ea"/>
              </a:defRPr>
            </a:lvl1pPr>
          </a:lstStyle>
          <a:p>
            <a:pPr>
              <a:defRPr/>
            </a:pPr>
            <a:endParaRPr lang="it-IT"/>
          </a:p>
        </p:txBody>
      </p:sp>
      <p:sp>
        <p:nvSpPr>
          <p:cNvPr id="7" name="Slide Number Placeholder 6"/>
          <p:cNvSpPr>
            <a:spLocks noGrp="1"/>
          </p:cNvSpPr>
          <p:nvPr>
            <p:ph type="sldNum" sz="quarter" idx="5"/>
          </p:nvPr>
        </p:nvSpPr>
        <p:spPr>
          <a:xfrm>
            <a:off x="3849690" y="9378952"/>
            <a:ext cx="2946399" cy="493713"/>
          </a:xfrm>
          <a:prstGeom prst="rect">
            <a:avLst/>
          </a:prstGeom>
        </p:spPr>
        <p:txBody>
          <a:bodyPr vert="horz" lIns="95233" tIns="47616" rIns="95233" bIns="47616" rtlCol="0" anchor="b"/>
          <a:lstStyle>
            <a:lvl1pPr algn="r" fontAlgn="auto">
              <a:spcBef>
                <a:spcPts val="0"/>
              </a:spcBef>
              <a:spcAft>
                <a:spcPts val="0"/>
              </a:spcAft>
              <a:defRPr sz="1300">
                <a:latin typeface="+mn-lt"/>
                <a:ea typeface="+mn-ea"/>
              </a:defRPr>
            </a:lvl1pPr>
          </a:lstStyle>
          <a:p>
            <a:pPr>
              <a:defRPr/>
            </a:pPr>
            <a:fld id="{FF37283E-4ACB-4819-9C63-F887FB6A95B0}"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298A4F94-7E3E-4E8D-933A-698AFADCF28D}" type="slidenum">
              <a:rPr lang="it-IT"/>
              <a:pPr/>
              <a:t>23</a:t>
            </a:fld>
            <a:endParaRPr lang="it-IT"/>
          </a:p>
        </p:txBody>
      </p:sp>
      <p:sp>
        <p:nvSpPr>
          <p:cNvPr id="6144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61442" name="Rectangle 2"/>
          <p:cNvSpPr txBox="1">
            <a:spLocks noGrp="1" noChangeArrowheads="1"/>
          </p:cNvSpPr>
          <p:nvPr>
            <p:ph type="body" idx="1"/>
          </p:nvPr>
        </p:nvSpPr>
        <p:spPr bwMode="auto">
          <a:xfrm>
            <a:off x="755650" y="5078413"/>
            <a:ext cx="6048375" cy="4811712"/>
          </a:xfrm>
          <a:prstGeom prst="rect">
            <a:avLst/>
          </a:prstGeom>
          <a:noFill/>
          <a:ln cap="flat">
            <a:round/>
            <a:headEnd/>
            <a:tailEnd/>
          </a:ln>
        </p:spPr>
        <p:txBody>
          <a:bodyPr wrap="none" anchor="ctr"/>
          <a:lstStyle/>
          <a:p>
            <a:endParaRPr lang="en-US"/>
          </a:p>
        </p:txBody>
      </p:sp>
    </p:spTree>
    <p:extLst>
      <p:ext uri="{BB962C8B-B14F-4D97-AF65-F5344CB8AC3E}">
        <p14:creationId xmlns:p14="http://schemas.microsoft.com/office/powerpoint/2010/main" val="1697130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F4EA38A5-CAFA-45A2-88C5-275C820868E3}" type="slidenum">
              <a:rPr lang="it-IT"/>
              <a:pPr/>
              <a:t>24</a:t>
            </a:fld>
            <a:endParaRPr lang="it-IT"/>
          </a:p>
        </p:txBody>
      </p:sp>
      <p:sp>
        <p:nvSpPr>
          <p:cNvPr id="6553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65538" name="Rectangle 2"/>
          <p:cNvSpPr txBox="1">
            <a:spLocks noGrp="1" noChangeArrowheads="1"/>
          </p:cNvSpPr>
          <p:nvPr>
            <p:ph type="body" idx="1"/>
          </p:nvPr>
        </p:nvSpPr>
        <p:spPr bwMode="auto">
          <a:xfrm>
            <a:off x="755650" y="5078413"/>
            <a:ext cx="6048375" cy="4811712"/>
          </a:xfrm>
          <a:prstGeom prst="rect">
            <a:avLst/>
          </a:prstGeom>
          <a:noFill/>
          <a:ln cap="flat">
            <a:round/>
            <a:headEnd/>
            <a:tailEnd/>
          </a:ln>
        </p:spPr>
        <p:txBody>
          <a:bodyPr wrap="none" anchor="ctr"/>
          <a:lstStyle/>
          <a:p>
            <a:endParaRPr lang="en-US"/>
          </a:p>
        </p:txBody>
      </p:sp>
    </p:spTree>
    <p:extLst>
      <p:ext uri="{BB962C8B-B14F-4D97-AF65-F5344CB8AC3E}">
        <p14:creationId xmlns:p14="http://schemas.microsoft.com/office/powerpoint/2010/main" val="3214498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6E66CA90-F53C-472A-BFB3-2C51C45E6A6D}" type="slidenum">
              <a:rPr lang="it-IT"/>
              <a:pPr/>
              <a:t>25</a:t>
            </a:fld>
            <a:endParaRPr lang="it-IT"/>
          </a:p>
        </p:txBody>
      </p:sp>
      <p:sp>
        <p:nvSpPr>
          <p:cNvPr id="7372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73730" name="Rectangle 2"/>
          <p:cNvSpPr txBox="1">
            <a:spLocks noGrp="1" noChangeArrowheads="1"/>
          </p:cNvSpPr>
          <p:nvPr>
            <p:ph type="body" idx="1"/>
          </p:nvPr>
        </p:nvSpPr>
        <p:spPr bwMode="auto">
          <a:xfrm>
            <a:off x="755650" y="5078413"/>
            <a:ext cx="6048375" cy="4811712"/>
          </a:xfrm>
          <a:prstGeom prst="rect">
            <a:avLst/>
          </a:prstGeom>
          <a:noFill/>
          <a:ln cap="flat">
            <a:round/>
            <a:headEnd/>
            <a:tailEnd/>
          </a:ln>
        </p:spPr>
        <p:txBody>
          <a:bodyPr wrap="none" anchor="ctr"/>
          <a:lstStyle/>
          <a:p>
            <a:endParaRPr lang="en-US"/>
          </a:p>
        </p:txBody>
      </p:sp>
    </p:spTree>
    <p:extLst>
      <p:ext uri="{BB962C8B-B14F-4D97-AF65-F5344CB8AC3E}">
        <p14:creationId xmlns:p14="http://schemas.microsoft.com/office/powerpoint/2010/main" val="2246615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F6A69ADA-2DB7-4569-B4DD-1B185F932566}" type="slidenum">
              <a:rPr lang="it-IT"/>
              <a:pPr/>
              <a:t>26</a:t>
            </a:fld>
            <a:endParaRPr lang="it-IT"/>
          </a:p>
        </p:txBody>
      </p:sp>
      <p:sp>
        <p:nvSpPr>
          <p:cNvPr id="7577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75778" name="Rectangle 2"/>
          <p:cNvSpPr txBox="1">
            <a:spLocks noGrp="1" noChangeArrowheads="1"/>
          </p:cNvSpPr>
          <p:nvPr>
            <p:ph type="body" idx="1"/>
          </p:nvPr>
        </p:nvSpPr>
        <p:spPr bwMode="auto">
          <a:xfrm>
            <a:off x="755650" y="5078413"/>
            <a:ext cx="6048375" cy="4811712"/>
          </a:xfrm>
          <a:prstGeom prst="rect">
            <a:avLst/>
          </a:prstGeom>
          <a:noFill/>
          <a:ln cap="flat">
            <a:round/>
            <a:headEnd/>
            <a:tailEnd/>
          </a:ln>
        </p:spPr>
        <p:txBody>
          <a:bodyPr wrap="none" anchor="ctr"/>
          <a:lstStyle/>
          <a:p>
            <a:endParaRPr lang="en-US"/>
          </a:p>
        </p:txBody>
      </p:sp>
    </p:spTree>
    <p:extLst>
      <p:ext uri="{BB962C8B-B14F-4D97-AF65-F5344CB8AC3E}">
        <p14:creationId xmlns:p14="http://schemas.microsoft.com/office/powerpoint/2010/main" val="2383909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154EAECC-62C5-4D84-A9E2-9D5F49A946B5}" type="slidenum">
              <a:rPr lang="it-IT"/>
              <a:pPr/>
              <a:t>27</a:t>
            </a:fld>
            <a:endParaRPr lang="it-IT"/>
          </a:p>
        </p:txBody>
      </p:sp>
      <p:sp>
        <p:nvSpPr>
          <p:cNvPr id="7680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76802" name="Rectangle 2"/>
          <p:cNvSpPr txBox="1">
            <a:spLocks noGrp="1" noChangeArrowheads="1"/>
          </p:cNvSpPr>
          <p:nvPr>
            <p:ph type="body" idx="1"/>
          </p:nvPr>
        </p:nvSpPr>
        <p:spPr bwMode="auto">
          <a:xfrm>
            <a:off x="755650" y="5078413"/>
            <a:ext cx="6048375" cy="4811712"/>
          </a:xfrm>
          <a:prstGeom prst="rect">
            <a:avLst/>
          </a:prstGeom>
          <a:noFill/>
          <a:ln cap="flat">
            <a:round/>
            <a:headEnd/>
            <a:tailEnd/>
          </a:ln>
        </p:spPr>
        <p:txBody>
          <a:bodyPr wrap="none" anchor="ctr"/>
          <a:lstStyle/>
          <a:p>
            <a:endParaRPr lang="en-US"/>
          </a:p>
        </p:txBody>
      </p:sp>
    </p:spTree>
    <p:extLst>
      <p:ext uri="{BB962C8B-B14F-4D97-AF65-F5344CB8AC3E}">
        <p14:creationId xmlns:p14="http://schemas.microsoft.com/office/powerpoint/2010/main" val="2086429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25E5622C-D336-4A6A-BDE3-4CCA58D7BCCF}" type="slidenum">
              <a:rPr lang="it-IT"/>
              <a:pPr/>
              <a:t>28</a:t>
            </a:fld>
            <a:endParaRPr lang="it-IT"/>
          </a:p>
        </p:txBody>
      </p:sp>
      <p:sp>
        <p:nvSpPr>
          <p:cNvPr id="7782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77826" name="Rectangle 2"/>
          <p:cNvSpPr txBox="1">
            <a:spLocks noGrp="1" noChangeArrowheads="1"/>
          </p:cNvSpPr>
          <p:nvPr>
            <p:ph type="body" idx="1"/>
          </p:nvPr>
        </p:nvSpPr>
        <p:spPr bwMode="auto">
          <a:xfrm>
            <a:off x="755650" y="5078413"/>
            <a:ext cx="6048375" cy="4811712"/>
          </a:xfrm>
          <a:prstGeom prst="rect">
            <a:avLst/>
          </a:prstGeom>
          <a:noFill/>
          <a:ln cap="flat">
            <a:round/>
            <a:headEnd/>
            <a:tailEnd/>
          </a:ln>
        </p:spPr>
        <p:txBody>
          <a:bodyPr wrap="none" anchor="ctr"/>
          <a:lstStyle/>
          <a:p>
            <a:endParaRPr lang="en-US"/>
          </a:p>
        </p:txBody>
      </p:sp>
    </p:spTree>
    <p:extLst>
      <p:ext uri="{BB962C8B-B14F-4D97-AF65-F5344CB8AC3E}">
        <p14:creationId xmlns:p14="http://schemas.microsoft.com/office/powerpoint/2010/main" val="3591938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B87CAD29-22B0-4610-B150-785896A28EF2}" type="slidenum">
              <a:rPr lang="it-IT"/>
              <a:pPr/>
              <a:t>29</a:t>
            </a:fld>
            <a:endParaRPr lang="it-IT"/>
          </a:p>
        </p:txBody>
      </p:sp>
      <p:sp>
        <p:nvSpPr>
          <p:cNvPr id="9011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90114" name="Rectangle 2"/>
          <p:cNvSpPr txBox="1">
            <a:spLocks noGrp="1" noChangeArrowheads="1"/>
          </p:cNvSpPr>
          <p:nvPr>
            <p:ph type="body" idx="1"/>
          </p:nvPr>
        </p:nvSpPr>
        <p:spPr bwMode="auto">
          <a:xfrm>
            <a:off x="755650" y="5078413"/>
            <a:ext cx="6048375" cy="4811712"/>
          </a:xfrm>
          <a:prstGeom prst="rect">
            <a:avLst/>
          </a:prstGeom>
          <a:noFill/>
          <a:ln cap="flat">
            <a:round/>
            <a:headEnd/>
            <a:tailEnd/>
          </a:ln>
        </p:spPr>
        <p:txBody>
          <a:bodyPr wrap="none" anchor="ctr"/>
          <a:lstStyle/>
          <a:p>
            <a:endParaRPr lang="en-US"/>
          </a:p>
        </p:txBody>
      </p:sp>
    </p:spTree>
    <p:extLst>
      <p:ext uri="{BB962C8B-B14F-4D97-AF65-F5344CB8AC3E}">
        <p14:creationId xmlns:p14="http://schemas.microsoft.com/office/powerpoint/2010/main" val="1347192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0FC31A78-911A-4167-B8B6-66160CC76871}" type="slidenum">
              <a:rPr lang="it-IT"/>
              <a:pPr/>
              <a:t>30</a:t>
            </a:fld>
            <a:endParaRPr lang="it-IT"/>
          </a:p>
        </p:txBody>
      </p:sp>
      <p:sp>
        <p:nvSpPr>
          <p:cNvPr id="9113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91138" name="Rectangle 2"/>
          <p:cNvSpPr txBox="1">
            <a:spLocks noGrp="1" noChangeArrowheads="1"/>
          </p:cNvSpPr>
          <p:nvPr>
            <p:ph type="body" idx="1"/>
          </p:nvPr>
        </p:nvSpPr>
        <p:spPr bwMode="auto">
          <a:xfrm>
            <a:off x="755650" y="5078413"/>
            <a:ext cx="6048375" cy="4811712"/>
          </a:xfrm>
          <a:prstGeom prst="rect">
            <a:avLst/>
          </a:prstGeom>
          <a:noFill/>
          <a:ln cap="flat">
            <a:round/>
            <a:headEnd/>
            <a:tailEnd/>
          </a:ln>
        </p:spPr>
        <p:txBody>
          <a:bodyPr wrap="none" anchor="ctr"/>
          <a:lstStyle/>
          <a:p>
            <a:endParaRPr lang="en-US"/>
          </a:p>
        </p:txBody>
      </p:sp>
    </p:spTree>
    <p:extLst>
      <p:ext uri="{BB962C8B-B14F-4D97-AF65-F5344CB8AC3E}">
        <p14:creationId xmlns:p14="http://schemas.microsoft.com/office/powerpoint/2010/main" val="4211015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70F270CC-4FD7-47F5-9AFE-A84E95D13B1F}" type="slidenum">
              <a:rPr lang="it-IT"/>
              <a:pPr/>
              <a:t>31</a:t>
            </a:fld>
            <a:endParaRPr lang="it-IT"/>
          </a:p>
        </p:txBody>
      </p:sp>
      <p:sp>
        <p:nvSpPr>
          <p:cNvPr id="9216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92162" name="Rectangle 2"/>
          <p:cNvSpPr txBox="1">
            <a:spLocks noGrp="1" noChangeArrowheads="1"/>
          </p:cNvSpPr>
          <p:nvPr>
            <p:ph type="body" idx="1"/>
          </p:nvPr>
        </p:nvSpPr>
        <p:spPr bwMode="auto">
          <a:xfrm>
            <a:off x="755650" y="5078413"/>
            <a:ext cx="6048375" cy="4811712"/>
          </a:xfrm>
          <a:prstGeom prst="rect">
            <a:avLst/>
          </a:prstGeom>
          <a:noFill/>
          <a:ln cap="flat">
            <a:round/>
            <a:headEnd/>
            <a:tailEnd/>
          </a:ln>
        </p:spPr>
        <p:txBody>
          <a:bodyPr wrap="none" anchor="ctr"/>
          <a:lstStyle/>
          <a:p>
            <a:endParaRPr lang="en-US"/>
          </a:p>
        </p:txBody>
      </p:sp>
    </p:spTree>
    <p:extLst>
      <p:ext uri="{BB962C8B-B14F-4D97-AF65-F5344CB8AC3E}">
        <p14:creationId xmlns:p14="http://schemas.microsoft.com/office/powerpoint/2010/main" val="1511166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t-I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t-IT"/>
          </a:p>
        </p:txBody>
      </p:sp>
      <p:sp>
        <p:nvSpPr>
          <p:cNvPr id="4" name="Date Placeholder 3"/>
          <p:cNvSpPr>
            <a:spLocks noGrp="1"/>
          </p:cNvSpPr>
          <p:nvPr>
            <p:ph type="dt" sz="half" idx="10"/>
          </p:nvPr>
        </p:nvSpPr>
        <p:spPr/>
        <p:txBody>
          <a:bodyPr/>
          <a:lstStyle>
            <a:lvl1pPr>
              <a:defRPr/>
            </a:lvl1pPr>
          </a:lstStyle>
          <a:p>
            <a:pPr>
              <a:defRPr/>
            </a:pPr>
            <a:fld id="{7857AAF3-D237-412A-8DE1-D6F0BC541C2E}" type="datetimeFigureOut">
              <a:rPr lang="it-IT"/>
              <a:pPr>
                <a:defRPr/>
              </a:pPr>
              <a:t>01/07/2019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E6393E1D-7844-4894-A3F8-6E14403D3635}"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lvl1pPr>
              <a:defRPr/>
            </a:lvl1pPr>
          </a:lstStyle>
          <a:p>
            <a:pPr>
              <a:defRPr/>
            </a:pPr>
            <a:fld id="{5F714EF3-2488-4A93-AB59-D8AE59422D15}" type="datetimeFigureOut">
              <a:rPr lang="it-IT"/>
              <a:pPr>
                <a:defRPr/>
              </a:pPr>
              <a:t>01/07/2019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AAC01AF4-0E58-4277-A785-D9A305D8C086}"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t-I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D7F35C5-99E6-4A05-97DA-36E086E660AE}" type="datetimeFigureOut">
              <a:rPr lang="it-IT"/>
              <a:pPr>
                <a:defRPr/>
              </a:pPr>
              <a:t>01/07/2019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41E991DD-1A93-4C63-968D-65B91D99B630}"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Date Placeholder 3"/>
          <p:cNvSpPr>
            <a:spLocks noGrp="1"/>
          </p:cNvSpPr>
          <p:nvPr>
            <p:ph type="dt" sz="half" idx="10"/>
          </p:nvPr>
        </p:nvSpPr>
        <p:spPr/>
        <p:txBody>
          <a:bodyPr/>
          <a:lstStyle>
            <a:lvl1pPr>
              <a:defRPr/>
            </a:lvl1pPr>
          </a:lstStyle>
          <a:p>
            <a:pPr>
              <a:defRPr/>
            </a:pPr>
            <a:fld id="{39C0C777-D83C-4BE0-B591-39C5D36D5B8C}" type="datetimeFigureOut">
              <a:rPr lang="it-IT"/>
              <a:pPr>
                <a:defRPr/>
              </a:pPr>
              <a:t>01/07/2019</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57DE555C-9A60-4A34-99A9-73C9CBF291DA}"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t-I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7" name="Date Placeholder 3"/>
          <p:cNvSpPr>
            <a:spLocks noGrp="1"/>
          </p:cNvSpPr>
          <p:nvPr>
            <p:ph type="dt" sz="half" idx="10"/>
          </p:nvPr>
        </p:nvSpPr>
        <p:spPr/>
        <p:txBody>
          <a:bodyPr/>
          <a:lstStyle>
            <a:lvl1pPr>
              <a:defRPr/>
            </a:lvl1pPr>
          </a:lstStyle>
          <a:p>
            <a:pPr>
              <a:defRPr/>
            </a:pPr>
            <a:fld id="{7907C48C-9EBC-4C5C-AE74-8E89CAE04286}" type="datetimeFigureOut">
              <a:rPr lang="it-IT"/>
              <a:pPr>
                <a:defRPr/>
              </a:pPr>
              <a:t>01/07/2019</a:t>
            </a:fld>
            <a:endParaRPr lang="it-IT"/>
          </a:p>
        </p:txBody>
      </p:sp>
      <p:sp>
        <p:nvSpPr>
          <p:cNvPr id="8" name="Footer Placeholder 4"/>
          <p:cNvSpPr>
            <a:spLocks noGrp="1"/>
          </p:cNvSpPr>
          <p:nvPr>
            <p:ph type="ftr" sz="quarter" idx="11"/>
          </p:nvPr>
        </p:nvSpPr>
        <p:spPr/>
        <p:txBody>
          <a:bodyPr/>
          <a:lstStyle>
            <a:lvl1pPr>
              <a:defRPr/>
            </a:lvl1pPr>
          </a:lstStyle>
          <a:p>
            <a:pPr>
              <a:defRPr/>
            </a:pPr>
            <a:endParaRPr lang="it-IT"/>
          </a:p>
        </p:txBody>
      </p:sp>
      <p:sp>
        <p:nvSpPr>
          <p:cNvPr id="9" name="Slide Number Placeholder 5"/>
          <p:cNvSpPr>
            <a:spLocks noGrp="1"/>
          </p:cNvSpPr>
          <p:nvPr>
            <p:ph type="sldNum" sz="quarter" idx="12"/>
          </p:nvPr>
        </p:nvSpPr>
        <p:spPr/>
        <p:txBody>
          <a:bodyPr/>
          <a:lstStyle>
            <a:lvl1pPr>
              <a:defRPr/>
            </a:lvl1pPr>
          </a:lstStyle>
          <a:p>
            <a:pPr>
              <a:defRPr/>
            </a:pPr>
            <a:fld id="{FDECAAFF-E484-4F6B-9751-E01958A383E9}"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Date Placeholder 3"/>
          <p:cNvSpPr>
            <a:spLocks noGrp="1"/>
          </p:cNvSpPr>
          <p:nvPr>
            <p:ph type="dt" sz="half" idx="10"/>
          </p:nvPr>
        </p:nvSpPr>
        <p:spPr/>
        <p:txBody>
          <a:bodyPr/>
          <a:lstStyle>
            <a:lvl1pPr>
              <a:defRPr/>
            </a:lvl1pPr>
          </a:lstStyle>
          <a:p>
            <a:pPr>
              <a:defRPr/>
            </a:pPr>
            <a:fld id="{67B6EE6D-2B52-4D19-9549-33AEBECE6526}" type="datetimeFigureOut">
              <a:rPr lang="it-IT"/>
              <a:pPr>
                <a:defRPr/>
              </a:pPr>
              <a:t>01/07/2019</a:t>
            </a:fld>
            <a:endParaRPr lang="it-IT"/>
          </a:p>
        </p:txBody>
      </p:sp>
      <p:sp>
        <p:nvSpPr>
          <p:cNvPr id="4" name="Footer Placeholder 4"/>
          <p:cNvSpPr>
            <a:spLocks noGrp="1"/>
          </p:cNvSpPr>
          <p:nvPr>
            <p:ph type="ftr" sz="quarter" idx="11"/>
          </p:nvPr>
        </p:nvSpPr>
        <p:spPr/>
        <p:txBody>
          <a:bodyPr/>
          <a:lstStyle>
            <a:lvl1pPr>
              <a:defRPr/>
            </a:lvl1pPr>
          </a:lstStyle>
          <a:p>
            <a:pPr>
              <a:defRPr/>
            </a:pPr>
            <a:endParaRPr lang="it-IT"/>
          </a:p>
        </p:txBody>
      </p:sp>
      <p:sp>
        <p:nvSpPr>
          <p:cNvPr id="5" name="Slide Number Placeholder 5"/>
          <p:cNvSpPr>
            <a:spLocks noGrp="1"/>
          </p:cNvSpPr>
          <p:nvPr>
            <p:ph type="sldNum" sz="quarter" idx="12"/>
          </p:nvPr>
        </p:nvSpPr>
        <p:spPr/>
        <p:txBody>
          <a:bodyPr/>
          <a:lstStyle>
            <a:lvl1pPr>
              <a:defRPr/>
            </a:lvl1pPr>
          </a:lstStyle>
          <a:p>
            <a:pPr>
              <a:defRPr/>
            </a:pPr>
            <a:fld id="{FA137269-6412-4A06-A5DF-F421A52DB66E}"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B110D92-4D85-4301-AC2E-BB8D8CD3BCE1}" type="datetimeFigureOut">
              <a:rPr lang="it-IT"/>
              <a:pPr>
                <a:defRPr/>
              </a:pPr>
              <a:t>01/07/2019</a:t>
            </a:fld>
            <a:endParaRPr lang="it-IT"/>
          </a:p>
        </p:txBody>
      </p:sp>
      <p:sp>
        <p:nvSpPr>
          <p:cNvPr id="3" name="Footer Placeholder 4"/>
          <p:cNvSpPr>
            <a:spLocks noGrp="1"/>
          </p:cNvSpPr>
          <p:nvPr>
            <p:ph type="ftr" sz="quarter" idx="11"/>
          </p:nvPr>
        </p:nvSpPr>
        <p:spPr/>
        <p:txBody>
          <a:bodyPr/>
          <a:lstStyle>
            <a:lvl1pPr>
              <a:defRPr/>
            </a:lvl1pPr>
          </a:lstStyle>
          <a:p>
            <a:pPr>
              <a:defRPr/>
            </a:pPr>
            <a:endParaRPr lang="it-IT"/>
          </a:p>
        </p:txBody>
      </p:sp>
      <p:sp>
        <p:nvSpPr>
          <p:cNvPr id="4" name="Slide Number Placeholder 5"/>
          <p:cNvSpPr>
            <a:spLocks noGrp="1"/>
          </p:cNvSpPr>
          <p:nvPr>
            <p:ph type="sldNum" sz="quarter" idx="12"/>
          </p:nvPr>
        </p:nvSpPr>
        <p:spPr/>
        <p:txBody>
          <a:bodyPr/>
          <a:lstStyle>
            <a:lvl1pPr>
              <a:defRPr/>
            </a:lvl1pPr>
          </a:lstStyle>
          <a:p>
            <a:pPr>
              <a:defRPr/>
            </a:pPr>
            <a:fld id="{061F9345-BC6B-4EB6-ACF1-66A7E8B1B502}"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t-I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CB1779B-20ED-4277-9F01-2D92E446386B}" type="datetimeFigureOut">
              <a:rPr lang="it-IT"/>
              <a:pPr>
                <a:defRPr/>
              </a:pPr>
              <a:t>01/07/2019</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D35DE57B-4172-4D06-A3E4-F945C6981E4E}"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t-IT"/>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AAEBC2E-E51E-4641-8DA6-AB4B33CD5D80}" type="datetimeFigureOut">
              <a:rPr lang="it-IT"/>
              <a:pPr>
                <a:defRPr/>
              </a:pPr>
              <a:t>01/07/2019</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6A57D4DF-326A-4F46-8CD9-E070CD707A89}"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lvl1pPr>
              <a:defRPr/>
            </a:lvl1pPr>
          </a:lstStyle>
          <a:p>
            <a:pPr>
              <a:defRPr/>
            </a:pPr>
            <a:fld id="{B94CB941-EEB7-4DB7-B57E-83CAF46C4013}" type="datetimeFigureOut">
              <a:rPr lang="it-IT"/>
              <a:pPr>
                <a:defRPr/>
              </a:pPr>
              <a:t>01/07/2019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C52515F7-B357-4683-81A9-4901879AC29C}"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t-I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lvl1pPr>
              <a:defRPr/>
            </a:lvl1pPr>
          </a:lstStyle>
          <a:p>
            <a:pPr>
              <a:defRPr/>
            </a:pPr>
            <a:fld id="{8557F18B-F200-4D13-8E1E-2BEF2A72F4C2}" type="datetimeFigureOut">
              <a:rPr lang="it-IT"/>
              <a:pPr>
                <a:defRPr/>
              </a:pPr>
              <a:t>01/07/2019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39E4FDF2-AABD-431D-B123-5158F4C61F86}" type="slidenum">
              <a:rPr lang="it-IT"/>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cus_rt">
    <p:spTree>
      <p:nvGrpSpPr>
        <p:cNvPr id="1" name=""/>
        <p:cNvGrpSpPr/>
        <p:nvPr/>
      </p:nvGrpSpPr>
      <p:grpSpPr>
        <a:xfrm>
          <a:off x="0" y="0"/>
          <a:ext cx="0" cy="0"/>
          <a:chOff x="0" y="0"/>
          <a:chExt cx="0" cy="0"/>
        </a:xfrm>
      </p:grpSpPr>
      <p:graphicFrame>
        <p:nvGraphicFramePr>
          <p:cNvPr id="2" name="Group 29"/>
          <p:cNvGraphicFramePr>
            <a:graphicFrameLocks noGrp="1"/>
          </p:cNvGraphicFramePr>
          <p:nvPr/>
        </p:nvGraphicFramePr>
        <p:xfrm>
          <a:off x="0" y="0"/>
          <a:ext cx="9144000" cy="860280"/>
        </p:xfrm>
        <a:graphic>
          <a:graphicData uri="http://schemas.openxmlformats.org/drawingml/2006/table">
            <a:tbl>
              <a:tblPr/>
              <a:tblGrid>
                <a:gridCol w="428596">
                  <a:extLst>
                    <a:ext uri="{9D8B030D-6E8A-4147-A177-3AD203B41FA5}">
                      <a16:colId xmlns:a16="http://schemas.microsoft.com/office/drawing/2014/main" val="20000"/>
                    </a:ext>
                  </a:extLst>
                </a:gridCol>
                <a:gridCol w="8143932">
                  <a:extLst>
                    <a:ext uri="{9D8B030D-6E8A-4147-A177-3AD203B41FA5}">
                      <a16:colId xmlns:a16="http://schemas.microsoft.com/office/drawing/2014/main" val="20001"/>
                    </a:ext>
                  </a:extLst>
                </a:gridCol>
                <a:gridCol w="571472">
                  <a:extLst>
                    <a:ext uri="{9D8B030D-6E8A-4147-A177-3AD203B41FA5}">
                      <a16:colId xmlns:a16="http://schemas.microsoft.com/office/drawing/2014/main" val="20002"/>
                    </a:ext>
                  </a:extLst>
                </a:gridCol>
              </a:tblGrid>
              <a:tr h="78581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rgbClr val="000000"/>
                        </a:solidFill>
                        <a:effectLst/>
                        <a:latin typeface="Calibri" pitchFamily="34" charset="0"/>
                      </a:endParaRPr>
                    </a:p>
                  </a:txBody>
                  <a:tcPr marL="0" marR="0" marT="72000" marB="7200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E9EE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GB" sz="900" kern="1200" dirty="0" smtClean="0">
                          <a:solidFill>
                            <a:schemeClr val="tx1"/>
                          </a:solidFill>
                          <a:latin typeface="+mn-lt"/>
                          <a:ea typeface="+mn-ea"/>
                          <a:cs typeface="+mn-cs"/>
                        </a:rPr>
                        <a:t>Department of Mathematics and Geosciences, University of Trieste, Italy</a:t>
                      </a:r>
                    </a:p>
                    <a:p>
                      <a:pPr marL="0" marR="0" lvl="0" indent="0" algn="ctr" defTabSz="914400" rtl="0" eaLnBrk="1" fontAlgn="base" latinLnBrk="0" hangingPunct="1">
                        <a:lnSpc>
                          <a:spcPct val="100000"/>
                        </a:lnSpc>
                        <a:spcBef>
                          <a:spcPct val="0"/>
                        </a:spcBef>
                        <a:spcAft>
                          <a:spcPct val="0"/>
                        </a:spcAft>
                        <a:buClrTx/>
                        <a:buSzTx/>
                        <a:buFontTx/>
                        <a:buNone/>
                        <a:tabLst/>
                      </a:pPr>
                      <a:r>
                        <a:rPr lang="en-GB" sz="900" kern="1200" dirty="0" smtClean="0">
                          <a:solidFill>
                            <a:schemeClr val="tx1"/>
                          </a:solidFill>
                          <a:latin typeface="+mn-lt"/>
                          <a:ea typeface="+mn-ea"/>
                          <a:cs typeface="+mn-cs"/>
                        </a:rPr>
                        <a:t>National Institute of Oceanography and Experimental Geophysics,  CRS - Udine, Italy</a:t>
                      </a:r>
                    </a:p>
                    <a:p>
                      <a:pPr marL="0" marR="0" lvl="0" indent="0" algn="ctr" defTabSz="914400" rtl="0" eaLnBrk="1" fontAlgn="base" latinLnBrk="0" hangingPunct="1">
                        <a:lnSpc>
                          <a:spcPct val="100000"/>
                        </a:lnSpc>
                        <a:spcBef>
                          <a:spcPct val="0"/>
                        </a:spcBef>
                        <a:spcAft>
                          <a:spcPct val="0"/>
                        </a:spcAft>
                        <a:buClrTx/>
                        <a:buSzTx/>
                        <a:buFontTx/>
                        <a:buNone/>
                        <a:tabLst/>
                      </a:pPr>
                      <a:endParaRPr lang="en-GB" sz="900" kern="1200" dirty="0" smtClean="0">
                        <a:solidFill>
                          <a:schemeClr val="tx1"/>
                        </a:solidFill>
                        <a:latin typeface="+mn-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GB" sz="900" kern="1200" dirty="0" smtClean="0">
                        <a:solidFill>
                          <a:schemeClr val="tx1"/>
                        </a:solidFill>
                        <a:latin typeface="+mn-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sz="1100" b="1" dirty="0" smtClean="0"/>
                        <a:t>Plate movement and </a:t>
                      </a:r>
                      <a:r>
                        <a:rPr lang="en-US" sz="1100" b="1" dirty="0" err="1" smtClean="0"/>
                        <a:t>karstic</a:t>
                      </a:r>
                      <a:r>
                        <a:rPr lang="en-US" sz="1100" b="1" dirty="0" smtClean="0"/>
                        <a:t> underground water flow in fifty years of ultra broad band tilt observations in the </a:t>
                      </a:r>
                      <a:r>
                        <a:rPr lang="en-US" sz="1100" b="1" dirty="0" err="1" smtClean="0"/>
                        <a:t>Karst</a:t>
                      </a:r>
                      <a:r>
                        <a:rPr lang="en-US" sz="1100" b="1" dirty="0" smtClean="0"/>
                        <a:t>- implications for GNSS</a:t>
                      </a:r>
                      <a:endParaRPr kumimoji="0" lang="it-IT" sz="900" b="1" i="0" u="none" strike="noStrike" cap="none" normalizeH="0" baseline="0" dirty="0" smtClean="0">
                        <a:ln>
                          <a:noFill/>
                        </a:ln>
                        <a:solidFill>
                          <a:srgbClr val="000000"/>
                        </a:solidFill>
                        <a:effectLst/>
                        <a:latin typeface="Verdana" pitchFamily="34" charset="0"/>
                      </a:endParaRPr>
                    </a:p>
                  </a:txBody>
                  <a:tcPr marL="0" marR="0" marT="72000" marB="7200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E9EE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rgbClr val="000000"/>
                        </a:solidFill>
                        <a:effectLst/>
                        <a:latin typeface="Calibri" pitchFamily="34" charset="0"/>
                      </a:endParaRPr>
                    </a:p>
                  </a:txBody>
                  <a:tcPr marL="0" marR="0" marT="72000" marB="7200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E9EEEE"/>
                    </a:solidFill>
                  </a:tcPr>
                </a:tc>
                <a:extLst>
                  <a:ext uri="{0D108BD9-81ED-4DB2-BD59-A6C34878D82A}">
                    <a16:rowId xmlns:a16="http://schemas.microsoft.com/office/drawing/2014/main" val="10000"/>
                  </a:ext>
                </a:extLst>
              </a:tr>
            </a:tbl>
          </a:graphicData>
        </a:graphic>
      </p:graphicFrame>
      <p:pic>
        <p:nvPicPr>
          <p:cNvPr id="3" name="Picture 6" descr="Logo Univ traspNero"/>
          <p:cNvPicPr>
            <a:picLocks noChangeAspect="1" noChangeArrowheads="1"/>
          </p:cNvPicPr>
          <p:nvPr userDrawn="1"/>
        </p:nvPicPr>
        <p:blipFill>
          <a:blip r:embed="rId2" cstate="print"/>
          <a:srcRect/>
          <a:stretch>
            <a:fillRect/>
          </a:stretch>
        </p:blipFill>
        <p:spPr bwMode="auto">
          <a:xfrm>
            <a:off x="107950" y="122238"/>
            <a:ext cx="503238" cy="503237"/>
          </a:xfrm>
          <a:prstGeom prst="rect">
            <a:avLst/>
          </a:prstGeom>
          <a:noFill/>
          <a:ln w="9525">
            <a:noFill/>
            <a:miter lim="800000"/>
            <a:headEnd/>
            <a:tailEnd/>
          </a:ln>
        </p:spPr>
      </p:pic>
      <p:sp>
        <p:nvSpPr>
          <p:cNvPr id="4" name="Text Box 19"/>
          <p:cNvSpPr txBox="1">
            <a:spLocks noChangeArrowheads="1"/>
          </p:cNvSpPr>
          <p:nvPr userDrawn="1"/>
        </p:nvSpPr>
        <p:spPr bwMode="auto">
          <a:xfrm>
            <a:off x="8675688" y="6381750"/>
            <a:ext cx="468312" cy="517525"/>
          </a:xfrm>
          <a:prstGeom prst="rect">
            <a:avLst/>
          </a:prstGeom>
          <a:noFill/>
          <a:ln w="9525">
            <a:noFill/>
            <a:miter lim="800000"/>
            <a:headEnd/>
            <a:tailEnd/>
          </a:ln>
          <a:effectLst/>
        </p:spPr>
        <p:txBody>
          <a:bodyPr>
            <a:spAutoFit/>
          </a:bodyPr>
          <a:lstStyle/>
          <a:p>
            <a:pPr>
              <a:spcBef>
                <a:spcPct val="50000"/>
              </a:spcBef>
              <a:defRPr/>
            </a:pPr>
            <a:fld id="{367D8978-84A4-445C-B517-093CE9BB2D53}" type="slidenum">
              <a:rPr lang="it-IT" sz="1400">
                <a:latin typeface="Verdana" pitchFamily="34" charset="0"/>
              </a:rPr>
              <a:pPr>
                <a:spcBef>
                  <a:spcPct val="50000"/>
                </a:spcBef>
                <a:defRPr/>
              </a:pPr>
              <a:t>‹N›</a:t>
            </a:fld>
            <a:endParaRPr lang="it-IT" sz="1400">
              <a:latin typeface="Verdana" pitchFamily="34" charset="0"/>
            </a:endParaRPr>
          </a:p>
        </p:txBody>
      </p:sp>
      <p:pic>
        <p:nvPicPr>
          <p:cNvPr id="7" name="Picture 2"/>
          <p:cNvPicPr>
            <a:picLocks noChangeAspect="1" noChangeArrowheads="1"/>
          </p:cNvPicPr>
          <p:nvPr userDrawn="1"/>
        </p:nvPicPr>
        <p:blipFill>
          <a:blip r:embed="rId3" cstate="print"/>
          <a:srcRect/>
          <a:stretch>
            <a:fillRect/>
          </a:stretch>
        </p:blipFill>
        <p:spPr bwMode="auto">
          <a:xfrm>
            <a:off x="8096250" y="214290"/>
            <a:ext cx="1047750" cy="333375"/>
          </a:xfrm>
          <a:prstGeom prst="rect">
            <a:avLst/>
          </a:prstGeom>
          <a:noFill/>
          <a:ln w="9525">
            <a:noFill/>
            <a:miter lim="800000"/>
            <a:headEnd/>
            <a:tailEnd/>
          </a:ln>
        </p:spPr>
      </p:pic>
      <p:pic>
        <p:nvPicPr>
          <p:cNvPr id="8" name="Picture 2" descr="D:\Documenti\Barbara\GORGAZZO GEOSITO\Cartella Gorgazzo pannello\Links\logo DMG.jpg"/>
          <p:cNvPicPr>
            <a:picLocks noChangeAspect="1" noChangeArrowheads="1"/>
          </p:cNvPicPr>
          <p:nvPr userDrawn="1"/>
        </p:nvPicPr>
        <p:blipFill>
          <a:blip r:embed="rId4" cstate="print"/>
          <a:srcRect/>
          <a:stretch>
            <a:fillRect/>
          </a:stretch>
        </p:blipFill>
        <p:spPr bwMode="auto">
          <a:xfrm>
            <a:off x="0" y="0"/>
            <a:ext cx="1142976" cy="634006"/>
          </a:xfrm>
          <a:prstGeom prst="rect">
            <a:avLst/>
          </a:prstGeom>
          <a:noFill/>
          <a:ln w="9525">
            <a:noFill/>
            <a:miter lim="800000"/>
            <a:headEnd/>
            <a:tailEnd/>
          </a:ln>
        </p:spPr>
      </p:pic>
    </p:spTree>
    <p:extLst>
      <p:ext uri="{BB962C8B-B14F-4D97-AF65-F5344CB8AC3E}">
        <p14:creationId xmlns:p14="http://schemas.microsoft.com/office/powerpoint/2010/main" val="8428189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457200" y="274638"/>
            <a:ext cx="8229600" cy="58515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3" name="Rectangle 4"/>
          <p:cNvSpPr>
            <a:spLocks noGrp="1" noChangeArrowheads="1"/>
          </p:cNvSpPr>
          <p:nvPr>
            <p:ph type="dt" sz="half" idx="10"/>
          </p:nvPr>
        </p:nvSpPr>
        <p:spPr/>
        <p:txBody>
          <a:bodyPr/>
          <a:lstStyle>
            <a:lvl1pPr>
              <a:defRPr/>
            </a:lvl1pPr>
          </a:lstStyle>
          <a:p>
            <a:pPr>
              <a:defRPr/>
            </a:pPr>
            <a:fld id="{62BC1238-E93F-4B4C-AF5A-CCD4D7DEA72E}" type="datetime1">
              <a:rPr lang="it-IT" smtClean="0"/>
              <a:pPr>
                <a:defRPr/>
              </a:pPr>
              <a:t>01/07/2019</a:t>
            </a:fld>
            <a:endParaRPr lang="de-DE"/>
          </a:p>
        </p:txBody>
      </p:sp>
      <p:sp>
        <p:nvSpPr>
          <p:cNvPr id="4" name="Rectangle 5"/>
          <p:cNvSpPr>
            <a:spLocks noGrp="1" noChangeArrowheads="1"/>
          </p:cNvSpPr>
          <p:nvPr>
            <p:ph type="ftr" sz="quarter" idx="11"/>
          </p:nvPr>
        </p:nvSpPr>
        <p:spPr/>
        <p:txBody>
          <a:bodyPr/>
          <a:lstStyle>
            <a:lvl1pPr>
              <a:defRPr/>
            </a:lvl1pPr>
          </a:lstStyle>
          <a:p>
            <a:pPr>
              <a:defRPr/>
            </a:pPr>
            <a:endParaRPr lang="de-DE"/>
          </a:p>
        </p:txBody>
      </p:sp>
      <p:sp>
        <p:nvSpPr>
          <p:cNvPr id="5" name="Rectangle 6"/>
          <p:cNvSpPr>
            <a:spLocks noGrp="1" noChangeArrowheads="1"/>
          </p:cNvSpPr>
          <p:nvPr>
            <p:ph type="sldNum" sz="quarter" idx="12"/>
          </p:nvPr>
        </p:nvSpPr>
        <p:spPr/>
        <p:txBody>
          <a:bodyPr/>
          <a:lstStyle>
            <a:lvl1pPr>
              <a:defRPr/>
            </a:lvl1pPr>
          </a:lstStyle>
          <a:p>
            <a:pPr>
              <a:defRPr/>
            </a:pPr>
            <a:fld id="{C92BF6D6-197A-4B61-B72B-AFA3CDDD61EB}" type="slidenum">
              <a:rPr lang="de-DE"/>
              <a:pPr>
                <a:defRPr/>
              </a:pPr>
              <a:t>‹N›</a:t>
            </a:fld>
            <a:endParaRPr lang="de-DE"/>
          </a:p>
        </p:txBody>
      </p:sp>
    </p:spTree>
    <p:extLst>
      <p:ext uri="{BB962C8B-B14F-4D97-AF65-F5344CB8AC3E}">
        <p14:creationId xmlns:p14="http://schemas.microsoft.com/office/powerpoint/2010/main" val="30320383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it-IT"/>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Rectangle 4"/>
          <p:cNvSpPr>
            <a:spLocks noGrp="1" noChangeArrowheads="1"/>
          </p:cNvSpPr>
          <p:nvPr>
            <p:ph type="dt" sz="half" idx="10"/>
          </p:nvPr>
        </p:nvSpPr>
        <p:spPr/>
        <p:txBody>
          <a:bodyPr/>
          <a:lstStyle>
            <a:lvl1pPr>
              <a:defRPr/>
            </a:lvl1pPr>
          </a:lstStyle>
          <a:p>
            <a:pPr>
              <a:defRPr/>
            </a:pPr>
            <a:fld id="{4DEB055E-FCFF-4129-B52F-00C883AC3258}" type="datetime1">
              <a:rPr lang="it-IT" smtClean="0"/>
              <a:pPr>
                <a:defRPr/>
              </a:pPr>
              <a:t>01/07/2019</a:t>
            </a:fld>
            <a:endParaRPr lang="de-DE"/>
          </a:p>
        </p:txBody>
      </p:sp>
      <p:sp>
        <p:nvSpPr>
          <p:cNvPr id="6" name="Rectangle 5"/>
          <p:cNvSpPr>
            <a:spLocks noGrp="1" noChangeArrowheads="1"/>
          </p:cNvSpPr>
          <p:nvPr>
            <p:ph type="ftr" sz="quarter" idx="11"/>
          </p:nvPr>
        </p:nvSpPr>
        <p:spPr/>
        <p:txBody>
          <a:bodyPr/>
          <a:lstStyle>
            <a:lvl1pPr>
              <a:defRPr/>
            </a:lvl1pPr>
          </a:lstStyle>
          <a:p>
            <a:pPr>
              <a:defRPr/>
            </a:pPr>
            <a:endParaRPr lang="de-DE"/>
          </a:p>
        </p:txBody>
      </p:sp>
      <p:sp>
        <p:nvSpPr>
          <p:cNvPr id="7" name="Rectangle 6"/>
          <p:cNvSpPr>
            <a:spLocks noGrp="1" noChangeArrowheads="1"/>
          </p:cNvSpPr>
          <p:nvPr>
            <p:ph type="sldNum" sz="quarter" idx="12"/>
          </p:nvPr>
        </p:nvSpPr>
        <p:spPr/>
        <p:txBody>
          <a:bodyPr/>
          <a:lstStyle>
            <a:lvl1pPr>
              <a:defRPr/>
            </a:lvl1pPr>
          </a:lstStyle>
          <a:p>
            <a:pPr>
              <a:defRPr/>
            </a:pPr>
            <a:fld id="{E227CC73-FB3F-49DB-9EE7-6C08E27A2D0F}" type="slidenum">
              <a:rPr lang="de-DE"/>
              <a:pPr>
                <a:defRPr/>
              </a:pPr>
              <a:t>‹N›</a:t>
            </a:fld>
            <a:endParaRPr lang="de-DE"/>
          </a:p>
        </p:txBody>
      </p:sp>
    </p:spTree>
    <p:extLst>
      <p:ext uri="{BB962C8B-B14F-4D97-AF65-F5344CB8AC3E}">
        <p14:creationId xmlns:p14="http://schemas.microsoft.com/office/powerpoint/2010/main" val="1373716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lum bright="100000" contrast="100000"/>
          </a:blip>
          <a:srcRect/>
          <a:stretch>
            <a:fillRect l="-47000" r="-47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endParaRPr lang="it-IT" altLang="zh-CN"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it-IT" altLang="zh-CN"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D33AB54F-365B-45DA-B9C2-A685EBE24691}" type="datetimeFigureOut">
              <a:rPr lang="it-IT"/>
              <a:pPr>
                <a:defRPr/>
              </a:pPr>
              <a:t>01/07/2019</a:t>
            </a:fld>
            <a:endParaRPr lang="it-I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it-I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9075E9F7-515E-4A1A-A832-614A8C6486AE}"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2.bin"/><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w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13.xml"/><Relationship Id="rId5" Type="http://schemas.openxmlformats.org/officeDocument/2006/relationships/image" Target="NULL"/><Relationship Id="rId4" Type="http://schemas.openxmlformats.org/officeDocument/2006/relationships/image" Target="../media/image18.emf"/></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emf"/><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48.jpeg"/></Relationships>
</file>

<file path=ppt/slides/_rels/slide4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4.t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tif"/><Relationship Id="rId2" Type="http://schemas.openxmlformats.org/officeDocument/2006/relationships/image" Target="../media/image55.tif"/><Relationship Id="rId1" Type="http://schemas.openxmlformats.org/officeDocument/2006/relationships/slideLayout" Target="../slideLayouts/slideLayout7.xml"/><Relationship Id="rId4" Type="http://schemas.openxmlformats.org/officeDocument/2006/relationships/image" Target="../media/image57.tif"/></Relationships>
</file>

<file path=ppt/slides/_rels/slide47.xml.rels><?xml version="1.0" encoding="UTF-8" standalone="yes"?>
<Relationships xmlns="http://schemas.openxmlformats.org/package/2006/relationships"><Relationship Id="rId3" Type="http://schemas.openxmlformats.org/officeDocument/2006/relationships/image" Target="../media/image59.tif"/><Relationship Id="rId2" Type="http://schemas.openxmlformats.org/officeDocument/2006/relationships/image" Target="../media/image58.ti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1.tif"/><Relationship Id="rId2" Type="http://schemas.openxmlformats.org/officeDocument/2006/relationships/image" Target="../media/image60.t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slideLayout" Target="../slideLayouts/slideLayout2.xml"/><Relationship Id="rId4" Type="http://schemas.openxmlformats.org/officeDocument/2006/relationships/image" Target="../media/image66.jpg"/></Relationships>
</file>

<file path=ppt/slides/_rels/slide52.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3.png"/></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72427" y="850265"/>
            <a:ext cx="7772400" cy="1717444"/>
          </a:xfrm>
        </p:spPr>
        <p:txBody>
          <a:bodyPr>
            <a:normAutofit fontScale="90000"/>
          </a:bodyPr>
          <a:lstStyle/>
          <a:p>
            <a:r>
              <a:rPr lang="en-US" b="1" dirty="0">
                <a:solidFill>
                  <a:srgbClr val="C00000"/>
                </a:solidFill>
              </a:rPr>
              <a:t>Gravity field of subsurface mass changes in observation and simulation</a:t>
            </a:r>
          </a:p>
        </p:txBody>
      </p:sp>
      <p:sp>
        <p:nvSpPr>
          <p:cNvPr id="3" name="Sottotitolo 2"/>
          <p:cNvSpPr>
            <a:spLocks noGrp="1"/>
          </p:cNvSpPr>
          <p:nvPr>
            <p:ph type="subTitle" idx="1"/>
          </p:nvPr>
        </p:nvSpPr>
        <p:spPr>
          <a:xfrm>
            <a:off x="1316182" y="3738417"/>
            <a:ext cx="6400800" cy="2716731"/>
          </a:xfrm>
        </p:spPr>
        <p:txBody>
          <a:bodyPr>
            <a:noAutofit/>
          </a:bodyPr>
          <a:lstStyle/>
          <a:p>
            <a:r>
              <a:rPr lang="en-GB" sz="1600" dirty="0" smtClean="0">
                <a:solidFill>
                  <a:schemeClr val="tx1"/>
                </a:solidFill>
              </a:rPr>
              <a:t>C. Braitenberg </a:t>
            </a:r>
          </a:p>
          <a:p>
            <a:r>
              <a:rPr lang="en-GB" sz="1400" dirty="0" smtClean="0">
                <a:solidFill>
                  <a:schemeClr val="tx1"/>
                </a:solidFill>
              </a:rPr>
              <a:t>University of Trieste</a:t>
            </a:r>
          </a:p>
          <a:p>
            <a:r>
              <a:rPr lang="en-GB" sz="1400" dirty="0" smtClean="0">
                <a:solidFill>
                  <a:schemeClr val="tx1"/>
                </a:solidFill>
              </a:rPr>
              <a:t>Co-authors to research: </a:t>
            </a:r>
          </a:p>
          <a:p>
            <a:r>
              <a:rPr lang="it-IT" sz="1600" dirty="0" smtClean="0">
                <a:solidFill>
                  <a:schemeClr val="tx1"/>
                </a:solidFill>
              </a:rPr>
              <a:t>Tommaso </a:t>
            </a:r>
            <a:r>
              <a:rPr lang="it-IT" sz="1600" dirty="0">
                <a:solidFill>
                  <a:schemeClr val="tx1"/>
                </a:solidFill>
              </a:rPr>
              <a:t>Pivetta</a:t>
            </a:r>
            <a:r>
              <a:rPr lang="it-IT" sz="1600" baseline="30000" dirty="0">
                <a:solidFill>
                  <a:schemeClr val="tx1"/>
                </a:solidFill>
              </a:rPr>
              <a:t>1 </a:t>
            </a:r>
            <a:r>
              <a:rPr lang="it-IT" sz="1600" dirty="0">
                <a:solidFill>
                  <a:schemeClr val="tx1"/>
                </a:solidFill>
              </a:rPr>
              <a:t>, Dora Francesca </a:t>
            </a:r>
            <a:r>
              <a:rPr lang="it-IT" sz="1600" dirty="0" smtClean="0">
                <a:solidFill>
                  <a:schemeClr val="tx1"/>
                </a:solidFill>
              </a:rPr>
              <a:t>Barbolla</a:t>
            </a:r>
            <a:r>
              <a:rPr lang="it-IT" sz="1600" baseline="30000" dirty="0" smtClean="0">
                <a:solidFill>
                  <a:schemeClr val="tx1"/>
                </a:solidFill>
              </a:rPr>
              <a:t>2</a:t>
            </a:r>
            <a:r>
              <a:rPr lang="it-IT" sz="1600" dirty="0" smtClean="0">
                <a:solidFill>
                  <a:schemeClr val="tx1"/>
                </a:solidFill>
              </a:rPr>
              <a:t>, </a:t>
            </a:r>
            <a:r>
              <a:rPr lang="it-IT" sz="1600" dirty="0" err="1">
                <a:solidFill>
                  <a:schemeClr val="tx1"/>
                </a:solidFill>
              </a:rPr>
              <a:t>Ildiko</a:t>
            </a:r>
            <a:r>
              <a:rPr lang="it-IT" sz="1600" dirty="0">
                <a:solidFill>
                  <a:schemeClr val="tx1"/>
                </a:solidFill>
              </a:rPr>
              <a:t>’ Nagy</a:t>
            </a:r>
            <a:r>
              <a:rPr lang="it-IT" sz="1600" baseline="30000" dirty="0">
                <a:solidFill>
                  <a:schemeClr val="tx1"/>
                </a:solidFill>
              </a:rPr>
              <a:t>1</a:t>
            </a:r>
            <a:r>
              <a:rPr lang="it-IT" sz="1600" dirty="0">
                <a:solidFill>
                  <a:schemeClr val="tx1"/>
                </a:solidFill>
              </a:rPr>
              <a:t>, </a:t>
            </a:r>
            <a:r>
              <a:rPr lang="it-IT" sz="1600" dirty="0" smtClean="0">
                <a:solidFill>
                  <a:schemeClr val="tx1"/>
                </a:solidFill>
              </a:rPr>
              <a:t>Barbara Grillo</a:t>
            </a:r>
            <a:r>
              <a:rPr lang="it-IT" sz="1600" baseline="30000" dirty="0">
                <a:solidFill>
                  <a:schemeClr val="tx1"/>
                </a:solidFill>
              </a:rPr>
              <a:t>1</a:t>
            </a:r>
            <a:r>
              <a:rPr lang="it-IT" sz="1600" dirty="0" smtClean="0">
                <a:solidFill>
                  <a:schemeClr val="tx1"/>
                </a:solidFill>
              </a:rPr>
              <a:t>, Franci Gabrovšek</a:t>
            </a:r>
            <a:r>
              <a:rPr lang="it-IT" sz="1600" baseline="30000" dirty="0" smtClean="0">
                <a:solidFill>
                  <a:schemeClr val="tx1"/>
                </a:solidFill>
              </a:rPr>
              <a:t>3</a:t>
            </a:r>
            <a:r>
              <a:rPr lang="it-IT" sz="1600" dirty="0" smtClean="0">
                <a:solidFill>
                  <a:schemeClr val="tx1"/>
                </a:solidFill>
              </a:rPr>
              <a:t>,</a:t>
            </a:r>
            <a:r>
              <a:rPr lang="en-US" sz="1600" dirty="0">
                <a:solidFill>
                  <a:schemeClr val="tx1"/>
                </a:solidFill>
              </a:rPr>
              <a:t> </a:t>
            </a:r>
            <a:r>
              <a:rPr lang="it-IT" sz="1600" dirty="0">
                <a:solidFill>
                  <a:schemeClr val="tx1"/>
                </a:solidFill>
              </a:rPr>
              <a:t>Roberto </a:t>
            </a:r>
            <a:r>
              <a:rPr lang="it-IT" sz="1600" dirty="0" smtClean="0">
                <a:solidFill>
                  <a:schemeClr val="tx1"/>
                </a:solidFill>
              </a:rPr>
              <a:t>Devoti</a:t>
            </a:r>
            <a:r>
              <a:rPr lang="it-IT" sz="1600" baseline="30000" dirty="0" smtClean="0">
                <a:solidFill>
                  <a:schemeClr val="tx1"/>
                </a:solidFill>
              </a:rPr>
              <a:t>4</a:t>
            </a:r>
            <a:endParaRPr lang="it-IT" sz="1600" dirty="0">
              <a:solidFill>
                <a:schemeClr val="tx1"/>
              </a:solidFill>
            </a:endParaRPr>
          </a:p>
          <a:p>
            <a:r>
              <a:rPr lang="it-IT" sz="1200" dirty="0">
                <a:solidFill>
                  <a:schemeClr val="tx1"/>
                </a:solidFill>
              </a:rPr>
              <a:t>1 </a:t>
            </a:r>
            <a:r>
              <a:rPr lang="it-IT" sz="1200" dirty="0" err="1">
                <a:solidFill>
                  <a:schemeClr val="tx1"/>
                </a:solidFill>
              </a:rPr>
              <a:t>Department</a:t>
            </a:r>
            <a:r>
              <a:rPr lang="it-IT" sz="1200" dirty="0">
                <a:solidFill>
                  <a:schemeClr val="tx1"/>
                </a:solidFill>
              </a:rPr>
              <a:t> of </a:t>
            </a:r>
            <a:r>
              <a:rPr lang="it-IT" sz="1200" dirty="0" err="1">
                <a:solidFill>
                  <a:schemeClr val="tx1"/>
                </a:solidFill>
              </a:rPr>
              <a:t>Mathematics</a:t>
            </a:r>
            <a:r>
              <a:rPr lang="it-IT" sz="1200" dirty="0">
                <a:solidFill>
                  <a:schemeClr val="tx1"/>
                </a:solidFill>
              </a:rPr>
              <a:t> and </a:t>
            </a:r>
            <a:r>
              <a:rPr lang="it-IT" sz="1200" dirty="0" err="1">
                <a:solidFill>
                  <a:schemeClr val="tx1"/>
                </a:solidFill>
              </a:rPr>
              <a:t>Geosciences</a:t>
            </a:r>
            <a:r>
              <a:rPr lang="it-IT" sz="1200" dirty="0">
                <a:solidFill>
                  <a:schemeClr val="tx1"/>
                </a:solidFill>
              </a:rPr>
              <a:t>, </a:t>
            </a:r>
            <a:r>
              <a:rPr lang="it-IT" sz="1200" dirty="0" err="1">
                <a:solidFill>
                  <a:schemeClr val="tx1"/>
                </a:solidFill>
              </a:rPr>
              <a:t>University</a:t>
            </a:r>
            <a:r>
              <a:rPr lang="it-IT" sz="1200" dirty="0">
                <a:solidFill>
                  <a:schemeClr val="tx1"/>
                </a:solidFill>
              </a:rPr>
              <a:t> of Trieste, </a:t>
            </a:r>
            <a:r>
              <a:rPr lang="it-IT" sz="1200" dirty="0" err="1">
                <a:solidFill>
                  <a:schemeClr val="tx1"/>
                </a:solidFill>
              </a:rPr>
              <a:t>Italy</a:t>
            </a:r>
            <a:r>
              <a:rPr lang="it-IT" sz="1200" dirty="0">
                <a:solidFill>
                  <a:schemeClr val="tx1"/>
                </a:solidFill>
              </a:rPr>
              <a:t> </a:t>
            </a:r>
            <a:endParaRPr lang="it-IT" sz="1200" dirty="0" smtClean="0">
              <a:solidFill>
                <a:schemeClr val="tx1"/>
              </a:solidFill>
            </a:endParaRPr>
          </a:p>
          <a:p>
            <a:r>
              <a:rPr lang="it-IT" sz="1200" dirty="0" smtClean="0">
                <a:solidFill>
                  <a:schemeClr val="tx1"/>
                </a:solidFill>
              </a:rPr>
              <a:t>2 Dipartimento </a:t>
            </a:r>
            <a:r>
              <a:rPr lang="it-IT" sz="1200" dirty="0">
                <a:solidFill>
                  <a:schemeClr val="tx1"/>
                </a:solidFill>
              </a:rPr>
              <a:t>di Scienze e Tecnologie Biologiche ed Ambientali, </a:t>
            </a:r>
            <a:r>
              <a:rPr lang="it-IT" sz="1200" dirty="0" err="1">
                <a:solidFill>
                  <a:schemeClr val="tx1"/>
                </a:solidFill>
              </a:rPr>
              <a:t>University</a:t>
            </a:r>
            <a:r>
              <a:rPr lang="it-IT" sz="1200" dirty="0">
                <a:solidFill>
                  <a:schemeClr val="tx1"/>
                </a:solidFill>
              </a:rPr>
              <a:t> of Salento, Lecce, </a:t>
            </a:r>
            <a:r>
              <a:rPr lang="it-IT" sz="1200" dirty="0" err="1">
                <a:solidFill>
                  <a:schemeClr val="tx1"/>
                </a:solidFill>
              </a:rPr>
              <a:t>Italy</a:t>
            </a:r>
            <a:endParaRPr lang="it-IT" sz="1200" dirty="0">
              <a:solidFill>
                <a:schemeClr val="tx1"/>
              </a:solidFill>
            </a:endParaRPr>
          </a:p>
          <a:p>
            <a:r>
              <a:rPr lang="it-IT" sz="1200" dirty="0" smtClean="0">
                <a:solidFill>
                  <a:schemeClr val="tx1"/>
                </a:solidFill>
              </a:rPr>
              <a:t>3 </a:t>
            </a:r>
            <a:r>
              <a:rPr lang="it-IT" sz="1200" dirty="0" err="1">
                <a:solidFill>
                  <a:schemeClr val="tx1"/>
                </a:solidFill>
              </a:rPr>
              <a:t>Karst</a:t>
            </a:r>
            <a:r>
              <a:rPr lang="it-IT" sz="1200" dirty="0">
                <a:solidFill>
                  <a:schemeClr val="tx1"/>
                </a:solidFill>
              </a:rPr>
              <a:t> </a:t>
            </a:r>
            <a:r>
              <a:rPr lang="it-IT" sz="1200" dirty="0" err="1">
                <a:solidFill>
                  <a:schemeClr val="tx1"/>
                </a:solidFill>
              </a:rPr>
              <a:t>Research</a:t>
            </a:r>
            <a:r>
              <a:rPr lang="it-IT" sz="1200" dirty="0">
                <a:solidFill>
                  <a:schemeClr val="tx1"/>
                </a:solidFill>
              </a:rPr>
              <a:t> </a:t>
            </a:r>
            <a:r>
              <a:rPr lang="it-IT" sz="1200" dirty="0" err="1">
                <a:solidFill>
                  <a:schemeClr val="tx1"/>
                </a:solidFill>
              </a:rPr>
              <a:t>Institute</a:t>
            </a:r>
            <a:r>
              <a:rPr lang="it-IT" sz="1200" dirty="0">
                <a:solidFill>
                  <a:schemeClr val="tx1"/>
                </a:solidFill>
              </a:rPr>
              <a:t>, </a:t>
            </a:r>
            <a:r>
              <a:rPr lang="it-IT" sz="1200" dirty="0" err="1">
                <a:solidFill>
                  <a:schemeClr val="tx1"/>
                </a:solidFill>
              </a:rPr>
              <a:t>Research</a:t>
            </a:r>
            <a:r>
              <a:rPr lang="it-IT" sz="1200" dirty="0">
                <a:solidFill>
                  <a:schemeClr val="tx1"/>
                </a:solidFill>
              </a:rPr>
              <a:t> Centre of the </a:t>
            </a:r>
            <a:r>
              <a:rPr lang="it-IT" sz="1200" dirty="0" err="1">
                <a:solidFill>
                  <a:schemeClr val="tx1"/>
                </a:solidFill>
              </a:rPr>
              <a:t>Slovenian</a:t>
            </a:r>
            <a:r>
              <a:rPr lang="it-IT" sz="1200" dirty="0">
                <a:solidFill>
                  <a:schemeClr val="tx1"/>
                </a:solidFill>
              </a:rPr>
              <a:t> Academy of </a:t>
            </a:r>
            <a:r>
              <a:rPr lang="it-IT" sz="1200" dirty="0" err="1">
                <a:solidFill>
                  <a:schemeClr val="tx1"/>
                </a:solidFill>
              </a:rPr>
              <a:t>Sciences</a:t>
            </a:r>
            <a:r>
              <a:rPr lang="it-IT" sz="1200" dirty="0">
                <a:solidFill>
                  <a:schemeClr val="tx1"/>
                </a:solidFill>
              </a:rPr>
              <a:t>, Postojna, Slovenia</a:t>
            </a:r>
          </a:p>
          <a:p>
            <a:r>
              <a:rPr lang="it-IT" sz="1200" dirty="0" smtClean="0">
                <a:solidFill>
                  <a:schemeClr val="tx1"/>
                </a:solidFill>
              </a:rPr>
              <a:t>4 Centro </a:t>
            </a:r>
            <a:r>
              <a:rPr lang="it-IT" sz="1200" dirty="0">
                <a:solidFill>
                  <a:schemeClr val="tx1"/>
                </a:solidFill>
              </a:rPr>
              <a:t>Nazionale Terremoti, Istituto Nazionale di Geofisica e Vulcanologia, Roma, </a:t>
            </a:r>
            <a:r>
              <a:rPr lang="it-IT" sz="1200" dirty="0" err="1">
                <a:solidFill>
                  <a:schemeClr val="tx1"/>
                </a:solidFill>
              </a:rPr>
              <a:t>Italy</a:t>
            </a:r>
            <a:r>
              <a:rPr lang="it-IT" sz="1200" dirty="0">
                <a:solidFill>
                  <a:schemeClr val="tx1"/>
                </a:solidFill>
              </a:rPr>
              <a:t>.</a:t>
            </a:r>
          </a:p>
          <a:p>
            <a:r>
              <a:rPr lang="it-IT" sz="1400" dirty="0" smtClean="0">
                <a:solidFill>
                  <a:schemeClr val="tx1"/>
                </a:solidFill>
              </a:rPr>
              <a:t> </a:t>
            </a:r>
            <a:r>
              <a:rPr lang="it-IT" sz="1400" dirty="0">
                <a:solidFill>
                  <a:schemeClr val="tx1"/>
                </a:solidFill>
              </a:rPr>
              <a:t/>
            </a:r>
            <a:br>
              <a:rPr lang="it-IT" sz="1400" dirty="0">
                <a:solidFill>
                  <a:schemeClr val="tx1"/>
                </a:solidFill>
              </a:rPr>
            </a:br>
            <a:endParaRPr lang="it-IT" sz="1400" dirty="0">
              <a:solidFill>
                <a:schemeClr val="tx1"/>
              </a:solidFill>
            </a:endParaRPr>
          </a:p>
        </p:txBody>
      </p:sp>
      <p:sp>
        <p:nvSpPr>
          <p:cNvPr id="4" name="CasellaDiTesto 3"/>
          <p:cNvSpPr txBox="1"/>
          <p:nvPr/>
        </p:nvSpPr>
        <p:spPr>
          <a:xfrm>
            <a:off x="1995054" y="2815087"/>
            <a:ext cx="5978491" cy="923330"/>
          </a:xfrm>
          <a:prstGeom prst="rect">
            <a:avLst/>
          </a:prstGeom>
          <a:noFill/>
        </p:spPr>
        <p:txBody>
          <a:bodyPr wrap="square" rtlCol="0">
            <a:spAutoFit/>
          </a:bodyPr>
          <a:lstStyle/>
          <a:p>
            <a:r>
              <a:rPr lang="en-US" dirty="0" smtClean="0"/>
              <a:t>VIRGO </a:t>
            </a:r>
            <a:r>
              <a:rPr lang="en-US" dirty="0"/>
              <a:t>meeting 1 July, 2019, </a:t>
            </a:r>
            <a:endParaRPr lang="en-US" dirty="0" smtClean="0"/>
          </a:p>
          <a:p>
            <a:r>
              <a:rPr lang="en-US" dirty="0" smtClean="0"/>
              <a:t>European </a:t>
            </a:r>
            <a:r>
              <a:rPr lang="en-US" dirty="0"/>
              <a:t>Gravitational Observatory, Cascina, Italy.</a:t>
            </a:r>
          </a:p>
          <a:p>
            <a:endParaRPr lang="en-US" dirty="0"/>
          </a:p>
        </p:txBody>
      </p:sp>
    </p:spTree>
    <p:extLst>
      <p:ext uri="{BB962C8B-B14F-4D97-AF65-F5344CB8AC3E}">
        <p14:creationId xmlns:p14="http://schemas.microsoft.com/office/powerpoint/2010/main" val="1240764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solidFill>
                  <a:srgbClr val="C00000"/>
                </a:solidFill>
              </a:rPr>
              <a:t>Topics</a:t>
            </a:r>
            <a:r>
              <a:rPr lang="it-IT" dirty="0" smtClean="0">
                <a:solidFill>
                  <a:srgbClr val="C00000"/>
                </a:solidFill>
              </a:rPr>
              <a:t> of talk</a:t>
            </a:r>
            <a:endParaRPr lang="en-US" dirty="0">
              <a:solidFill>
                <a:srgbClr val="C00000"/>
              </a:solidFill>
            </a:endParaRPr>
          </a:p>
        </p:txBody>
      </p:sp>
      <p:sp>
        <p:nvSpPr>
          <p:cNvPr id="3" name="Segnaposto contenuto 2"/>
          <p:cNvSpPr>
            <a:spLocks noGrp="1"/>
          </p:cNvSpPr>
          <p:nvPr>
            <p:ph idx="1"/>
          </p:nvPr>
        </p:nvSpPr>
        <p:spPr/>
        <p:txBody>
          <a:bodyPr/>
          <a:lstStyle/>
          <a:p>
            <a:r>
              <a:rPr lang="it-IT" dirty="0" smtClean="0"/>
              <a:t>1) </a:t>
            </a:r>
            <a:r>
              <a:rPr lang="it-IT" dirty="0" err="1" smtClean="0"/>
              <a:t>Introduction</a:t>
            </a:r>
            <a:r>
              <a:rPr lang="it-IT" dirty="0" smtClean="0"/>
              <a:t> to the </a:t>
            </a:r>
            <a:r>
              <a:rPr lang="it-IT" dirty="0" err="1" smtClean="0"/>
              <a:t>gravity</a:t>
            </a:r>
            <a:r>
              <a:rPr lang="it-IT" dirty="0" smtClean="0"/>
              <a:t> </a:t>
            </a:r>
            <a:r>
              <a:rPr lang="it-IT" dirty="0" err="1" smtClean="0"/>
              <a:t>field</a:t>
            </a:r>
            <a:endParaRPr lang="it-IT" dirty="0" smtClean="0"/>
          </a:p>
          <a:p>
            <a:r>
              <a:rPr lang="it-IT" dirty="0" smtClean="0"/>
              <a:t>2) </a:t>
            </a:r>
            <a:r>
              <a:rPr lang="it-IT" dirty="0" err="1" smtClean="0"/>
              <a:t>Sources</a:t>
            </a:r>
            <a:r>
              <a:rPr lang="it-IT" dirty="0" smtClean="0"/>
              <a:t> of </a:t>
            </a:r>
            <a:r>
              <a:rPr lang="it-IT" dirty="0" err="1" smtClean="0"/>
              <a:t>gravity</a:t>
            </a:r>
            <a:r>
              <a:rPr lang="it-IT" dirty="0" smtClean="0"/>
              <a:t> </a:t>
            </a:r>
            <a:r>
              <a:rPr lang="it-IT" dirty="0" err="1" smtClean="0"/>
              <a:t>field</a:t>
            </a:r>
            <a:r>
              <a:rPr lang="it-IT" dirty="0" smtClean="0"/>
              <a:t> </a:t>
            </a:r>
            <a:r>
              <a:rPr lang="it-IT" dirty="0" err="1" smtClean="0"/>
              <a:t>changes</a:t>
            </a:r>
            <a:endParaRPr lang="it-IT" dirty="0" smtClean="0"/>
          </a:p>
          <a:p>
            <a:r>
              <a:rPr lang="it-IT" dirty="0" smtClean="0"/>
              <a:t>3) </a:t>
            </a:r>
            <a:r>
              <a:rPr lang="it-IT" dirty="0" err="1" smtClean="0"/>
              <a:t>Transient</a:t>
            </a:r>
            <a:r>
              <a:rPr lang="it-IT" dirty="0" smtClean="0"/>
              <a:t> </a:t>
            </a:r>
            <a:r>
              <a:rPr lang="it-IT" dirty="0" err="1" smtClean="0"/>
              <a:t>deformation</a:t>
            </a:r>
            <a:r>
              <a:rPr lang="it-IT" dirty="0" smtClean="0"/>
              <a:t> due to </a:t>
            </a:r>
            <a:r>
              <a:rPr lang="it-IT" dirty="0" err="1" smtClean="0"/>
              <a:t>hydrologic</a:t>
            </a:r>
            <a:r>
              <a:rPr lang="it-IT" dirty="0" smtClean="0"/>
              <a:t> </a:t>
            </a:r>
            <a:r>
              <a:rPr lang="it-IT" dirty="0" err="1" smtClean="0"/>
              <a:t>effect</a:t>
            </a:r>
            <a:r>
              <a:rPr lang="it-IT" dirty="0" smtClean="0"/>
              <a:t>: </a:t>
            </a:r>
            <a:r>
              <a:rPr lang="it-IT" dirty="0" err="1" smtClean="0"/>
              <a:t>observation</a:t>
            </a:r>
            <a:r>
              <a:rPr lang="it-IT" dirty="0" smtClean="0"/>
              <a:t> and model</a:t>
            </a:r>
          </a:p>
          <a:p>
            <a:r>
              <a:rPr lang="it-IT" dirty="0" smtClean="0"/>
              <a:t>4) </a:t>
            </a:r>
            <a:r>
              <a:rPr lang="it-IT" dirty="0" err="1" smtClean="0"/>
              <a:t>Observed</a:t>
            </a:r>
            <a:r>
              <a:rPr lang="it-IT" dirty="0" smtClean="0"/>
              <a:t> </a:t>
            </a:r>
            <a:r>
              <a:rPr lang="it-IT" dirty="0" err="1" smtClean="0"/>
              <a:t>gravity</a:t>
            </a:r>
            <a:r>
              <a:rPr lang="it-IT" dirty="0" smtClean="0"/>
              <a:t> </a:t>
            </a:r>
            <a:r>
              <a:rPr lang="it-IT" dirty="0" err="1" smtClean="0"/>
              <a:t>changes</a:t>
            </a:r>
            <a:r>
              <a:rPr lang="it-IT" dirty="0" smtClean="0"/>
              <a:t> in </a:t>
            </a:r>
            <a:r>
              <a:rPr lang="it-IT" dirty="0" err="1" smtClean="0"/>
              <a:t>selected</a:t>
            </a:r>
            <a:r>
              <a:rPr lang="it-IT" dirty="0" smtClean="0"/>
              <a:t> </a:t>
            </a:r>
            <a:r>
              <a:rPr lang="it-IT" dirty="0" err="1" smtClean="0"/>
              <a:t>examples</a:t>
            </a:r>
            <a:r>
              <a:rPr lang="it-IT" dirty="0" smtClean="0"/>
              <a:t>   </a:t>
            </a:r>
            <a:endParaRPr lang="en-US" dirty="0"/>
          </a:p>
        </p:txBody>
      </p:sp>
    </p:spTree>
    <p:extLst>
      <p:ext uri="{BB962C8B-B14F-4D97-AF65-F5344CB8AC3E}">
        <p14:creationId xmlns:p14="http://schemas.microsoft.com/office/powerpoint/2010/main" val="34729455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74073" y="115685"/>
            <a:ext cx="8229600" cy="1143000"/>
          </a:xfrm>
        </p:spPr>
        <p:txBody>
          <a:bodyPr/>
          <a:lstStyle/>
          <a:p>
            <a:r>
              <a:rPr lang="it-IT" dirty="0">
                <a:solidFill>
                  <a:srgbClr val="C00000"/>
                </a:solidFill>
              </a:rPr>
              <a:t>1) </a:t>
            </a:r>
            <a:r>
              <a:rPr lang="it-IT" dirty="0" err="1">
                <a:solidFill>
                  <a:srgbClr val="C00000"/>
                </a:solidFill>
              </a:rPr>
              <a:t>Introduction</a:t>
            </a:r>
            <a:r>
              <a:rPr lang="it-IT" dirty="0">
                <a:solidFill>
                  <a:srgbClr val="C00000"/>
                </a:solidFill>
              </a:rPr>
              <a:t> to the </a:t>
            </a:r>
            <a:r>
              <a:rPr lang="it-IT" dirty="0" err="1">
                <a:solidFill>
                  <a:srgbClr val="C00000"/>
                </a:solidFill>
              </a:rPr>
              <a:t>gravity</a:t>
            </a:r>
            <a:r>
              <a:rPr lang="it-IT" dirty="0">
                <a:solidFill>
                  <a:srgbClr val="C00000"/>
                </a:solidFill>
              </a:rPr>
              <a:t> </a:t>
            </a:r>
            <a:r>
              <a:rPr lang="it-IT" dirty="0" err="1" smtClean="0">
                <a:solidFill>
                  <a:srgbClr val="C00000"/>
                </a:solidFill>
              </a:rPr>
              <a:t>field</a:t>
            </a:r>
            <a:endParaRPr lang="en-US" dirty="0">
              <a:solidFill>
                <a:srgbClr val="C00000"/>
              </a:solidFill>
            </a:endParaRPr>
          </a:p>
        </p:txBody>
      </p:sp>
      <p:graphicFrame>
        <p:nvGraphicFramePr>
          <p:cNvPr id="4" name="Oggetto 3"/>
          <p:cNvGraphicFramePr>
            <a:graphicFrameLocks noChangeAspect="1"/>
          </p:cNvGraphicFramePr>
          <p:nvPr>
            <p:extLst>
              <p:ext uri="{D42A27DB-BD31-4B8C-83A1-F6EECF244321}">
                <p14:modId xmlns:p14="http://schemas.microsoft.com/office/powerpoint/2010/main" val="1707115237"/>
              </p:ext>
            </p:extLst>
          </p:nvPr>
        </p:nvGraphicFramePr>
        <p:xfrm>
          <a:off x="2741220" y="1937455"/>
          <a:ext cx="2597150" cy="1181100"/>
        </p:xfrm>
        <a:graphic>
          <a:graphicData uri="http://schemas.openxmlformats.org/presentationml/2006/ole">
            <mc:AlternateContent xmlns:mc="http://schemas.openxmlformats.org/markup-compatibility/2006">
              <mc:Choice xmlns:v="urn:schemas-microsoft-com:vml" Requires="v">
                <p:oleObj spid="_x0000_s2090" name="Equazione" r:id="rId3" imgW="875920" imgH="393529" progId="Equation.3">
                  <p:embed/>
                </p:oleObj>
              </mc:Choice>
              <mc:Fallback>
                <p:oleObj name="Equazione" r:id="rId3" imgW="875920" imgH="393529"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1220" y="1937455"/>
                        <a:ext cx="2597150" cy="1181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ggetto 4"/>
          <p:cNvGraphicFramePr>
            <a:graphicFrameLocks noChangeAspect="1"/>
          </p:cNvGraphicFramePr>
          <p:nvPr>
            <p:extLst>
              <p:ext uri="{D42A27DB-BD31-4B8C-83A1-F6EECF244321}">
                <p14:modId xmlns:p14="http://schemas.microsoft.com/office/powerpoint/2010/main" val="2719745854"/>
              </p:ext>
            </p:extLst>
          </p:nvPr>
        </p:nvGraphicFramePr>
        <p:xfrm>
          <a:off x="2384216" y="3931354"/>
          <a:ext cx="3181350" cy="1181100"/>
        </p:xfrm>
        <a:graphic>
          <a:graphicData uri="http://schemas.openxmlformats.org/presentationml/2006/ole">
            <mc:AlternateContent xmlns:mc="http://schemas.openxmlformats.org/markup-compatibility/2006">
              <mc:Choice xmlns:v="urn:schemas-microsoft-com:vml" Requires="v">
                <p:oleObj spid="_x0000_s2091" name="Equazione" r:id="rId5" imgW="1320227" imgH="482391" progId="Equation.3">
                  <p:embed/>
                </p:oleObj>
              </mc:Choice>
              <mc:Fallback>
                <p:oleObj name="Equazione" r:id="rId5" imgW="1320227" imgH="482391" progId="Equation.3">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4216" y="3931354"/>
                        <a:ext cx="3181350" cy="1181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558800" y="1346904"/>
            <a:ext cx="5976316"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FF"/>
                </a:solidFill>
                <a:effectLst/>
                <a:latin typeface="Arial" panose="020B0604020202020204" pitchFamily="34" charset="0"/>
                <a:ea typeface="Times New Roman" panose="02020603050405020304" pitchFamily="18" charset="0"/>
              </a:rPr>
              <a:t>Gravitational potential for a point mass</a:t>
            </a:r>
            <a:r>
              <a:rPr kumimoji="0" lang="en-US" altLang="en-US" sz="2400" b="0" i="0" u="none" strike="noStrike" cap="none" normalizeH="0" baseline="0" dirty="0" smtClean="0">
                <a:ln>
                  <a:noFill/>
                </a:ln>
                <a:solidFill>
                  <a:srgbClr val="0000FF"/>
                </a:solidFill>
                <a:effectLst/>
                <a:latin typeface="Arial" panose="020B0604020202020204" pitchFamily="34" charset="0"/>
                <a:ea typeface="Times New Roman" panose="02020603050405020304" pitchFamily="18" charset="0"/>
              </a:rPr>
              <a:t>:</a:t>
            </a:r>
            <a:endParaRPr kumimoji="0" lang="en-US" altLang="en-US" sz="3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83127" y="1574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en-US" sz="10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it-IT" altLang="en-US" sz="1800" b="0" i="0" u="none" strike="noStrike" cap="none" normalizeH="0" baseline="0" smtClean="0">
              <a:ln>
                <a:noFill/>
              </a:ln>
              <a:solidFill>
                <a:schemeClr val="tx1"/>
              </a:solidFill>
              <a:effectLst/>
              <a:latin typeface="Arial" panose="020B0604020202020204" pitchFamily="34" charset="0"/>
            </a:endParaRPr>
          </a:p>
        </p:txBody>
      </p:sp>
      <p:sp>
        <p:nvSpPr>
          <p:cNvPr id="9" name="Rectangle 7"/>
          <p:cNvSpPr>
            <a:spLocks noChangeArrowheads="1"/>
          </p:cNvSpPr>
          <p:nvPr/>
        </p:nvSpPr>
        <p:spPr bwMode="auto">
          <a:xfrm>
            <a:off x="-83127" y="3937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en-US" sz="3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en-US" altLang="en-US" sz="6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0" name="CasellaDiTesto 9"/>
          <p:cNvSpPr txBox="1"/>
          <p:nvPr/>
        </p:nvSpPr>
        <p:spPr>
          <a:xfrm>
            <a:off x="641927" y="3198336"/>
            <a:ext cx="4198585" cy="738664"/>
          </a:xfrm>
          <a:prstGeom prst="rect">
            <a:avLst/>
          </a:prstGeom>
          <a:noFill/>
        </p:spPr>
        <p:txBody>
          <a:bodyPr wrap="none" rtlCol="0">
            <a:spAutoFit/>
          </a:bodyPr>
          <a:lstStyle/>
          <a:p>
            <a:pPr lvl="0"/>
            <a:r>
              <a:rPr lang="en-US" altLang="en-US" sz="2400" b="1" dirty="0">
                <a:solidFill>
                  <a:srgbClr val="0000FF"/>
                </a:solidFill>
                <a:latin typeface="Arial" panose="020B0604020202020204" pitchFamily="34" charset="0"/>
                <a:ea typeface="Times New Roman" panose="02020603050405020304" pitchFamily="18" charset="0"/>
              </a:rPr>
              <a:t>Potential of extended body</a:t>
            </a:r>
            <a:r>
              <a:rPr lang="en-US" altLang="en-US" sz="2400" dirty="0">
                <a:solidFill>
                  <a:srgbClr val="0000FF"/>
                </a:solidFill>
                <a:latin typeface="Arial" panose="020B0604020202020204" pitchFamily="34" charset="0"/>
                <a:ea typeface="Times New Roman" panose="02020603050405020304" pitchFamily="18" charset="0"/>
              </a:rPr>
              <a:t>:</a:t>
            </a:r>
            <a:endParaRPr lang="en-US" altLang="en-US" sz="2400" dirty="0">
              <a:latin typeface="Arial" panose="020B0604020202020204" pitchFamily="34" charset="0"/>
            </a:endParaRPr>
          </a:p>
          <a:p>
            <a:endParaRPr lang="en-US" dirty="0"/>
          </a:p>
        </p:txBody>
      </p:sp>
      <p:sp>
        <p:nvSpPr>
          <p:cNvPr id="11" name="CasellaDiTesto 10"/>
          <p:cNvSpPr txBox="1"/>
          <p:nvPr/>
        </p:nvSpPr>
        <p:spPr>
          <a:xfrm>
            <a:off x="449198" y="5644454"/>
            <a:ext cx="7973160" cy="646331"/>
          </a:xfrm>
          <a:prstGeom prst="rect">
            <a:avLst/>
          </a:prstGeom>
          <a:noFill/>
        </p:spPr>
        <p:txBody>
          <a:bodyPr wrap="square" rtlCol="0">
            <a:spAutoFit/>
          </a:bodyPr>
          <a:lstStyle/>
          <a:p>
            <a:pPr algn="l"/>
            <a:r>
              <a:rPr lang="it-IT" b="1" dirty="0" err="1" smtClean="0">
                <a:solidFill>
                  <a:srgbClr val="600AFC"/>
                </a:solidFill>
              </a:rPr>
              <a:t>Change</a:t>
            </a:r>
            <a:r>
              <a:rPr lang="it-IT" b="1" dirty="0" smtClean="0">
                <a:solidFill>
                  <a:srgbClr val="600AFC"/>
                </a:solidFill>
              </a:rPr>
              <a:t> of </a:t>
            </a:r>
            <a:r>
              <a:rPr lang="it-IT" b="1" dirty="0" err="1" smtClean="0">
                <a:solidFill>
                  <a:srgbClr val="600AFC"/>
                </a:solidFill>
              </a:rPr>
              <a:t>potential</a:t>
            </a:r>
            <a:r>
              <a:rPr lang="it-IT" b="1" dirty="0" smtClean="0">
                <a:solidFill>
                  <a:srgbClr val="600AFC"/>
                </a:solidFill>
              </a:rPr>
              <a:t>: </a:t>
            </a:r>
            <a:r>
              <a:rPr lang="it-IT" b="1" dirty="0" err="1" smtClean="0">
                <a:solidFill>
                  <a:srgbClr val="600AFC"/>
                </a:solidFill>
              </a:rPr>
              <a:t>either</a:t>
            </a:r>
            <a:r>
              <a:rPr lang="it-IT" b="1" dirty="0" smtClean="0">
                <a:solidFill>
                  <a:srgbClr val="600AFC"/>
                </a:solidFill>
              </a:rPr>
              <a:t> </a:t>
            </a:r>
            <a:r>
              <a:rPr lang="it-IT" b="1" dirty="0" err="1" smtClean="0">
                <a:solidFill>
                  <a:srgbClr val="600AFC"/>
                </a:solidFill>
              </a:rPr>
              <a:t>through</a:t>
            </a:r>
            <a:r>
              <a:rPr lang="it-IT" b="1" dirty="0" smtClean="0">
                <a:solidFill>
                  <a:srgbClr val="600AFC"/>
                </a:solidFill>
              </a:rPr>
              <a:t> </a:t>
            </a:r>
            <a:r>
              <a:rPr lang="it-IT" b="1" dirty="0" err="1" smtClean="0">
                <a:solidFill>
                  <a:srgbClr val="600AFC"/>
                </a:solidFill>
              </a:rPr>
              <a:t>change</a:t>
            </a:r>
            <a:r>
              <a:rPr lang="it-IT" b="1" dirty="0" smtClean="0">
                <a:solidFill>
                  <a:srgbClr val="600AFC"/>
                </a:solidFill>
              </a:rPr>
              <a:t> of </a:t>
            </a:r>
            <a:r>
              <a:rPr lang="it-IT" b="1" dirty="0" err="1" smtClean="0">
                <a:solidFill>
                  <a:srgbClr val="600AFC"/>
                </a:solidFill>
              </a:rPr>
              <a:t>density</a:t>
            </a:r>
            <a:r>
              <a:rPr lang="it-IT" b="1" dirty="0" smtClean="0">
                <a:solidFill>
                  <a:srgbClr val="600AFC"/>
                </a:solidFill>
              </a:rPr>
              <a:t> </a:t>
            </a:r>
            <a:r>
              <a:rPr lang="it-IT" b="1" dirty="0" err="1" smtClean="0">
                <a:solidFill>
                  <a:srgbClr val="600AFC"/>
                </a:solidFill>
              </a:rPr>
              <a:t>distribution</a:t>
            </a:r>
            <a:r>
              <a:rPr lang="it-IT" b="1" dirty="0" smtClean="0">
                <a:solidFill>
                  <a:srgbClr val="600AFC"/>
                </a:solidFill>
              </a:rPr>
              <a:t> or </a:t>
            </a:r>
            <a:r>
              <a:rPr lang="it-IT" b="1" dirty="0" err="1" smtClean="0">
                <a:solidFill>
                  <a:srgbClr val="600AFC"/>
                </a:solidFill>
              </a:rPr>
              <a:t>change</a:t>
            </a:r>
            <a:r>
              <a:rPr lang="it-IT" b="1" dirty="0" smtClean="0">
                <a:solidFill>
                  <a:srgbClr val="600AFC"/>
                </a:solidFill>
              </a:rPr>
              <a:t> of the </a:t>
            </a:r>
            <a:r>
              <a:rPr lang="it-IT" b="1" dirty="0" err="1" smtClean="0">
                <a:solidFill>
                  <a:srgbClr val="600AFC"/>
                </a:solidFill>
              </a:rPr>
              <a:t>geometry</a:t>
            </a:r>
            <a:r>
              <a:rPr lang="it-IT" b="1" dirty="0" smtClean="0">
                <a:solidFill>
                  <a:srgbClr val="600AFC"/>
                </a:solidFill>
              </a:rPr>
              <a:t>.</a:t>
            </a:r>
          </a:p>
        </p:txBody>
      </p:sp>
    </p:spTree>
    <p:extLst>
      <p:ext uri="{BB962C8B-B14F-4D97-AF65-F5344CB8AC3E}">
        <p14:creationId xmlns:p14="http://schemas.microsoft.com/office/powerpoint/2010/main" val="17850437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err="1" smtClean="0">
                <a:solidFill>
                  <a:srgbClr val="C00000"/>
                </a:solidFill>
              </a:rPr>
              <a:t>Modeling</a:t>
            </a:r>
            <a:r>
              <a:rPr lang="it-IT" dirty="0" smtClean="0">
                <a:solidFill>
                  <a:srgbClr val="C00000"/>
                </a:solidFill>
              </a:rPr>
              <a:t> the </a:t>
            </a:r>
            <a:r>
              <a:rPr lang="it-IT" dirty="0" err="1" smtClean="0">
                <a:solidFill>
                  <a:srgbClr val="C00000"/>
                </a:solidFill>
              </a:rPr>
              <a:t>gravity</a:t>
            </a:r>
            <a:r>
              <a:rPr lang="it-IT" dirty="0" smtClean="0">
                <a:solidFill>
                  <a:srgbClr val="C00000"/>
                </a:solidFill>
              </a:rPr>
              <a:t> </a:t>
            </a:r>
            <a:r>
              <a:rPr lang="it-IT" dirty="0" err="1" smtClean="0">
                <a:solidFill>
                  <a:srgbClr val="C00000"/>
                </a:solidFill>
              </a:rPr>
              <a:t>changes</a:t>
            </a:r>
            <a:endParaRPr lang="it-IT" dirty="0">
              <a:solidFill>
                <a:srgbClr val="C00000"/>
              </a:solidFill>
            </a:endParaRPr>
          </a:p>
        </p:txBody>
      </p:sp>
      <p:sp>
        <p:nvSpPr>
          <p:cNvPr id="3" name="Segnaposto contenuto 2"/>
          <p:cNvSpPr>
            <a:spLocks noGrp="1"/>
          </p:cNvSpPr>
          <p:nvPr>
            <p:ph idx="1"/>
          </p:nvPr>
        </p:nvSpPr>
        <p:spPr>
          <a:xfrm>
            <a:off x="457200" y="1600200"/>
            <a:ext cx="8686800" cy="4525963"/>
          </a:xfrm>
        </p:spPr>
        <p:txBody>
          <a:bodyPr/>
          <a:lstStyle/>
          <a:p>
            <a:pPr marL="0" indent="0">
              <a:buNone/>
            </a:pPr>
            <a:r>
              <a:rPr lang="it-IT" dirty="0" err="1" smtClean="0"/>
              <a:t>Gravity</a:t>
            </a:r>
            <a:r>
              <a:rPr lang="it-IT" dirty="0" smtClean="0"/>
              <a:t> </a:t>
            </a:r>
            <a:r>
              <a:rPr lang="it-IT" dirty="0" err="1" smtClean="0"/>
              <a:t>anomaly</a:t>
            </a:r>
            <a:r>
              <a:rPr lang="it-IT" dirty="0" smtClean="0"/>
              <a:t> = </a:t>
            </a:r>
            <a:r>
              <a:rPr lang="it-IT" dirty="0" err="1" smtClean="0"/>
              <a:t>Observed</a:t>
            </a:r>
            <a:r>
              <a:rPr lang="it-IT" dirty="0" smtClean="0"/>
              <a:t> </a:t>
            </a:r>
            <a:r>
              <a:rPr lang="it-IT" dirty="0" err="1" smtClean="0"/>
              <a:t>gravity</a:t>
            </a:r>
            <a:r>
              <a:rPr lang="it-IT" dirty="0" smtClean="0"/>
              <a:t> - 				                       </a:t>
            </a:r>
            <a:r>
              <a:rPr lang="it-IT" dirty="0" err="1" smtClean="0"/>
              <a:t>gravity</a:t>
            </a:r>
            <a:r>
              <a:rPr lang="it-IT" dirty="0" smtClean="0"/>
              <a:t> of the </a:t>
            </a:r>
            <a:r>
              <a:rPr lang="it-IT" dirty="0" err="1" smtClean="0"/>
              <a:t>earth</a:t>
            </a:r>
            <a:r>
              <a:rPr lang="it-IT" dirty="0" smtClean="0"/>
              <a:t> </a:t>
            </a:r>
            <a:r>
              <a:rPr lang="it-IT" dirty="0" err="1" smtClean="0"/>
              <a:t>ellipsoid</a:t>
            </a:r>
            <a:endParaRPr lang="it-IT" dirty="0" smtClean="0"/>
          </a:p>
          <a:p>
            <a:pPr marL="0" indent="0">
              <a:buNone/>
            </a:pPr>
            <a:endParaRPr lang="it-IT" dirty="0" smtClean="0"/>
          </a:p>
          <a:p>
            <a:pPr marL="0" indent="0">
              <a:buNone/>
            </a:pPr>
            <a:r>
              <a:rPr lang="it-IT" dirty="0" smtClean="0"/>
              <a:t>Local </a:t>
            </a:r>
            <a:r>
              <a:rPr lang="it-IT" dirty="0" err="1" smtClean="0"/>
              <a:t>modeling</a:t>
            </a:r>
            <a:r>
              <a:rPr lang="it-IT" dirty="0" smtClean="0"/>
              <a:t> </a:t>
            </a:r>
            <a:r>
              <a:rPr lang="it-IT" dirty="0" err="1" smtClean="0"/>
              <a:t>exemplified</a:t>
            </a:r>
            <a:r>
              <a:rPr lang="it-IT" dirty="0" smtClean="0"/>
              <a:t> with </a:t>
            </a:r>
            <a:r>
              <a:rPr lang="it-IT" dirty="0" err="1" smtClean="0"/>
              <a:t>geometric</a:t>
            </a:r>
            <a:r>
              <a:rPr lang="it-IT" dirty="0" smtClean="0"/>
              <a:t> </a:t>
            </a:r>
            <a:r>
              <a:rPr lang="it-IT" dirty="0" err="1" smtClean="0"/>
              <a:t>bodies</a:t>
            </a:r>
            <a:r>
              <a:rPr lang="it-IT" dirty="0" smtClean="0"/>
              <a:t>, </a:t>
            </a:r>
            <a:r>
              <a:rPr lang="it-IT" dirty="0" err="1" smtClean="0"/>
              <a:t>as</a:t>
            </a:r>
            <a:r>
              <a:rPr lang="it-IT" dirty="0" smtClean="0"/>
              <a:t> </a:t>
            </a:r>
            <a:r>
              <a:rPr lang="it-IT" dirty="0" err="1" smtClean="0"/>
              <a:t>sphere</a:t>
            </a:r>
            <a:r>
              <a:rPr lang="it-IT" dirty="0" smtClean="0"/>
              <a:t>, </a:t>
            </a:r>
            <a:r>
              <a:rPr lang="it-IT" dirty="0" err="1" smtClean="0"/>
              <a:t>cylinder</a:t>
            </a:r>
            <a:r>
              <a:rPr lang="it-IT" dirty="0" smtClean="0"/>
              <a:t>, </a:t>
            </a:r>
            <a:r>
              <a:rPr lang="it-IT" dirty="0" err="1" smtClean="0"/>
              <a:t>prism</a:t>
            </a:r>
            <a:r>
              <a:rPr lang="it-IT" dirty="0" smtClean="0"/>
              <a:t>, </a:t>
            </a:r>
            <a:r>
              <a:rPr lang="it-IT" dirty="0" err="1" smtClean="0"/>
              <a:t>that</a:t>
            </a:r>
            <a:r>
              <a:rPr lang="it-IT" dirty="0" smtClean="0"/>
              <a:t> </a:t>
            </a:r>
            <a:r>
              <a:rPr lang="it-IT" dirty="0" err="1" smtClean="0"/>
              <a:t>describe</a:t>
            </a:r>
            <a:r>
              <a:rPr lang="it-IT" dirty="0" smtClean="0"/>
              <a:t> the mass </a:t>
            </a:r>
            <a:r>
              <a:rPr lang="it-IT" dirty="0" err="1" smtClean="0"/>
              <a:t>changes</a:t>
            </a:r>
            <a:r>
              <a:rPr lang="it-IT" dirty="0" smtClean="0"/>
              <a:t> with </a:t>
            </a:r>
            <a:r>
              <a:rPr lang="it-IT" dirty="0" err="1" smtClean="0"/>
              <a:t>respect</a:t>
            </a:r>
            <a:r>
              <a:rPr lang="it-IT" dirty="0" smtClean="0"/>
              <a:t> to the </a:t>
            </a:r>
            <a:r>
              <a:rPr lang="it-IT" dirty="0" err="1" smtClean="0"/>
              <a:t>starting</a:t>
            </a:r>
            <a:r>
              <a:rPr lang="it-IT" dirty="0" smtClean="0"/>
              <a:t> situation. </a:t>
            </a:r>
            <a:endParaRPr lang="it-IT" dirty="0"/>
          </a:p>
        </p:txBody>
      </p:sp>
    </p:spTree>
    <p:extLst>
      <p:ext uri="{BB962C8B-B14F-4D97-AF65-F5344CB8AC3E}">
        <p14:creationId xmlns:p14="http://schemas.microsoft.com/office/powerpoint/2010/main" val="18981793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46363" y="0"/>
            <a:ext cx="8229600" cy="1108364"/>
          </a:xfrm>
        </p:spPr>
        <p:txBody>
          <a:bodyPr>
            <a:noAutofit/>
          </a:bodyPr>
          <a:lstStyle/>
          <a:p>
            <a:pPr algn="l"/>
            <a:r>
              <a:rPr lang="it-IT" sz="2800" dirty="0" err="1" smtClean="0">
                <a:solidFill>
                  <a:srgbClr val="C00000"/>
                </a:solidFill>
              </a:rPr>
              <a:t>Gravity</a:t>
            </a:r>
            <a:r>
              <a:rPr lang="it-IT" sz="2800" dirty="0" smtClean="0">
                <a:solidFill>
                  <a:srgbClr val="C00000"/>
                </a:solidFill>
              </a:rPr>
              <a:t> </a:t>
            </a:r>
            <a:r>
              <a:rPr lang="it-IT" sz="2800" dirty="0" err="1" smtClean="0">
                <a:solidFill>
                  <a:srgbClr val="C00000"/>
                </a:solidFill>
              </a:rPr>
              <a:t>Potential</a:t>
            </a:r>
            <a:r>
              <a:rPr lang="it-IT" sz="2800" dirty="0" smtClean="0">
                <a:solidFill>
                  <a:srgbClr val="C00000"/>
                </a:solidFill>
              </a:rPr>
              <a:t> </a:t>
            </a:r>
            <a:r>
              <a:rPr lang="it-IT" sz="2800" dirty="0" err="1" smtClean="0">
                <a:solidFill>
                  <a:srgbClr val="C00000"/>
                </a:solidFill>
              </a:rPr>
              <a:t>effect</a:t>
            </a:r>
            <a:r>
              <a:rPr lang="it-IT" sz="2800" dirty="0" smtClean="0">
                <a:solidFill>
                  <a:srgbClr val="C00000"/>
                </a:solidFill>
              </a:rPr>
              <a:t> of </a:t>
            </a:r>
            <a:r>
              <a:rPr lang="it-IT" sz="2800" dirty="0" err="1" smtClean="0">
                <a:solidFill>
                  <a:srgbClr val="C00000"/>
                </a:solidFill>
              </a:rPr>
              <a:t>extended</a:t>
            </a:r>
            <a:r>
              <a:rPr lang="it-IT" sz="2800" dirty="0" smtClean="0">
                <a:solidFill>
                  <a:srgbClr val="C00000"/>
                </a:solidFill>
              </a:rPr>
              <a:t> mass body</a:t>
            </a:r>
            <a:endParaRPr lang="it-IT" sz="2800" i="1" dirty="0">
              <a:solidFill>
                <a:srgbClr val="C00000"/>
              </a:solidFill>
            </a:endParaRPr>
          </a:p>
        </p:txBody>
      </p:sp>
      <p:pic>
        <p:nvPicPr>
          <p:cNvPr id="4" name="Segnaposto contenuto 3"/>
          <p:cNvPicPr>
            <a:picLocks noGrp="1" noChangeAspect="1"/>
          </p:cNvPicPr>
          <p:nvPr>
            <p:ph idx="1"/>
          </p:nvPr>
        </p:nvPicPr>
        <p:blipFill>
          <a:blip r:embed="rId2"/>
          <a:stretch>
            <a:fillRect/>
          </a:stretch>
        </p:blipFill>
        <p:spPr>
          <a:xfrm>
            <a:off x="507064" y="1108364"/>
            <a:ext cx="5401305" cy="1397163"/>
          </a:xfrm>
          <a:prstGeom prst="rect">
            <a:avLst/>
          </a:prstGeom>
        </p:spPr>
      </p:pic>
      <p:pic>
        <p:nvPicPr>
          <p:cNvPr id="5" name="Immagine 4"/>
          <p:cNvPicPr>
            <a:picLocks noChangeAspect="1"/>
          </p:cNvPicPr>
          <p:nvPr/>
        </p:nvPicPr>
        <p:blipFill rotWithShape="1">
          <a:blip r:embed="rId3"/>
          <a:srcRect l="-228" t="-196" r="228" b="43424"/>
          <a:stretch/>
        </p:blipFill>
        <p:spPr>
          <a:xfrm>
            <a:off x="403012" y="3463637"/>
            <a:ext cx="4058151" cy="2687781"/>
          </a:xfrm>
          <a:prstGeom prst="rect">
            <a:avLst/>
          </a:prstGeom>
        </p:spPr>
      </p:pic>
      <p:pic>
        <p:nvPicPr>
          <p:cNvPr id="6" name="Immagine 5"/>
          <p:cNvPicPr>
            <a:picLocks noChangeAspect="1"/>
          </p:cNvPicPr>
          <p:nvPr/>
        </p:nvPicPr>
        <p:blipFill rotWithShape="1">
          <a:blip r:embed="rId3"/>
          <a:srcRect t="65161"/>
          <a:stretch/>
        </p:blipFill>
        <p:spPr>
          <a:xfrm>
            <a:off x="4905740" y="3325092"/>
            <a:ext cx="4058151" cy="1649371"/>
          </a:xfrm>
          <a:prstGeom prst="rect">
            <a:avLst/>
          </a:prstGeom>
        </p:spPr>
      </p:pic>
      <p:sp>
        <p:nvSpPr>
          <p:cNvPr id="7" name="Titolo 1"/>
          <p:cNvSpPr txBox="1">
            <a:spLocks/>
          </p:cNvSpPr>
          <p:nvPr/>
        </p:nvSpPr>
        <p:spPr>
          <a:xfrm>
            <a:off x="175491" y="2399308"/>
            <a:ext cx="8229600" cy="11083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2800" dirty="0" err="1" smtClean="0">
                <a:solidFill>
                  <a:srgbClr val="0070C0"/>
                </a:solidFill>
              </a:rPr>
              <a:t>Gravity</a:t>
            </a:r>
            <a:r>
              <a:rPr lang="it-IT" sz="2800" dirty="0" smtClean="0">
                <a:solidFill>
                  <a:srgbClr val="0070C0"/>
                </a:solidFill>
              </a:rPr>
              <a:t> force of </a:t>
            </a:r>
            <a:r>
              <a:rPr lang="it-IT" sz="2800" dirty="0" err="1" smtClean="0">
                <a:solidFill>
                  <a:srgbClr val="0070C0"/>
                </a:solidFill>
              </a:rPr>
              <a:t>extended</a:t>
            </a:r>
            <a:r>
              <a:rPr lang="it-IT" sz="2800" dirty="0" smtClean="0">
                <a:solidFill>
                  <a:srgbClr val="0070C0"/>
                </a:solidFill>
              </a:rPr>
              <a:t> mass body</a:t>
            </a:r>
            <a:r>
              <a:rPr lang="it-IT" sz="2800" dirty="0">
                <a:solidFill>
                  <a:srgbClr val="0070C0"/>
                </a:solidFill>
              </a:rPr>
              <a:t>:</a:t>
            </a:r>
            <a:endParaRPr lang="it-IT" sz="2800" i="1" dirty="0">
              <a:solidFill>
                <a:srgbClr val="0070C0"/>
              </a:solidFill>
            </a:endParaRPr>
          </a:p>
        </p:txBody>
      </p:sp>
      <p:sp>
        <p:nvSpPr>
          <p:cNvPr id="3" name="CasellaDiTesto 2"/>
          <p:cNvSpPr txBox="1"/>
          <p:nvPr/>
        </p:nvSpPr>
        <p:spPr>
          <a:xfrm>
            <a:off x="5727106" y="6371303"/>
            <a:ext cx="3236785" cy="369332"/>
          </a:xfrm>
          <a:prstGeom prst="rect">
            <a:avLst/>
          </a:prstGeom>
          <a:noFill/>
        </p:spPr>
        <p:txBody>
          <a:bodyPr wrap="none" rtlCol="0">
            <a:spAutoFit/>
          </a:bodyPr>
          <a:lstStyle/>
          <a:p>
            <a:r>
              <a:rPr lang="it-IT" dirty="0" err="1" smtClean="0"/>
              <a:t>Hinze</a:t>
            </a:r>
            <a:r>
              <a:rPr lang="it-IT" dirty="0" smtClean="0"/>
              <a:t>, von Frese, </a:t>
            </a:r>
            <a:r>
              <a:rPr lang="it-IT" dirty="0" err="1" smtClean="0"/>
              <a:t>Saad</a:t>
            </a:r>
            <a:r>
              <a:rPr lang="it-IT" dirty="0" smtClean="0"/>
              <a:t>, 2013</a:t>
            </a:r>
            <a:endParaRPr lang="en-US" dirty="0"/>
          </a:p>
        </p:txBody>
      </p:sp>
    </p:spTree>
    <p:extLst>
      <p:ext uri="{BB962C8B-B14F-4D97-AF65-F5344CB8AC3E}">
        <p14:creationId xmlns:p14="http://schemas.microsoft.com/office/powerpoint/2010/main" val="668424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482446"/>
          </a:xfrm>
        </p:spPr>
        <p:txBody>
          <a:bodyPr/>
          <a:lstStyle/>
          <a:p>
            <a:r>
              <a:rPr lang="it-IT" sz="3200" dirty="0" smtClean="0"/>
              <a:t>Force </a:t>
            </a:r>
            <a:r>
              <a:rPr lang="it-IT" sz="3200" dirty="0" err="1" smtClean="0"/>
              <a:t>field</a:t>
            </a:r>
            <a:r>
              <a:rPr lang="it-IT" sz="3200" dirty="0" smtClean="0"/>
              <a:t> </a:t>
            </a:r>
            <a:r>
              <a:rPr lang="it-IT" sz="3200" dirty="0" err="1" smtClean="0"/>
              <a:t>components</a:t>
            </a:r>
            <a:r>
              <a:rPr lang="it-IT" sz="3200" dirty="0" smtClean="0"/>
              <a:t> due to a </a:t>
            </a:r>
            <a:r>
              <a:rPr lang="it-IT" sz="3200" dirty="0" err="1" smtClean="0"/>
              <a:t>buried</a:t>
            </a:r>
            <a:r>
              <a:rPr lang="it-IT" sz="3200" dirty="0" smtClean="0"/>
              <a:t> </a:t>
            </a:r>
            <a:r>
              <a:rPr lang="it-IT" sz="3200" dirty="0" err="1" smtClean="0"/>
              <a:t>sphere</a:t>
            </a:r>
            <a:endParaRPr lang="it-IT" sz="3200" dirty="0"/>
          </a:p>
        </p:txBody>
      </p:sp>
      <p:pic>
        <p:nvPicPr>
          <p:cNvPr id="4" name="Immagine 3"/>
          <p:cNvPicPr>
            <a:picLocks noChangeAspect="1"/>
          </p:cNvPicPr>
          <p:nvPr/>
        </p:nvPicPr>
        <p:blipFill>
          <a:blip r:embed="rId2"/>
          <a:stretch>
            <a:fillRect/>
          </a:stretch>
        </p:blipFill>
        <p:spPr>
          <a:xfrm>
            <a:off x="144720" y="3067141"/>
            <a:ext cx="8652065" cy="2805545"/>
          </a:xfrm>
          <a:prstGeom prst="rect">
            <a:avLst/>
          </a:prstGeom>
        </p:spPr>
      </p:pic>
      <p:pic>
        <p:nvPicPr>
          <p:cNvPr id="5" name="Immagine 4"/>
          <p:cNvPicPr>
            <a:picLocks noChangeAspect="1"/>
          </p:cNvPicPr>
          <p:nvPr/>
        </p:nvPicPr>
        <p:blipFill>
          <a:blip r:embed="rId3"/>
          <a:stretch>
            <a:fillRect/>
          </a:stretch>
        </p:blipFill>
        <p:spPr>
          <a:xfrm>
            <a:off x="2967037" y="769089"/>
            <a:ext cx="3209925" cy="1847850"/>
          </a:xfrm>
          <a:prstGeom prst="rect">
            <a:avLst/>
          </a:prstGeom>
        </p:spPr>
      </p:pic>
      <p:sp>
        <p:nvSpPr>
          <p:cNvPr id="6" name="Rettangolo 5"/>
          <p:cNvSpPr/>
          <p:nvPr/>
        </p:nvSpPr>
        <p:spPr>
          <a:xfrm>
            <a:off x="3195484" y="1942602"/>
            <a:ext cx="383458" cy="3146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asellaDiTesto 6"/>
          <p:cNvSpPr txBox="1"/>
          <p:nvPr/>
        </p:nvSpPr>
        <p:spPr>
          <a:xfrm>
            <a:off x="766291" y="1012408"/>
            <a:ext cx="1800558" cy="369332"/>
          </a:xfrm>
          <a:prstGeom prst="rect">
            <a:avLst/>
          </a:prstGeom>
          <a:noFill/>
        </p:spPr>
        <p:txBody>
          <a:bodyPr wrap="none" rtlCol="0">
            <a:spAutoFit/>
          </a:bodyPr>
          <a:lstStyle/>
          <a:p>
            <a:r>
              <a:rPr lang="it-IT" dirty="0" smtClean="0"/>
              <a:t>Vertical </a:t>
            </a:r>
            <a:r>
              <a:rPr lang="it-IT" dirty="0" err="1" smtClean="0"/>
              <a:t>section</a:t>
            </a:r>
            <a:r>
              <a:rPr lang="it-IT" dirty="0" smtClean="0"/>
              <a:t>:</a:t>
            </a:r>
            <a:endParaRPr lang="en-US" dirty="0"/>
          </a:p>
        </p:txBody>
      </p:sp>
      <p:sp>
        <p:nvSpPr>
          <p:cNvPr id="8" name="CasellaDiTesto 7"/>
          <p:cNvSpPr txBox="1"/>
          <p:nvPr/>
        </p:nvSpPr>
        <p:spPr>
          <a:xfrm>
            <a:off x="624918" y="2724574"/>
            <a:ext cx="2762295" cy="369332"/>
          </a:xfrm>
          <a:prstGeom prst="rect">
            <a:avLst/>
          </a:prstGeom>
          <a:noFill/>
        </p:spPr>
        <p:txBody>
          <a:bodyPr wrap="none" rtlCol="0">
            <a:spAutoFit/>
          </a:bodyPr>
          <a:lstStyle/>
          <a:p>
            <a:r>
              <a:rPr lang="it-IT" dirty="0" err="1" smtClean="0"/>
              <a:t>Map</a:t>
            </a:r>
            <a:r>
              <a:rPr lang="it-IT" dirty="0" smtClean="0"/>
              <a:t> of </a:t>
            </a:r>
            <a:r>
              <a:rPr lang="it-IT" dirty="0" err="1" smtClean="0"/>
              <a:t>field</a:t>
            </a:r>
            <a:r>
              <a:rPr lang="it-IT" dirty="0" smtClean="0"/>
              <a:t> </a:t>
            </a:r>
            <a:r>
              <a:rPr lang="it-IT" dirty="0" err="1" smtClean="0"/>
              <a:t>components</a:t>
            </a:r>
            <a:r>
              <a:rPr lang="it-IT" dirty="0" smtClean="0"/>
              <a:t>:</a:t>
            </a:r>
            <a:endParaRPr lang="en-US" dirty="0"/>
          </a:p>
        </p:txBody>
      </p:sp>
      <p:sp>
        <p:nvSpPr>
          <p:cNvPr id="10" name="CasellaDiTesto 9"/>
          <p:cNvSpPr txBox="1"/>
          <p:nvPr/>
        </p:nvSpPr>
        <p:spPr>
          <a:xfrm>
            <a:off x="154995" y="5622423"/>
            <a:ext cx="8174034" cy="923330"/>
          </a:xfrm>
          <a:prstGeom prst="rect">
            <a:avLst/>
          </a:prstGeom>
          <a:noFill/>
        </p:spPr>
        <p:txBody>
          <a:bodyPr wrap="none" rtlCol="0">
            <a:spAutoFit/>
          </a:bodyPr>
          <a:lstStyle/>
          <a:p>
            <a:r>
              <a:rPr lang="it-IT" dirty="0" err="1" smtClean="0"/>
              <a:t>Gravitational</a:t>
            </a:r>
            <a:r>
              <a:rPr lang="it-IT" dirty="0" smtClean="0"/>
              <a:t> </a:t>
            </a:r>
            <a:r>
              <a:rPr lang="it-IT" dirty="0" err="1" smtClean="0"/>
              <a:t>acceleration</a:t>
            </a:r>
            <a:r>
              <a:rPr lang="it-IT" dirty="0" smtClean="0"/>
              <a:t> for a </a:t>
            </a:r>
            <a:r>
              <a:rPr lang="it-IT" dirty="0" err="1" smtClean="0"/>
              <a:t>point</a:t>
            </a:r>
            <a:r>
              <a:rPr lang="it-IT" dirty="0" smtClean="0"/>
              <a:t> mass with m=10</a:t>
            </a:r>
            <a:r>
              <a:rPr lang="it-IT" baseline="30000" dirty="0" smtClean="0"/>
              <a:t>12</a:t>
            </a:r>
            <a:r>
              <a:rPr lang="it-IT" dirty="0" smtClean="0"/>
              <a:t> kg </a:t>
            </a:r>
            <a:r>
              <a:rPr lang="it-IT" dirty="0" err="1" smtClean="0"/>
              <a:t>at</a:t>
            </a:r>
            <a:r>
              <a:rPr lang="it-IT" dirty="0" smtClean="0"/>
              <a:t> </a:t>
            </a:r>
            <a:r>
              <a:rPr lang="it-IT" dirty="0" err="1" smtClean="0"/>
              <a:t>depth</a:t>
            </a:r>
            <a:r>
              <a:rPr lang="it-IT" dirty="0" smtClean="0"/>
              <a:t> z=500 m.</a:t>
            </a:r>
          </a:p>
          <a:p>
            <a:r>
              <a:rPr lang="it-IT" dirty="0" err="1" smtClean="0"/>
              <a:t>Corresponds</a:t>
            </a:r>
            <a:r>
              <a:rPr lang="it-IT" dirty="0" smtClean="0"/>
              <a:t> for </a:t>
            </a:r>
            <a:r>
              <a:rPr lang="it-IT" dirty="0" err="1" smtClean="0"/>
              <a:t>example</a:t>
            </a:r>
            <a:r>
              <a:rPr lang="it-IT" dirty="0" smtClean="0"/>
              <a:t> to mass of </a:t>
            </a:r>
            <a:r>
              <a:rPr lang="it-IT" dirty="0" err="1" smtClean="0"/>
              <a:t>radius</a:t>
            </a:r>
            <a:r>
              <a:rPr lang="it-IT" dirty="0" smtClean="0"/>
              <a:t> r=440 m, </a:t>
            </a:r>
            <a:r>
              <a:rPr lang="it-IT" dirty="0" err="1" smtClean="0"/>
              <a:t>density</a:t>
            </a:r>
            <a:r>
              <a:rPr lang="it-IT" dirty="0" smtClean="0"/>
              <a:t> rho=2700 kg/m3 </a:t>
            </a:r>
          </a:p>
          <a:p>
            <a:endParaRPr lang="en-US" dirty="0"/>
          </a:p>
        </p:txBody>
      </p:sp>
      <p:sp>
        <p:nvSpPr>
          <p:cNvPr id="11" name="CasellaDiTesto 10"/>
          <p:cNvSpPr txBox="1"/>
          <p:nvPr/>
        </p:nvSpPr>
        <p:spPr>
          <a:xfrm>
            <a:off x="5560000" y="6488668"/>
            <a:ext cx="3236785" cy="369332"/>
          </a:xfrm>
          <a:prstGeom prst="rect">
            <a:avLst/>
          </a:prstGeom>
          <a:noFill/>
        </p:spPr>
        <p:txBody>
          <a:bodyPr wrap="none" rtlCol="0">
            <a:spAutoFit/>
          </a:bodyPr>
          <a:lstStyle/>
          <a:p>
            <a:r>
              <a:rPr lang="it-IT" dirty="0" err="1" smtClean="0"/>
              <a:t>Hinze</a:t>
            </a:r>
            <a:r>
              <a:rPr lang="it-IT" dirty="0" smtClean="0"/>
              <a:t>, von Frese, </a:t>
            </a:r>
            <a:r>
              <a:rPr lang="it-IT" dirty="0" err="1" smtClean="0"/>
              <a:t>Saad</a:t>
            </a:r>
            <a:r>
              <a:rPr lang="it-IT" dirty="0" smtClean="0"/>
              <a:t>, 2013</a:t>
            </a:r>
            <a:endParaRPr lang="en-US" dirty="0"/>
          </a:p>
        </p:txBody>
      </p:sp>
    </p:spTree>
    <p:extLst>
      <p:ext uri="{BB962C8B-B14F-4D97-AF65-F5344CB8AC3E}">
        <p14:creationId xmlns:p14="http://schemas.microsoft.com/office/powerpoint/2010/main" val="33762708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90946" y="0"/>
            <a:ext cx="8229600" cy="304800"/>
          </a:xfrm>
        </p:spPr>
        <p:txBody>
          <a:bodyPr>
            <a:normAutofit fontScale="90000"/>
          </a:bodyPr>
          <a:lstStyle/>
          <a:p>
            <a:r>
              <a:rPr lang="it-IT" sz="2800" dirty="0" err="1" smtClean="0">
                <a:solidFill>
                  <a:srgbClr val="C00000"/>
                </a:solidFill>
              </a:rPr>
              <a:t>Gradient</a:t>
            </a:r>
            <a:r>
              <a:rPr lang="it-IT" sz="2800" dirty="0" smtClean="0">
                <a:solidFill>
                  <a:srgbClr val="C00000"/>
                </a:solidFill>
              </a:rPr>
              <a:t> </a:t>
            </a:r>
            <a:r>
              <a:rPr lang="it-IT" sz="2800" dirty="0" err="1" smtClean="0">
                <a:solidFill>
                  <a:srgbClr val="C00000"/>
                </a:solidFill>
              </a:rPr>
              <a:t>field</a:t>
            </a:r>
            <a:r>
              <a:rPr lang="it-IT" sz="2800" dirty="0" smtClean="0">
                <a:solidFill>
                  <a:srgbClr val="C00000"/>
                </a:solidFill>
              </a:rPr>
              <a:t> </a:t>
            </a:r>
            <a:r>
              <a:rPr lang="it-IT" sz="2800" dirty="0" err="1" smtClean="0">
                <a:solidFill>
                  <a:srgbClr val="C00000"/>
                </a:solidFill>
              </a:rPr>
              <a:t>components</a:t>
            </a:r>
            <a:endParaRPr lang="it-IT" sz="2800" dirty="0">
              <a:solidFill>
                <a:srgbClr val="C00000"/>
              </a:solidFill>
            </a:endParaRPr>
          </a:p>
        </p:txBody>
      </p:sp>
      <p:pic>
        <p:nvPicPr>
          <p:cNvPr id="6" name="Immagine 5"/>
          <p:cNvPicPr>
            <a:picLocks noChangeAspect="1"/>
          </p:cNvPicPr>
          <p:nvPr/>
        </p:nvPicPr>
        <p:blipFill>
          <a:blip r:embed="rId2"/>
          <a:stretch>
            <a:fillRect/>
          </a:stretch>
        </p:blipFill>
        <p:spPr>
          <a:xfrm>
            <a:off x="905164" y="369455"/>
            <a:ext cx="7001164" cy="6557618"/>
          </a:xfrm>
          <a:prstGeom prst="rect">
            <a:avLst/>
          </a:prstGeom>
        </p:spPr>
      </p:pic>
    </p:spTree>
    <p:extLst>
      <p:ext uri="{BB962C8B-B14F-4D97-AF65-F5344CB8AC3E}">
        <p14:creationId xmlns:p14="http://schemas.microsoft.com/office/powerpoint/2010/main" val="14301754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p:cNvSpPr>
            <a:spLocks noGrp="1"/>
          </p:cNvSpPr>
          <p:nvPr>
            <p:ph type="title"/>
          </p:nvPr>
        </p:nvSpPr>
        <p:spPr>
          <a:xfrm>
            <a:off x="418324" y="0"/>
            <a:ext cx="8229600" cy="471055"/>
          </a:xfrm>
        </p:spPr>
        <p:txBody>
          <a:bodyPr>
            <a:noAutofit/>
          </a:bodyPr>
          <a:lstStyle/>
          <a:p>
            <a:r>
              <a:rPr lang="it-IT" sz="2800" dirty="0" err="1" smtClean="0"/>
              <a:t>Integrated</a:t>
            </a:r>
            <a:r>
              <a:rPr lang="it-IT" sz="2800" dirty="0" smtClean="0"/>
              <a:t> </a:t>
            </a:r>
            <a:r>
              <a:rPr lang="it-IT" sz="2800" dirty="0" err="1" smtClean="0"/>
              <a:t>field</a:t>
            </a:r>
            <a:r>
              <a:rPr lang="it-IT" sz="2800" dirty="0" smtClean="0"/>
              <a:t> for </a:t>
            </a:r>
            <a:r>
              <a:rPr lang="it-IT" sz="2800" dirty="0" err="1" smtClean="0"/>
              <a:t>specific</a:t>
            </a:r>
            <a:r>
              <a:rPr lang="it-IT" sz="2800" dirty="0" smtClean="0"/>
              <a:t> </a:t>
            </a:r>
            <a:r>
              <a:rPr lang="it-IT" sz="2800" dirty="0" err="1" smtClean="0"/>
              <a:t>geometrical</a:t>
            </a:r>
            <a:r>
              <a:rPr lang="it-IT" sz="2800" dirty="0" smtClean="0"/>
              <a:t> </a:t>
            </a:r>
            <a:r>
              <a:rPr lang="it-IT" sz="2800" dirty="0" err="1" smtClean="0"/>
              <a:t>bodies</a:t>
            </a:r>
            <a:endParaRPr lang="it-IT" sz="2800" dirty="0"/>
          </a:p>
        </p:txBody>
      </p:sp>
      <p:pic>
        <p:nvPicPr>
          <p:cNvPr id="4" name="Segnaposto contenuto 3"/>
          <p:cNvPicPr>
            <a:picLocks noGrp="1" noChangeAspect="1"/>
          </p:cNvPicPr>
          <p:nvPr>
            <p:ph idx="1"/>
          </p:nvPr>
        </p:nvPicPr>
        <p:blipFill>
          <a:blip r:embed="rId2"/>
          <a:stretch>
            <a:fillRect/>
          </a:stretch>
        </p:blipFill>
        <p:spPr>
          <a:xfrm>
            <a:off x="437762" y="471055"/>
            <a:ext cx="8190724" cy="2838747"/>
          </a:xfrm>
          <a:prstGeom prst="rect">
            <a:avLst/>
          </a:prstGeom>
        </p:spPr>
      </p:pic>
      <p:pic>
        <p:nvPicPr>
          <p:cNvPr id="6" name="Immagine 5"/>
          <p:cNvPicPr>
            <a:picLocks noChangeAspect="1"/>
          </p:cNvPicPr>
          <p:nvPr/>
        </p:nvPicPr>
        <p:blipFill>
          <a:blip r:embed="rId3"/>
          <a:stretch>
            <a:fillRect/>
          </a:stretch>
        </p:blipFill>
        <p:spPr>
          <a:xfrm>
            <a:off x="298252" y="3685308"/>
            <a:ext cx="8999214" cy="2405860"/>
          </a:xfrm>
          <a:prstGeom prst="rect">
            <a:avLst/>
          </a:prstGeom>
        </p:spPr>
      </p:pic>
    </p:spTree>
    <p:extLst>
      <p:ext uri="{BB962C8B-B14F-4D97-AF65-F5344CB8AC3E}">
        <p14:creationId xmlns:p14="http://schemas.microsoft.com/office/powerpoint/2010/main" val="30359239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body" idx="1"/>
          </p:nvPr>
        </p:nvSpPr>
        <p:spPr>
          <a:xfrm>
            <a:off x="457200" y="476250"/>
            <a:ext cx="8229600" cy="3712292"/>
          </a:xfrm>
        </p:spPr>
        <p:txBody>
          <a:bodyPr/>
          <a:lstStyle/>
          <a:p>
            <a:pPr marL="609600" indent="-609600" eaLnBrk="1" hangingPunct="1">
              <a:buNone/>
            </a:pPr>
            <a:r>
              <a:rPr lang="en-GB" sz="2800" b="1" dirty="0" smtClean="0">
                <a:solidFill>
                  <a:srgbClr val="C00000"/>
                </a:solidFill>
              </a:rPr>
              <a:t>gravity meters- type of instruments</a:t>
            </a:r>
            <a:r>
              <a:rPr lang="en-GB" sz="2800" dirty="0" smtClean="0"/>
              <a:t/>
            </a:r>
            <a:br>
              <a:rPr lang="en-GB" sz="2800" dirty="0" smtClean="0"/>
            </a:br>
            <a:endParaRPr lang="en-GB" sz="2800" dirty="0" smtClean="0"/>
          </a:p>
          <a:p>
            <a:pPr marL="609600" indent="-609600" eaLnBrk="1" hangingPunct="1">
              <a:spcBef>
                <a:spcPct val="50000"/>
              </a:spcBef>
              <a:buFontTx/>
              <a:buChar char="-"/>
            </a:pPr>
            <a:r>
              <a:rPr lang="en-GB" sz="2400" dirty="0" smtClean="0"/>
              <a:t>relative gravimeters:  linear and astatized systems</a:t>
            </a:r>
          </a:p>
          <a:p>
            <a:pPr marL="609600" indent="-609600" eaLnBrk="1" hangingPunct="1">
              <a:spcBef>
                <a:spcPct val="50000"/>
              </a:spcBef>
              <a:buFontTx/>
              <a:buNone/>
            </a:pPr>
            <a:r>
              <a:rPr lang="en-GB" sz="2400" dirty="0" smtClean="0"/>
              <a:t>-	absolute gravimeters	</a:t>
            </a:r>
          </a:p>
          <a:p>
            <a:pPr marL="609600" indent="-609600" eaLnBrk="1" hangingPunct="1">
              <a:spcBef>
                <a:spcPct val="50000"/>
              </a:spcBef>
              <a:buFontTx/>
              <a:buChar char="-"/>
            </a:pPr>
            <a:r>
              <a:rPr lang="en-GB" sz="2400" dirty="0" smtClean="0"/>
              <a:t>gradiometers</a:t>
            </a:r>
          </a:p>
          <a:p>
            <a:pPr marL="609600" indent="-609600" eaLnBrk="1" hangingPunct="1">
              <a:spcBef>
                <a:spcPct val="50000"/>
              </a:spcBef>
              <a:buFontTx/>
              <a:buChar char="-"/>
            </a:pPr>
            <a:r>
              <a:rPr lang="en-GB" sz="2400" dirty="0" smtClean="0"/>
              <a:t>continuous recording of gravity changes at a site</a:t>
            </a:r>
            <a:r>
              <a:rPr lang="en-GB" dirty="0" smtClean="0"/>
              <a:t> </a:t>
            </a:r>
          </a:p>
        </p:txBody>
      </p:sp>
      <p:sp>
        <p:nvSpPr>
          <p:cNvPr id="3" name="Slide Number Placeholder 2"/>
          <p:cNvSpPr>
            <a:spLocks noGrp="1"/>
          </p:cNvSpPr>
          <p:nvPr>
            <p:ph type="sldNum" sz="quarter" idx="12"/>
          </p:nvPr>
        </p:nvSpPr>
        <p:spPr/>
        <p:txBody>
          <a:bodyPr/>
          <a:lstStyle/>
          <a:p>
            <a:pPr>
              <a:defRPr/>
            </a:pPr>
            <a:fld id="{09991840-2AFB-495E-B3D1-58B9E6255676}" type="slidenum">
              <a:rPr lang="it-IT" smtClean="0"/>
              <a:pPr>
                <a:defRPr/>
              </a:pPr>
              <a:t>9</a:t>
            </a:fld>
            <a:endParaRPr lang="it-IT"/>
          </a:p>
        </p:txBody>
      </p:sp>
    </p:spTree>
    <p:extLst>
      <p:ext uri="{BB962C8B-B14F-4D97-AF65-F5344CB8AC3E}">
        <p14:creationId xmlns:p14="http://schemas.microsoft.com/office/powerpoint/2010/main" val="21763896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960"/>
            <a:ext cx="8229600" cy="1143000"/>
          </a:xfrm>
        </p:spPr>
        <p:txBody>
          <a:bodyPr/>
          <a:lstStyle/>
          <a:p>
            <a:r>
              <a:rPr lang="it-IT" dirty="0" smtClean="0"/>
              <a:t>Spring- superconducting and absolute gravity meter</a:t>
            </a:r>
            <a:endParaRPr lang="en-US" dirty="0"/>
          </a:p>
        </p:txBody>
      </p:sp>
      <p:sp>
        <p:nvSpPr>
          <p:cNvPr id="4" name="Slide Number Placeholder 3"/>
          <p:cNvSpPr>
            <a:spLocks noGrp="1"/>
          </p:cNvSpPr>
          <p:nvPr>
            <p:ph type="sldNum" sz="quarter" idx="12"/>
          </p:nvPr>
        </p:nvSpPr>
        <p:spPr/>
        <p:txBody>
          <a:bodyPr/>
          <a:lstStyle/>
          <a:p>
            <a:pPr>
              <a:defRPr/>
            </a:pPr>
            <a:fld id="{09991840-2AFB-495E-B3D1-58B9E6255676}" type="slidenum">
              <a:rPr lang="it-IT" smtClean="0"/>
              <a:pPr>
                <a:defRPr/>
              </a:pPr>
              <a:t>10</a:t>
            </a:fld>
            <a:endParaRPr lang="it-IT"/>
          </a:p>
        </p:txBody>
      </p:sp>
      <p:pic>
        <p:nvPicPr>
          <p:cNvPr id="161794" name="Picture 2"/>
          <p:cNvPicPr>
            <a:picLocks noGrp="1" noChangeAspect="1" noChangeArrowheads="1"/>
          </p:cNvPicPr>
          <p:nvPr>
            <p:ph idx="1"/>
          </p:nvPr>
        </p:nvPicPr>
        <p:blipFill>
          <a:blip r:embed="rId2" cstate="print"/>
          <a:srcRect/>
          <a:stretch>
            <a:fillRect/>
          </a:stretch>
        </p:blipFill>
        <p:spPr bwMode="auto">
          <a:xfrm>
            <a:off x="1763688" y="1435485"/>
            <a:ext cx="5328591" cy="5422515"/>
          </a:xfrm>
          <a:prstGeom prst="rect">
            <a:avLst/>
          </a:prstGeom>
          <a:noFill/>
          <a:ln w="9525">
            <a:noFill/>
            <a:miter lim="800000"/>
            <a:headEnd/>
            <a:tailEnd/>
          </a:ln>
        </p:spPr>
      </p:pic>
    </p:spTree>
    <p:extLst>
      <p:ext uri="{BB962C8B-B14F-4D97-AF65-F5344CB8AC3E}">
        <p14:creationId xmlns:p14="http://schemas.microsoft.com/office/powerpoint/2010/main" val="16527358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lgn="l" eaLnBrk="1" hangingPunct="1"/>
            <a:r>
              <a:rPr lang="en-GB" sz="2400" b="1" dirty="0" smtClean="0"/>
              <a:t>Relative gravimeters:  linear and astatized </a:t>
            </a:r>
            <a:br>
              <a:rPr lang="en-GB" sz="2400" b="1" dirty="0" smtClean="0"/>
            </a:br>
            <a:r>
              <a:rPr lang="en-GB" sz="2400" b="1" dirty="0" smtClean="0"/>
              <a:t>	systems</a:t>
            </a:r>
            <a:endParaRPr lang="de-DE" sz="2400" b="1" dirty="0" smtClean="0"/>
          </a:p>
        </p:txBody>
      </p:sp>
      <p:pic>
        <p:nvPicPr>
          <p:cNvPr id="39940" name="Picture 6"/>
          <p:cNvPicPr>
            <a:picLocks noGrp="1" noChangeAspect="1" noChangeArrowheads="1"/>
          </p:cNvPicPr>
          <p:nvPr>
            <p:ph sz="half" idx="2"/>
          </p:nvPr>
        </p:nvPicPr>
        <p:blipFill>
          <a:blip r:embed="rId2" cstate="print"/>
          <a:srcRect/>
          <a:stretch>
            <a:fillRect/>
          </a:stretch>
        </p:blipFill>
        <p:spPr>
          <a:xfrm>
            <a:off x="6227763" y="1916113"/>
            <a:ext cx="1882775" cy="4525962"/>
          </a:xfrm>
          <a:noFill/>
        </p:spPr>
      </p:pic>
      <p:sp>
        <p:nvSpPr>
          <p:cNvPr id="39941" name="Text Box 8"/>
          <p:cNvSpPr txBox="1">
            <a:spLocks noChangeArrowheads="1"/>
          </p:cNvSpPr>
          <p:nvPr/>
        </p:nvSpPr>
        <p:spPr bwMode="auto">
          <a:xfrm>
            <a:off x="661563" y="1335088"/>
            <a:ext cx="3863237" cy="707886"/>
          </a:xfrm>
          <a:prstGeom prst="rect">
            <a:avLst/>
          </a:prstGeom>
          <a:noFill/>
          <a:ln w="9525">
            <a:noFill/>
            <a:miter lim="800000"/>
            <a:headEnd/>
            <a:tailEnd/>
          </a:ln>
        </p:spPr>
        <p:txBody>
          <a:bodyPr wrap="none">
            <a:spAutoFit/>
          </a:bodyPr>
          <a:lstStyle/>
          <a:p>
            <a:r>
              <a:rPr lang="de-DE" sz="2000" dirty="0">
                <a:latin typeface="Calibri" pitchFamily="34" charset="0"/>
              </a:rPr>
              <a:t>The </a:t>
            </a:r>
            <a:r>
              <a:rPr lang="de-DE" sz="2000" dirty="0" err="1">
                <a:latin typeface="Calibri" pitchFamily="34" charset="0"/>
              </a:rPr>
              <a:t>principle</a:t>
            </a:r>
            <a:r>
              <a:rPr lang="de-DE" sz="2000" dirty="0">
                <a:latin typeface="Calibri" pitchFamily="34" charset="0"/>
              </a:rPr>
              <a:t> </a:t>
            </a:r>
            <a:r>
              <a:rPr lang="de-DE" sz="2000" dirty="0" err="1">
                <a:latin typeface="Calibri" pitchFamily="34" charset="0"/>
              </a:rPr>
              <a:t>of</a:t>
            </a:r>
            <a:r>
              <a:rPr lang="de-DE" sz="2000" dirty="0">
                <a:latin typeface="Calibri" pitchFamily="34" charset="0"/>
              </a:rPr>
              <a:t> spring </a:t>
            </a:r>
            <a:r>
              <a:rPr lang="de-DE" sz="2000" dirty="0" err="1">
                <a:latin typeface="Calibri" pitchFamily="34" charset="0"/>
              </a:rPr>
              <a:t>gravimeters</a:t>
            </a:r>
            <a:r>
              <a:rPr lang="de-DE" sz="2000" dirty="0" smtClean="0">
                <a:latin typeface="Calibri" pitchFamily="34" charset="0"/>
              </a:rPr>
              <a:t>:</a:t>
            </a:r>
            <a:endParaRPr lang="de-DE" sz="2000" dirty="0">
              <a:latin typeface="Calibri" pitchFamily="34" charset="0"/>
            </a:endParaRPr>
          </a:p>
          <a:p>
            <a:r>
              <a:rPr lang="de-DE" sz="2000" dirty="0">
                <a:latin typeface="Calibri" pitchFamily="34" charset="0"/>
              </a:rPr>
              <a:t>ZLS-gravimeter (</a:t>
            </a:r>
            <a:r>
              <a:rPr lang="de-DE" sz="2000" dirty="0" err="1">
                <a:latin typeface="Calibri" pitchFamily="34" charset="0"/>
              </a:rPr>
              <a:t>Burris</a:t>
            </a:r>
            <a:r>
              <a:rPr lang="de-DE" sz="2000" dirty="0">
                <a:latin typeface="Calibri" pitchFamily="34" charset="0"/>
              </a:rPr>
              <a:t> </a:t>
            </a:r>
            <a:r>
              <a:rPr lang="de-DE" sz="2000" dirty="0" err="1">
                <a:latin typeface="Calibri" pitchFamily="34" charset="0"/>
              </a:rPr>
              <a:t>gravimeter</a:t>
            </a:r>
            <a:r>
              <a:rPr lang="de-DE" sz="2000" dirty="0">
                <a:latin typeface="Calibri" pitchFamily="34" charset="0"/>
              </a:rPr>
              <a:t>)</a:t>
            </a:r>
          </a:p>
        </p:txBody>
      </p:sp>
      <p:pic>
        <p:nvPicPr>
          <p:cNvPr id="91138" name="Picture 2" descr="http://zlscorp.com/wp-content/uploads/2015/11/DSC06321eSmall.png"/>
          <p:cNvPicPr>
            <a:picLocks noChangeAspect="1" noChangeArrowheads="1"/>
          </p:cNvPicPr>
          <p:nvPr/>
        </p:nvPicPr>
        <p:blipFill>
          <a:blip r:embed="rId3" cstate="print"/>
          <a:srcRect/>
          <a:stretch>
            <a:fillRect/>
          </a:stretch>
        </p:blipFill>
        <p:spPr bwMode="auto">
          <a:xfrm>
            <a:off x="568763" y="2194079"/>
            <a:ext cx="4381500" cy="3286126"/>
          </a:xfrm>
          <a:prstGeom prst="rect">
            <a:avLst/>
          </a:prstGeom>
          <a:noFill/>
        </p:spPr>
      </p:pic>
      <p:sp>
        <p:nvSpPr>
          <p:cNvPr id="2" name="Rettangolo 1"/>
          <p:cNvSpPr/>
          <p:nvPr/>
        </p:nvSpPr>
        <p:spPr>
          <a:xfrm>
            <a:off x="457200" y="5741728"/>
            <a:ext cx="5463355" cy="369332"/>
          </a:xfrm>
          <a:prstGeom prst="rect">
            <a:avLst/>
          </a:prstGeom>
        </p:spPr>
        <p:txBody>
          <a:bodyPr wrap="none">
            <a:spAutoFit/>
          </a:bodyPr>
          <a:lstStyle/>
          <a:p>
            <a:r>
              <a:rPr lang="it-IT" dirty="0" err="1" smtClean="0"/>
              <a:t>Resolution</a:t>
            </a:r>
            <a:r>
              <a:rPr lang="it-IT" dirty="0" smtClean="0"/>
              <a:t> </a:t>
            </a:r>
            <a:r>
              <a:rPr lang="it-IT" dirty="0" err="1"/>
              <a:t>at</a:t>
            </a:r>
            <a:r>
              <a:rPr lang="it-IT" dirty="0"/>
              <a:t> </a:t>
            </a:r>
            <a:r>
              <a:rPr lang="it-IT" dirty="0" smtClean="0"/>
              <a:t>10</a:t>
            </a:r>
            <a:r>
              <a:rPr lang="it-IT" baseline="30000" dirty="0" smtClean="0"/>
              <a:t>-9</a:t>
            </a:r>
            <a:r>
              <a:rPr lang="it-IT" dirty="0" smtClean="0"/>
              <a:t> </a:t>
            </a:r>
            <a:r>
              <a:rPr lang="it-IT" dirty="0"/>
              <a:t>g </a:t>
            </a:r>
            <a:r>
              <a:rPr lang="it-IT" dirty="0" err="1" smtClean="0"/>
              <a:t>level</a:t>
            </a:r>
            <a:r>
              <a:rPr lang="it-IT" dirty="0" smtClean="0"/>
              <a:t> (= 1 </a:t>
            </a:r>
            <a:r>
              <a:rPr lang="it-IT" dirty="0" err="1" smtClean="0"/>
              <a:t>microGal</a:t>
            </a:r>
            <a:r>
              <a:rPr lang="it-IT" dirty="0" smtClean="0"/>
              <a:t> = 10 nm/s2)</a:t>
            </a:r>
            <a:endParaRPr lang="en-US" dirty="0"/>
          </a:p>
        </p:txBody>
      </p:sp>
    </p:spTree>
    <p:extLst>
      <p:ext uri="{BB962C8B-B14F-4D97-AF65-F5344CB8AC3E}">
        <p14:creationId xmlns:p14="http://schemas.microsoft.com/office/powerpoint/2010/main" val="26489002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solidFill>
                  <a:srgbClr val="C00000"/>
                </a:solidFill>
              </a:rPr>
              <a:t>Pendulum type instruments</a:t>
            </a:r>
            <a:endParaRPr lang="en-US" dirty="0">
              <a:solidFill>
                <a:srgbClr val="C00000"/>
              </a:solidFill>
            </a:endParaRPr>
          </a:p>
        </p:txBody>
      </p:sp>
      <p:sp>
        <p:nvSpPr>
          <p:cNvPr id="3" name="Content Placeholder 2"/>
          <p:cNvSpPr>
            <a:spLocks noGrp="1"/>
          </p:cNvSpPr>
          <p:nvPr>
            <p:ph idx="1"/>
          </p:nvPr>
        </p:nvSpPr>
        <p:spPr/>
        <p:txBody>
          <a:bodyPr/>
          <a:lstStyle/>
          <a:p>
            <a:r>
              <a:rPr lang="it-IT" dirty="0" smtClean="0"/>
              <a:t>Increase sensitivity by introducing a rotational </a:t>
            </a:r>
            <a:r>
              <a:rPr lang="it-IT" dirty="0" err="1" smtClean="0"/>
              <a:t>system</a:t>
            </a:r>
            <a:r>
              <a:rPr lang="it-IT" dirty="0"/>
              <a:t>. </a:t>
            </a:r>
            <a:r>
              <a:rPr lang="it-IT" dirty="0" err="1"/>
              <a:t>Consider</a:t>
            </a:r>
            <a:r>
              <a:rPr lang="it-IT" dirty="0"/>
              <a:t> </a:t>
            </a:r>
            <a:r>
              <a:rPr lang="it-IT" dirty="0" err="1"/>
              <a:t>torques</a:t>
            </a:r>
            <a:r>
              <a:rPr lang="it-IT" dirty="0"/>
              <a:t>.</a:t>
            </a:r>
          </a:p>
          <a:p>
            <a:r>
              <a:rPr lang="it-IT" dirty="0" err="1" smtClean="0"/>
              <a:t>Astatization</a:t>
            </a:r>
            <a:r>
              <a:rPr lang="it-IT" dirty="0" smtClean="0"/>
              <a:t>: make system so it is near to stable in any position. </a:t>
            </a:r>
          </a:p>
          <a:p>
            <a:r>
              <a:rPr lang="it-IT" dirty="0" smtClean="0"/>
              <a:t>Variation of gravity torque should be very similar to torque exerted by spring in function of the rotation of beam.</a:t>
            </a:r>
            <a:endParaRPr lang="en-US" dirty="0"/>
          </a:p>
        </p:txBody>
      </p:sp>
      <p:sp>
        <p:nvSpPr>
          <p:cNvPr id="4" name="Slide Number Placeholder 3"/>
          <p:cNvSpPr>
            <a:spLocks noGrp="1"/>
          </p:cNvSpPr>
          <p:nvPr>
            <p:ph type="sldNum" sz="quarter" idx="12"/>
          </p:nvPr>
        </p:nvSpPr>
        <p:spPr/>
        <p:txBody>
          <a:bodyPr/>
          <a:lstStyle/>
          <a:p>
            <a:pPr>
              <a:defRPr/>
            </a:pPr>
            <a:fld id="{09991840-2AFB-495E-B3D1-58B9E6255676}" type="slidenum">
              <a:rPr lang="it-IT" smtClean="0"/>
              <a:pPr>
                <a:defRPr/>
              </a:pPr>
              <a:t>12</a:t>
            </a:fld>
            <a:endParaRPr lang="it-IT"/>
          </a:p>
        </p:txBody>
      </p:sp>
    </p:spTree>
    <p:extLst>
      <p:ext uri="{BB962C8B-B14F-4D97-AF65-F5344CB8AC3E}">
        <p14:creationId xmlns:p14="http://schemas.microsoft.com/office/powerpoint/2010/main" val="20698279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1143000"/>
          </a:xfrm>
        </p:spPr>
        <p:txBody>
          <a:bodyPr/>
          <a:lstStyle/>
          <a:p>
            <a:r>
              <a:rPr lang="it-IT" sz="2800" dirty="0" err="1" smtClean="0"/>
              <a:t>Principle</a:t>
            </a:r>
            <a:r>
              <a:rPr lang="it-IT" sz="2800" dirty="0" smtClean="0"/>
              <a:t> of the </a:t>
            </a:r>
            <a:r>
              <a:rPr lang="it-IT" sz="2800" dirty="0" err="1" smtClean="0"/>
              <a:t>astatization</a:t>
            </a:r>
            <a:r>
              <a:rPr lang="it-IT" sz="2800" dirty="0" smtClean="0"/>
              <a:t>: </a:t>
            </a:r>
            <a:r>
              <a:rPr lang="it-IT" sz="2800" dirty="0" err="1" smtClean="0"/>
              <a:t>counterbalance</a:t>
            </a:r>
            <a:r>
              <a:rPr lang="it-IT" sz="2800" dirty="0" smtClean="0"/>
              <a:t> of the mass to </a:t>
            </a:r>
            <a:r>
              <a:rPr lang="it-IT" sz="2800" dirty="0" err="1" smtClean="0"/>
              <a:t>increase</a:t>
            </a:r>
            <a:r>
              <a:rPr lang="it-IT" sz="2800" dirty="0" smtClean="0"/>
              <a:t> </a:t>
            </a:r>
            <a:r>
              <a:rPr lang="it-IT" sz="2800" dirty="0" err="1" smtClean="0"/>
              <a:t>sensitivity</a:t>
            </a:r>
            <a:r>
              <a:rPr lang="it-IT" sz="2800" dirty="0" smtClean="0"/>
              <a:t> of the </a:t>
            </a:r>
            <a:r>
              <a:rPr lang="it-IT" sz="2800" dirty="0" err="1" smtClean="0"/>
              <a:t>construction</a:t>
            </a:r>
            <a:r>
              <a:rPr lang="it-IT" sz="2800" dirty="0" smtClean="0"/>
              <a:t>.</a:t>
            </a:r>
            <a:endParaRPr lang="it-IT" sz="2800" dirty="0"/>
          </a:p>
        </p:txBody>
      </p:sp>
      <p:pic>
        <p:nvPicPr>
          <p:cNvPr id="5" name="Segnaposto contenuto 4"/>
          <p:cNvPicPr>
            <a:picLocks noGrp="1" noChangeAspect="1"/>
          </p:cNvPicPr>
          <p:nvPr>
            <p:ph idx="1"/>
          </p:nvPr>
        </p:nvPicPr>
        <p:blipFill>
          <a:blip r:embed="rId2"/>
          <a:stretch>
            <a:fillRect/>
          </a:stretch>
        </p:blipFill>
        <p:spPr>
          <a:xfrm>
            <a:off x="1493658" y="1423012"/>
            <a:ext cx="6156684" cy="4956543"/>
          </a:xfrm>
          <a:prstGeom prst="rect">
            <a:avLst/>
          </a:prstGeom>
        </p:spPr>
      </p:pic>
      <p:sp>
        <p:nvSpPr>
          <p:cNvPr id="4" name="Segnaposto numero diapositiva 3"/>
          <p:cNvSpPr>
            <a:spLocks noGrp="1"/>
          </p:cNvSpPr>
          <p:nvPr>
            <p:ph type="sldNum" sz="quarter" idx="12"/>
          </p:nvPr>
        </p:nvSpPr>
        <p:spPr/>
        <p:txBody>
          <a:bodyPr/>
          <a:lstStyle/>
          <a:p>
            <a:pPr>
              <a:defRPr/>
            </a:pPr>
            <a:fld id="{09991840-2AFB-495E-B3D1-58B9E6255676}" type="slidenum">
              <a:rPr lang="it-IT" smtClean="0"/>
              <a:pPr>
                <a:defRPr/>
              </a:pPr>
              <a:t>13</a:t>
            </a:fld>
            <a:endParaRPr lang="it-IT"/>
          </a:p>
        </p:txBody>
      </p:sp>
    </p:spTree>
    <p:extLst>
      <p:ext uri="{BB962C8B-B14F-4D97-AF65-F5344CB8AC3E}">
        <p14:creationId xmlns:p14="http://schemas.microsoft.com/office/powerpoint/2010/main" val="2799029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4"/>
          <p:cNvSpPr>
            <a:spLocks noChangeArrowheads="1"/>
          </p:cNvSpPr>
          <p:nvPr/>
        </p:nvSpPr>
        <p:spPr bwMode="auto">
          <a:xfrm>
            <a:off x="179512" y="9235"/>
            <a:ext cx="8569449" cy="1152609"/>
          </a:xfrm>
          <a:prstGeom prst="rect">
            <a:avLst/>
          </a:prstGeom>
          <a:noFill/>
          <a:ln w="9525">
            <a:noFill/>
            <a:miter lim="800000"/>
            <a:headEnd/>
            <a:tailEnd/>
          </a:ln>
        </p:spPr>
        <p:txBody>
          <a:bodyPr/>
          <a:lstStyle/>
          <a:p>
            <a:pPr marL="342900" indent="-342900" algn="l">
              <a:spcBef>
                <a:spcPct val="20000"/>
              </a:spcBef>
            </a:pPr>
            <a:r>
              <a:rPr lang="de-DE" sz="2400" dirty="0" err="1" smtClean="0">
                <a:solidFill>
                  <a:srgbClr val="C00000"/>
                </a:solidFill>
                <a:latin typeface="Calibri" pitchFamily="34" charset="0"/>
              </a:rPr>
              <a:t>Astatized</a:t>
            </a:r>
            <a:r>
              <a:rPr lang="de-DE" sz="2400" dirty="0" smtClean="0">
                <a:solidFill>
                  <a:srgbClr val="C00000"/>
                </a:solidFill>
                <a:latin typeface="Calibri" pitchFamily="34" charset="0"/>
              </a:rPr>
              <a:t> </a:t>
            </a:r>
            <a:r>
              <a:rPr lang="de-DE" sz="2400" dirty="0" err="1" smtClean="0">
                <a:solidFill>
                  <a:srgbClr val="C00000"/>
                </a:solidFill>
                <a:latin typeface="Calibri" pitchFamily="34" charset="0"/>
              </a:rPr>
              <a:t>system</a:t>
            </a:r>
            <a:r>
              <a:rPr lang="de-DE" sz="2400" dirty="0" smtClean="0">
                <a:solidFill>
                  <a:srgbClr val="C00000"/>
                </a:solidFill>
                <a:latin typeface="Calibri" pitchFamily="34" charset="0"/>
              </a:rPr>
              <a:t>. </a:t>
            </a:r>
            <a:r>
              <a:rPr lang="de-DE" sz="2400" dirty="0" err="1" smtClean="0">
                <a:latin typeface="Calibri" pitchFamily="34" charset="0"/>
              </a:rPr>
              <a:t>Consider</a:t>
            </a:r>
            <a:r>
              <a:rPr lang="de-DE" sz="2400" dirty="0" smtClean="0">
                <a:latin typeface="Calibri" pitchFamily="34" charset="0"/>
              </a:rPr>
              <a:t> the torque </a:t>
            </a:r>
            <a:r>
              <a:rPr lang="de-DE" sz="2400" dirty="0" err="1" smtClean="0">
                <a:latin typeface="Calibri" pitchFamily="34" charset="0"/>
              </a:rPr>
              <a:t>of</a:t>
            </a:r>
            <a:r>
              <a:rPr lang="de-DE" sz="2400" dirty="0" smtClean="0">
                <a:latin typeface="Calibri" pitchFamily="34" charset="0"/>
              </a:rPr>
              <a:t> </a:t>
            </a:r>
            <a:r>
              <a:rPr lang="de-DE" sz="2400" dirty="0" err="1" smtClean="0">
                <a:latin typeface="Calibri" pitchFamily="34" charset="0"/>
              </a:rPr>
              <a:t>the</a:t>
            </a:r>
            <a:r>
              <a:rPr lang="de-DE" sz="2400" dirty="0" smtClean="0">
                <a:latin typeface="Calibri" pitchFamily="34" charset="0"/>
              </a:rPr>
              <a:t> spring and </a:t>
            </a:r>
            <a:r>
              <a:rPr lang="de-DE" sz="2400" dirty="0" err="1" smtClean="0">
                <a:latin typeface="Calibri" pitchFamily="34" charset="0"/>
              </a:rPr>
              <a:t>of</a:t>
            </a:r>
            <a:r>
              <a:rPr lang="de-DE" sz="2400" dirty="0" smtClean="0">
                <a:latin typeface="Calibri" pitchFamily="34" charset="0"/>
              </a:rPr>
              <a:t> </a:t>
            </a:r>
            <a:r>
              <a:rPr lang="de-DE" sz="2400" dirty="0" err="1" smtClean="0">
                <a:latin typeface="Calibri" pitchFamily="34" charset="0"/>
              </a:rPr>
              <a:t>the</a:t>
            </a:r>
            <a:r>
              <a:rPr lang="de-DE" sz="2400" dirty="0" smtClean="0">
                <a:latin typeface="Calibri" pitchFamily="34" charset="0"/>
              </a:rPr>
              <a:t> </a:t>
            </a:r>
            <a:r>
              <a:rPr lang="de-DE" sz="2400" dirty="0" err="1" smtClean="0">
                <a:latin typeface="Calibri" pitchFamily="34" charset="0"/>
              </a:rPr>
              <a:t>gravity</a:t>
            </a:r>
            <a:r>
              <a:rPr lang="de-DE" sz="2400" dirty="0" smtClean="0">
                <a:latin typeface="Calibri" pitchFamily="34" charset="0"/>
              </a:rPr>
              <a:t> </a:t>
            </a:r>
            <a:r>
              <a:rPr lang="de-DE" sz="2400" dirty="0" err="1" smtClean="0">
                <a:latin typeface="Calibri" pitchFamily="34" charset="0"/>
              </a:rPr>
              <a:t>force</a:t>
            </a:r>
            <a:r>
              <a:rPr lang="de-DE" sz="2400" dirty="0" smtClean="0">
                <a:latin typeface="Calibri" pitchFamily="34" charset="0"/>
              </a:rPr>
              <a:t> </a:t>
            </a:r>
            <a:r>
              <a:rPr lang="de-DE" sz="2400" dirty="0" err="1" smtClean="0">
                <a:latin typeface="Calibri" pitchFamily="34" charset="0"/>
              </a:rPr>
              <a:t>of</a:t>
            </a:r>
            <a:r>
              <a:rPr lang="de-DE" sz="2400" dirty="0" smtClean="0">
                <a:latin typeface="Calibri" pitchFamily="34" charset="0"/>
              </a:rPr>
              <a:t> </a:t>
            </a:r>
            <a:r>
              <a:rPr lang="de-DE" sz="2400" dirty="0" err="1" smtClean="0">
                <a:latin typeface="Calibri" pitchFamily="34" charset="0"/>
              </a:rPr>
              <a:t>the</a:t>
            </a:r>
            <a:r>
              <a:rPr lang="de-DE" sz="2400" dirty="0" smtClean="0">
                <a:latin typeface="Calibri" pitchFamily="34" charset="0"/>
              </a:rPr>
              <a:t> </a:t>
            </a:r>
            <a:r>
              <a:rPr lang="de-DE" sz="2400" dirty="0" err="1" smtClean="0">
                <a:latin typeface="Calibri" pitchFamily="34" charset="0"/>
              </a:rPr>
              <a:t>mass</a:t>
            </a:r>
            <a:r>
              <a:rPr lang="de-DE" sz="2400" dirty="0" smtClean="0">
                <a:latin typeface="Calibri" pitchFamily="34" charset="0"/>
              </a:rPr>
              <a:t> </a:t>
            </a:r>
            <a:r>
              <a:rPr lang="de-DE" sz="2400" dirty="0" err="1" smtClean="0">
                <a:latin typeface="Calibri" pitchFamily="34" charset="0"/>
              </a:rPr>
              <a:t>that</a:t>
            </a:r>
            <a:r>
              <a:rPr lang="de-DE" sz="2400" dirty="0" smtClean="0">
                <a:latin typeface="Calibri" pitchFamily="34" charset="0"/>
              </a:rPr>
              <a:t> </a:t>
            </a:r>
            <a:r>
              <a:rPr lang="de-DE" sz="2400" dirty="0" err="1" smtClean="0">
                <a:latin typeface="Calibri" pitchFamily="34" charset="0"/>
              </a:rPr>
              <a:t>acts</a:t>
            </a:r>
            <a:r>
              <a:rPr lang="de-DE" sz="2400" dirty="0" smtClean="0">
                <a:latin typeface="Calibri" pitchFamily="34" charset="0"/>
              </a:rPr>
              <a:t> on </a:t>
            </a:r>
            <a:r>
              <a:rPr lang="de-DE" sz="2400" dirty="0" err="1" smtClean="0">
                <a:latin typeface="Calibri" pitchFamily="34" charset="0"/>
              </a:rPr>
              <a:t>the</a:t>
            </a:r>
            <a:r>
              <a:rPr lang="de-DE" sz="2400" dirty="0" smtClean="0">
                <a:latin typeface="Calibri" pitchFamily="34" charset="0"/>
              </a:rPr>
              <a:t> beam </a:t>
            </a:r>
            <a:r>
              <a:rPr lang="de-DE" sz="2400" dirty="0" err="1" smtClean="0">
                <a:latin typeface="Calibri" pitchFamily="34" charset="0"/>
              </a:rPr>
              <a:t>of</a:t>
            </a:r>
            <a:r>
              <a:rPr lang="de-DE" sz="2400" dirty="0" smtClean="0">
                <a:latin typeface="Calibri" pitchFamily="34" charset="0"/>
              </a:rPr>
              <a:t> </a:t>
            </a:r>
            <a:r>
              <a:rPr lang="de-DE" sz="2400" dirty="0" err="1" smtClean="0">
                <a:latin typeface="Calibri" pitchFamily="34" charset="0"/>
              </a:rPr>
              <a:t>length</a:t>
            </a:r>
            <a:r>
              <a:rPr lang="de-DE" sz="2400" dirty="0" smtClean="0">
                <a:latin typeface="Calibri" pitchFamily="34" charset="0"/>
              </a:rPr>
              <a:t> d on </a:t>
            </a:r>
            <a:r>
              <a:rPr lang="de-DE" sz="2400" dirty="0" err="1" smtClean="0">
                <a:latin typeface="Calibri" pitchFamily="34" charset="0"/>
              </a:rPr>
              <a:t>which</a:t>
            </a:r>
            <a:r>
              <a:rPr lang="de-DE" sz="2400" dirty="0" smtClean="0">
                <a:latin typeface="Calibri" pitchFamily="34" charset="0"/>
              </a:rPr>
              <a:t> </a:t>
            </a:r>
            <a:r>
              <a:rPr lang="de-DE" sz="2400" dirty="0" err="1" smtClean="0">
                <a:latin typeface="Calibri" pitchFamily="34" charset="0"/>
              </a:rPr>
              <a:t>the</a:t>
            </a:r>
            <a:r>
              <a:rPr lang="de-DE" sz="2400" dirty="0" smtClean="0">
                <a:latin typeface="Calibri" pitchFamily="34" charset="0"/>
              </a:rPr>
              <a:t> </a:t>
            </a:r>
            <a:r>
              <a:rPr lang="de-DE" sz="2400" dirty="0" err="1" smtClean="0">
                <a:latin typeface="Calibri" pitchFamily="34" charset="0"/>
              </a:rPr>
              <a:t>mass</a:t>
            </a:r>
            <a:r>
              <a:rPr lang="de-DE" sz="2400" dirty="0" smtClean="0">
                <a:latin typeface="Calibri" pitchFamily="34" charset="0"/>
              </a:rPr>
              <a:t> </a:t>
            </a:r>
            <a:r>
              <a:rPr lang="de-DE" sz="2400" dirty="0" err="1" smtClean="0">
                <a:latin typeface="Calibri" pitchFamily="34" charset="0"/>
              </a:rPr>
              <a:t>is</a:t>
            </a:r>
            <a:r>
              <a:rPr lang="de-DE" sz="2400" dirty="0" smtClean="0">
                <a:latin typeface="Calibri" pitchFamily="34" charset="0"/>
              </a:rPr>
              <a:t> </a:t>
            </a:r>
            <a:r>
              <a:rPr lang="de-DE" sz="2400" dirty="0" err="1" smtClean="0">
                <a:latin typeface="Calibri" pitchFamily="34" charset="0"/>
              </a:rPr>
              <a:t>fixed</a:t>
            </a:r>
            <a:r>
              <a:rPr lang="de-DE" sz="2400" dirty="0" smtClean="0">
                <a:latin typeface="Calibri" pitchFamily="34" charset="0"/>
              </a:rPr>
              <a:t>.</a:t>
            </a:r>
          </a:p>
          <a:p>
            <a:pPr marL="342900" indent="-342900" algn="l">
              <a:spcBef>
                <a:spcPct val="20000"/>
              </a:spcBef>
            </a:pPr>
            <a:r>
              <a:rPr lang="de-DE" sz="2400" dirty="0" smtClean="0">
                <a:latin typeface="Calibri" pitchFamily="34" charset="0"/>
              </a:rPr>
              <a:t>The spring is a special zero-length spring.</a:t>
            </a:r>
            <a:endParaRPr lang="de-DE" sz="2400" dirty="0">
              <a:latin typeface="Calibri" pitchFamily="34" charset="0"/>
            </a:endParaRPr>
          </a:p>
        </p:txBody>
      </p:sp>
      <p:sp>
        <p:nvSpPr>
          <p:cNvPr id="5128" name="Rectangle 4"/>
          <p:cNvSpPr>
            <a:spLocks noChangeArrowheads="1"/>
          </p:cNvSpPr>
          <p:nvPr/>
        </p:nvSpPr>
        <p:spPr bwMode="auto">
          <a:xfrm>
            <a:off x="4892803" y="5564069"/>
            <a:ext cx="4032448" cy="431800"/>
          </a:xfrm>
          <a:prstGeom prst="rect">
            <a:avLst/>
          </a:prstGeom>
          <a:noFill/>
          <a:ln w="9525">
            <a:noFill/>
            <a:miter lim="800000"/>
            <a:headEnd/>
            <a:tailEnd/>
          </a:ln>
        </p:spPr>
        <p:txBody>
          <a:bodyPr/>
          <a:lstStyle/>
          <a:p>
            <a:pPr marL="342900" indent="-342900">
              <a:spcBef>
                <a:spcPct val="20000"/>
              </a:spcBef>
            </a:pPr>
            <a:r>
              <a:rPr lang="de-DE" sz="2400" dirty="0" smtClean="0">
                <a:latin typeface="Calibri" pitchFamily="34" charset="0"/>
              </a:rPr>
              <a:t>At </a:t>
            </a:r>
            <a:r>
              <a:rPr lang="de-DE" sz="2400" dirty="0" err="1" smtClean="0">
                <a:latin typeface="Calibri" pitchFamily="34" charset="0"/>
              </a:rPr>
              <a:t>equilibrium</a:t>
            </a:r>
            <a:r>
              <a:rPr lang="de-DE" sz="2400" dirty="0">
                <a:latin typeface="Calibri" pitchFamily="34" charset="0"/>
              </a:rPr>
              <a:t>:   </a:t>
            </a:r>
            <a:r>
              <a:rPr lang="it-IT" sz="2800" i="1" dirty="0" err="1" smtClean="0">
                <a:latin typeface="Calibri" pitchFamily="34" charset="0"/>
              </a:rPr>
              <a:t>T</a:t>
            </a:r>
            <a:r>
              <a:rPr lang="it-IT" sz="2800" i="1" baseline="-25000" dirty="0" err="1" smtClean="0">
                <a:latin typeface="Calibri" pitchFamily="34" charset="0"/>
              </a:rPr>
              <a:t>g</a:t>
            </a:r>
            <a:r>
              <a:rPr lang="it-IT" sz="2800" i="1" dirty="0" err="1" smtClean="0">
                <a:latin typeface="Calibri" pitchFamily="34" charset="0"/>
              </a:rPr>
              <a:t>+T</a:t>
            </a:r>
            <a:r>
              <a:rPr lang="it-IT" sz="2800" i="1" baseline="-25000" dirty="0" err="1" smtClean="0">
                <a:latin typeface="Calibri" pitchFamily="34" charset="0"/>
              </a:rPr>
              <a:t>f</a:t>
            </a:r>
            <a:r>
              <a:rPr lang="it-IT" sz="2800" i="1" dirty="0" smtClean="0">
                <a:latin typeface="Calibri" pitchFamily="34" charset="0"/>
              </a:rPr>
              <a:t>=0</a:t>
            </a:r>
            <a:endParaRPr lang="it-IT" sz="2400" i="1" dirty="0">
              <a:latin typeface="Calibri" pitchFamily="34" charset="0"/>
            </a:endParaRPr>
          </a:p>
        </p:txBody>
      </p:sp>
      <p:sp>
        <p:nvSpPr>
          <p:cNvPr id="9" name="Slide Number Placeholder 8"/>
          <p:cNvSpPr>
            <a:spLocks noGrp="1"/>
          </p:cNvSpPr>
          <p:nvPr>
            <p:ph type="sldNum" sz="quarter" idx="12"/>
          </p:nvPr>
        </p:nvSpPr>
        <p:spPr/>
        <p:txBody>
          <a:bodyPr/>
          <a:lstStyle/>
          <a:p>
            <a:pPr>
              <a:defRPr/>
            </a:pPr>
            <a:fld id="{C92BF6D6-197A-4B61-B72B-AFA3CDDD61EB}" type="slidenum">
              <a:rPr lang="de-DE" smtClean="0"/>
              <a:pPr>
                <a:defRPr/>
              </a:pPr>
              <a:t>14</a:t>
            </a:fld>
            <a:endParaRPr lang="de-DE"/>
          </a:p>
        </p:txBody>
      </p:sp>
      <p:sp>
        <p:nvSpPr>
          <p:cNvPr id="13" name="TextBox 12"/>
          <p:cNvSpPr txBox="1"/>
          <p:nvPr/>
        </p:nvSpPr>
        <p:spPr>
          <a:xfrm>
            <a:off x="4948403" y="1656781"/>
            <a:ext cx="3980642" cy="923330"/>
          </a:xfrm>
          <a:prstGeom prst="rect">
            <a:avLst/>
          </a:prstGeom>
          <a:noFill/>
        </p:spPr>
        <p:txBody>
          <a:bodyPr wrap="none" rtlCol="0">
            <a:spAutoFit/>
          </a:bodyPr>
          <a:lstStyle/>
          <a:p>
            <a:r>
              <a:rPr lang="it-IT" dirty="0" smtClean="0"/>
              <a:t>Torque due to the Spring, </a:t>
            </a:r>
            <a:r>
              <a:rPr lang="it-IT" dirty="0" err="1" smtClean="0"/>
              <a:t>where</a:t>
            </a:r>
            <a:r>
              <a:rPr lang="it-IT" dirty="0" smtClean="0"/>
              <a:t> the </a:t>
            </a:r>
          </a:p>
          <a:p>
            <a:r>
              <a:rPr lang="it-IT" dirty="0" smtClean="0"/>
              <a:t>positive torque </a:t>
            </a:r>
            <a:r>
              <a:rPr lang="it-IT" dirty="0" err="1" smtClean="0"/>
              <a:t>indicates</a:t>
            </a:r>
            <a:r>
              <a:rPr lang="it-IT" dirty="0" smtClean="0"/>
              <a:t> </a:t>
            </a:r>
            <a:r>
              <a:rPr lang="it-IT" dirty="0" err="1" smtClean="0"/>
              <a:t>clockwise</a:t>
            </a:r>
            <a:r>
              <a:rPr lang="it-IT" dirty="0" smtClean="0"/>
              <a:t> </a:t>
            </a:r>
          </a:p>
          <a:p>
            <a:r>
              <a:rPr lang="it-IT" dirty="0" err="1" smtClean="0"/>
              <a:t>rotation</a:t>
            </a:r>
            <a:r>
              <a:rPr lang="it-IT" dirty="0" smtClean="0"/>
              <a:t> of the </a:t>
            </a:r>
            <a:r>
              <a:rPr lang="it-IT" dirty="0" err="1" smtClean="0"/>
              <a:t>beam</a:t>
            </a:r>
            <a:r>
              <a:rPr lang="it-IT" dirty="0" smtClean="0"/>
              <a:t>. </a:t>
            </a:r>
            <a:endParaRPr lang="en-US" dirty="0"/>
          </a:p>
        </p:txBody>
      </p:sp>
      <p:sp>
        <p:nvSpPr>
          <p:cNvPr id="14" name="TextBox 13"/>
          <p:cNvSpPr txBox="1"/>
          <p:nvPr/>
        </p:nvSpPr>
        <p:spPr>
          <a:xfrm>
            <a:off x="5381753" y="4536018"/>
            <a:ext cx="2088232" cy="369332"/>
          </a:xfrm>
          <a:prstGeom prst="rect">
            <a:avLst/>
          </a:prstGeom>
          <a:noFill/>
        </p:spPr>
        <p:txBody>
          <a:bodyPr wrap="square" rtlCol="0">
            <a:spAutoFit/>
          </a:bodyPr>
          <a:lstStyle/>
          <a:p>
            <a:r>
              <a:rPr lang="it-IT" dirty="0" smtClean="0"/>
              <a:t>Torque of gravity: </a:t>
            </a:r>
            <a:endParaRPr lang="en-US" dirty="0"/>
          </a:p>
        </p:txBody>
      </p:sp>
      <p:sp>
        <p:nvSpPr>
          <p:cNvPr id="16" name="TextBox 15"/>
          <p:cNvSpPr txBox="1"/>
          <p:nvPr/>
        </p:nvSpPr>
        <p:spPr>
          <a:xfrm>
            <a:off x="5237737" y="3232686"/>
            <a:ext cx="3217547" cy="923330"/>
          </a:xfrm>
          <a:prstGeom prst="rect">
            <a:avLst/>
          </a:prstGeom>
          <a:noFill/>
        </p:spPr>
        <p:txBody>
          <a:bodyPr wrap="none" rtlCol="0">
            <a:spAutoFit/>
          </a:bodyPr>
          <a:lstStyle/>
          <a:p>
            <a:r>
              <a:rPr lang="it-IT" dirty="0" smtClean="0"/>
              <a:t>D= elastic constant of spring. </a:t>
            </a:r>
          </a:p>
          <a:p>
            <a:r>
              <a:rPr lang="it-IT" dirty="0" smtClean="0"/>
              <a:t>Zero length spring:</a:t>
            </a:r>
          </a:p>
          <a:p>
            <a:endParaRPr lang="en-US" dirty="0"/>
          </a:p>
        </p:txBody>
      </p:sp>
      <mc:AlternateContent xmlns:mc="http://schemas.openxmlformats.org/markup-compatibility/2006" xmlns:a14="http://schemas.microsoft.com/office/drawing/2010/main">
        <mc:Choice Requires="a14">
          <p:sp>
            <p:nvSpPr>
              <p:cNvPr id="4" name="CasellaDiTesto 3"/>
              <p:cNvSpPr txBox="1"/>
              <p:nvPr/>
            </p:nvSpPr>
            <p:spPr>
              <a:xfrm>
                <a:off x="5165729" y="2706921"/>
                <a:ext cx="2664296" cy="3989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2400" b="0" i="1" smtClean="0">
                              <a:latin typeface="Cambria Math" panose="02040503050406030204" pitchFamily="18" charset="0"/>
                            </a:rPr>
                          </m:ctrlPr>
                        </m:sSubPr>
                        <m:e>
                          <m:r>
                            <a:rPr lang="it-IT" sz="2400" b="0" i="1" smtClean="0">
                              <a:latin typeface="Cambria Math" panose="02040503050406030204" pitchFamily="18" charset="0"/>
                            </a:rPr>
                            <m:t>𝑇</m:t>
                          </m:r>
                        </m:e>
                        <m:sub>
                          <m:r>
                            <a:rPr lang="it-IT" sz="2400" b="0" i="1" smtClean="0">
                              <a:latin typeface="Cambria Math" panose="02040503050406030204" pitchFamily="18" charset="0"/>
                            </a:rPr>
                            <m:t>𝑓</m:t>
                          </m:r>
                        </m:sub>
                      </m:sSub>
                      <m:r>
                        <a:rPr lang="it-IT" sz="2400" i="1" smtClean="0">
                          <a:latin typeface="Cambria Math" panose="02040503050406030204" pitchFamily="18" charset="0"/>
                        </a:rPr>
                        <m:t>=</m:t>
                      </m:r>
                      <m:r>
                        <a:rPr lang="it-IT" sz="2400" b="0" i="1" smtClean="0">
                          <a:latin typeface="Cambria Math" panose="02040503050406030204" pitchFamily="18" charset="0"/>
                        </a:rPr>
                        <m:t>−</m:t>
                      </m:r>
                      <m:r>
                        <a:rPr lang="it-IT" sz="2400" b="0" i="1" smtClean="0">
                          <a:latin typeface="Cambria Math" panose="02040503050406030204" pitchFamily="18" charset="0"/>
                        </a:rPr>
                        <m:t>𝐷</m:t>
                      </m:r>
                      <m:d>
                        <m:dPr>
                          <m:ctrlPr>
                            <a:rPr lang="it-IT" sz="2400" b="0" i="1" smtClean="0">
                              <a:latin typeface="Cambria Math" panose="02040503050406030204" pitchFamily="18" charset="0"/>
                            </a:rPr>
                          </m:ctrlPr>
                        </m:dPr>
                        <m:e>
                          <m:r>
                            <a:rPr lang="it-IT" sz="2400" b="0" i="1" smtClean="0">
                              <a:latin typeface="Cambria Math" panose="02040503050406030204" pitchFamily="18" charset="0"/>
                            </a:rPr>
                            <m:t>𝑠</m:t>
                          </m:r>
                          <m:r>
                            <a:rPr lang="it-IT" sz="2400" b="0" i="1" smtClean="0">
                              <a:latin typeface="Cambria Math" panose="02040503050406030204" pitchFamily="18" charset="0"/>
                            </a:rPr>
                            <m:t>−</m:t>
                          </m:r>
                          <m:sSub>
                            <m:sSubPr>
                              <m:ctrlPr>
                                <a:rPr lang="it-IT" sz="2400" b="0" i="1" smtClean="0">
                                  <a:latin typeface="Cambria Math" panose="02040503050406030204" pitchFamily="18" charset="0"/>
                                </a:rPr>
                              </m:ctrlPr>
                            </m:sSubPr>
                            <m:e>
                              <m:r>
                                <a:rPr lang="it-IT" sz="2400" b="0" i="1" smtClean="0">
                                  <a:latin typeface="Cambria Math" panose="02040503050406030204" pitchFamily="18" charset="0"/>
                                </a:rPr>
                                <m:t>𝑠</m:t>
                              </m:r>
                            </m:e>
                            <m:sub>
                              <m:r>
                                <a:rPr lang="it-IT" sz="2400" b="0" i="1" smtClean="0">
                                  <a:latin typeface="Cambria Math" panose="02040503050406030204" pitchFamily="18" charset="0"/>
                                </a:rPr>
                                <m:t>0</m:t>
                              </m:r>
                            </m:sub>
                          </m:sSub>
                        </m:e>
                      </m:d>
                      <m:r>
                        <a:rPr lang="it-IT" sz="2400" b="0" i="1" smtClean="0">
                          <a:latin typeface="Cambria Math" panose="02040503050406030204" pitchFamily="18" charset="0"/>
                        </a:rPr>
                        <m:t>𝑟</m:t>
                      </m:r>
                    </m:oMath>
                  </m:oMathPara>
                </a14:m>
                <a:endParaRPr lang="it-IT" sz="2400"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5165729" y="2706921"/>
                <a:ext cx="2664296" cy="398955"/>
              </a:xfrm>
              <a:prstGeom prst="rect">
                <a:avLst/>
              </a:prstGeom>
              <a:blipFill>
                <a:blip r:embed="rId2"/>
                <a:stretch>
                  <a:fillRect b="-27692"/>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5" name="CasellaDiTesto 14"/>
              <p:cNvSpPr txBox="1"/>
              <p:nvPr/>
            </p:nvSpPr>
            <p:spPr>
              <a:xfrm>
                <a:off x="5212891" y="3927218"/>
                <a:ext cx="2664296" cy="3989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2400" b="0" i="1" smtClean="0">
                              <a:latin typeface="Cambria Math" panose="02040503050406030204" pitchFamily="18" charset="0"/>
                            </a:rPr>
                          </m:ctrlPr>
                        </m:sSubPr>
                        <m:e>
                          <m:r>
                            <a:rPr lang="it-IT" sz="2400" b="0" i="1" smtClean="0">
                              <a:latin typeface="Cambria Math" panose="02040503050406030204" pitchFamily="18" charset="0"/>
                            </a:rPr>
                            <m:t>𝑇</m:t>
                          </m:r>
                        </m:e>
                        <m:sub>
                          <m:r>
                            <a:rPr lang="it-IT" sz="2400" b="0" i="1" smtClean="0">
                              <a:latin typeface="Cambria Math" panose="02040503050406030204" pitchFamily="18" charset="0"/>
                            </a:rPr>
                            <m:t>𝑓</m:t>
                          </m:r>
                        </m:sub>
                      </m:sSub>
                      <m:r>
                        <a:rPr lang="it-IT" sz="2400" i="1" smtClean="0">
                          <a:latin typeface="Cambria Math" panose="02040503050406030204" pitchFamily="18" charset="0"/>
                        </a:rPr>
                        <m:t>=</m:t>
                      </m:r>
                      <m:r>
                        <a:rPr lang="it-IT" sz="2400" b="0" i="1" smtClean="0">
                          <a:latin typeface="Cambria Math" panose="02040503050406030204" pitchFamily="18" charset="0"/>
                        </a:rPr>
                        <m:t>−</m:t>
                      </m:r>
                      <m:r>
                        <a:rPr lang="it-IT" sz="2400" b="0" i="1" smtClean="0">
                          <a:latin typeface="Cambria Math" panose="02040503050406030204" pitchFamily="18" charset="0"/>
                        </a:rPr>
                        <m:t>𝐷𝑠𝑟</m:t>
                      </m:r>
                    </m:oMath>
                  </m:oMathPara>
                </a14:m>
                <a:endParaRPr lang="it-IT" sz="2400" dirty="0"/>
              </a:p>
            </p:txBody>
          </p:sp>
        </mc:Choice>
        <mc:Fallback xmlns="">
          <p:sp>
            <p:nvSpPr>
              <p:cNvPr id="15" name="CasellaDiTesto 14"/>
              <p:cNvSpPr txBox="1">
                <a:spLocks noRot="1" noChangeAspect="1" noMove="1" noResize="1" noEditPoints="1" noAdjustHandles="1" noChangeArrowheads="1" noChangeShapeType="1" noTextEdit="1"/>
              </p:cNvSpPr>
              <p:nvPr/>
            </p:nvSpPr>
            <p:spPr>
              <a:xfrm>
                <a:off x="5212891" y="3927218"/>
                <a:ext cx="2664296" cy="398955"/>
              </a:xfrm>
              <a:prstGeom prst="rect">
                <a:avLst/>
              </a:prstGeom>
              <a:blipFill>
                <a:blip r:embed="rId3"/>
                <a:stretch>
                  <a:fillRect b="-25758"/>
                </a:stretch>
              </a:blipFill>
            </p:spPr>
            <p:txBody>
              <a:bodyPr/>
              <a:lstStyle/>
              <a:p>
                <a:r>
                  <a:rPr lang="it-IT">
                    <a:noFill/>
                  </a:rPr>
                  <a:t> </a:t>
                </a:r>
              </a:p>
            </p:txBody>
          </p:sp>
        </mc:Fallback>
      </mc:AlternateContent>
      <p:pic>
        <p:nvPicPr>
          <p:cNvPr id="5" name="Immagine 4"/>
          <p:cNvPicPr>
            <a:picLocks noChangeAspect="1"/>
          </p:cNvPicPr>
          <p:nvPr/>
        </p:nvPicPr>
        <p:blipFill>
          <a:blip r:embed="rId4"/>
          <a:stretch>
            <a:fillRect/>
          </a:stretch>
        </p:blipFill>
        <p:spPr>
          <a:xfrm>
            <a:off x="179512" y="1973951"/>
            <a:ext cx="4282638" cy="4564961"/>
          </a:xfrm>
          <a:prstGeom prst="rect">
            <a:avLst/>
          </a:prstGeom>
        </p:spPr>
      </p:pic>
      <mc:AlternateContent xmlns:mc="http://schemas.openxmlformats.org/markup-compatibility/2006" xmlns:a14="http://schemas.microsoft.com/office/drawing/2010/main">
        <mc:Choice Requires="a14">
          <p:sp>
            <p:nvSpPr>
              <p:cNvPr id="17" name="CasellaDiTesto 16"/>
              <p:cNvSpPr txBox="1"/>
              <p:nvPr/>
            </p:nvSpPr>
            <p:spPr>
              <a:xfrm>
                <a:off x="5178784" y="4977358"/>
                <a:ext cx="2664296" cy="3989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2400" b="0" i="1" smtClean="0">
                              <a:latin typeface="Cambria Math" panose="02040503050406030204" pitchFamily="18" charset="0"/>
                            </a:rPr>
                          </m:ctrlPr>
                        </m:sSubPr>
                        <m:e>
                          <m:r>
                            <a:rPr lang="it-IT" sz="2400" b="0" i="1" smtClean="0">
                              <a:latin typeface="Cambria Math" panose="02040503050406030204" pitchFamily="18" charset="0"/>
                            </a:rPr>
                            <m:t>𝑇</m:t>
                          </m:r>
                        </m:e>
                        <m:sub>
                          <m:r>
                            <a:rPr lang="it-IT" sz="2400" b="0" i="1" smtClean="0">
                              <a:latin typeface="Cambria Math" panose="02040503050406030204" pitchFamily="18" charset="0"/>
                            </a:rPr>
                            <m:t>𝑔</m:t>
                          </m:r>
                        </m:sub>
                      </m:sSub>
                      <m:r>
                        <a:rPr lang="it-IT" sz="2400" i="1" smtClean="0">
                          <a:latin typeface="Cambria Math" panose="02040503050406030204" pitchFamily="18" charset="0"/>
                        </a:rPr>
                        <m:t>=</m:t>
                      </m:r>
                      <m:r>
                        <a:rPr lang="it-IT" sz="2400" b="0" i="1" smtClean="0">
                          <a:latin typeface="Cambria Math" panose="02040503050406030204" pitchFamily="18" charset="0"/>
                        </a:rPr>
                        <m:t>𝑀𝑔𝑑</m:t>
                      </m:r>
                      <m:r>
                        <a:rPr lang="it-IT" sz="2400" b="0" i="1" smtClean="0">
                          <a:latin typeface="Cambria Math" panose="02040503050406030204" pitchFamily="18" charset="0"/>
                        </a:rPr>
                        <m:t> </m:t>
                      </m:r>
                      <m:r>
                        <a:rPr lang="it-IT" sz="2400" b="0" i="1" smtClean="0">
                          <a:latin typeface="Cambria Math" panose="02040503050406030204" pitchFamily="18" charset="0"/>
                        </a:rPr>
                        <m:t>𝑐𝑜𝑠</m:t>
                      </m:r>
                      <m:r>
                        <m:rPr>
                          <m:sty m:val="p"/>
                        </m:rPr>
                        <a:rPr lang="el-GR" sz="2400" b="0" i="1" smtClean="0">
                          <a:latin typeface="Cambria Math" panose="02040503050406030204" pitchFamily="18" charset="0"/>
                        </a:rPr>
                        <m:t>α</m:t>
                      </m:r>
                    </m:oMath>
                  </m:oMathPara>
                </a14:m>
                <a:endParaRPr lang="it-IT" sz="2400" dirty="0"/>
              </a:p>
            </p:txBody>
          </p:sp>
        </mc:Choice>
        <mc:Fallback xmlns="">
          <p:sp>
            <p:nvSpPr>
              <p:cNvPr id="17" name="CasellaDiTesto 16"/>
              <p:cNvSpPr txBox="1">
                <a:spLocks noRot="1" noChangeAspect="1" noMove="1" noResize="1" noEditPoints="1" noAdjustHandles="1" noChangeArrowheads="1" noChangeShapeType="1" noTextEdit="1"/>
              </p:cNvSpPr>
              <p:nvPr/>
            </p:nvSpPr>
            <p:spPr>
              <a:xfrm>
                <a:off x="5178784" y="4977358"/>
                <a:ext cx="2664296" cy="398955"/>
              </a:xfrm>
              <a:prstGeom prst="rect">
                <a:avLst/>
              </a:prstGeom>
              <a:blipFill>
                <a:blip r:embed="rId5"/>
                <a:stretch>
                  <a:fillRect b="-25758"/>
                </a:stretch>
              </a:blipFill>
            </p:spPr>
            <p:txBody>
              <a:bodyPr/>
              <a:lstStyle/>
              <a:p>
                <a:r>
                  <a:rPr lang="it-IT">
                    <a:noFill/>
                  </a:rPr>
                  <a:t> </a:t>
                </a:r>
              </a:p>
            </p:txBody>
          </p:sp>
        </mc:Fallback>
      </mc:AlternateContent>
    </p:spTree>
    <p:extLst>
      <p:ext uri="{BB962C8B-B14F-4D97-AF65-F5344CB8AC3E}">
        <p14:creationId xmlns:p14="http://schemas.microsoft.com/office/powerpoint/2010/main" val="38886989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4"/>
          <p:cNvSpPr>
            <a:spLocks noChangeArrowheads="1"/>
          </p:cNvSpPr>
          <p:nvPr/>
        </p:nvSpPr>
        <p:spPr bwMode="auto">
          <a:xfrm>
            <a:off x="398432" y="150806"/>
            <a:ext cx="8353425" cy="643901"/>
          </a:xfrm>
          <a:prstGeom prst="rect">
            <a:avLst/>
          </a:prstGeom>
          <a:noFill/>
          <a:ln w="9525">
            <a:noFill/>
            <a:miter lim="800000"/>
            <a:headEnd/>
            <a:tailEnd/>
          </a:ln>
        </p:spPr>
        <p:txBody>
          <a:bodyPr/>
          <a:lstStyle/>
          <a:p>
            <a:pPr marL="342900" indent="-342900">
              <a:spcBef>
                <a:spcPct val="20000"/>
              </a:spcBef>
            </a:pPr>
            <a:r>
              <a:rPr lang="de-DE" sz="2400" dirty="0" err="1" smtClean="0">
                <a:latin typeface="Calibri" pitchFamily="34" charset="0"/>
              </a:rPr>
              <a:t>Apply</a:t>
            </a:r>
            <a:r>
              <a:rPr lang="de-DE" sz="2400" dirty="0" smtClean="0">
                <a:latin typeface="Calibri" pitchFamily="34" charset="0"/>
              </a:rPr>
              <a:t> </a:t>
            </a:r>
            <a:r>
              <a:rPr lang="de-DE" sz="2400" dirty="0" err="1" smtClean="0">
                <a:latin typeface="Calibri" pitchFamily="34" charset="0"/>
              </a:rPr>
              <a:t>the</a:t>
            </a:r>
            <a:r>
              <a:rPr lang="de-DE" sz="2400" dirty="0" smtClean="0">
                <a:latin typeface="Calibri" pitchFamily="34" charset="0"/>
              </a:rPr>
              <a:t> </a:t>
            </a:r>
            <a:r>
              <a:rPr lang="de-DE" sz="2400" dirty="0" err="1" smtClean="0">
                <a:latin typeface="Calibri" pitchFamily="34" charset="0"/>
              </a:rPr>
              <a:t>law</a:t>
            </a:r>
            <a:r>
              <a:rPr lang="de-DE" sz="2400" dirty="0" smtClean="0">
                <a:latin typeface="Calibri" pitchFamily="34" charset="0"/>
              </a:rPr>
              <a:t> </a:t>
            </a:r>
            <a:r>
              <a:rPr lang="de-DE" sz="2400" dirty="0" err="1" smtClean="0">
                <a:latin typeface="Calibri" pitchFamily="34" charset="0"/>
              </a:rPr>
              <a:t>of</a:t>
            </a:r>
            <a:r>
              <a:rPr lang="de-DE" sz="2400" dirty="0" smtClean="0">
                <a:latin typeface="Calibri" pitchFamily="34" charset="0"/>
              </a:rPr>
              <a:t> </a:t>
            </a:r>
            <a:r>
              <a:rPr lang="de-DE" sz="2400" dirty="0" err="1" smtClean="0">
                <a:latin typeface="Calibri" pitchFamily="34" charset="0"/>
              </a:rPr>
              <a:t>sines</a:t>
            </a:r>
            <a:r>
              <a:rPr lang="de-DE" sz="2400" dirty="0" smtClean="0">
                <a:latin typeface="Calibri" pitchFamily="34" charset="0"/>
              </a:rPr>
              <a:t> </a:t>
            </a:r>
            <a:r>
              <a:rPr lang="de-DE" sz="2400" dirty="0" err="1" smtClean="0">
                <a:latin typeface="Calibri" pitchFamily="34" charset="0"/>
              </a:rPr>
              <a:t>to</a:t>
            </a:r>
            <a:r>
              <a:rPr lang="de-DE" sz="2400" dirty="0" smtClean="0">
                <a:latin typeface="Calibri" pitchFamily="34" charset="0"/>
              </a:rPr>
              <a:t> </a:t>
            </a:r>
            <a:r>
              <a:rPr lang="de-DE" sz="2400" dirty="0" err="1" smtClean="0">
                <a:latin typeface="Calibri" pitchFamily="34" charset="0"/>
              </a:rPr>
              <a:t>the</a:t>
            </a:r>
            <a:r>
              <a:rPr lang="de-DE" sz="2400" dirty="0" smtClean="0">
                <a:latin typeface="Calibri" pitchFamily="34" charset="0"/>
              </a:rPr>
              <a:t> </a:t>
            </a:r>
            <a:r>
              <a:rPr lang="de-DE" sz="2400" dirty="0" err="1" smtClean="0">
                <a:latin typeface="Calibri" pitchFamily="34" charset="0"/>
              </a:rPr>
              <a:t>triangle</a:t>
            </a:r>
            <a:r>
              <a:rPr lang="de-DE" sz="2400" dirty="0" smtClean="0">
                <a:latin typeface="Calibri" pitchFamily="34" charset="0"/>
              </a:rPr>
              <a:t> </a:t>
            </a:r>
            <a:r>
              <a:rPr lang="de-DE" sz="2400" dirty="0" err="1" smtClean="0">
                <a:latin typeface="Calibri" pitchFamily="34" charset="0"/>
              </a:rPr>
              <a:t>of</a:t>
            </a:r>
            <a:r>
              <a:rPr lang="de-DE" sz="2400" dirty="0" smtClean="0">
                <a:latin typeface="Calibri" pitchFamily="34" charset="0"/>
              </a:rPr>
              <a:t> </a:t>
            </a:r>
            <a:r>
              <a:rPr lang="de-DE" sz="2400" dirty="0" err="1" smtClean="0">
                <a:latin typeface="Calibri" pitchFamily="34" charset="0"/>
              </a:rPr>
              <a:t>sides</a:t>
            </a:r>
            <a:r>
              <a:rPr lang="de-DE" sz="2400" dirty="0" smtClean="0">
                <a:latin typeface="Calibri" pitchFamily="34" charset="0"/>
              </a:rPr>
              <a:t> </a:t>
            </a:r>
            <a:r>
              <a:rPr lang="de-DE" sz="2400" dirty="0" err="1" smtClean="0">
                <a:latin typeface="Calibri" pitchFamily="34" charset="0"/>
              </a:rPr>
              <a:t>a,s,b</a:t>
            </a:r>
            <a:r>
              <a:rPr lang="de-DE" sz="2400" dirty="0" smtClean="0">
                <a:latin typeface="Calibri" pitchFamily="34" charset="0"/>
              </a:rPr>
              <a:t>:</a:t>
            </a:r>
            <a:endParaRPr lang="de-DE" sz="2400" dirty="0">
              <a:latin typeface="Calibri" pitchFamily="34" charset="0"/>
            </a:endParaRPr>
          </a:p>
        </p:txBody>
      </p:sp>
      <mc:AlternateContent xmlns:mc="http://schemas.openxmlformats.org/markup-compatibility/2006" xmlns:a14="http://schemas.microsoft.com/office/drawing/2010/main">
        <mc:Choice Requires="a14">
          <p:sp>
            <p:nvSpPr>
              <p:cNvPr id="5128" name="Rectangle 4"/>
              <p:cNvSpPr>
                <a:spLocks noChangeArrowheads="1"/>
              </p:cNvSpPr>
              <p:nvPr/>
            </p:nvSpPr>
            <p:spPr bwMode="auto">
              <a:xfrm>
                <a:off x="118623" y="4995414"/>
                <a:ext cx="9108504" cy="1899959"/>
              </a:xfrm>
              <a:prstGeom prst="rect">
                <a:avLst/>
              </a:prstGeom>
              <a:noFill/>
              <a:ln w="9525">
                <a:noFill/>
                <a:miter lim="800000"/>
                <a:headEnd/>
                <a:tailEnd/>
              </a:ln>
            </p:spPr>
            <p:txBody>
              <a:bodyPr/>
              <a:lstStyle/>
              <a:p>
                <a:pPr marL="342900" indent="-342900">
                  <a:spcBef>
                    <a:spcPct val="20000"/>
                  </a:spcBef>
                </a:pPr>
                <a:r>
                  <a:rPr lang="de-DE" sz="2400" dirty="0" smtClean="0">
                    <a:latin typeface="Calibri" pitchFamily="34" charset="0"/>
                  </a:rPr>
                  <a:t>At </a:t>
                </a:r>
                <a:r>
                  <a:rPr lang="de-DE" sz="2400" dirty="0" err="1" smtClean="0">
                    <a:latin typeface="Calibri" pitchFamily="34" charset="0"/>
                  </a:rPr>
                  <a:t>equilibrium</a:t>
                </a:r>
                <a:r>
                  <a:rPr lang="de-DE" sz="2400" dirty="0">
                    <a:latin typeface="Calibri" pitchFamily="34" charset="0"/>
                  </a:rPr>
                  <a:t>:   </a:t>
                </a:r>
                <a:r>
                  <a:rPr lang="de-DE" sz="2800" i="1" dirty="0">
                    <a:latin typeface="Cambria Math" panose="02040503050406030204" pitchFamily="18" charset="0"/>
                    <a:ea typeface="Cambria Math" panose="02040503050406030204" pitchFamily="18" charset="0"/>
                  </a:rPr>
                  <a:t>mgd cos</a:t>
                </a:r>
                <a:r>
                  <a:rPr lang="el-GR" sz="2800" i="1" dirty="0">
                    <a:latin typeface="Cambria Math" panose="02040503050406030204" pitchFamily="18" charset="0"/>
                    <a:ea typeface="Cambria Math" panose="02040503050406030204" pitchFamily="18" charset="0"/>
                  </a:rPr>
                  <a:t>α</a:t>
                </a:r>
                <a:r>
                  <a:rPr lang="it-IT" sz="2800" i="1" dirty="0">
                    <a:latin typeface="Cambria Math" panose="02040503050406030204" pitchFamily="18" charset="0"/>
                    <a:ea typeface="Cambria Math" panose="02040503050406030204" pitchFamily="18" charset="0"/>
                  </a:rPr>
                  <a:t> = D b a cos</a:t>
                </a:r>
                <a:r>
                  <a:rPr lang="el-GR" sz="2800" i="1" dirty="0" smtClean="0">
                    <a:latin typeface="Cambria Math" panose="02040503050406030204" pitchFamily="18" charset="0"/>
                    <a:ea typeface="Cambria Math" panose="02040503050406030204" pitchFamily="18" charset="0"/>
                  </a:rPr>
                  <a:t>α</a:t>
                </a:r>
                <a:endParaRPr lang="it-IT" sz="2800" i="1" dirty="0" smtClean="0">
                  <a:latin typeface="Cambria Math" panose="02040503050406030204" pitchFamily="18" charset="0"/>
                  <a:ea typeface="Cambria Math" panose="02040503050406030204" pitchFamily="18" charset="0"/>
                </a:endParaRPr>
              </a:p>
              <a:p>
                <a:pPr marL="342900" indent="-342900">
                  <a:spcBef>
                    <a:spcPct val="20000"/>
                  </a:spcBef>
                </a:pPr>
                <a:endParaRPr lang="it-IT" sz="2400" i="1" dirty="0">
                  <a:latin typeface="Cambria Math" panose="02040503050406030204" pitchFamily="18" charset="0"/>
                  <a:ea typeface="Cambria Math" panose="02040503050406030204" pitchFamily="18" charset="0"/>
                </a:endParaRPr>
              </a:p>
              <a:p>
                <a:pPr marL="342900" indent="-342900">
                  <a:spcBef>
                    <a:spcPct val="20000"/>
                  </a:spcBef>
                </a:pPr>
                <a:r>
                  <a:rPr lang="it-IT" sz="2400" i="1" dirty="0">
                    <a:latin typeface="Calibri" pitchFamily="34" charset="0"/>
                  </a:rPr>
                  <a:t>Notice: </a:t>
                </a:r>
                <a:r>
                  <a:rPr lang="it-IT" sz="2400" i="1" dirty="0" err="1">
                    <a:latin typeface="Calibri" pitchFamily="34" charset="0"/>
                  </a:rPr>
                  <a:t>if</a:t>
                </a:r>
                <a:r>
                  <a:rPr lang="it-IT" sz="2400" i="1" dirty="0">
                    <a:latin typeface="Calibri" pitchFamily="34" charset="0"/>
                  </a:rPr>
                  <a:t> </a:t>
                </a:r>
                <a:r>
                  <a:rPr lang="it-IT" sz="2400" i="1" dirty="0" smtClean="0">
                    <a:latin typeface="Cambria Math" panose="02040503050406030204" pitchFamily="18" charset="0"/>
                    <a:ea typeface="Cambria Math" panose="02040503050406030204" pitchFamily="18" charset="0"/>
                  </a:rPr>
                  <a:t>s0 </a:t>
                </a:r>
                <a:r>
                  <a:rPr lang="it-IT" sz="2400" i="1" dirty="0">
                    <a:latin typeface="Cambria Math" panose="02040503050406030204" pitchFamily="18" charset="0"/>
                    <a:ea typeface="Cambria Math" panose="02040503050406030204" pitchFamily="18" charset="0"/>
                  </a:rPr>
                  <a:t>≠</a:t>
                </a:r>
                <a:r>
                  <a:rPr lang="it-IT" sz="2400" i="1" dirty="0" smtClean="0">
                    <a:latin typeface="Cambria Math" panose="02040503050406030204" pitchFamily="18" charset="0"/>
                    <a:ea typeface="Cambria Math" panose="02040503050406030204" pitchFamily="18" charset="0"/>
                  </a:rPr>
                  <a:t>0</a:t>
                </a:r>
                <a:r>
                  <a:rPr lang="it-IT" sz="2400" i="1" dirty="0" smtClean="0">
                    <a:latin typeface="Calibri" pitchFamily="34" charset="0"/>
                  </a:rPr>
                  <a:t> in the </a:t>
                </a:r>
                <a:r>
                  <a:rPr lang="it-IT" sz="2400" i="1" dirty="0" err="1" smtClean="0">
                    <a:latin typeface="Calibri" pitchFamily="34" charset="0"/>
                  </a:rPr>
                  <a:t>equation</a:t>
                </a:r>
                <a:r>
                  <a:rPr lang="it-IT" sz="2400" i="1" dirty="0" smtClean="0">
                    <a:latin typeface="Calibri" pitchFamily="34" charset="0"/>
                  </a:rPr>
                  <a:t>                            </a:t>
                </a:r>
              </a:p>
              <a:p>
                <a:pPr marL="342900" indent="-342900">
                  <a:spcBef>
                    <a:spcPct val="20000"/>
                  </a:spcBef>
                </a:pPr>
                <a:r>
                  <a:rPr lang="it-IT" sz="2400" i="1" dirty="0" err="1" smtClean="0">
                    <a:latin typeface="Calibri" pitchFamily="34" charset="0"/>
                  </a:rPr>
                  <a:t>we</a:t>
                </a:r>
                <a:r>
                  <a:rPr lang="it-IT" sz="2400" i="1" dirty="0" smtClean="0">
                    <a:latin typeface="Calibri" pitchFamily="34" charset="0"/>
                  </a:rPr>
                  <a:t> </a:t>
                </a:r>
                <a:r>
                  <a:rPr lang="it-IT" sz="2400" i="1" dirty="0" err="1">
                    <a:latin typeface="Calibri" pitchFamily="34" charset="0"/>
                  </a:rPr>
                  <a:t>have</a:t>
                </a:r>
                <a:r>
                  <a:rPr lang="it-IT" sz="2400" i="1" dirty="0">
                    <a:latin typeface="Calibri" pitchFamily="34" charset="0"/>
                  </a:rPr>
                  <a:t> </a:t>
                </a:r>
                <a:r>
                  <a:rPr lang="it-IT" sz="2400" i="1" dirty="0" smtClean="0">
                    <a:latin typeface="Cambria Math" panose="02040503050406030204" pitchFamily="18" charset="0"/>
                    <a:ea typeface="Cambria Math" panose="02040503050406030204" pitchFamily="18" charset="0"/>
                  </a:rPr>
                  <a:t>(s-s0) </a:t>
                </a:r>
                <a:r>
                  <a:rPr lang="it-IT" sz="2400" i="1" dirty="0">
                    <a:latin typeface="Calibri" pitchFamily="34" charset="0"/>
                  </a:rPr>
                  <a:t>and cannot eliminate </a:t>
                </a:r>
                <a14:m>
                  <m:oMath xmlns:m="http://schemas.openxmlformats.org/officeDocument/2006/math">
                    <m:r>
                      <a:rPr lang="it-IT" sz="2400" i="1">
                        <a:latin typeface="Cambria Math" panose="02040503050406030204" pitchFamily="18" charset="0"/>
                      </a:rPr>
                      <m:t>𝑠𝑖𝑛</m:t>
                    </m:r>
                    <m:r>
                      <m:rPr>
                        <m:sty m:val="p"/>
                      </m:rPr>
                      <a:rPr lang="el-GR" sz="2400" i="1">
                        <a:latin typeface="Cambria Math" panose="02040503050406030204" pitchFamily="18" charset="0"/>
                      </a:rPr>
                      <m:t>β</m:t>
                    </m:r>
                  </m:oMath>
                </a14:m>
                <a:r>
                  <a:rPr lang="it-IT" sz="2400" i="1" dirty="0" smtClean="0">
                    <a:latin typeface="Calibri" pitchFamily="34" charset="0"/>
                  </a:rPr>
                  <a:t> in the Torque of the </a:t>
                </a:r>
                <a:r>
                  <a:rPr lang="it-IT" sz="2400" i="1" dirty="0" err="1" smtClean="0">
                    <a:latin typeface="Calibri" pitchFamily="34" charset="0"/>
                  </a:rPr>
                  <a:t>spring</a:t>
                </a:r>
                <a:r>
                  <a:rPr lang="it-IT" sz="2400" i="1" dirty="0" smtClean="0">
                    <a:latin typeface="Calibri" pitchFamily="34" charset="0"/>
                  </a:rPr>
                  <a:t>.  </a:t>
                </a:r>
                <a:endParaRPr lang="de-DE" sz="2400" i="1" dirty="0">
                  <a:latin typeface="Calibri" pitchFamily="34" charset="0"/>
                </a:endParaRPr>
              </a:p>
            </p:txBody>
          </p:sp>
        </mc:Choice>
        <mc:Fallback xmlns="">
          <p:sp>
            <p:nvSpPr>
              <p:cNvPr id="5128" name="Rectangle 4"/>
              <p:cNvSpPr>
                <a:spLocks noRot="1" noChangeAspect="1" noMove="1" noResize="1" noEditPoints="1" noAdjustHandles="1" noChangeArrowheads="1" noChangeShapeType="1" noTextEdit="1"/>
              </p:cNvSpPr>
              <p:nvPr/>
            </p:nvSpPr>
            <p:spPr bwMode="auto">
              <a:xfrm>
                <a:off x="118623" y="4995414"/>
                <a:ext cx="9108504" cy="1899959"/>
              </a:xfrm>
              <a:prstGeom prst="rect">
                <a:avLst/>
              </a:prstGeom>
              <a:blipFill>
                <a:blip r:embed="rId2"/>
                <a:stretch>
                  <a:fillRect t="-3205" r="-736" b="-3846"/>
                </a:stretch>
              </a:blipFill>
              <a:ln w="9525">
                <a:noFill/>
                <a:miter lim="800000"/>
                <a:headEnd/>
                <a:tailEnd/>
              </a:ln>
            </p:spPr>
            <p:txBody>
              <a:bodyPr/>
              <a:lstStyle/>
              <a:p>
                <a:r>
                  <a:rPr lang="en-US">
                    <a:noFill/>
                  </a:rPr>
                  <a:t> </a:t>
                </a:r>
              </a:p>
            </p:txBody>
          </p:sp>
        </mc:Fallback>
      </mc:AlternateContent>
      <p:sp>
        <p:nvSpPr>
          <p:cNvPr id="14" name="TextBox 13"/>
          <p:cNvSpPr txBox="1"/>
          <p:nvPr/>
        </p:nvSpPr>
        <p:spPr>
          <a:xfrm>
            <a:off x="4341408" y="3613355"/>
            <a:ext cx="2088232" cy="369332"/>
          </a:xfrm>
          <a:prstGeom prst="rect">
            <a:avLst/>
          </a:prstGeom>
          <a:noFill/>
        </p:spPr>
        <p:txBody>
          <a:bodyPr wrap="square" rtlCol="0">
            <a:spAutoFit/>
          </a:bodyPr>
          <a:lstStyle/>
          <a:p>
            <a:r>
              <a:rPr lang="it-IT" dirty="0" smtClean="0"/>
              <a:t>Torque of gravity: </a:t>
            </a:r>
            <a:endParaRPr lang="en-US" dirty="0"/>
          </a:p>
        </p:txBody>
      </p:sp>
      <p:pic>
        <p:nvPicPr>
          <p:cNvPr id="12" name="Immagine 11"/>
          <p:cNvPicPr>
            <a:picLocks noChangeAspect="1"/>
          </p:cNvPicPr>
          <p:nvPr/>
        </p:nvPicPr>
        <p:blipFill>
          <a:blip r:embed="rId3"/>
          <a:stretch>
            <a:fillRect/>
          </a:stretch>
        </p:blipFill>
        <p:spPr>
          <a:xfrm>
            <a:off x="195776" y="797159"/>
            <a:ext cx="3879841" cy="4135611"/>
          </a:xfrm>
          <a:prstGeom prst="rect">
            <a:avLst/>
          </a:prstGeom>
        </p:spPr>
      </p:pic>
      <mc:AlternateContent xmlns:mc="http://schemas.openxmlformats.org/markup-compatibility/2006" xmlns:a14="http://schemas.microsoft.com/office/drawing/2010/main">
        <mc:Choice Requires="a14">
          <p:sp>
            <p:nvSpPr>
              <p:cNvPr id="15" name="CasellaDiTesto 14"/>
              <p:cNvSpPr txBox="1"/>
              <p:nvPr/>
            </p:nvSpPr>
            <p:spPr>
              <a:xfrm>
                <a:off x="3466794" y="5576180"/>
                <a:ext cx="2664296" cy="3989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2400" b="0" i="1" smtClean="0">
                              <a:latin typeface="Cambria Math" panose="02040503050406030204" pitchFamily="18" charset="0"/>
                            </a:rPr>
                          </m:ctrlPr>
                        </m:sSubPr>
                        <m:e>
                          <m:r>
                            <a:rPr lang="it-IT" sz="2400" b="0" i="1" smtClean="0">
                              <a:latin typeface="Cambria Math" panose="02040503050406030204" pitchFamily="18" charset="0"/>
                            </a:rPr>
                            <m:t>𝑇</m:t>
                          </m:r>
                        </m:e>
                        <m:sub>
                          <m:r>
                            <a:rPr lang="it-IT" sz="2400" b="0" i="1" smtClean="0">
                              <a:latin typeface="Cambria Math" panose="02040503050406030204" pitchFamily="18" charset="0"/>
                            </a:rPr>
                            <m:t>𝑓</m:t>
                          </m:r>
                        </m:sub>
                      </m:sSub>
                      <m:r>
                        <a:rPr lang="it-IT" sz="2400" b="0" i="1" smtClean="0">
                          <a:latin typeface="Cambria Math" panose="02040503050406030204" pitchFamily="18" charset="0"/>
                        </a:rPr>
                        <m:t>=−</m:t>
                      </m:r>
                      <m:r>
                        <a:rPr lang="it-IT" sz="2400" b="0" i="1" smtClean="0">
                          <a:latin typeface="Cambria Math" panose="02040503050406030204" pitchFamily="18" charset="0"/>
                        </a:rPr>
                        <m:t>𝐷</m:t>
                      </m:r>
                      <m:d>
                        <m:dPr>
                          <m:ctrlPr>
                            <a:rPr lang="it-IT" sz="2400" b="0" i="1" smtClean="0">
                              <a:latin typeface="Cambria Math" panose="02040503050406030204" pitchFamily="18" charset="0"/>
                            </a:rPr>
                          </m:ctrlPr>
                        </m:dPr>
                        <m:e>
                          <m:r>
                            <a:rPr lang="it-IT" sz="2400" b="0" i="1" smtClean="0">
                              <a:latin typeface="Cambria Math" panose="02040503050406030204" pitchFamily="18" charset="0"/>
                            </a:rPr>
                            <m:t>𝑠</m:t>
                          </m:r>
                          <m:r>
                            <a:rPr lang="it-IT" sz="2400" b="0" i="1" smtClean="0">
                              <a:latin typeface="Cambria Math" panose="02040503050406030204" pitchFamily="18" charset="0"/>
                            </a:rPr>
                            <m:t>−</m:t>
                          </m:r>
                          <m:sSub>
                            <m:sSubPr>
                              <m:ctrlPr>
                                <a:rPr lang="it-IT" sz="2400" b="0" i="1" smtClean="0">
                                  <a:latin typeface="Cambria Math" panose="02040503050406030204" pitchFamily="18" charset="0"/>
                                </a:rPr>
                              </m:ctrlPr>
                            </m:sSubPr>
                            <m:e>
                              <m:r>
                                <a:rPr lang="it-IT" sz="2400" b="0" i="1" smtClean="0">
                                  <a:latin typeface="Cambria Math" panose="02040503050406030204" pitchFamily="18" charset="0"/>
                                </a:rPr>
                                <m:t>𝑠</m:t>
                              </m:r>
                            </m:e>
                            <m:sub>
                              <m:r>
                                <a:rPr lang="it-IT" sz="2400" b="0" i="1" smtClean="0">
                                  <a:latin typeface="Cambria Math" panose="02040503050406030204" pitchFamily="18" charset="0"/>
                                </a:rPr>
                                <m:t>0</m:t>
                              </m:r>
                            </m:sub>
                          </m:sSub>
                        </m:e>
                      </m:d>
                      <m:r>
                        <a:rPr lang="it-IT" sz="2400" b="0" i="1" smtClean="0">
                          <a:latin typeface="Cambria Math" panose="02040503050406030204" pitchFamily="18" charset="0"/>
                        </a:rPr>
                        <m:t>𝑟</m:t>
                      </m:r>
                    </m:oMath>
                  </m:oMathPara>
                </a14:m>
                <a:endParaRPr lang="it-IT" sz="2400" dirty="0"/>
              </a:p>
            </p:txBody>
          </p:sp>
        </mc:Choice>
        <mc:Fallback xmlns="">
          <p:sp>
            <p:nvSpPr>
              <p:cNvPr id="15" name="CasellaDiTesto 14"/>
              <p:cNvSpPr txBox="1">
                <a:spLocks noRot="1" noChangeAspect="1" noMove="1" noResize="1" noEditPoints="1" noAdjustHandles="1" noChangeArrowheads="1" noChangeShapeType="1" noTextEdit="1"/>
              </p:cNvSpPr>
              <p:nvPr/>
            </p:nvSpPr>
            <p:spPr>
              <a:xfrm>
                <a:off x="3466794" y="5576180"/>
                <a:ext cx="2664296" cy="398955"/>
              </a:xfrm>
              <a:prstGeom prst="rect">
                <a:avLst/>
              </a:prstGeom>
              <a:blipFill>
                <a:blip r:embed="rId4"/>
                <a:stretch>
                  <a:fillRect b="-2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asellaDiTesto 2"/>
              <p:cNvSpPr txBox="1"/>
              <p:nvPr/>
            </p:nvSpPr>
            <p:spPr>
              <a:xfrm>
                <a:off x="4183061" y="801611"/>
                <a:ext cx="4461352" cy="684033"/>
              </a:xfrm>
              <a:prstGeom prst="rect">
                <a:avLst/>
              </a:prstGeom>
              <a:noFill/>
            </p:spPr>
            <p:txBody>
              <a:bodyPr wrap="square" lIns="0" tIns="0" rIns="0" bIns="0" rtlCol="0">
                <a:spAutoFit/>
              </a:bodyPr>
              <a:lstStyle/>
              <a:p>
                <a14:m>
                  <m:oMath xmlns:m="http://schemas.openxmlformats.org/officeDocument/2006/math">
                    <m:r>
                      <a:rPr lang="it-IT" sz="2800" b="0" i="1" smtClean="0">
                        <a:latin typeface="Cambria Math" panose="02040503050406030204" pitchFamily="18" charset="0"/>
                      </a:rPr>
                      <m:t>𝑠</m:t>
                    </m:r>
                    <m:r>
                      <a:rPr lang="it-IT" sz="2800" i="1" smtClean="0">
                        <a:latin typeface="Cambria Math" panose="02040503050406030204" pitchFamily="18" charset="0"/>
                      </a:rPr>
                      <m:t>=</m:t>
                    </m:r>
                    <m:f>
                      <m:fPr>
                        <m:ctrlPr>
                          <a:rPr lang="it-IT" sz="2800" i="1">
                            <a:latin typeface="Cambria Math" panose="02040503050406030204" pitchFamily="18" charset="0"/>
                          </a:rPr>
                        </m:ctrlPr>
                      </m:fPr>
                      <m:num>
                        <m:r>
                          <a:rPr lang="it-IT" sz="2800" i="1">
                            <a:latin typeface="Cambria Math" panose="02040503050406030204" pitchFamily="18" charset="0"/>
                          </a:rPr>
                          <m:t>𝑏</m:t>
                        </m:r>
                        <m:r>
                          <a:rPr lang="it-IT" sz="2800" i="1">
                            <a:latin typeface="Cambria Math" panose="02040503050406030204" pitchFamily="18" charset="0"/>
                          </a:rPr>
                          <m:t> </m:t>
                        </m:r>
                        <m:r>
                          <a:rPr lang="it-IT" sz="2800" b="0" i="1" smtClean="0">
                            <a:latin typeface="Cambria Math" panose="02040503050406030204" pitchFamily="18" charset="0"/>
                          </a:rPr>
                          <m:t>𝑠𝑖𝑛</m:t>
                        </m:r>
                        <m:r>
                          <a:rPr lang="it-IT" sz="2800" i="1" smtClean="0">
                            <a:latin typeface="Cambria Math" panose="02040503050406030204" pitchFamily="18" charset="0"/>
                            <a:ea typeface="Cambria Math" panose="02040503050406030204" pitchFamily="18" charset="0"/>
                          </a:rPr>
                          <m:t>𝜗</m:t>
                        </m:r>
                      </m:num>
                      <m:den>
                        <m:r>
                          <a:rPr lang="it-IT" sz="2800" i="1">
                            <a:latin typeface="Cambria Math" panose="02040503050406030204" pitchFamily="18" charset="0"/>
                          </a:rPr>
                          <m:t>𝑠𝑖𝑛</m:t>
                        </m:r>
                        <m:r>
                          <a:rPr lang="it-IT" sz="2800" i="1">
                            <a:latin typeface="Cambria Math" panose="02040503050406030204" pitchFamily="18" charset="0"/>
                            <a:ea typeface="Cambria Math" panose="02040503050406030204" pitchFamily="18" charset="0"/>
                          </a:rPr>
                          <m:t>𝛽</m:t>
                        </m:r>
                      </m:den>
                    </m:f>
                    <m:r>
                      <a:rPr lang="it-IT" sz="2800" b="0" i="1" smtClean="0">
                        <a:latin typeface="Cambria Math" panose="02040503050406030204" pitchFamily="18" charset="0"/>
                        <a:ea typeface="Cambria Math" panose="02040503050406030204" pitchFamily="18" charset="0"/>
                      </a:rPr>
                      <m:t>=</m:t>
                    </m:r>
                    <m:f>
                      <m:fPr>
                        <m:ctrlPr>
                          <a:rPr lang="it-IT" sz="2800" i="1" smtClean="0">
                            <a:latin typeface="Cambria Math" panose="02040503050406030204" pitchFamily="18" charset="0"/>
                          </a:rPr>
                        </m:ctrlPr>
                      </m:fPr>
                      <m:num>
                        <m:r>
                          <a:rPr lang="it-IT" sz="2800" b="0" i="1" smtClean="0">
                            <a:latin typeface="Cambria Math" panose="02040503050406030204" pitchFamily="18" charset="0"/>
                          </a:rPr>
                          <m:t>𝑏</m:t>
                        </m:r>
                        <m:r>
                          <a:rPr lang="it-IT" sz="2800" b="0" i="1" smtClean="0">
                            <a:latin typeface="Cambria Math" panose="02040503050406030204" pitchFamily="18" charset="0"/>
                          </a:rPr>
                          <m:t> </m:t>
                        </m:r>
                        <m:r>
                          <a:rPr lang="it-IT" sz="2800" b="0" i="1" smtClean="0">
                            <a:latin typeface="Cambria Math" panose="02040503050406030204" pitchFamily="18" charset="0"/>
                          </a:rPr>
                          <m:t>𝑐𝑜𝑠</m:t>
                        </m:r>
                        <m:r>
                          <a:rPr lang="it-IT" sz="2800" b="0" i="1" smtClean="0">
                            <a:latin typeface="Cambria Math" panose="02040503050406030204" pitchFamily="18" charset="0"/>
                            <a:ea typeface="Cambria Math" panose="02040503050406030204" pitchFamily="18" charset="0"/>
                          </a:rPr>
                          <m:t>𝛼</m:t>
                        </m:r>
                      </m:num>
                      <m:den>
                        <m:r>
                          <a:rPr lang="it-IT" sz="2800" b="0" i="1" smtClean="0">
                            <a:latin typeface="Cambria Math" panose="02040503050406030204" pitchFamily="18" charset="0"/>
                          </a:rPr>
                          <m:t>𝑠𝑖𝑛</m:t>
                        </m:r>
                        <m:r>
                          <a:rPr lang="it-IT" sz="2800" i="1">
                            <a:latin typeface="Cambria Math" panose="02040503050406030204" pitchFamily="18" charset="0"/>
                            <a:ea typeface="Cambria Math" panose="02040503050406030204" pitchFamily="18" charset="0"/>
                          </a:rPr>
                          <m:t>𝛽</m:t>
                        </m:r>
                      </m:den>
                    </m:f>
                  </m:oMath>
                </a14:m>
                <a:r>
                  <a:rPr lang="it-IT" sz="2000" dirty="0" smtClean="0"/>
                  <a:t>    (</a:t>
                </a:r>
                <a:r>
                  <a:rPr lang="el-GR" sz="2000" dirty="0" smtClean="0"/>
                  <a:t>ϑ</a:t>
                </a:r>
                <a:r>
                  <a:rPr lang="it-IT" sz="2000" dirty="0" smtClean="0"/>
                  <a:t>=</a:t>
                </a:r>
                <a:r>
                  <a:rPr lang="el-GR" sz="2000" dirty="0" smtClean="0"/>
                  <a:t>π</a:t>
                </a:r>
                <a:r>
                  <a:rPr lang="it-IT" sz="2000" dirty="0" smtClean="0"/>
                  <a:t>/2-</a:t>
                </a:r>
                <a:r>
                  <a:rPr lang="el-GR" sz="2000" dirty="0" smtClean="0"/>
                  <a:t>α</a:t>
                </a:r>
                <a:r>
                  <a:rPr lang="it-IT" sz="2000" dirty="0" smtClean="0"/>
                  <a:t>)</a:t>
                </a:r>
                <a:endParaRPr lang="it-IT" sz="2000" dirty="0"/>
              </a:p>
            </p:txBody>
          </p:sp>
        </mc:Choice>
        <mc:Fallback xmlns="">
          <p:sp>
            <p:nvSpPr>
              <p:cNvPr id="3" name="CasellaDiTesto 2"/>
              <p:cNvSpPr txBox="1">
                <a:spLocks noRot="1" noChangeAspect="1" noMove="1" noResize="1" noEditPoints="1" noAdjustHandles="1" noChangeArrowheads="1" noChangeShapeType="1" noTextEdit="1"/>
              </p:cNvSpPr>
              <p:nvPr/>
            </p:nvSpPr>
            <p:spPr>
              <a:xfrm>
                <a:off x="4183061" y="801611"/>
                <a:ext cx="4461352" cy="68403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CasellaDiTesto 15"/>
              <p:cNvSpPr txBox="1"/>
              <p:nvPr/>
            </p:nvSpPr>
            <p:spPr>
              <a:xfrm>
                <a:off x="4371950" y="1548288"/>
                <a:ext cx="171822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it-IT" sz="2800" b="0" i="1" smtClean="0">
                          <a:latin typeface="Cambria Math" panose="02040503050406030204" pitchFamily="18" charset="0"/>
                        </a:rPr>
                        <m:t>𝑟</m:t>
                      </m:r>
                      <m:r>
                        <a:rPr lang="it-IT" sz="2800" i="1" smtClean="0">
                          <a:latin typeface="Cambria Math" panose="02040503050406030204" pitchFamily="18" charset="0"/>
                        </a:rPr>
                        <m:t>=</m:t>
                      </m:r>
                      <m:r>
                        <a:rPr lang="it-IT" sz="2800" b="0" i="1" smtClean="0">
                          <a:latin typeface="Cambria Math" panose="02040503050406030204" pitchFamily="18" charset="0"/>
                        </a:rPr>
                        <m:t>𝑎</m:t>
                      </m:r>
                      <m:r>
                        <a:rPr lang="it-IT" sz="2800" b="0" i="1" smtClean="0">
                          <a:latin typeface="Cambria Math" panose="02040503050406030204" pitchFamily="18" charset="0"/>
                        </a:rPr>
                        <m:t> </m:t>
                      </m:r>
                      <m:r>
                        <a:rPr lang="it-IT" sz="2800" b="0" i="1" smtClean="0">
                          <a:latin typeface="Cambria Math" panose="02040503050406030204" pitchFamily="18" charset="0"/>
                        </a:rPr>
                        <m:t>𝑠𝑖𝑛</m:t>
                      </m:r>
                      <m:r>
                        <m:rPr>
                          <m:sty m:val="p"/>
                        </m:rPr>
                        <a:rPr lang="el-GR" sz="2800" b="0" i="1" smtClean="0">
                          <a:latin typeface="Cambria Math" panose="02040503050406030204" pitchFamily="18" charset="0"/>
                        </a:rPr>
                        <m:t>β</m:t>
                      </m:r>
                    </m:oMath>
                  </m:oMathPara>
                </a14:m>
                <a:endParaRPr lang="it-IT" sz="2000" dirty="0"/>
              </a:p>
            </p:txBody>
          </p:sp>
        </mc:Choice>
        <mc:Fallback xmlns="">
          <p:sp>
            <p:nvSpPr>
              <p:cNvPr id="16" name="CasellaDiTesto 15"/>
              <p:cNvSpPr txBox="1">
                <a:spLocks noRot="1" noChangeAspect="1" noMove="1" noResize="1" noEditPoints="1" noAdjustHandles="1" noChangeArrowheads="1" noChangeShapeType="1" noTextEdit="1"/>
              </p:cNvSpPr>
              <p:nvPr/>
            </p:nvSpPr>
            <p:spPr>
              <a:xfrm>
                <a:off x="4371950" y="1548288"/>
                <a:ext cx="1718227" cy="43088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asellaDiTesto 3"/>
              <p:cNvSpPr txBox="1"/>
              <p:nvPr/>
            </p:nvSpPr>
            <p:spPr>
              <a:xfrm>
                <a:off x="4264338" y="2115724"/>
                <a:ext cx="3139770" cy="14098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2400" b="0" i="1" smtClean="0">
                              <a:latin typeface="Cambria Math" panose="02040503050406030204" pitchFamily="18" charset="0"/>
                            </a:rPr>
                          </m:ctrlPr>
                        </m:sSubPr>
                        <m:e>
                          <m:r>
                            <a:rPr lang="it-IT" sz="2400" b="0" i="1" smtClean="0">
                              <a:latin typeface="Cambria Math" panose="02040503050406030204" pitchFamily="18" charset="0"/>
                            </a:rPr>
                            <m:t>𝑇</m:t>
                          </m:r>
                        </m:e>
                        <m:sub>
                          <m:r>
                            <a:rPr lang="it-IT" sz="2400" b="0" i="1" smtClean="0">
                              <a:latin typeface="Cambria Math" panose="02040503050406030204" pitchFamily="18" charset="0"/>
                            </a:rPr>
                            <m:t>𝑓</m:t>
                          </m:r>
                        </m:sub>
                      </m:sSub>
                      <m:r>
                        <a:rPr lang="it-IT" sz="2400" i="1" smtClean="0">
                          <a:latin typeface="Cambria Math" panose="02040503050406030204" pitchFamily="18" charset="0"/>
                        </a:rPr>
                        <m:t>=</m:t>
                      </m:r>
                      <m:r>
                        <a:rPr lang="it-IT" sz="2400" b="0" i="1" smtClean="0">
                          <a:latin typeface="Cambria Math" panose="02040503050406030204" pitchFamily="18" charset="0"/>
                        </a:rPr>
                        <m:t>−</m:t>
                      </m:r>
                      <m:r>
                        <a:rPr lang="it-IT" sz="2400" b="0" i="1" smtClean="0">
                          <a:latin typeface="Cambria Math" panose="02040503050406030204" pitchFamily="18" charset="0"/>
                        </a:rPr>
                        <m:t>𝐷</m:t>
                      </m:r>
                      <m:f>
                        <m:fPr>
                          <m:ctrlPr>
                            <a:rPr lang="it-IT" sz="2400" i="1">
                              <a:latin typeface="Cambria Math" panose="02040503050406030204" pitchFamily="18" charset="0"/>
                            </a:rPr>
                          </m:ctrlPr>
                        </m:fPr>
                        <m:num>
                          <m:r>
                            <a:rPr lang="it-IT" sz="2400" i="1">
                              <a:latin typeface="Cambria Math" panose="02040503050406030204" pitchFamily="18" charset="0"/>
                            </a:rPr>
                            <m:t>𝑏</m:t>
                          </m:r>
                          <m:r>
                            <a:rPr lang="it-IT" sz="2400" i="1">
                              <a:latin typeface="Cambria Math" panose="02040503050406030204" pitchFamily="18" charset="0"/>
                            </a:rPr>
                            <m:t> </m:t>
                          </m:r>
                          <m:r>
                            <a:rPr lang="it-IT" sz="2400" i="1">
                              <a:latin typeface="Cambria Math" panose="02040503050406030204" pitchFamily="18" charset="0"/>
                            </a:rPr>
                            <m:t>𝑐𝑜𝑠</m:t>
                          </m:r>
                          <m:r>
                            <a:rPr lang="it-IT" sz="2400" i="1">
                              <a:latin typeface="Cambria Math" panose="02040503050406030204" pitchFamily="18" charset="0"/>
                              <a:ea typeface="Cambria Math" panose="02040503050406030204" pitchFamily="18" charset="0"/>
                            </a:rPr>
                            <m:t>𝛼</m:t>
                          </m:r>
                        </m:num>
                        <m:den>
                          <m:r>
                            <a:rPr lang="it-IT" sz="2400" i="1">
                              <a:latin typeface="Cambria Math" panose="02040503050406030204" pitchFamily="18" charset="0"/>
                            </a:rPr>
                            <m:t>𝑠𝑖𝑛</m:t>
                          </m:r>
                          <m:r>
                            <a:rPr lang="it-IT" sz="2400" i="1">
                              <a:latin typeface="Cambria Math" panose="02040503050406030204" pitchFamily="18" charset="0"/>
                              <a:ea typeface="Cambria Math" panose="02040503050406030204" pitchFamily="18" charset="0"/>
                            </a:rPr>
                            <m:t>𝛽</m:t>
                          </m:r>
                        </m:den>
                      </m:f>
                      <m:r>
                        <a:rPr lang="it-IT" sz="2400" i="1">
                          <a:latin typeface="Cambria Math" panose="02040503050406030204" pitchFamily="18" charset="0"/>
                        </a:rPr>
                        <m:t>𝑎</m:t>
                      </m:r>
                      <m:r>
                        <a:rPr lang="it-IT" sz="2400" i="1">
                          <a:latin typeface="Cambria Math" panose="02040503050406030204" pitchFamily="18" charset="0"/>
                        </a:rPr>
                        <m:t> </m:t>
                      </m:r>
                      <m:r>
                        <a:rPr lang="it-IT" sz="2400" i="1">
                          <a:latin typeface="Cambria Math" panose="02040503050406030204" pitchFamily="18" charset="0"/>
                        </a:rPr>
                        <m:t>𝑠𝑖𝑛</m:t>
                      </m:r>
                      <m:r>
                        <m:rPr>
                          <m:sty m:val="p"/>
                        </m:rPr>
                        <a:rPr lang="el-GR" sz="2400" i="1">
                          <a:latin typeface="Cambria Math" panose="02040503050406030204" pitchFamily="18" charset="0"/>
                        </a:rPr>
                        <m:t>β</m:t>
                      </m:r>
                    </m:oMath>
                  </m:oMathPara>
                </a14:m>
                <a:endParaRPr lang="it-IT" dirty="0" smtClean="0"/>
              </a:p>
              <a:p>
                <a:r>
                  <a:rPr lang="it-IT" sz="2000" dirty="0" smtClean="0"/>
                  <a:t>        </a:t>
                </a:r>
                <a:r>
                  <a:rPr lang="it-IT" sz="2400" i="1" dirty="0" smtClean="0">
                    <a:latin typeface="Cambria Math" panose="02040503050406030204" pitchFamily="18" charset="0"/>
                    <a:ea typeface="Cambria Math" panose="02040503050406030204" pitchFamily="18" charset="0"/>
                  </a:rPr>
                  <a:t>=-</a:t>
                </a:r>
                <a:r>
                  <a:rPr lang="it-IT" sz="2400" i="1" dirty="0" err="1" smtClean="0">
                    <a:latin typeface="Cambria Math" panose="02040503050406030204" pitchFamily="18" charset="0"/>
                    <a:ea typeface="Cambria Math" panose="02040503050406030204" pitchFamily="18" charset="0"/>
                  </a:rPr>
                  <a:t>Dba</a:t>
                </a:r>
                <a:r>
                  <a:rPr lang="it-IT" sz="2400" i="1" dirty="0" smtClean="0">
                    <a:latin typeface="Cambria Math" panose="02040503050406030204" pitchFamily="18" charset="0"/>
                    <a:ea typeface="Cambria Math" panose="02040503050406030204" pitchFamily="18" charset="0"/>
                  </a:rPr>
                  <a:t> </a:t>
                </a:r>
                <a14:m>
                  <m:oMath xmlns:m="http://schemas.openxmlformats.org/officeDocument/2006/math">
                    <m:r>
                      <a:rPr lang="it-IT" sz="2400" i="1">
                        <a:latin typeface="Cambria Math" panose="02040503050406030204" pitchFamily="18" charset="0"/>
                        <a:ea typeface="Cambria Math" panose="02040503050406030204" pitchFamily="18" charset="0"/>
                      </a:rPr>
                      <m:t>𝑐𝑜𝑠</m:t>
                    </m:r>
                    <m:r>
                      <a:rPr lang="it-IT" sz="2400" i="1">
                        <a:latin typeface="Cambria Math" panose="02040503050406030204" pitchFamily="18" charset="0"/>
                        <a:ea typeface="Cambria Math" panose="02040503050406030204" pitchFamily="18" charset="0"/>
                      </a:rPr>
                      <m:t>𝛼</m:t>
                    </m:r>
                  </m:oMath>
                </a14:m>
                <a:endParaRPr lang="it-IT" sz="2400" i="1" dirty="0">
                  <a:latin typeface="Cambria Math" panose="02040503050406030204" pitchFamily="18" charset="0"/>
                  <a:ea typeface="Cambria Math" panose="02040503050406030204" pitchFamily="18" charset="0"/>
                </a:endParaRPr>
              </a:p>
              <a:p>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4264338" y="2115724"/>
                <a:ext cx="3139770" cy="14098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CasellaDiTesto 16"/>
              <p:cNvSpPr txBox="1"/>
              <p:nvPr/>
            </p:nvSpPr>
            <p:spPr>
              <a:xfrm>
                <a:off x="4075617" y="4045331"/>
                <a:ext cx="2664296" cy="3989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2400" b="0" i="1" smtClean="0">
                              <a:latin typeface="Cambria Math" panose="02040503050406030204" pitchFamily="18" charset="0"/>
                            </a:rPr>
                          </m:ctrlPr>
                        </m:sSubPr>
                        <m:e>
                          <m:r>
                            <a:rPr lang="it-IT" sz="2400" b="0" i="1" smtClean="0">
                              <a:latin typeface="Cambria Math" panose="02040503050406030204" pitchFamily="18" charset="0"/>
                            </a:rPr>
                            <m:t>𝑇</m:t>
                          </m:r>
                        </m:e>
                        <m:sub>
                          <m:r>
                            <a:rPr lang="it-IT" sz="2400" b="0" i="1" smtClean="0">
                              <a:latin typeface="Cambria Math" panose="02040503050406030204" pitchFamily="18" charset="0"/>
                            </a:rPr>
                            <m:t>𝑔</m:t>
                          </m:r>
                        </m:sub>
                      </m:sSub>
                      <m:r>
                        <a:rPr lang="it-IT" sz="2400" i="1" smtClean="0">
                          <a:latin typeface="Cambria Math" panose="02040503050406030204" pitchFamily="18" charset="0"/>
                        </a:rPr>
                        <m:t>=</m:t>
                      </m:r>
                      <m:r>
                        <a:rPr lang="it-IT" sz="2400" b="0" i="1" smtClean="0">
                          <a:latin typeface="Cambria Math" panose="02040503050406030204" pitchFamily="18" charset="0"/>
                        </a:rPr>
                        <m:t>𝑀𝑔𝑑</m:t>
                      </m:r>
                      <m:r>
                        <a:rPr lang="it-IT" sz="2400" b="0" i="1" smtClean="0">
                          <a:latin typeface="Cambria Math" panose="02040503050406030204" pitchFamily="18" charset="0"/>
                        </a:rPr>
                        <m:t> </m:t>
                      </m:r>
                      <m:r>
                        <a:rPr lang="it-IT" sz="2400" b="0" i="1" smtClean="0">
                          <a:latin typeface="Cambria Math" panose="02040503050406030204" pitchFamily="18" charset="0"/>
                        </a:rPr>
                        <m:t>𝑐𝑜𝑠</m:t>
                      </m:r>
                      <m:r>
                        <m:rPr>
                          <m:sty m:val="p"/>
                        </m:rPr>
                        <a:rPr lang="el-GR" sz="2400" b="0" i="1" smtClean="0">
                          <a:latin typeface="Cambria Math" panose="02040503050406030204" pitchFamily="18" charset="0"/>
                        </a:rPr>
                        <m:t>α</m:t>
                      </m:r>
                    </m:oMath>
                  </m:oMathPara>
                </a14:m>
                <a:endParaRPr lang="it-IT" sz="2400" dirty="0"/>
              </a:p>
            </p:txBody>
          </p:sp>
        </mc:Choice>
        <mc:Fallback xmlns="">
          <p:sp>
            <p:nvSpPr>
              <p:cNvPr id="17" name="CasellaDiTesto 16"/>
              <p:cNvSpPr txBox="1">
                <a:spLocks noRot="1" noChangeAspect="1" noMove="1" noResize="1" noEditPoints="1" noAdjustHandles="1" noChangeArrowheads="1" noChangeShapeType="1" noTextEdit="1"/>
              </p:cNvSpPr>
              <p:nvPr/>
            </p:nvSpPr>
            <p:spPr>
              <a:xfrm>
                <a:off x="4075617" y="4045331"/>
                <a:ext cx="2664296" cy="398955"/>
              </a:xfrm>
              <a:prstGeom prst="rect">
                <a:avLst/>
              </a:prstGeom>
              <a:blipFill>
                <a:blip r:embed="rId8"/>
                <a:stretch>
                  <a:fillRect b="-26154"/>
                </a:stretch>
              </a:blipFill>
            </p:spPr>
            <p:txBody>
              <a:bodyPr/>
              <a:lstStyle/>
              <a:p>
                <a:r>
                  <a:rPr lang="en-US">
                    <a:noFill/>
                  </a:rPr>
                  <a:t> </a:t>
                </a:r>
              </a:p>
            </p:txBody>
          </p:sp>
        </mc:Fallback>
      </mc:AlternateContent>
    </p:spTree>
    <p:extLst>
      <p:ext uri="{BB962C8B-B14F-4D97-AF65-F5344CB8AC3E}">
        <p14:creationId xmlns:p14="http://schemas.microsoft.com/office/powerpoint/2010/main" val="186502439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836712"/>
          </a:xfrm>
        </p:spPr>
        <p:txBody>
          <a:bodyPr/>
          <a:lstStyle/>
          <a:p>
            <a:r>
              <a:rPr lang="it-IT" dirty="0" smtClean="0"/>
              <a:t>Superconducting gravimeter</a:t>
            </a:r>
            <a:endParaRPr lang="en-US" dirty="0"/>
          </a:p>
        </p:txBody>
      </p:sp>
      <p:sp>
        <p:nvSpPr>
          <p:cNvPr id="3" name="Slide Number Placeholder 2"/>
          <p:cNvSpPr>
            <a:spLocks noGrp="1"/>
          </p:cNvSpPr>
          <p:nvPr>
            <p:ph type="sldNum" sz="quarter" idx="12"/>
          </p:nvPr>
        </p:nvSpPr>
        <p:spPr/>
        <p:txBody>
          <a:bodyPr/>
          <a:lstStyle/>
          <a:p>
            <a:pPr>
              <a:defRPr/>
            </a:pPr>
            <a:fld id="{35E8C1A5-6F5A-48BD-A0B1-8704775E0683}" type="slidenum">
              <a:rPr lang="it-IT" smtClean="0"/>
              <a:pPr>
                <a:defRPr/>
              </a:pPr>
              <a:t>16</a:t>
            </a:fld>
            <a:endParaRPr lang="it-IT"/>
          </a:p>
        </p:txBody>
      </p:sp>
      <p:pic>
        <p:nvPicPr>
          <p:cNvPr id="155650" name="Picture 2"/>
          <p:cNvPicPr>
            <a:picLocks noChangeAspect="1" noChangeArrowheads="1"/>
          </p:cNvPicPr>
          <p:nvPr/>
        </p:nvPicPr>
        <p:blipFill>
          <a:blip r:embed="rId2" cstate="print"/>
          <a:srcRect/>
          <a:stretch>
            <a:fillRect/>
          </a:stretch>
        </p:blipFill>
        <p:spPr bwMode="auto">
          <a:xfrm>
            <a:off x="4067944" y="1340768"/>
            <a:ext cx="4536504" cy="4199258"/>
          </a:xfrm>
          <a:prstGeom prst="rect">
            <a:avLst/>
          </a:prstGeom>
          <a:noFill/>
          <a:ln w="9525">
            <a:noFill/>
            <a:miter lim="800000"/>
            <a:headEnd/>
            <a:tailEnd/>
          </a:ln>
        </p:spPr>
      </p:pic>
      <p:sp>
        <p:nvSpPr>
          <p:cNvPr id="5" name="TextBox 4"/>
          <p:cNvSpPr txBox="1"/>
          <p:nvPr/>
        </p:nvSpPr>
        <p:spPr>
          <a:xfrm>
            <a:off x="683568" y="2132856"/>
            <a:ext cx="184731" cy="369332"/>
          </a:xfrm>
          <a:prstGeom prst="rect">
            <a:avLst/>
          </a:prstGeom>
          <a:noFill/>
        </p:spPr>
        <p:txBody>
          <a:bodyPr wrap="none" rtlCol="0">
            <a:spAutoFit/>
          </a:bodyPr>
          <a:lstStyle/>
          <a:p>
            <a:endParaRPr lang="en-US" dirty="0"/>
          </a:p>
        </p:txBody>
      </p:sp>
      <p:sp>
        <p:nvSpPr>
          <p:cNvPr id="6" name="TextBox 5"/>
          <p:cNvSpPr txBox="1"/>
          <p:nvPr/>
        </p:nvSpPr>
        <p:spPr>
          <a:xfrm>
            <a:off x="251520" y="1844824"/>
            <a:ext cx="3672408" cy="1477328"/>
          </a:xfrm>
          <a:prstGeom prst="rect">
            <a:avLst/>
          </a:prstGeom>
          <a:noFill/>
        </p:spPr>
        <p:txBody>
          <a:bodyPr wrap="square" rtlCol="0">
            <a:spAutoFit/>
          </a:bodyPr>
          <a:lstStyle/>
          <a:p>
            <a:r>
              <a:rPr lang="it-IT" dirty="0" smtClean="0"/>
              <a:t>Usually laboratory instrument</a:t>
            </a:r>
          </a:p>
          <a:p>
            <a:endParaRPr lang="it-IT" dirty="0" smtClean="0"/>
          </a:p>
          <a:p>
            <a:r>
              <a:rPr lang="it-IT" dirty="0" smtClean="0"/>
              <a:t>Resolution and drift shows best performance.</a:t>
            </a:r>
          </a:p>
          <a:p>
            <a:r>
              <a:rPr lang="it-IT" dirty="0" err="1" smtClean="0"/>
              <a:t>Resolution</a:t>
            </a:r>
            <a:r>
              <a:rPr lang="it-IT" dirty="0" smtClean="0"/>
              <a:t> at 10</a:t>
            </a:r>
            <a:r>
              <a:rPr lang="it-IT" baseline="30000" dirty="0" smtClean="0"/>
              <a:t>-10</a:t>
            </a:r>
            <a:r>
              <a:rPr lang="it-IT" dirty="0" smtClean="0"/>
              <a:t> g level.</a:t>
            </a:r>
            <a:endParaRPr lang="en-US" dirty="0"/>
          </a:p>
        </p:txBody>
      </p:sp>
      <p:sp>
        <p:nvSpPr>
          <p:cNvPr id="7" name="TextBox 6"/>
          <p:cNvSpPr txBox="1"/>
          <p:nvPr/>
        </p:nvSpPr>
        <p:spPr>
          <a:xfrm>
            <a:off x="5724128" y="6021288"/>
            <a:ext cx="2262158" cy="369332"/>
          </a:xfrm>
          <a:prstGeom prst="rect">
            <a:avLst/>
          </a:prstGeom>
          <a:noFill/>
        </p:spPr>
        <p:txBody>
          <a:bodyPr wrap="none" rtlCol="0">
            <a:spAutoFit/>
          </a:bodyPr>
          <a:lstStyle/>
          <a:p>
            <a:r>
              <a:rPr lang="it-IT" dirty="0" smtClean="0"/>
              <a:t>(Arnoso et al., 2014)</a:t>
            </a:r>
            <a:endParaRPr lang="en-US" dirty="0"/>
          </a:p>
        </p:txBody>
      </p:sp>
    </p:spTree>
    <p:extLst>
      <p:ext uri="{BB962C8B-B14F-4D97-AF65-F5344CB8AC3E}">
        <p14:creationId xmlns:p14="http://schemas.microsoft.com/office/powerpoint/2010/main" val="11782241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it-IT" sz="3600" dirty="0" smtClean="0"/>
              <a:t>Superconducting gravimeter principle</a:t>
            </a:r>
            <a:endParaRPr lang="en-US" sz="3600" dirty="0"/>
          </a:p>
        </p:txBody>
      </p:sp>
      <p:sp>
        <p:nvSpPr>
          <p:cNvPr id="3" name="Content Placeholder 2"/>
          <p:cNvSpPr>
            <a:spLocks noGrp="1"/>
          </p:cNvSpPr>
          <p:nvPr>
            <p:ph sz="half" idx="1"/>
          </p:nvPr>
        </p:nvSpPr>
        <p:spPr>
          <a:xfrm>
            <a:off x="251520" y="1484784"/>
            <a:ext cx="4038600" cy="4997152"/>
          </a:xfrm>
        </p:spPr>
        <p:txBody>
          <a:bodyPr/>
          <a:lstStyle/>
          <a:p>
            <a:r>
              <a:rPr lang="en-US" sz="1400" dirty="0" smtClean="0"/>
              <a:t>Three major superconducting elements are the levitated mass (sphere), the field coils, and the magnetic shield.</a:t>
            </a:r>
          </a:p>
          <a:p>
            <a:r>
              <a:rPr lang="en-US" sz="1400" dirty="0" smtClean="0"/>
              <a:t>The levitation force is produced by the interaction between the magnetic field from the coils and the currents induced on the surface of the superconducting sphere.</a:t>
            </a:r>
          </a:p>
          <a:p>
            <a:r>
              <a:rPr lang="en-US" sz="1400" dirty="0" smtClean="0"/>
              <a:t>The use of two coils allows the operator to independently adjust both the levitation force and the magnetic gradient. The upward levitation force is mainly produced by the lower coil. Its current can be precisely adjusted to balance the time-average downward force of gravity on the sphere at the center of the displacement transducer. The upper coil is used to adjust the magnetic force gradient (‘spring constant’), which can be made very weak. As a result, a very small change in gravity (acceleration) gives a large displacement of the test mass, generating an instrument of very high sensitivity.</a:t>
            </a:r>
            <a:endParaRPr lang="en-US" sz="1400" dirty="0"/>
          </a:p>
        </p:txBody>
      </p:sp>
      <p:sp>
        <p:nvSpPr>
          <p:cNvPr id="5" name="Slide Number Placeholder 4"/>
          <p:cNvSpPr>
            <a:spLocks noGrp="1"/>
          </p:cNvSpPr>
          <p:nvPr>
            <p:ph type="sldNum" sz="quarter" idx="12"/>
          </p:nvPr>
        </p:nvSpPr>
        <p:spPr/>
        <p:txBody>
          <a:bodyPr/>
          <a:lstStyle/>
          <a:p>
            <a:pPr>
              <a:defRPr/>
            </a:pPr>
            <a:fld id="{8BF9C1DA-A0F9-424A-9666-FEA72437FBF2}" type="slidenum">
              <a:rPr lang="it-IT" smtClean="0"/>
              <a:pPr>
                <a:defRPr/>
              </a:pPr>
              <a:t>17</a:t>
            </a:fld>
            <a:endParaRPr lang="it-IT"/>
          </a:p>
        </p:txBody>
      </p:sp>
      <p:pic>
        <p:nvPicPr>
          <p:cNvPr id="156674" name="Picture 2"/>
          <p:cNvPicPr>
            <a:picLocks noGrp="1" noChangeAspect="1" noChangeArrowheads="1"/>
          </p:cNvPicPr>
          <p:nvPr>
            <p:ph sz="half" idx="2"/>
          </p:nvPr>
        </p:nvPicPr>
        <p:blipFill>
          <a:blip r:embed="rId2" cstate="print"/>
          <a:srcRect/>
          <a:stretch>
            <a:fillRect/>
          </a:stretch>
        </p:blipFill>
        <p:spPr bwMode="auto">
          <a:xfrm>
            <a:off x="4355976" y="1196752"/>
            <a:ext cx="4706204" cy="5076125"/>
          </a:xfrm>
          <a:prstGeom prst="rect">
            <a:avLst/>
          </a:prstGeom>
          <a:noFill/>
          <a:ln w="9525">
            <a:noFill/>
            <a:miter lim="800000"/>
            <a:headEnd/>
            <a:tailEnd/>
          </a:ln>
        </p:spPr>
      </p:pic>
      <p:sp>
        <p:nvSpPr>
          <p:cNvPr id="6" name="TextBox 5"/>
          <p:cNvSpPr txBox="1"/>
          <p:nvPr/>
        </p:nvSpPr>
        <p:spPr>
          <a:xfrm>
            <a:off x="4932040" y="6381328"/>
            <a:ext cx="4081567" cy="600164"/>
          </a:xfrm>
          <a:prstGeom prst="rect">
            <a:avLst/>
          </a:prstGeom>
          <a:noFill/>
        </p:spPr>
        <p:txBody>
          <a:bodyPr wrap="none" rtlCol="0">
            <a:spAutoFit/>
          </a:bodyPr>
          <a:lstStyle/>
          <a:p>
            <a:r>
              <a:rPr lang="en-US" sz="1100" dirty="0" smtClean="0"/>
              <a:t>Superconducting </a:t>
            </a:r>
            <a:r>
              <a:rPr lang="en-US" sz="1100" dirty="0" err="1" smtClean="0"/>
              <a:t>Gravimetry</a:t>
            </a:r>
            <a:r>
              <a:rPr lang="en-US" sz="1100" dirty="0" smtClean="0"/>
              <a:t> 65</a:t>
            </a:r>
          </a:p>
          <a:p>
            <a:r>
              <a:rPr lang="en-US" sz="1100" dirty="0" smtClean="0"/>
              <a:t>Treatise on Geophysics, 2nd edition, (2015), vol. 3, pp. 59-115</a:t>
            </a:r>
          </a:p>
          <a:p>
            <a:endParaRPr lang="en-US" sz="1100" dirty="0"/>
          </a:p>
        </p:txBody>
      </p:sp>
    </p:spTree>
    <p:extLst>
      <p:ext uri="{BB962C8B-B14F-4D97-AF65-F5344CB8AC3E}">
        <p14:creationId xmlns:p14="http://schemas.microsoft.com/office/powerpoint/2010/main" val="36957985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74A804E-044E-49F7-945C-107F2A269C0D}" type="slidenum">
              <a:rPr lang="it-IT" smtClean="0"/>
              <a:pPr>
                <a:defRPr/>
              </a:pPr>
              <a:t>18</a:t>
            </a:fld>
            <a:endParaRPr lang="it-IT"/>
          </a:p>
        </p:txBody>
      </p:sp>
      <p:pic>
        <p:nvPicPr>
          <p:cNvPr id="159746" name="Picture 2"/>
          <p:cNvPicPr>
            <a:picLocks noChangeAspect="1" noChangeArrowheads="1"/>
          </p:cNvPicPr>
          <p:nvPr/>
        </p:nvPicPr>
        <p:blipFill>
          <a:blip r:embed="rId2" cstate="print"/>
          <a:srcRect/>
          <a:stretch>
            <a:fillRect/>
          </a:stretch>
        </p:blipFill>
        <p:spPr bwMode="auto">
          <a:xfrm>
            <a:off x="1835117" y="332656"/>
            <a:ext cx="5761219" cy="6264696"/>
          </a:xfrm>
          <a:prstGeom prst="rect">
            <a:avLst/>
          </a:prstGeom>
          <a:noFill/>
          <a:ln w="9525">
            <a:noFill/>
            <a:miter lim="800000"/>
            <a:headEnd/>
            <a:tailEnd/>
          </a:ln>
        </p:spPr>
      </p:pic>
    </p:spTree>
    <p:extLst>
      <p:ext uri="{BB962C8B-B14F-4D97-AF65-F5344CB8AC3E}">
        <p14:creationId xmlns:p14="http://schemas.microsoft.com/office/powerpoint/2010/main" val="38735925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Magnetic levitation</a:t>
            </a:r>
            <a:endParaRPr lang="en-US" dirty="0"/>
          </a:p>
        </p:txBody>
      </p:sp>
      <p:sp>
        <p:nvSpPr>
          <p:cNvPr id="4" name="Slide Number Placeholder 3"/>
          <p:cNvSpPr>
            <a:spLocks noGrp="1"/>
          </p:cNvSpPr>
          <p:nvPr>
            <p:ph type="sldNum" sz="quarter" idx="12"/>
          </p:nvPr>
        </p:nvSpPr>
        <p:spPr/>
        <p:txBody>
          <a:bodyPr/>
          <a:lstStyle/>
          <a:p>
            <a:pPr>
              <a:defRPr/>
            </a:pPr>
            <a:fld id="{09991840-2AFB-495E-B3D1-58B9E6255676}" type="slidenum">
              <a:rPr lang="it-IT" smtClean="0"/>
              <a:pPr>
                <a:defRPr/>
              </a:pPr>
              <a:t>19</a:t>
            </a:fld>
            <a:endParaRPr lang="it-IT"/>
          </a:p>
        </p:txBody>
      </p:sp>
      <p:pic>
        <p:nvPicPr>
          <p:cNvPr id="158723" name="Picture 3"/>
          <p:cNvPicPr>
            <a:picLocks noGrp="1" noChangeAspect="1" noChangeArrowheads="1"/>
          </p:cNvPicPr>
          <p:nvPr>
            <p:ph idx="1"/>
          </p:nvPr>
        </p:nvPicPr>
        <p:blipFill>
          <a:blip r:embed="rId2" cstate="print"/>
          <a:srcRect/>
          <a:stretch>
            <a:fillRect/>
          </a:stretch>
        </p:blipFill>
        <p:spPr bwMode="auto">
          <a:xfrm>
            <a:off x="1307771" y="1600200"/>
            <a:ext cx="6528457" cy="4525963"/>
          </a:xfrm>
          <a:prstGeom prst="rect">
            <a:avLst/>
          </a:prstGeom>
          <a:noFill/>
          <a:ln w="9525">
            <a:noFill/>
            <a:miter lim="800000"/>
            <a:headEnd/>
            <a:tailEnd/>
          </a:ln>
        </p:spPr>
      </p:pic>
    </p:spTree>
    <p:extLst>
      <p:ext uri="{BB962C8B-B14F-4D97-AF65-F5344CB8AC3E}">
        <p14:creationId xmlns:p14="http://schemas.microsoft.com/office/powerpoint/2010/main" val="18250134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body" idx="1"/>
          </p:nvPr>
        </p:nvSpPr>
        <p:spPr>
          <a:xfrm>
            <a:off x="457200" y="1196975"/>
            <a:ext cx="8507413" cy="5472113"/>
          </a:xfrm>
        </p:spPr>
        <p:txBody>
          <a:bodyPr/>
          <a:lstStyle/>
          <a:p>
            <a:pPr eaLnBrk="1" hangingPunct="1">
              <a:lnSpc>
                <a:spcPct val="80000"/>
              </a:lnSpc>
              <a:buFontTx/>
              <a:buNone/>
            </a:pPr>
            <a:r>
              <a:rPr lang="en-GB" sz="2000" b="1" dirty="0" smtClean="0"/>
              <a:t>(1)	pendulums of different designs</a:t>
            </a:r>
          </a:p>
          <a:p>
            <a:pPr eaLnBrk="1" hangingPunct="1">
              <a:lnSpc>
                <a:spcPct val="80000"/>
              </a:lnSpc>
              <a:buFontTx/>
              <a:buNone/>
            </a:pPr>
            <a:r>
              <a:rPr lang="en-GB" sz="2000" dirty="0" smtClean="0"/>
              <a:t>-	so-called </a:t>
            </a:r>
            <a:r>
              <a:rPr lang="en-GB" sz="2000" dirty="0" err="1" smtClean="0"/>
              <a:t>Sterneck</a:t>
            </a:r>
            <a:r>
              <a:rPr lang="en-GB" sz="2000" dirty="0" smtClean="0"/>
              <a:t>-pendulum for ‘field measurements’;</a:t>
            </a:r>
          </a:p>
          <a:p>
            <a:pPr eaLnBrk="1" hangingPunct="1">
              <a:lnSpc>
                <a:spcPct val="80000"/>
              </a:lnSpc>
              <a:buFontTx/>
              <a:buNone/>
            </a:pPr>
            <a:r>
              <a:rPr lang="en-GB" sz="2000" dirty="0" smtClean="0"/>
              <a:t>-	reversion pendulum for operation in a laboratory under stable cond.</a:t>
            </a:r>
          </a:p>
          <a:p>
            <a:pPr eaLnBrk="1" hangingPunct="1">
              <a:lnSpc>
                <a:spcPct val="80000"/>
              </a:lnSpc>
              <a:buFontTx/>
              <a:buNone/>
            </a:pPr>
            <a:r>
              <a:rPr lang="en-GB" sz="2000" dirty="0" smtClean="0">
                <a:sym typeface="Wingdings" pitchFamily="2" charset="2"/>
              </a:rPr>
              <a:t> </a:t>
            </a:r>
            <a:r>
              <a:rPr lang="en-GB" sz="2000" dirty="0" smtClean="0"/>
              <a:t>Today:  no use anymore</a:t>
            </a:r>
          </a:p>
          <a:p>
            <a:pPr eaLnBrk="1" hangingPunct="1">
              <a:lnSpc>
                <a:spcPct val="80000"/>
              </a:lnSpc>
              <a:buFontTx/>
              <a:buNone/>
            </a:pPr>
            <a:endParaRPr lang="en-GB" sz="2000" dirty="0" smtClean="0"/>
          </a:p>
          <a:p>
            <a:pPr eaLnBrk="1" hangingPunct="1">
              <a:lnSpc>
                <a:spcPct val="80000"/>
              </a:lnSpc>
              <a:buFontTx/>
              <a:buNone/>
            </a:pPr>
            <a:r>
              <a:rPr lang="en-GB" sz="2000" b="1" dirty="0" smtClean="0"/>
              <a:t>(2)	free-fall gravimeters</a:t>
            </a:r>
          </a:p>
          <a:p>
            <a:pPr eaLnBrk="1" hangingPunct="1">
              <a:lnSpc>
                <a:spcPct val="80000"/>
              </a:lnSpc>
              <a:buFontTx/>
              <a:buNone/>
            </a:pPr>
            <a:r>
              <a:rPr lang="en-GB" sz="2000" dirty="0" smtClean="0"/>
              <a:t>A mass is dropped in an evacuated tube and the time and distances</a:t>
            </a:r>
          </a:p>
          <a:p>
            <a:pPr eaLnBrk="1" hangingPunct="1">
              <a:lnSpc>
                <a:spcPct val="80000"/>
              </a:lnSpc>
              <a:buFontTx/>
              <a:buNone/>
            </a:pPr>
            <a:r>
              <a:rPr lang="en-GB" sz="2000" dirty="0" smtClean="0"/>
              <a:t>are measured. </a:t>
            </a:r>
          </a:p>
          <a:p>
            <a:pPr eaLnBrk="1" hangingPunct="1">
              <a:lnSpc>
                <a:spcPct val="80000"/>
              </a:lnSpc>
              <a:buFontTx/>
              <a:buNone/>
            </a:pPr>
            <a:r>
              <a:rPr lang="en-GB" sz="2000" dirty="0" smtClean="0"/>
              <a:t>-	rise-and-fall principle</a:t>
            </a:r>
          </a:p>
          <a:p>
            <a:pPr eaLnBrk="1" hangingPunct="1">
              <a:lnSpc>
                <a:spcPct val="80000"/>
              </a:lnSpc>
              <a:buFontTx/>
              <a:buNone/>
            </a:pPr>
            <a:r>
              <a:rPr lang="en-GB" sz="2000" dirty="0" smtClean="0"/>
              <a:t>-	free-fall principle (most important:  JILA absolute gravimeter by Faller et al., 1983, and </a:t>
            </a:r>
            <a:r>
              <a:rPr lang="en-GB" sz="2000" dirty="0" err="1" smtClean="0"/>
              <a:t>Niebauer</a:t>
            </a:r>
            <a:r>
              <a:rPr lang="en-GB" sz="2000" dirty="0" smtClean="0"/>
              <a:t> et al., 1986) </a:t>
            </a:r>
          </a:p>
          <a:p>
            <a:pPr eaLnBrk="1" hangingPunct="1">
              <a:lnSpc>
                <a:spcPct val="80000"/>
              </a:lnSpc>
              <a:buFontTx/>
              <a:buNone/>
            </a:pPr>
            <a:r>
              <a:rPr lang="en-GB" sz="2000" dirty="0" smtClean="0"/>
              <a:t>special features:</a:t>
            </a:r>
          </a:p>
          <a:p>
            <a:pPr eaLnBrk="1" hangingPunct="1">
              <a:lnSpc>
                <a:spcPct val="80000"/>
              </a:lnSpc>
              <a:buFontTx/>
              <a:buNone/>
            </a:pPr>
            <a:r>
              <a:rPr lang="en-GB" sz="2000" dirty="0" smtClean="0"/>
              <a:t>-	very short height difference of less than ½ meter</a:t>
            </a:r>
          </a:p>
          <a:p>
            <a:pPr eaLnBrk="1" hangingPunct="1">
              <a:lnSpc>
                <a:spcPct val="80000"/>
              </a:lnSpc>
              <a:buFontTx/>
              <a:buNone/>
            </a:pPr>
            <a:r>
              <a:rPr lang="en-GB" sz="2000" dirty="0" smtClean="0"/>
              <a:t>-	</a:t>
            </a:r>
            <a:r>
              <a:rPr lang="en-GB" sz="2000" dirty="0" err="1" smtClean="0"/>
              <a:t>ellimination</a:t>
            </a:r>
            <a:r>
              <a:rPr lang="en-GB" sz="2000" dirty="0" smtClean="0"/>
              <a:t> of seismicity by using a long-period seismometer as support (super-spring) </a:t>
            </a:r>
          </a:p>
          <a:p>
            <a:pPr eaLnBrk="1" hangingPunct="1">
              <a:lnSpc>
                <a:spcPct val="80000"/>
              </a:lnSpc>
              <a:buFontTx/>
              <a:buNone/>
            </a:pPr>
            <a:r>
              <a:rPr lang="en-GB" sz="2000" dirty="0" smtClean="0"/>
              <a:t>-	accuracy is now better than  50 nms</a:t>
            </a:r>
            <a:r>
              <a:rPr lang="en-GB" sz="2000" baseline="30000" dirty="0" smtClean="0"/>
              <a:t>-2</a:t>
            </a:r>
            <a:r>
              <a:rPr lang="en-GB" sz="2000" dirty="0" smtClean="0"/>
              <a:t> </a:t>
            </a:r>
          </a:p>
          <a:p>
            <a:pPr eaLnBrk="1" hangingPunct="1">
              <a:lnSpc>
                <a:spcPct val="80000"/>
              </a:lnSpc>
              <a:buFontTx/>
              <a:buNone/>
            </a:pPr>
            <a:r>
              <a:rPr lang="en-GB" sz="2000" dirty="0" smtClean="0"/>
              <a:t>-	a transportable ‘field version’ is now available. </a:t>
            </a:r>
            <a:endParaRPr lang="de-DE" sz="2000" dirty="0" smtClean="0"/>
          </a:p>
        </p:txBody>
      </p:sp>
      <p:sp>
        <p:nvSpPr>
          <p:cNvPr id="48131" name="Rectangle 6"/>
          <p:cNvSpPr>
            <a:spLocks noGrp="1" noChangeArrowheads="1"/>
          </p:cNvSpPr>
          <p:nvPr>
            <p:ph type="title"/>
          </p:nvPr>
        </p:nvSpPr>
        <p:spPr>
          <a:xfrm>
            <a:off x="457200" y="274638"/>
            <a:ext cx="8229600" cy="777875"/>
          </a:xfrm>
          <a:noFill/>
        </p:spPr>
        <p:txBody>
          <a:bodyPr/>
          <a:lstStyle/>
          <a:p>
            <a:pPr algn="l" eaLnBrk="1" hangingPunct="1"/>
            <a:r>
              <a:rPr lang="en-GB" sz="2800" b="1" smtClean="0"/>
              <a:t>Absolute gravimeters</a:t>
            </a:r>
            <a:endParaRPr lang="de-DE" sz="2800" b="1" smtClean="0"/>
          </a:p>
        </p:txBody>
      </p:sp>
      <p:sp>
        <p:nvSpPr>
          <p:cNvPr id="4" name="Slide Number Placeholder 3"/>
          <p:cNvSpPr>
            <a:spLocks noGrp="1"/>
          </p:cNvSpPr>
          <p:nvPr>
            <p:ph type="sldNum" sz="quarter" idx="12"/>
          </p:nvPr>
        </p:nvSpPr>
        <p:spPr/>
        <p:txBody>
          <a:bodyPr/>
          <a:lstStyle/>
          <a:p>
            <a:pPr>
              <a:defRPr/>
            </a:pPr>
            <a:fld id="{09991840-2AFB-495E-B3D1-58B9E6255676}" type="slidenum">
              <a:rPr lang="it-IT" smtClean="0"/>
              <a:pPr>
                <a:defRPr/>
              </a:pPr>
              <a:t>20</a:t>
            </a:fld>
            <a:endParaRPr lang="it-IT"/>
          </a:p>
        </p:txBody>
      </p:sp>
    </p:spTree>
    <p:extLst>
      <p:ext uri="{BB962C8B-B14F-4D97-AF65-F5344CB8AC3E}">
        <p14:creationId xmlns:p14="http://schemas.microsoft.com/office/powerpoint/2010/main" val="28199852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sz="half" idx="1"/>
          </p:nvPr>
        </p:nvSpPr>
        <p:spPr>
          <a:xfrm>
            <a:off x="468313" y="404813"/>
            <a:ext cx="4038600" cy="604837"/>
          </a:xfrm>
        </p:spPr>
        <p:txBody>
          <a:bodyPr/>
          <a:lstStyle/>
          <a:p>
            <a:pPr eaLnBrk="1" hangingPunct="1">
              <a:buFontTx/>
              <a:buNone/>
            </a:pPr>
            <a:r>
              <a:rPr lang="en-GB" sz="2400" b="1" dirty="0" smtClean="0"/>
              <a:t>JILA FG-5 absolute gravimeter</a:t>
            </a:r>
            <a:endParaRPr lang="de-DE" sz="2400" b="1" dirty="0" smtClean="0"/>
          </a:p>
        </p:txBody>
      </p:sp>
      <p:sp>
        <p:nvSpPr>
          <p:cNvPr id="49156" name="Text Box 7"/>
          <p:cNvSpPr txBox="1">
            <a:spLocks noChangeArrowheads="1"/>
          </p:cNvSpPr>
          <p:nvPr/>
        </p:nvSpPr>
        <p:spPr bwMode="auto">
          <a:xfrm>
            <a:off x="519113" y="6184900"/>
            <a:ext cx="2101850" cy="366713"/>
          </a:xfrm>
          <a:prstGeom prst="rect">
            <a:avLst/>
          </a:prstGeom>
          <a:noFill/>
          <a:ln w="9525">
            <a:noFill/>
            <a:miter lim="800000"/>
            <a:headEnd/>
            <a:tailEnd/>
          </a:ln>
        </p:spPr>
        <p:txBody>
          <a:bodyPr wrap="none">
            <a:spAutoFit/>
          </a:bodyPr>
          <a:lstStyle/>
          <a:p>
            <a:r>
              <a:rPr lang="de-DE" dirty="0">
                <a:latin typeface="Calibri" pitchFamily="34" charset="0"/>
              </a:rPr>
              <a:t>From Torge (1989)</a:t>
            </a:r>
          </a:p>
        </p:txBody>
      </p:sp>
      <p:sp>
        <p:nvSpPr>
          <p:cNvPr id="49157" name="Text Box 8"/>
          <p:cNvSpPr txBox="1">
            <a:spLocks noChangeArrowheads="1"/>
          </p:cNvSpPr>
          <p:nvPr/>
        </p:nvSpPr>
        <p:spPr bwMode="auto">
          <a:xfrm>
            <a:off x="611560" y="5733256"/>
            <a:ext cx="3284489" cy="369332"/>
          </a:xfrm>
          <a:prstGeom prst="rect">
            <a:avLst/>
          </a:prstGeom>
          <a:noFill/>
          <a:ln w="9525">
            <a:noFill/>
            <a:miter lim="800000"/>
            <a:headEnd/>
            <a:tailEnd/>
          </a:ln>
        </p:spPr>
        <p:txBody>
          <a:bodyPr wrap="none">
            <a:spAutoFit/>
          </a:bodyPr>
          <a:lstStyle/>
          <a:p>
            <a:r>
              <a:rPr lang="de-DE" b="1" dirty="0" smtClean="0">
                <a:solidFill>
                  <a:srgbClr val="FF3300"/>
                </a:solidFill>
                <a:latin typeface="Calibri" pitchFamily="34" charset="0"/>
              </a:rPr>
              <a:t>Accuracy </a:t>
            </a:r>
            <a:r>
              <a:rPr lang="de-DE" b="1" dirty="0">
                <a:solidFill>
                  <a:srgbClr val="FF3300"/>
                </a:solidFill>
                <a:latin typeface="Calibri" pitchFamily="34" charset="0"/>
              </a:rPr>
              <a:t>goes down to </a:t>
            </a:r>
            <a:r>
              <a:rPr lang="en-US" b="1" dirty="0">
                <a:solidFill>
                  <a:srgbClr val="FF3300"/>
                </a:solidFill>
                <a:latin typeface="Calibri" pitchFamily="34" charset="0"/>
                <a:cs typeface="Arial" charset="0"/>
              </a:rPr>
              <a:t>± </a:t>
            </a:r>
            <a:r>
              <a:rPr lang="en-US" b="1" dirty="0" smtClean="0">
                <a:solidFill>
                  <a:srgbClr val="FF3300"/>
                </a:solidFill>
                <a:latin typeface="Calibri" pitchFamily="34" charset="0"/>
                <a:cs typeface="Arial" charset="0"/>
              </a:rPr>
              <a:t>2 </a:t>
            </a:r>
            <a:r>
              <a:rPr lang="en-US" b="1" dirty="0">
                <a:solidFill>
                  <a:srgbClr val="FF3300"/>
                </a:solidFill>
                <a:latin typeface="Calibri" pitchFamily="34" charset="0"/>
                <a:cs typeface="Arial" charset="0"/>
              </a:rPr>
              <a:t>µGal.</a:t>
            </a:r>
          </a:p>
        </p:txBody>
      </p:sp>
      <p:sp>
        <p:nvSpPr>
          <p:cNvPr id="6" name="Slide Number Placeholder 5"/>
          <p:cNvSpPr>
            <a:spLocks noGrp="1"/>
          </p:cNvSpPr>
          <p:nvPr>
            <p:ph type="sldNum" sz="quarter" idx="12"/>
          </p:nvPr>
        </p:nvSpPr>
        <p:spPr/>
        <p:txBody>
          <a:bodyPr/>
          <a:lstStyle/>
          <a:p>
            <a:pPr>
              <a:defRPr/>
            </a:pPr>
            <a:fld id="{E227CC73-FB3F-49DB-9EE7-6C08E27A2D0F}" type="slidenum">
              <a:rPr lang="de-DE" smtClean="0"/>
              <a:pPr>
                <a:defRPr/>
              </a:pPr>
              <a:t>21</a:t>
            </a:fld>
            <a:endParaRPr lang="de-DE"/>
          </a:p>
        </p:txBody>
      </p:sp>
      <p:sp>
        <p:nvSpPr>
          <p:cNvPr id="7" name="Content Placeholder 6"/>
          <p:cNvSpPr>
            <a:spLocks noGrp="1"/>
          </p:cNvSpPr>
          <p:nvPr>
            <p:ph sz="half" idx="2"/>
          </p:nvPr>
        </p:nvSpPr>
        <p:spPr>
          <a:xfrm>
            <a:off x="4139952" y="1556792"/>
            <a:ext cx="4038600" cy="4525963"/>
          </a:xfrm>
        </p:spPr>
        <p:txBody>
          <a:bodyPr/>
          <a:lstStyle/>
          <a:p>
            <a:endParaRPr lang="en-US" dirty="0"/>
          </a:p>
        </p:txBody>
      </p:sp>
      <p:pic>
        <p:nvPicPr>
          <p:cNvPr id="62466" name="Picture 2"/>
          <p:cNvPicPr>
            <a:picLocks noChangeAspect="1" noChangeArrowheads="1"/>
          </p:cNvPicPr>
          <p:nvPr/>
        </p:nvPicPr>
        <p:blipFill>
          <a:blip r:embed="rId2" cstate="print"/>
          <a:srcRect/>
          <a:stretch>
            <a:fillRect/>
          </a:stretch>
        </p:blipFill>
        <p:spPr bwMode="auto">
          <a:xfrm>
            <a:off x="1043608" y="1124744"/>
            <a:ext cx="6768752" cy="4434223"/>
          </a:xfrm>
          <a:prstGeom prst="rect">
            <a:avLst/>
          </a:prstGeom>
          <a:noFill/>
          <a:ln w="9525">
            <a:noFill/>
            <a:miter lim="800000"/>
            <a:headEnd/>
            <a:tailEnd/>
          </a:ln>
        </p:spPr>
      </p:pic>
    </p:spTree>
    <p:extLst>
      <p:ext uri="{BB962C8B-B14F-4D97-AF65-F5344CB8AC3E}">
        <p14:creationId xmlns:p14="http://schemas.microsoft.com/office/powerpoint/2010/main" val="12925431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it-IT" dirty="0" smtClean="0"/>
              <a:t>Atom interferometric gravimeter</a:t>
            </a:r>
            <a:endParaRPr lang="en-US" dirty="0"/>
          </a:p>
        </p:txBody>
      </p:sp>
      <p:sp>
        <p:nvSpPr>
          <p:cNvPr id="4" name="Slide Number Placeholder 3"/>
          <p:cNvSpPr>
            <a:spLocks noGrp="1"/>
          </p:cNvSpPr>
          <p:nvPr>
            <p:ph type="sldNum" sz="quarter" idx="12"/>
          </p:nvPr>
        </p:nvSpPr>
        <p:spPr/>
        <p:txBody>
          <a:bodyPr/>
          <a:lstStyle/>
          <a:p>
            <a:pPr>
              <a:defRPr/>
            </a:pPr>
            <a:fld id="{09991840-2AFB-495E-B3D1-58B9E6255676}" type="slidenum">
              <a:rPr lang="it-IT" smtClean="0"/>
              <a:pPr>
                <a:defRPr/>
              </a:pPr>
              <a:t>22</a:t>
            </a:fld>
            <a:endParaRPr lang="it-IT"/>
          </a:p>
        </p:txBody>
      </p:sp>
      <p:pic>
        <p:nvPicPr>
          <p:cNvPr id="7" name="Content Placeholder 6" descr="Berlin_AtomInterferometer_Gravimeter_concepts.jpg"/>
          <p:cNvPicPr>
            <a:picLocks noGrp="1" noChangeAspect="1"/>
          </p:cNvPicPr>
          <p:nvPr>
            <p:ph idx="1"/>
          </p:nvPr>
        </p:nvPicPr>
        <p:blipFill>
          <a:blip r:embed="rId2" cstate="print"/>
          <a:srcRect l="47375"/>
          <a:stretch>
            <a:fillRect/>
          </a:stretch>
        </p:blipFill>
        <p:spPr>
          <a:xfrm>
            <a:off x="0" y="980728"/>
            <a:ext cx="3805558" cy="3130193"/>
          </a:xfrm>
        </p:spPr>
      </p:pic>
      <p:pic>
        <p:nvPicPr>
          <p:cNvPr id="8" name="Picture 7" descr="chamber1.jpg"/>
          <p:cNvPicPr>
            <a:picLocks noChangeAspect="1"/>
          </p:cNvPicPr>
          <p:nvPr/>
        </p:nvPicPr>
        <p:blipFill>
          <a:blip r:embed="rId3" cstate="print"/>
          <a:stretch>
            <a:fillRect/>
          </a:stretch>
        </p:blipFill>
        <p:spPr>
          <a:xfrm>
            <a:off x="3779912" y="1016000"/>
            <a:ext cx="5080000" cy="5842000"/>
          </a:xfrm>
          <a:prstGeom prst="rect">
            <a:avLst/>
          </a:prstGeom>
        </p:spPr>
      </p:pic>
      <p:sp>
        <p:nvSpPr>
          <p:cNvPr id="9" name="Rectangle 8"/>
          <p:cNvSpPr/>
          <p:nvPr/>
        </p:nvSpPr>
        <p:spPr>
          <a:xfrm>
            <a:off x="0" y="5229200"/>
            <a:ext cx="3491880" cy="923330"/>
          </a:xfrm>
          <a:prstGeom prst="rect">
            <a:avLst/>
          </a:prstGeom>
        </p:spPr>
        <p:txBody>
          <a:bodyPr wrap="square">
            <a:spAutoFit/>
          </a:bodyPr>
          <a:lstStyle/>
          <a:p>
            <a:endParaRPr lang="en-US" dirty="0" smtClean="0"/>
          </a:p>
          <a:p>
            <a:r>
              <a:rPr lang="en-US" dirty="0" smtClean="0"/>
              <a:t>Targeted accuracy: 10</a:t>
            </a:r>
            <a:r>
              <a:rPr lang="en-US" baseline="30000" dirty="0" smtClean="0"/>
              <a:t>-9</a:t>
            </a:r>
            <a:r>
              <a:rPr lang="en-US" dirty="0" smtClean="0"/>
              <a:t> g</a:t>
            </a:r>
          </a:p>
          <a:p>
            <a:r>
              <a:rPr lang="en-US" dirty="0" smtClean="0"/>
              <a:t> https://www.physik.hu-berlin.de/</a:t>
            </a:r>
            <a:endParaRPr lang="en-US" dirty="0"/>
          </a:p>
        </p:txBody>
      </p:sp>
    </p:spTree>
    <p:extLst>
      <p:ext uri="{BB962C8B-B14F-4D97-AF65-F5344CB8AC3E}">
        <p14:creationId xmlns:p14="http://schemas.microsoft.com/office/powerpoint/2010/main" val="7376037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456481" y="273961"/>
            <a:ext cx="8228160" cy="1144800"/>
          </a:xfrm>
          <a:ln/>
        </p:spPr>
        <p:txBody>
          <a:bodyPr vert="horz" wrap="square" lIns="91440" tIns="35268" rIns="91440" bIns="45720" numCol="1" anchor="ctr" anchorCtr="0" compatLnSpc="1">
            <a:prstTxWarp prst="textNoShape">
              <a:avLst/>
            </a:prstTxWarp>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dirty="0" smtClean="0">
                <a:solidFill>
                  <a:srgbClr val="C00000"/>
                </a:solidFill>
              </a:rPr>
              <a:t>Gravity </a:t>
            </a:r>
            <a:r>
              <a:rPr lang="it-IT" dirty="0" err="1" smtClean="0">
                <a:solidFill>
                  <a:srgbClr val="C00000"/>
                </a:solidFill>
              </a:rPr>
              <a:t>forward</a:t>
            </a:r>
            <a:r>
              <a:rPr lang="it-IT" dirty="0" smtClean="0">
                <a:solidFill>
                  <a:srgbClr val="C00000"/>
                </a:solidFill>
              </a:rPr>
              <a:t> </a:t>
            </a:r>
            <a:r>
              <a:rPr lang="it-IT" dirty="0" err="1" smtClean="0">
                <a:solidFill>
                  <a:srgbClr val="C00000"/>
                </a:solidFill>
              </a:rPr>
              <a:t>modeling</a:t>
            </a:r>
            <a:r>
              <a:rPr lang="it-IT" dirty="0" smtClean="0">
                <a:solidFill>
                  <a:srgbClr val="C00000"/>
                </a:solidFill>
              </a:rPr>
              <a:t> with a discretization in prisms. </a:t>
            </a:r>
            <a:endParaRPr lang="it-IT" dirty="0">
              <a:solidFill>
                <a:srgbClr val="C00000"/>
              </a:solidFill>
            </a:endParaRPr>
          </a:p>
        </p:txBody>
      </p:sp>
      <p:pic>
        <p:nvPicPr>
          <p:cNvPr id="14338" name="Picture 2"/>
          <p:cNvPicPr>
            <a:picLocks noChangeAspect="1" noChangeArrowheads="1"/>
          </p:cNvPicPr>
          <p:nvPr/>
        </p:nvPicPr>
        <p:blipFill>
          <a:blip r:embed="rId3" cstate="print"/>
          <a:srcRect/>
          <a:stretch>
            <a:fillRect/>
          </a:stretch>
        </p:blipFill>
        <p:spPr bwMode="auto">
          <a:xfrm>
            <a:off x="3561121" y="1764361"/>
            <a:ext cx="4993920" cy="4173120"/>
          </a:xfrm>
          <a:prstGeom prst="rect">
            <a:avLst/>
          </a:prstGeom>
          <a:noFill/>
          <a:ln w="9525" cap="flat">
            <a:noFill/>
            <a:round/>
            <a:headEnd/>
            <a:tailEnd/>
          </a:ln>
          <a:effectLst/>
        </p:spPr>
      </p:pic>
      <p:sp>
        <p:nvSpPr>
          <p:cNvPr id="14339" name="Text Box 3"/>
          <p:cNvSpPr txBox="1">
            <a:spLocks noChangeArrowheads="1"/>
          </p:cNvSpPr>
          <p:nvPr/>
        </p:nvSpPr>
        <p:spPr bwMode="auto">
          <a:xfrm>
            <a:off x="914401" y="2579401"/>
            <a:ext cx="3070080" cy="2174400"/>
          </a:xfrm>
          <a:prstGeom prst="rect">
            <a:avLst/>
          </a:prstGeom>
          <a:noFill/>
          <a:ln w="9525" cap="flat">
            <a:noFill/>
            <a:round/>
            <a:headEnd/>
            <a:tailEnd/>
          </a:ln>
          <a:effectLst/>
        </p:spPr>
        <p:txBody>
          <a:bodyPr lIns="81638" tIns="55187"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dirty="0">
                <a:solidFill>
                  <a:srgbClr val="000000"/>
                </a:solidFill>
              </a:rPr>
              <a:t>- </a:t>
            </a:r>
            <a:r>
              <a:rPr lang="it-IT" dirty="0" smtClean="0">
                <a:solidFill>
                  <a:srgbClr val="000000"/>
                </a:solidFill>
              </a:rPr>
              <a:t>Prism defined by vertices</a:t>
            </a:r>
            <a:endParaRPr lang="it-IT" dirty="0">
              <a:solidFill>
                <a:srgbClr val="000000"/>
              </a:solidFill>
            </a:endParaRPr>
          </a:p>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it-IT" dirty="0">
              <a:solidFill>
                <a:srgbClr val="000000"/>
              </a:solidFill>
            </a:endParaRPr>
          </a:p>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dirty="0">
                <a:solidFill>
                  <a:srgbClr val="000000"/>
                </a:solidFill>
              </a:rPr>
              <a:t>- </a:t>
            </a:r>
            <a:r>
              <a:rPr lang="it-IT" dirty="0" smtClean="0">
                <a:solidFill>
                  <a:srgbClr val="000000"/>
                </a:solidFill>
              </a:rPr>
              <a:t>Any geometry of masses approximated by prisms</a:t>
            </a:r>
            <a:endParaRPr lang="it-IT" dirty="0">
              <a:solidFill>
                <a:srgbClr val="000000"/>
              </a:solidFill>
            </a:endParaRPr>
          </a:p>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it-IT" dirty="0">
              <a:solidFill>
                <a:srgbClr val="000000"/>
              </a:solidFill>
            </a:endParaRPr>
          </a:p>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dirty="0" smtClean="0">
                <a:solidFill>
                  <a:srgbClr val="000000"/>
                </a:solidFill>
              </a:rPr>
              <a:t>Gravity effect of prisms is calculated analytically.</a:t>
            </a:r>
            <a:endParaRPr lang="it-IT" dirty="0">
              <a:solidFill>
                <a:srgbClr val="000000"/>
              </a:solidFill>
            </a:endParaRPr>
          </a:p>
        </p:txBody>
      </p:sp>
      <p:sp>
        <p:nvSpPr>
          <p:cNvPr id="14340" name="Text Box 4"/>
          <p:cNvSpPr txBox="1">
            <a:spLocks noChangeArrowheads="1"/>
          </p:cNvSpPr>
          <p:nvPr/>
        </p:nvSpPr>
        <p:spPr bwMode="auto">
          <a:xfrm>
            <a:off x="6923521" y="5224681"/>
            <a:ext cx="2089440" cy="313920"/>
          </a:xfrm>
          <a:prstGeom prst="rect">
            <a:avLst/>
          </a:prstGeom>
          <a:noFill/>
          <a:ln w="9525" cap="flat">
            <a:noFill/>
            <a:round/>
            <a:headEnd/>
            <a:tailEnd/>
          </a:ln>
          <a:effectLst/>
        </p:spPr>
        <p:txBody>
          <a:bodyPr lIns="81638" tIns="55187"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a:solidFill>
                  <a:srgbClr val="000000"/>
                </a:solidFill>
              </a:rPr>
              <a:t>Nagy et al., 2000</a:t>
            </a:r>
          </a:p>
        </p:txBody>
      </p:sp>
    </p:spTree>
    <p:extLst>
      <p:ext uri="{BB962C8B-B14F-4D97-AF65-F5344CB8AC3E}">
        <p14:creationId xmlns:p14="http://schemas.microsoft.com/office/powerpoint/2010/main" val="25606954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456998" y="228444"/>
            <a:ext cx="8228160" cy="1471048"/>
          </a:xfrm>
          <a:ln/>
        </p:spPr>
        <p:txBody>
          <a:bodyPr vert="horz" wrap="square" lIns="91440" tIns="35268" rIns="91440" bIns="45720" numCol="1" anchor="ctr" anchorCtr="0" compatLnSpc="1">
            <a:prstTxWarp prst="textNoShape">
              <a:avLst/>
            </a:prstTxWarp>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sz="3600" dirty="0" smtClean="0">
                <a:solidFill>
                  <a:srgbClr val="C00000"/>
                </a:solidFill>
              </a:rPr>
              <a:t>Application of gravity in archeology. Find the underground void below a building.</a:t>
            </a:r>
            <a:endParaRPr lang="it-IT" sz="3600" dirty="0">
              <a:solidFill>
                <a:srgbClr val="C00000"/>
              </a:solidFill>
            </a:endParaRPr>
          </a:p>
        </p:txBody>
      </p:sp>
      <p:pic>
        <p:nvPicPr>
          <p:cNvPr id="18437" name="Picture 5"/>
          <p:cNvPicPr>
            <a:picLocks noChangeAspect="1" noChangeArrowheads="1"/>
          </p:cNvPicPr>
          <p:nvPr/>
        </p:nvPicPr>
        <p:blipFill>
          <a:blip r:embed="rId3" cstate="print"/>
          <a:srcRect/>
          <a:stretch>
            <a:fillRect/>
          </a:stretch>
        </p:blipFill>
        <p:spPr bwMode="auto">
          <a:xfrm>
            <a:off x="456998" y="2775826"/>
            <a:ext cx="3889440" cy="3389760"/>
          </a:xfrm>
          <a:prstGeom prst="rect">
            <a:avLst/>
          </a:prstGeom>
          <a:noFill/>
          <a:ln w="9525" cap="flat">
            <a:noFill/>
            <a:round/>
            <a:headEnd/>
            <a:tailEnd/>
          </a:ln>
          <a:effectLst/>
        </p:spPr>
      </p:pic>
      <p:pic>
        <p:nvPicPr>
          <p:cNvPr id="18439" name="Picture 7"/>
          <p:cNvPicPr>
            <a:picLocks noChangeAspect="1" noChangeArrowheads="1"/>
          </p:cNvPicPr>
          <p:nvPr/>
        </p:nvPicPr>
        <p:blipFill>
          <a:blip r:embed="rId4" cstate="print"/>
          <a:srcRect/>
          <a:stretch>
            <a:fillRect/>
          </a:stretch>
        </p:blipFill>
        <p:spPr bwMode="auto">
          <a:xfrm rot="16200000">
            <a:off x="4268162" y="3144983"/>
            <a:ext cx="3153600" cy="2545920"/>
          </a:xfrm>
          <a:prstGeom prst="rect">
            <a:avLst/>
          </a:prstGeom>
          <a:noFill/>
          <a:ln w="9525" cap="flat">
            <a:noFill/>
            <a:round/>
            <a:headEnd/>
            <a:tailEnd/>
          </a:ln>
          <a:effectLst/>
        </p:spPr>
      </p:pic>
      <p:sp>
        <p:nvSpPr>
          <p:cNvPr id="18442" name="Text Box 10"/>
          <p:cNvSpPr txBox="1">
            <a:spLocks noChangeArrowheads="1"/>
          </p:cNvSpPr>
          <p:nvPr/>
        </p:nvSpPr>
        <p:spPr bwMode="auto">
          <a:xfrm>
            <a:off x="5748480" y="6281379"/>
            <a:ext cx="3395520" cy="313920"/>
          </a:xfrm>
          <a:prstGeom prst="rect">
            <a:avLst/>
          </a:prstGeom>
          <a:noFill/>
          <a:ln w="9525" cap="flat">
            <a:noFill/>
            <a:round/>
            <a:headEnd/>
            <a:tailEnd/>
          </a:ln>
          <a:effectLst/>
        </p:spPr>
        <p:txBody>
          <a:bodyPr lIns="81638" tIns="55187"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dirty="0" err="1">
                <a:solidFill>
                  <a:srgbClr val="000000"/>
                </a:solidFill>
              </a:rPr>
              <a:t>Panisova</a:t>
            </a:r>
            <a:r>
              <a:rPr lang="it-IT" dirty="0">
                <a:solidFill>
                  <a:srgbClr val="000000"/>
                </a:solidFill>
              </a:rPr>
              <a:t> e </a:t>
            </a:r>
            <a:r>
              <a:rPr lang="it-IT" dirty="0" err="1">
                <a:solidFill>
                  <a:srgbClr val="000000"/>
                </a:solidFill>
              </a:rPr>
              <a:t>Pasteka</a:t>
            </a:r>
            <a:r>
              <a:rPr lang="it-IT" dirty="0">
                <a:solidFill>
                  <a:srgbClr val="000000"/>
                </a:solidFill>
              </a:rPr>
              <a:t>, 2009</a:t>
            </a:r>
          </a:p>
        </p:txBody>
      </p:sp>
    </p:spTree>
    <p:extLst>
      <p:ext uri="{BB962C8B-B14F-4D97-AF65-F5344CB8AC3E}">
        <p14:creationId xmlns:p14="http://schemas.microsoft.com/office/powerpoint/2010/main" val="33680236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279688" y="171805"/>
            <a:ext cx="8518386" cy="778984"/>
          </a:xfrm>
          <a:ln/>
        </p:spPr>
        <p:txBody>
          <a:bodyPr vert="horz" wrap="square" lIns="91440" tIns="35268" rIns="91440" bIns="45720" numCol="1" anchor="ctr" anchorCtr="0" compatLnSpc="1">
            <a:prstTxWarp prst="textNoShape">
              <a:avLst/>
            </a:prstTxWarp>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dirty="0" err="1" smtClean="0">
                <a:solidFill>
                  <a:srgbClr val="C00000"/>
                </a:solidFill>
              </a:rPr>
              <a:t>Sensitivity</a:t>
            </a:r>
            <a:r>
              <a:rPr lang="it-IT" dirty="0" smtClean="0">
                <a:solidFill>
                  <a:srgbClr val="C00000"/>
                </a:solidFill>
              </a:rPr>
              <a:t> </a:t>
            </a:r>
            <a:r>
              <a:rPr lang="it-IT" dirty="0" err="1" smtClean="0">
                <a:solidFill>
                  <a:srgbClr val="C00000"/>
                </a:solidFill>
              </a:rPr>
              <a:t>analysis</a:t>
            </a:r>
            <a:r>
              <a:rPr lang="it-IT" dirty="0" smtClean="0">
                <a:solidFill>
                  <a:srgbClr val="C00000"/>
                </a:solidFill>
              </a:rPr>
              <a:t> for </a:t>
            </a:r>
            <a:r>
              <a:rPr lang="it-IT" dirty="0" err="1" smtClean="0">
                <a:solidFill>
                  <a:srgbClr val="C00000"/>
                </a:solidFill>
              </a:rPr>
              <a:t>natural</a:t>
            </a:r>
            <a:r>
              <a:rPr lang="it-IT" dirty="0" smtClean="0">
                <a:solidFill>
                  <a:srgbClr val="C00000"/>
                </a:solidFill>
              </a:rPr>
              <a:t> </a:t>
            </a:r>
            <a:r>
              <a:rPr lang="it-IT" dirty="0" err="1" smtClean="0">
                <a:solidFill>
                  <a:srgbClr val="C00000"/>
                </a:solidFill>
              </a:rPr>
              <a:t>caves</a:t>
            </a:r>
            <a:endParaRPr lang="it-IT" dirty="0">
              <a:solidFill>
                <a:srgbClr val="C00000"/>
              </a:solidFill>
            </a:endParaRPr>
          </a:p>
        </p:txBody>
      </p:sp>
      <p:pic>
        <p:nvPicPr>
          <p:cNvPr id="26626" name="Picture 2"/>
          <p:cNvPicPr>
            <a:picLocks noChangeAspect="1" noChangeArrowheads="1"/>
          </p:cNvPicPr>
          <p:nvPr/>
        </p:nvPicPr>
        <p:blipFill>
          <a:blip r:embed="rId3" cstate="print"/>
          <a:srcRect/>
          <a:stretch>
            <a:fillRect/>
          </a:stretch>
        </p:blipFill>
        <p:spPr bwMode="auto">
          <a:xfrm>
            <a:off x="378540" y="1136549"/>
            <a:ext cx="3978720" cy="5627520"/>
          </a:xfrm>
          <a:prstGeom prst="rect">
            <a:avLst/>
          </a:prstGeom>
          <a:noFill/>
          <a:ln w="9525" cap="flat">
            <a:noFill/>
            <a:round/>
            <a:headEnd/>
            <a:tailEnd/>
          </a:ln>
          <a:effectLst/>
        </p:spPr>
      </p:pic>
      <p:pic>
        <p:nvPicPr>
          <p:cNvPr id="26627" name="Picture 3"/>
          <p:cNvPicPr>
            <a:picLocks noChangeAspect="1" noChangeArrowheads="1"/>
          </p:cNvPicPr>
          <p:nvPr/>
        </p:nvPicPr>
        <p:blipFill>
          <a:blip r:embed="rId4" cstate="print"/>
          <a:srcRect/>
          <a:stretch>
            <a:fillRect/>
          </a:stretch>
        </p:blipFill>
        <p:spPr bwMode="auto">
          <a:xfrm>
            <a:off x="4426234" y="1726949"/>
            <a:ext cx="4371840" cy="4432320"/>
          </a:xfrm>
          <a:prstGeom prst="rect">
            <a:avLst/>
          </a:prstGeom>
          <a:noFill/>
          <a:ln w="9525" cap="flat">
            <a:noFill/>
            <a:round/>
            <a:headEnd/>
            <a:tailEnd/>
          </a:ln>
          <a:effectLst/>
        </p:spPr>
      </p:pic>
      <p:sp>
        <p:nvSpPr>
          <p:cNvPr id="26628" name="Text Box 4"/>
          <p:cNvSpPr txBox="1">
            <a:spLocks noChangeArrowheads="1"/>
          </p:cNvSpPr>
          <p:nvPr/>
        </p:nvSpPr>
        <p:spPr bwMode="auto">
          <a:xfrm>
            <a:off x="1907675" y="950789"/>
            <a:ext cx="5486400" cy="371520"/>
          </a:xfrm>
          <a:prstGeom prst="rect">
            <a:avLst/>
          </a:prstGeom>
          <a:noFill/>
          <a:ln w="9525" cap="flat">
            <a:noFill/>
            <a:round/>
            <a:headEnd/>
            <a:tailEnd/>
          </a:ln>
          <a:effectLst/>
        </p:spPr>
        <p:txBody>
          <a:bodyPr lIns="81638" tIns="58453"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sz="1996" b="1" dirty="0">
                <a:solidFill>
                  <a:srgbClr val="000000"/>
                </a:solidFill>
              </a:rPr>
              <a:t>Gravity effect of cave- simulation</a:t>
            </a:r>
          </a:p>
        </p:txBody>
      </p:sp>
      <p:sp>
        <p:nvSpPr>
          <p:cNvPr id="26629" name="Text Box 5"/>
          <p:cNvSpPr txBox="1">
            <a:spLocks noChangeArrowheads="1"/>
          </p:cNvSpPr>
          <p:nvPr/>
        </p:nvSpPr>
        <p:spPr bwMode="auto">
          <a:xfrm>
            <a:off x="2501617" y="5008564"/>
            <a:ext cx="2416320" cy="224640"/>
          </a:xfrm>
          <a:prstGeom prst="rect">
            <a:avLst/>
          </a:prstGeom>
          <a:noFill/>
          <a:ln w="9525" cap="flat">
            <a:noFill/>
            <a:round/>
            <a:headEnd/>
            <a:tailEnd/>
          </a:ln>
          <a:effectLst/>
        </p:spPr>
        <p:txBody>
          <a:bodyPr lIns="81638" tIns="49636"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sz="998" dirty="0">
                <a:solidFill>
                  <a:srgbClr val="000000"/>
                </a:solidFill>
              </a:rPr>
              <a:t>2680 kg/m</a:t>
            </a:r>
            <a:r>
              <a:rPr lang="it-IT" sz="998" baseline="33000" dirty="0">
                <a:solidFill>
                  <a:srgbClr val="000000"/>
                </a:solidFill>
              </a:rPr>
              <a:t>3</a:t>
            </a:r>
          </a:p>
        </p:txBody>
      </p:sp>
      <p:sp>
        <p:nvSpPr>
          <p:cNvPr id="2" name="CasellaDiTesto 1"/>
          <p:cNvSpPr txBox="1"/>
          <p:nvPr/>
        </p:nvSpPr>
        <p:spPr>
          <a:xfrm>
            <a:off x="3916218" y="6240743"/>
            <a:ext cx="4775200" cy="646331"/>
          </a:xfrm>
          <a:prstGeom prst="rect">
            <a:avLst/>
          </a:prstGeom>
          <a:noFill/>
        </p:spPr>
        <p:txBody>
          <a:bodyPr wrap="square" rtlCol="0">
            <a:spAutoFit/>
          </a:bodyPr>
          <a:lstStyle/>
          <a:p>
            <a:r>
              <a:rPr lang="it-IT" dirty="0" smtClean="0">
                <a:solidFill>
                  <a:schemeClr val="bg1">
                    <a:lumMod val="65000"/>
                  </a:schemeClr>
                </a:solidFill>
              </a:rPr>
              <a:t>Pivetta &amp; Braitenberg, </a:t>
            </a:r>
            <a:r>
              <a:rPr lang="it-IT" dirty="0" err="1" smtClean="0">
                <a:solidFill>
                  <a:schemeClr val="bg1">
                    <a:lumMod val="65000"/>
                  </a:schemeClr>
                </a:solidFill>
              </a:rPr>
              <a:t>Geophysics</a:t>
            </a:r>
            <a:r>
              <a:rPr lang="it-IT" dirty="0" smtClean="0">
                <a:solidFill>
                  <a:schemeClr val="bg1">
                    <a:lumMod val="65000"/>
                  </a:schemeClr>
                </a:solidFill>
              </a:rPr>
              <a:t> 2015</a:t>
            </a:r>
          </a:p>
          <a:p>
            <a:r>
              <a:rPr lang="it-IT" dirty="0" smtClean="0">
                <a:solidFill>
                  <a:schemeClr val="bg1">
                    <a:lumMod val="65000"/>
                  </a:schemeClr>
                </a:solidFill>
              </a:rPr>
              <a:t>Braitenberg et al., PAGEOPH, 2016</a:t>
            </a:r>
            <a:endParaRPr lang="en-US" dirty="0">
              <a:solidFill>
                <a:schemeClr val="bg1">
                  <a:lumMod val="65000"/>
                </a:schemeClr>
              </a:solidFill>
            </a:endParaRPr>
          </a:p>
        </p:txBody>
      </p:sp>
    </p:spTree>
    <p:extLst>
      <p:ext uri="{BB962C8B-B14F-4D97-AF65-F5344CB8AC3E}">
        <p14:creationId xmlns:p14="http://schemas.microsoft.com/office/powerpoint/2010/main" val="309818170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456481" y="273961"/>
            <a:ext cx="8228160" cy="1144800"/>
          </a:xfrm>
          <a:ln/>
        </p:spPr>
        <p:txBody>
          <a:bodyPr vert="horz" wrap="square" lIns="91440" tIns="35268" rIns="91440" bIns="45720" numCol="1" anchor="ctr" anchorCtr="0" compatLnSpc="1">
            <a:prstTxWarp prst="textNoShape">
              <a:avLst/>
            </a:prstTxWarp>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dirty="0" err="1" smtClean="0">
                <a:solidFill>
                  <a:srgbClr val="C00000"/>
                </a:solidFill>
              </a:rPr>
              <a:t>Simulated</a:t>
            </a:r>
            <a:r>
              <a:rPr lang="it-IT" dirty="0" smtClean="0">
                <a:solidFill>
                  <a:srgbClr val="C00000"/>
                </a:solidFill>
              </a:rPr>
              <a:t> </a:t>
            </a:r>
            <a:r>
              <a:rPr lang="it-IT" dirty="0" err="1" smtClean="0">
                <a:solidFill>
                  <a:srgbClr val="C00000"/>
                </a:solidFill>
              </a:rPr>
              <a:t>signal</a:t>
            </a:r>
            <a:r>
              <a:rPr lang="it-IT" dirty="0" smtClean="0">
                <a:solidFill>
                  <a:srgbClr val="C00000"/>
                </a:solidFill>
              </a:rPr>
              <a:t> for a cave </a:t>
            </a:r>
            <a:r>
              <a:rPr lang="it-IT" dirty="0" err="1" smtClean="0">
                <a:solidFill>
                  <a:srgbClr val="C00000"/>
                </a:solidFill>
              </a:rPr>
              <a:t>close</a:t>
            </a:r>
            <a:r>
              <a:rPr lang="it-IT" dirty="0" smtClean="0">
                <a:solidFill>
                  <a:srgbClr val="C00000"/>
                </a:solidFill>
              </a:rPr>
              <a:t> to Trieste (Grotta Gigante)</a:t>
            </a:r>
            <a:endParaRPr lang="it-IT" dirty="0">
              <a:solidFill>
                <a:srgbClr val="C00000"/>
              </a:solidFill>
            </a:endParaRPr>
          </a:p>
        </p:txBody>
      </p:sp>
      <p:grpSp>
        <p:nvGrpSpPr>
          <p:cNvPr id="28675" name="Group 3"/>
          <p:cNvGrpSpPr>
            <a:grpSpLocks/>
          </p:cNvGrpSpPr>
          <p:nvPr/>
        </p:nvGrpSpPr>
        <p:grpSpPr bwMode="auto">
          <a:xfrm>
            <a:off x="3748320" y="1723764"/>
            <a:ext cx="5395680" cy="3405600"/>
            <a:chOff x="2744" y="1556"/>
            <a:chExt cx="3747" cy="2365"/>
          </a:xfrm>
        </p:grpSpPr>
        <p:pic>
          <p:nvPicPr>
            <p:cNvPr id="28676" name="Picture 4"/>
            <p:cNvPicPr>
              <a:picLocks noChangeAspect="1" noChangeArrowheads="1"/>
            </p:cNvPicPr>
            <p:nvPr/>
          </p:nvPicPr>
          <p:blipFill>
            <a:blip r:embed="rId3" cstate="print"/>
            <a:srcRect b="69717"/>
            <a:stretch>
              <a:fillRect/>
            </a:stretch>
          </p:blipFill>
          <p:spPr bwMode="auto">
            <a:xfrm>
              <a:off x="2851" y="1556"/>
              <a:ext cx="3640" cy="1366"/>
            </a:xfrm>
            <a:prstGeom prst="rect">
              <a:avLst/>
            </a:prstGeom>
            <a:noFill/>
            <a:ln w="9525" cap="flat">
              <a:noFill/>
              <a:round/>
              <a:headEnd/>
              <a:tailEnd/>
            </a:ln>
            <a:effectLst/>
          </p:spPr>
        </p:pic>
        <p:sp>
          <p:nvSpPr>
            <p:cNvPr id="28677" name="AutoShape 5"/>
            <p:cNvSpPr>
              <a:spLocks noChangeArrowheads="1"/>
            </p:cNvSpPr>
            <p:nvPr/>
          </p:nvSpPr>
          <p:spPr bwMode="auto">
            <a:xfrm>
              <a:off x="2744" y="3334"/>
              <a:ext cx="908" cy="587"/>
            </a:xfrm>
            <a:prstGeom prst="roundRect">
              <a:avLst>
                <a:gd name="adj" fmla="val 167"/>
              </a:avLst>
            </a:prstGeom>
            <a:solidFill>
              <a:srgbClr val="FFFFFF"/>
            </a:solidFill>
            <a:ln w="9525" cap="flat">
              <a:noFill/>
              <a:round/>
              <a:headEnd/>
              <a:tailEnd/>
            </a:ln>
            <a:effectLst/>
          </p:spPr>
          <p:txBody>
            <a:bodyPr wrap="none" anchor="ctr"/>
            <a:lstStyle/>
            <a:p>
              <a:endParaRPr lang="en-US"/>
            </a:p>
          </p:txBody>
        </p:sp>
      </p:grpSp>
      <p:grpSp>
        <p:nvGrpSpPr>
          <p:cNvPr id="28678" name="Group 6"/>
          <p:cNvGrpSpPr>
            <a:grpSpLocks/>
          </p:cNvGrpSpPr>
          <p:nvPr/>
        </p:nvGrpSpPr>
        <p:grpSpPr bwMode="auto">
          <a:xfrm>
            <a:off x="384480" y="1995924"/>
            <a:ext cx="3512160" cy="3144960"/>
            <a:chOff x="408" y="1745"/>
            <a:chExt cx="2439" cy="2184"/>
          </a:xfrm>
        </p:grpSpPr>
        <p:pic>
          <p:nvPicPr>
            <p:cNvPr id="28679" name="Picture 7"/>
            <p:cNvPicPr>
              <a:picLocks noChangeAspect="1" noChangeArrowheads="1"/>
            </p:cNvPicPr>
            <p:nvPr/>
          </p:nvPicPr>
          <p:blipFill>
            <a:blip r:embed="rId4" cstate="print"/>
            <a:srcRect l="15044" t="14993" r="25076" b="10001"/>
            <a:stretch>
              <a:fillRect/>
            </a:stretch>
          </p:blipFill>
          <p:spPr bwMode="auto">
            <a:xfrm>
              <a:off x="408" y="1769"/>
              <a:ext cx="2439" cy="2160"/>
            </a:xfrm>
            <a:prstGeom prst="rect">
              <a:avLst/>
            </a:prstGeom>
            <a:noFill/>
            <a:ln w="9525" cap="flat">
              <a:noFill/>
              <a:round/>
              <a:headEnd/>
              <a:tailEnd/>
            </a:ln>
            <a:effectLst/>
          </p:spPr>
        </p:pic>
        <p:grpSp>
          <p:nvGrpSpPr>
            <p:cNvPr id="28680" name="Group 8"/>
            <p:cNvGrpSpPr>
              <a:grpSpLocks/>
            </p:cNvGrpSpPr>
            <p:nvPr/>
          </p:nvGrpSpPr>
          <p:grpSpPr bwMode="auto">
            <a:xfrm>
              <a:off x="919" y="1972"/>
              <a:ext cx="1673" cy="788"/>
              <a:chOff x="919" y="1972"/>
              <a:chExt cx="1673" cy="788"/>
            </a:xfrm>
          </p:grpSpPr>
          <p:sp>
            <p:nvSpPr>
              <p:cNvPr id="28681" name="AutoShape 9"/>
              <p:cNvSpPr>
                <a:spLocks noChangeArrowheads="1"/>
              </p:cNvSpPr>
              <p:nvPr/>
            </p:nvSpPr>
            <p:spPr bwMode="auto">
              <a:xfrm rot="10800000">
                <a:off x="920" y="2290"/>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82" name="AutoShape 10"/>
              <p:cNvSpPr>
                <a:spLocks noChangeArrowheads="1"/>
              </p:cNvSpPr>
              <p:nvPr/>
            </p:nvSpPr>
            <p:spPr bwMode="auto">
              <a:xfrm rot="10800000">
                <a:off x="1056" y="2290"/>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83" name="AutoShape 11"/>
              <p:cNvSpPr>
                <a:spLocks noChangeArrowheads="1"/>
              </p:cNvSpPr>
              <p:nvPr/>
            </p:nvSpPr>
            <p:spPr bwMode="auto">
              <a:xfrm rot="10800000">
                <a:off x="1238" y="2449"/>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84" name="AutoShape 12"/>
              <p:cNvSpPr>
                <a:spLocks noChangeArrowheads="1"/>
              </p:cNvSpPr>
              <p:nvPr/>
            </p:nvSpPr>
            <p:spPr bwMode="auto">
              <a:xfrm rot="10800000">
                <a:off x="1374" y="2449"/>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85" name="AutoShape 13"/>
              <p:cNvSpPr>
                <a:spLocks noChangeArrowheads="1"/>
              </p:cNvSpPr>
              <p:nvPr/>
            </p:nvSpPr>
            <p:spPr bwMode="auto">
              <a:xfrm rot="10800000">
                <a:off x="1476" y="2659"/>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86" name="AutoShape 14"/>
              <p:cNvSpPr>
                <a:spLocks noChangeArrowheads="1"/>
              </p:cNvSpPr>
              <p:nvPr/>
            </p:nvSpPr>
            <p:spPr bwMode="auto">
              <a:xfrm rot="10800000">
                <a:off x="1578" y="2705"/>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87" name="AutoShape 15"/>
              <p:cNvSpPr>
                <a:spLocks noChangeArrowheads="1"/>
              </p:cNvSpPr>
              <p:nvPr/>
            </p:nvSpPr>
            <p:spPr bwMode="auto">
              <a:xfrm rot="10800000">
                <a:off x="1782" y="2570"/>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88" name="AutoShape 16"/>
              <p:cNvSpPr>
                <a:spLocks noChangeArrowheads="1"/>
              </p:cNvSpPr>
              <p:nvPr/>
            </p:nvSpPr>
            <p:spPr bwMode="auto">
              <a:xfrm rot="10800000">
                <a:off x="1896" y="2522"/>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89" name="AutoShape 17"/>
              <p:cNvSpPr>
                <a:spLocks noChangeArrowheads="1"/>
              </p:cNvSpPr>
              <p:nvPr/>
            </p:nvSpPr>
            <p:spPr bwMode="auto">
              <a:xfrm rot="10800000">
                <a:off x="1691" y="2705"/>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90" name="AutoShape 18"/>
              <p:cNvSpPr>
                <a:spLocks noChangeArrowheads="1"/>
              </p:cNvSpPr>
              <p:nvPr/>
            </p:nvSpPr>
            <p:spPr bwMode="auto">
              <a:xfrm rot="10800000">
                <a:off x="1986" y="2444"/>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91" name="AutoShape 19"/>
              <p:cNvSpPr>
                <a:spLocks noChangeArrowheads="1"/>
              </p:cNvSpPr>
              <p:nvPr/>
            </p:nvSpPr>
            <p:spPr bwMode="auto">
              <a:xfrm rot="10800000">
                <a:off x="2054" y="2360"/>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92" name="AutoShape 20"/>
              <p:cNvSpPr>
                <a:spLocks noChangeArrowheads="1"/>
              </p:cNvSpPr>
              <p:nvPr/>
            </p:nvSpPr>
            <p:spPr bwMode="auto">
              <a:xfrm rot="10800000">
                <a:off x="2122" y="2269"/>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93" name="AutoShape 21"/>
              <p:cNvSpPr>
                <a:spLocks noChangeArrowheads="1"/>
              </p:cNvSpPr>
              <p:nvPr/>
            </p:nvSpPr>
            <p:spPr bwMode="auto">
              <a:xfrm rot="10800000">
                <a:off x="2190" y="2200"/>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94" name="AutoShape 22"/>
              <p:cNvSpPr>
                <a:spLocks noChangeArrowheads="1"/>
              </p:cNvSpPr>
              <p:nvPr/>
            </p:nvSpPr>
            <p:spPr bwMode="auto">
              <a:xfrm rot="10800000">
                <a:off x="2258" y="2110"/>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95" name="AutoShape 23"/>
              <p:cNvSpPr>
                <a:spLocks noChangeArrowheads="1"/>
              </p:cNvSpPr>
              <p:nvPr/>
            </p:nvSpPr>
            <p:spPr bwMode="auto">
              <a:xfrm rot="10800000">
                <a:off x="2394" y="2042"/>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96" name="AutoShape 24"/>
              <p:cNvSpPr>
                <a:spLocks noChangeArrowheads="1"/>
              </p:cNvSpPr>
              <p:nvPr/>
            </p:nvSpPr>
            <p:spPr bwMode="auto">
              <a:xfrm rot="10800000">
                <a:off x="2485" y="1974"/>
                <a:ext cx="108" cy="56"/>
              </a:xfrm>
              <a:prstGeom prst="triangle">
                <a:avLst>
                  <a:gd name="adj" fmla="val 50000"/>
                </a:avLst>
              </a:prstGeom>
              <a:solidFill>
                <a:srgbClr val="000000"/>
              </a:solidFill>
              <a:ln w="9525" cap="flat">
                <a:noFill/>
                <a:round/>
                <a:headEnd/>
                <a:tailEnd/>
              </a:ln>
              <a:effectLst/>
            </p:spPr>
            <p:txBody>
              <a:bodyPr wrap="none" anchor="ctr"/>
              <a:lstStyle/>
              <a:p>
                <a:endParaRPr lang="en-US"/>
              </a:p>
            </p:txBody>
          </p:sp>
        </p:grpSp>
        <p:grpSp>
          <p:nvGrpSpPr>
            <p:cNvPr id="28697" name="Group 25"/>
            <p:cNvGrpSpPr>
              <a:grpSpLocks/>
            </p:cNvGrpSpPr>
            <p:nvPr/>
          </p:nvGrpSpPr>
          <p:grpSpPr bwMode="auto">
            <a:xfrm>
              <a:off x="919" y="1745"/>
              <a:ext cx="1696" cy="63"/>
              <a:chOff x="919" y="1745"/>
              <a:chExt cx="1696" cy="63"/>
            </a:xfrm>
          </p:grpSpPr>
          <p:sp>
            <p:nvSpPr>
              <p:cNvPr id="28698" name="AutoShape 26"/>
              <p:cNvSpPr>
                <a:spLocks noChangeArrowheads="1"/>
              </p:cNvSpPr>
              <p:nvPr/>
            </p:nvSpPr>
            <p:spPr bwMode="auto">
              <a:xfrm rot="10800000">
                <a:off x="920" y="1747"/>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699" name="AutoShape 27"/>
              <p:cNvSpPr>
                <a:spLocks noChangeArrowheads="1"/>
              </p:cNvSpPr>
              <p:nvPr/>
            </p:nvSpPr>
            <p:spPr bwMode="auto">
              <a:xfrm rot="10800000">
                <a:off x="1034" y="1747"/>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00" name="AutoShape 28"/>
              <p:cNvSpPr>
                <a:spLocks noChangeArrowheads="1"/>
              </p:cNvSpPr>
              <p:nvPr/>
            </p:nvSpPr>
            <p:spPr bwMode="auto">
              <a:xfrm rot="10800000">
                <a:off x="1147" y="1747"/>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01" name="AutoShape 29"/>
              <p:cNvSpPr>
                <a:spLocks noChangeArrowheads="1"/>
              </p:cNvSpPr>
              <p:nvPr/>
            </p:nvSpPr>
            <p:spPr bwMode="auto">
              <a:xfrm rot="10800000">
                <a:off x="1260" y="1747"/>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02" name="AutoShape 30"/>
              <p:cNvSpPr>
                <a:spLocks noChangeArrowheads="1"/>
              </p:cNvSpPr>
              <p:nvPr/>
            </p:nvSpPr>
            <p:spPr bwMode="auto">
              <a:xfrm rot="10800000">
                <a:off x="1362" y="1752"/>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03" name="AutoShape 31"/>
              <p:cNvSpPr>
                <a:spLocks noChangeArrowheads="1"/>
              </p:cNvSpPr>
              <p:nvPr/>
            </p:nvSpPr>
            <p:spPr bwMode="auto">
              <a:xfrm rot="10800000">
                <a:off x="1464" y="1752"/>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04" name="AutoShape 32"/>
              <p:cNvSpPr>
                <a:spLocks noChangeArrowheads="1"/>
              </p:cNvSpPr>
              <p:nvPr/>
            </p:nvSpPr>
            <p:spPr bwMode="auto">
              <a:xfrm rot="10800000">
                <a:off x="1691" y="1752"/>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05" name="AutoShape 33"/>
              <p:cNvSpPr>
                <a:spLocks noChangeArrowheads="1"/>
              </p:cNvSpPr>
              <p:nvPr/>
            </p:nvSpPr>
            <p:spPr bwMode="auto">
              <a:xfrm rot="10800000">
                <a:off x="1805" y="1752"/>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06" name="AutoShape 34"/>
              <p:cNvSpPr>
                <a:spLocks noChangeArrowheads="1"/>
              </p:cNvSpPr>
              <p:nvPr/>
            </p:nvSpPr>
            <p:spPr bwMode="auto">
              <a:xfrm rot="10800000">
                <a:off x="1578" y="1752"/>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07" name="AutoShape 35"/>
              <p:cNvSpPr>
                <a:spLocks noChangeArrowheads="1"/>
              </p:cNvSpPr>
              <p:nvPr/>
            </p:nvSpPr>
            <p:spPr bwMode="auto">
              <a:xfrm rot="10800000">
                <a:off x="1918" y="1752"/>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08" name="AutoShape 36"/>
              <p:cNvSpPr>
                <a:spLocks noChangeArrowheads="1"/>
              </p:cNvSpPr>
              <p:nvPr/>
            </p:nvSpPr>
            <p:spPr bwMode="auto">
              <a:xfrm rot="10800000">
                <a:off x="2031" y="1752"/>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09" name="AutoShape 37"/>
              <p:cNvSpPr>
                <a:spLocks noChangeArrowheads="1"/>
              </p:cNvSpPr>
              <p:nvPr/>
            </p:nvSpPr>
            <p:spPr bwMode="auto">
              <a:xfrm rot="10800000">
                <a:off x="2122" y="1752"/>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10" name="AutoShape 38"/>
              <p:cNvSpPr>
                <a:spLocks noChangeArrowheads="1"/>
              </p:cNvSpPr>
              <p:nvPr/>
            </p:nvSpPr>
            <p:spPr bwMode="auto">
              <a:xfrm rot="10800000">
                <a:off x="2213" y="1752"/>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11" name="AutoShape 39"/>
              <p:cNvSpPr>
                <a:spLocks noChangeArrowheads="1"/>
              </p:cNvSpPr>
              <p:nvPr/>
            </p:nvSpPr>
            <p:spPr bwMode="auto">
              <a:xfrm rot="10800000">
                <a:off x="2303" y="1752"/>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12" name="AutoShape 40"/>
              <p:cNvSpPr>
                <a:spLocks noChangeArrowheads="1"/>
              </p:cNvSpPr>
              <p:nvPr/>
            </p:nvSpPr>
            <p:spPr bwMode="auto">
              <a:xfrm rot="10800000">
                <a:off x="2417" y="1752"/>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13" name="AutoShape 41"/>
              <p:cNvSpPr>
                <a:spLocks noChangeArrowheads="1"/>
              </p:cNvSpPr>
              <p:nvPr/>
            </p:nvSpPr>
            <p:spPr bwMode="auto">
              <a:xfrm rot="10800000">
                <a:off x="2508" y="1752"/>
                <a:ext cx="108" cy="58"/>
              </a:xfrm>
              <a:prstGeom prst="triangle">
                <a:avLst>
                  <a:gd name="adj" fmla="val 50000"/>
                </a:avLst>
              </a:prstGeom>
              <a:solidFill>
                <a:srgbClr val="000000"/>
              </a:solidFill>
              <a:ln w="9525" cap="flat">
                <a:noFill/>
                <a:round/>
                <a:headEnd/>
                <a:tailEnd/>
              </a:ln>
              <a:effectLst/>
            </p:spPr>
            <p:txBody>
              <a:bodyPr wrap="none" anchor="ctr"/>
              <a:lstStyle/>
              <a:p>
                <a:endParaRPr lang="en-US"/>
              </a:p>
            </p:txBody>
          </p:sp>
        </p:grpSp>
      </p:grpSp>
      <p:sp>
        <p:nvSpPr>
          <p:cNvPr id="28714" name="AutoShape 42"/>
          <p:cNvSpPr>
            <a:spLocks noChangeArrowheads="1"/>
          </p:cNvSpPr>
          <p:nvPr/>
        </p:nvSpPr>
        <p:spPr bwMode="auto">
          <a:xfrm rot="10800000">
            <a:off x="460800" y="5474964"/>
            <a:ext cx="331200" cy="249120"/>
          </a:xfrm>
          <a:prstGeom prst="triangle">
            <a:avLst>
              <a:gd name="adj" fmla="val 50000"/>
            </a:avLst>
          </a:prstGeom>
          <a:solidFill>
            <a:srgbClr val="000000"/>
          </a:solidFill>
          <a:ln w="9525" cap="flat">
            <a:noFill/>
            <a:round/>
            <a:headEnd/>
            <a:tailEnd/>
          </a:ln>
          <a:effectLst/>
        </p:spPr>
        <p:txBody>
          <a:bodyPr wrap="none" anchor="ctr"/>
          <a:lstStyle/>
          <a:p>
            <a:endParaRPr lang="en-US"/>
          </a:p>
        </p:txBody>
      </p:sp>
      <p:sp>
        <p:nvSpPr>
          <p:cNvPr id="28715" name="Text Box 43"/>
          <p:cNvSpPr txBox="1">
            <a:spLocks noChangeArrowheads="1"/>
          </p:cNvSpPr>
          <p:nvPr/>
        </p:nvSpPr>
        <p:spPr bwMode="auto">
          <a:xfrm>
            <a:off x="907200" y="5492244"/>
            <a:ext cx="1811520" cy="316800"/>
          </a:xfrm>
          <a:prstGeom prst="rect">
            <a:avLst/>
          </a:prstGeom>
          <a:noFill/>
          <a:ln w="9525" cap="flat">
            <a:noFill/>
            <a:round/>
            <a:headEnd/>
            <a:tailEnd/>
          </a:ln>
          <a:effectLst/>
        </p:spPr>
        <p:txBody>
          <a:bodyPr wrap="none" lIns="81638" tIns="51269" rIns="81638" bIns="40819"/>
          <a:lstStyle/>
          <a:p>
            <a:pPr>
              <a:lnSpc>
                <a:spcPct val="95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US" dirty="0">
                <a:solidFill>
                  <a:srgbClr val="000000"/>
                </a:solidFill>
                <a:latin typeface="Times New Roman" pitchFamily="16" charset="0"/>
              </a:rPr>
              <a:t>= </a:t>
            </a:r>
            <a:r>
              <a:rPr lang="en-US" dirty="0" smtClean="0">
                <a:solidFill>
                  <a:srgbClr val="000000"/>
                </a:solidFill>
                <a:latin typeface="Times New Roman" pitchFamily="16" charset="0"/>
              </a:rPr>
              <a:t>measurement stations</a:t>
            </a:r>
            <a:endParaRPr lang="en-US" dirty="0">
              <a:solidFill>
                <a:srgbClr val="000000"/>
              </a:solidFill>
              <a:latin typeface="Times New Roman" pitchFamily="16" charset="0"/>
            </a:endParaRPr>
          </a:p>
        </p:txBody>
      </p:sp>
      <p:sp>
        <p:nvSpPr>
          <p:cNvPr id="28716" name="Line 44"/>
          <p:cNvSpPr>
            <a:spLocks noChangeShapeType="1"/>
          </p:cNvSpPr>
          <p:nvPr/>
        </p:nvSpPr>
        <p:spPr bwMode="auto">
          <a:xfrm flipV="1">
            <a:off x="4358880" y="3869364"/>
            <a:ext cx="912960" cy="434880"/>
          </a:xfrm>
          <a:prstGeom prst="line">
            <a:avLst/>
          </a:prstGeom>
          <a:noFill/>
          <a:ln w="29160" cap="flat">
            <a:solidFill>
              <a:srgbClr val="000000"/>
            </a:solidFill>
            <a:round/>
            <a:headEnd/>
            <a:tailEnd/>
          </a:ln>
          <a:effectLst/>
        </p:spPr>
        <p:txBody>
          <a:bodyPr/>
          <a:lstStyle/>
          <a:p>
            <a:endParaRPr lang="en-US"/>
          </a:p>
        </p:txBody>
      </p:sp>
      <p:sp>
        <p:nvSpPr>
          <p:cNvPr id="28717" name="Line 45"/>
          <p:cNvSpPr>
            <a:spLocks noChangeShapeType="1"/>
          </p:cNvSpPr>
          <p:nvPr/>
        </p:nvSpPr>
        <p:spPr bwMode="auto">
          <a:xfrm flipV="1">
            <a:off x="4358880" y="4196244"/>
            <a:ext cx="912960" cy="434880"/>
          </a:xfrm>
          <a:prstGeom prst="line">
            <a:avLst/>
          </a:prstGeom>
          <a:noFill/>
          <a:ln w="29160" cap="flat">
            <a:solidFill>
              <a:srgbClr val="99FF66"/>
            </a:solidFill>
            <a:round/>
            <a:headEnd/>
            <a:tailEnd/>
          </a:ln>
          <a:effectLst/>
        </p:spPr>
        <p:txBody>
          <a:bodyPr/>
          <a:lstStyle/>
          <a:p>
            <a:endParaRPr lang="en-US"/>
          </a:p>
        </p:txBody>
      </p:sp>
      <p:sp>
        <p:nvSpPr>
          <p:cNvPr id="28718" name="Line 46"/>
          <p:cNvSpPr>
            <a:spLocks noChangeShapeType="1"/>
          </p:cNvSpPr>
          <p:nvPr/>
        </p:nvSpPr>
        <p:spPr bwMode="auto">
          <a:xfrm flipV="1">
            <a:off x="4358880" y="4554804"/>
            <a:ext cx="912960" cy="434880"/>
          </a:xfrm>
          <a:prstGeom prst="line">
            <a:avLst/>
          </a:prstGeom>
          <a:noFill/>
          <a:ln w="29160" cap="flat">
            <a:solidFill>
              <a:srgbClr val="FF3333"/>
            </a:solidFill>
            <a:round/>
            <a:headEnd/>
            <a:tailEnd/>
          </a:ln>
          <a:effectLst/>
        </p:spPr>
        <p:txBody>
          <a:bodyPr/>
          <a:lstStyle/>
          <a:p>
            <a:endParaRPr lang="en-US"/>
          </a:p>
        </p:txBody>
      </p:sp>
      <p:sp>
        <p:nvSpPr>
          <p:cNvPr id="28719" name="Text Box 47"/>
          <p:cNvSpPr txBox="1">
            <a:spLocks noChangeArrowheads="1"/>
          </p:cNvSpPr>
          <p:nvPr/>
        </p:nvSpPr>
        <p:spPr bwMode="auto">
          <a:xfrm>
            <a:off x="5414400" y="4091124"/>
            <a:ext cx="3183840" cy="551520"/>
          </a:xfrm>
          <a:prstGeom prst="rect">
            <a:avLst/>
          </a:prstGeom>
          <a:noFill/>
          <a:ln w="9525" cap="flat">
            <a:noFill/>
            <a:round/>
            <a:headEnd/>
            <a:tailEnd/>
          </a:ln>
          <a:effectLst/>
        </p:spPr>
        <p:txBody>
          <a:bodyPr lIns="81638" tIns="51269" rIns="81638" bIns="40819"/>
          <a:lstStyle/>
          <a:p>
            <a:pPr>
              <a:lnSpc>
                <a:spcPct val="95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US" dirty="0">
                <a:solidFill>
                  <a:srgbClr val="000000"/>
                </a:solidFill>
              </a:rPr>
              <a:t>= </a:t>
            </a:r>
            <a:r>
              <a:rPr lang="en-US" dirty="0" smtClean="0">
                <a:solidFill>
                  <a:srgbClr val="000000"/>
                </a:solidFill>
              </a:rPr>
              <a:t>cave </a:t>
            </a:r>
            <a:r>
              <a:rPr lang="en-US" dirty="0" err="1" smtClean="0">
                <a:solidFill>
                  <a:srgbClr val="000000"/>
                </a:solidFill>
              </a:rPr>
              <a:t>signal+infill</a:t>
            </a:r>
            <a:r>
              <a:rPr lang="en-US" dirty="0" smtClean="0">
                <a:solidFill>
                  <a:srgbClr val="000000"/>
                </a:solidFill>
              </a:rPr>
              <a:t> (density 2200kg/m</a:t>
            </a:r>
            <a:r>
              <a:rPr lang="en-US" baseline="33000" dirty="0" smtClean="0">
                <a:solidFill>
                  <a:srgbClr val="000000"/>
                </a:solidFill>
              </a:rPr>
              <a:t>3</a:t>
            </a:r>
            <a:r>
              <a:rPr lang="en-US" dirty="0">
                <a:solidFill>
                  <a:srgbClr val="000000"/>
                </a:solidFill>
              </a:rPr>
              <a:t>)</a:t>
            </a:r>
          </a:p>
        </p:txBody>
      </p:sp>
      <p:sp>
        <p:nvSpPr>
          <p:cNvPr id="28720" name="Text Box 48"/>
          <p:cNvSpPr txBox="1">
            <a:spLocks noChangeArrowheads="1"/>
          </p:cNvSpPr>
          <p:nvPr/>
        </p:nvSpPr>
        <p:spPr bwMode="auto">
          <a:xfrm>
            <a:off x="5414400" y="3764244"/>
            <a:ext cx="2188800" cy="316800"/>
          </a:xfrm>
          <a:prstGeom prst="rect">
            <a:avLst/>
          </a:prstGeom>
          <a:noFill/>
          <a:ln w="9525" cap="flat">
            <a:noFill/>
            <a:round/>
            <a:headEnd/>
            <a:tailEnd/>
          </a:ln>
          <a:effectLst/>
        </p:spPr>
        <p:txBody>
          <a:bodyPr lIns="81638" tIns="51269" rIns="81638" bIns="40819"/>
          <a:lstStyle/>
          <a:p>
            <a:pPr>
              <a:lnSpc>
                <a:spcPct val="95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US" dirty="0">
                <a:solidFill>
                  <a:srgbClr val="000000"/>
                </a:solidFill>
                <a:latin typeface="Times New Roman" pitchFamily="16" charset="0"/>
              </a:rPr>
              <a:t>= </a:t>
            </a:r>
            <a:r>
              <a:rPr lang="en-US" dirty="0" smtClean="0">
                <a:solidFill>
                  <a:srgbClr val="000000"/>
                </a:solidFill>
              </a:rPr>
              <a:t>cave signal</a:t>
            </a:r>
            <a:endParaRPr lang="en-US" dirty="0">
              <a:solidFill>
                <a:srgbClr val="000000"/>
              </a:solidFill>
              <a:latin typeface="Times New Roman" pitchFamily="16" charset="0"/>
            </a:endParaRPr>
          </a:p>
        </p:txBody>
      </p:sp>
      <p:sp>
        <p:nvSpPr>
          <p:cNvPr id="28721" name="Text Box 49"/>
          <p:cNvSpPr txBox="1">
            <a:spLocks noChangeArrowheads="1"/>
          </p:cNvSpPr>
          <p:nvPr/>
        </p:nvSpPr>
        <p:spPr bwMode="auto">
          <a:xfrm>
            <a:off x="5414400" y="4613844"/>
            <a:ext cx="3183840" cy="551520"/>
          </a:xfrm>
          <a:prstGeom prst="rect">
            <a:avLst/>
          </a:prstGeom>
          <a:noFill/>
          <a:ln w="9525" cap="flat">
            <a:noFill/>
            <a:round/>
            <a:headEnd/>
            <a:tailEnd/>
          </a:ln>
          <a:effectLst/>
        </p:spPr>
        <p:txBody>
          <a:bodyPr lIns="81638" tIns="51269" rIns="81638" bIns="40819"/>
          <a:lstStyle/>
          <a:p>
            <a:pPr>
              <a:lnSpc>
                <a:spcPct val="95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US" dirty="0">
                <a:solidFill>
                  <a:srgbClr val="000000"/>
                </a:solidFill>
              </a:rPr>
              <a:t>= </a:t>
            </a:r>
            <a:r>
              <a:rPr lang="en-US" dirty="0" smtClean="0">
                <a:solidFill>
                  <a:srgbClr val="000000"/>
                </a:solidFill>
              </a:rPr>
              <a:t>cave </a:t>
            </a:r>
            <a:r>
              <a:rPr lang="en-US" dirty="0" err="1" smtClean="0">
                <a:solidFill>
                  <a:srgbClr val="000000"/>
                </a:solidFill>
              </a:rPr>
              <a:t>signal+infill</a:t>
            </a:r>
            <a:r>
              <a:rPr lang="en-US" dirty="0" smtClean="0">
                <a:solidFill>
                  <a:srgbClr val="000000"/>
                </a:solidFill>
              </a:rPr>
              <a:t> (density     1700kg/m</a:t>
            </a:r>
            <a:r>
              <a:rPr lang="en-US" baseline="33000" dirty="0" smtClean="0">
                <a:solidFill>
                  <a:srgbClr val="000000"/>
                </a:solidFill>
              </a:rPr>
              <a:t>3</a:t>
            </a:r>
            <a:r>
              <a:rPr lang="en-US" dirty="0">
                <a:solidFill>
                  <a:srgbClr val="000000"/>
                </a:solidFill>
              </a:rPr>
              <a:t>)</a:t>
            </a:r>
          </a:p>
        </p:txBody>
      </p:sp>
      <p:sp>
        <p:nvSpPr>
          <p:cNvPr id="28722" name="Text Box 50"/>
          <p:cNvSpPr txBox="1">
            <a:spLocks noChangeArrowheads="1"/>
          </p:cNvSpPr>
          <p:nvPr/>
        </p:nvSpPr>
        <p:spPr bwMode="auto">
          <a:xfrm>
            <a:off x="4453919" y="5289204"/>
            <a:ext cx="4225994" cy="560160"/>
          </a:xfrm>
          <a:prstGeom prst="rect">
            <a:avLst/>
          </a:prstGeom>
          <a:noFill/>
          <a:ln w="9525" cap="flat">
            <a:noFill/>
            <a:round/>
            <a:headEnd/>
            <a:tailEnd/>
          </a:ln>
          <a:effectLst/>
        </p:spPr>
        <p:txBody>
          <a:bodyPr lIns="81638" tIns="51269" rIns="81638" bIns="40819"/>
          <a:lstStyle/>
          <a:p>
            <a:pPr>
              <a:lnSpc>
                <a:spcPct val="95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US" b="1" dirty="0" smtClean="0">
                <a:solidFill>
                  <a:srgbClr val="000000"/>
                </a:solidFill>
              </a:rPr>
              <a:t>Broken line</a:t>
            </a:r>
            <a:r>
              <a:rPr lang="en-US" dirty="0" smtClean="0">
                <a:solidFill>
                  <a:srgbClr val="000000"/>
                </a:solidFill>
              </a:rPr>
              <a:t>= outer measurement</a:t>
            </a:r>
            <a:endParaRPr lang="en-US" dirty="0">
              <a:solidFill>
                <a:srgbClr val="000000"/>
              </a:solidFill>
            </a:endParaRPr>
          </a:p>
          <a:p>
            <a:pPr>
              <a:lnSpc>
                <a:spcPct val="95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US" b="1" dirty="0" smtClean="0">
                <a:solidFill>
                  <a:srgbClr val="000000"/>
                </a:solidFill>
              </a:rPr>
              <a:t>Continuous line</a:t>
            </a:r>
            <a:r>
              <a:rPr lang="en-US" dirty="0" smtClean="0">
                <a:solidFill>
                  <a:srgbClr val="000000"/>
                </a:solidFill>
              </a:rPr>
              <a:t>= internal measurement</a:t>
            </a:r>
            <a:endParaRPr lang="en-US" dirty="0">
              <a:solidFill>
                <a:srgbClr val="000000"/>
              </a:solidFill>
            </a:endParaRPr>
          </a:p>
        </p:txBody>
      </p:sp>
      <p:sp>
        <p:nvSpPr>
          <p:cNvPr id="52" name="CasellaDiTesto 51"/>
          <p:cNvSpPr txBox="1"/>
          <p:nvPr/>
        </p:nvSpPr>
        <p:spPr>
          <a:xfrm>
            <a:off x="164298" y="6270045"/>
            <a:ext cx="5883564" cy="646331"/>
          </a:xfrm>
          <a:prstGeom prst="rect">
            <a:avLst/>
          </a:prstGeom>
          <a:noFill/>
        </p:spPr>
        <p:txBody>
          <a:bodyPr wrap="square" rtlCol="0">
            <a:spAutoFit/>
          </a:bodyPr>
          <a:lstStyle/>
          <a:p>
            <a:r>
              <a:rPr lang="it-IT" dirty="0" smtClean="0">
                <a:solidFill>
                  <a:schemeClr val="bg1">
                    <a:lumMod val="65000"/>
                  </a:schemeClr>
                </a:solidFill>
              </a:rPr>
              <a:t>Pivetta &amp; Braitenberg, </a:t>
            </a:r>
            <a:r>
              <a:rPr lang="it-IT" dirty="0" err="1" smtClean="0">
                <a:solidFill>
                  <a:schemeClr val="bg1">
                    <a:lumMod val="65000"/>
                  </a:schemeClr>
                </a:solidFill>
              </a:rPr>
              <a:t>Geophysics</a:t>
            </a:r>
            <a:r>
              <a:rPr lang="it-IT" dirty="0" smtClean="0">
                <a:solidFill>
                  <a:schemeClr val="bg1">
                    <a:lumMod val="65000"/>
                  </a:schemeClr>
                </a:solidFill>
              </a:rPr>
              <a:t> 2015</a:t>
            </a:r>
          </a:p>
          <a:p>
            <a:r>
              <a:rPr lang="it-IT" dirty="0" smtClean="0">
                <a:solidFill>
                  <a:schemeClr val="bg1">
                    <a:lumMod val="65000"/>
                  </a:schemeClr>
                </a:solidFill>
              </a:rPr>
              <a:t>Braitenberg et al., PAGEOPH, 2016</a:t>
            </a:r>
            <a:endParaRPr lang="en-US" dirty="0">
              <a:solidFill>
                <a:schemeClr val="bg1">
                  <a:lumMod val="65000"/>
                </a:schemeClr>
              </a:solidFill>
            </a:endParaRPr>
          </a:p>
        </p:txBody>
      </p:sp>
    </p:spTree>
    <p:extLst>
      <p:ext uri="{BB962C8B-B14F-4D97-AF65-F5344CB8AC3E}">
        <p14:creationId xmlns:p14="http://schemas.microsoft.com/office/powerpoint/2010/main" val="23427309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456481" y="158140"/>
            <a:ext cx="8228160" cy="1144800"/>
          </a:xfrm>
          <a:ln/>
        </p:spPr>
        <p:txBody>
          <a:bodyPr vert="horz" wrap="square" lIns="91440" tIns="35268" rIns="91440" bIns="45720" numCol="1" anchor="ctr" anchorCtr="0" compatLnSpc="1">
            <a:prstTxWarp prst="textNoShape">
              <a:avLst/>
            </a:prstTxWarp>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dirty="0" err="1" smtClean="0">
                <a:solidFill>
                  <a:srgbClr val="C00000"/>
                </a:solidFill>
              </a:rPr>
              <a:t>Synthetic</a:t>
            </a:r>
            <a:r>
              <a:rPr lang="it-IT" dirty="0" smtClean="0">
                <a:solidFill>
                  <a:srgbClr val="C00000"/>
                </a:solidFill>
              </a:rPr>
              <a:t> </a:t>
            </a:r>
            <a:r>
              <a:rPr lang="it-IT" dirty="0" err="1" smtClean="0">
                <a:solidFill>
                  <a:srgbClr val="C00000"/>
                </a:solidFill>
              </a:rPr>
              <a:t>models</a:t>
            </a:r>
            <a:r>
              <a:rPr lang="it-IT" dirty="0" smtClean="0">
                <a:solidFill>
                  <a:srgbClr val="C00000"/>
                </a:solidFill>
              </a:rPr>
              <a:t> </a:t>
            </a:r>
            <a:r>
              <a:rPr lang="it-IT" dirty="0" err="1" smtClean="0">
                <a:solidFill>
                  <a:srgbClr val="C00000"/>
                </a:solidFill>
              </a:rPr>
              <a:t>results</a:t>
            </a:r>
            <a:r>
              <a:rPr lang="it-IT" dirty="0" smtClean="0">
                <a:solidFill>
                  <a:srgbClr val="C00000"/>
                </a:solidFill>
              </a:rPr>
              <a:t> of </a:t>
            </a:r>
            <a:r>
              <a:rPr lang="it-IT" dirty="0" err="1" smtClean="0">
                <a:solidFill>
                  <a:srgbClr val="C00000"/>
                </a:solidFill>
              </a:rPr>
              <a:t>well</a:t>
            </a:r>
            <a:endParaRPr lang="it-IT" dirty="0">
              <a:solidFill>
                <a:srgbClr val="C00000"/>
              </a:solidFill>
            </a:endParaRPr>
          </a:p>
        </p:txBody>
      </p:sp>
      <p:sp>
        <p:nvSpPr>
          <p:cNvPr id="29698" name="Rectangle 2"/>
          <p:cNvSpPr>
            <a:spLocks noGrp="1" noChangeArrowheads="1"/>
          </p:cNvSpPr>
          <p:nvPr>
            <p:ph type="body" idx="1"/>
          </p:nvPr>
        </p:nvSpPr>
        <p:spPr>
          <a:xfrm>
            <a:off x="456481" y="1604521"/>
            <a:ext cx="8228160" cy="4525920"/>
          </a:xfrm>
          <a:ln/>
        </p:spPr>
        <p:txBody>
          <a:bodyPr vert="horz" wrap="square" lIns="91440" tIns="22532" rIns="91440" bIns="45720" numCol="1" anchor="t" anchorCtr="0" compatLnSpc="1">
            <a:prstTxWarp prst="textNoShape">
              <a:avLst/>
            </a:prstTxWarp>
          </a:bodyPr>
          <a:lstStyle/>
          <a:p>
            <a:pPr marL="783372" lvl="1" indent="-292325" algn="ctr">
              <a:buSzPct val="75000"/>
              <a:buNone/>
              <a:tabLst>
                <a:tab pos="783372" algn="l"/>
                <a:tab pos="923054" algn="l"/>
                <a:tab pos="1330580" algn="l"/>
                <a:tab pos="1738106" algn="l"/>
                <a:tab pos="2145632" algn="l"/>
                <a:tab pos="2553158" algn="l"/>
                <a:tab pos="2960684" algn="l"/>
                <a:tab pos="3368210" algn="l"/>
                <a:tab pos="3775736" algn="l"/>
                <a:tab pos="4183262" algn="l"/>
                <a:tab pos="4590788" algn="l"/>
                <a:tab pos="4998314" algn="l"/>
                <a:tab pos="5405840" algn="l"/>
                <a:tab pos="5813366" algn="l"/>
                <a:tab pos="6220892" algn="l"/>
                <a:tab pos="6628418" algn="l"/>
                <a:tab pos="7035944" algn="l"/>
                <a:tab pos="7443470" algn="l"/>
                <a:tab pos="7850996" algn="l"/>
                <a:tab pos="8258522" algn="l"/>
                <a:tab pos="8666048" algn="l"/>
              </a:tabLst>
            </a:pPr>
            <a:r>
              <a:rPr lang="it-IT" b="1" u="sng" dirty="0" smtClean="0"/>
              <a:t>Effect of internal well</a:t>
            </a:r>
            <a:endParaRPr lang="it-IT" b="1" u="sng" dirty="0"/>
          </a:p>
        </p:txBody>
      </p:sp>
      <p:pic>
        <p:nvPicPr>
          <p:cNvPr id="29699" name="Picture 3"/>
          <p:cNvPicPr>
            <a:picLocks noChangeAspect="1" noChangeArrowheads="1"/>
          </p:cNvPicPr>
          <p:nvPr/>
        </p:nvPicPr>
        <p:blipFill>
          <a:blip r:embed="rId3" cstate="print"/>
          <a:srcRect/>
          <a:stretch>
            <a:fillRect/>
          </a:stretch>
        </p:blipFill>
        <p:spPr bwMode="auto">
          <a:xfrm>
            <a:off x="1" y="2351881"/>
            <a:ext cx="3672000" cy="3300480"/>
          </a:xfrm>
          <a:prstGeom prst="rect">
            <a:avLst/>
          </a:prstGeom>
          <a:noFill/>
          <a:ln w="9525" cap="flat">
            <a:noFill/>
            <a:round/>
            <a:headEnd/>
            <a:tailEnd/>
          </a:ln>
          <a:effectLst/>
        </p:spPr>
      </p:pic>
      <p:sp>
        <p:nvSpPr>
          <p:cNvPr id="29700" name="Text Box 4"/>
          <p:cNvSpPr txBox="1">
            <a:spLocks noChangeArrowheads="1"/>
          </p:cNvSpPr>
          <p:nvPr/>
        </p:nvSpPr>
        <p:spPr bwMode="auto">
          <a:xfrm>
            <a:off x="3984143" y="5806441"/>
            <a:ext cx="4405298" cy="560160"/>
          </a:xfrm>
          <a:prstGeom prst="rect">
            <a:avLst/>
          </a:prstGeom>
          <a:noFill/>
          <a:ln w="9525" cap="flat">
            <a:noFill/>
            <a:round/>
            <a:headEnd/>
            <a:tailEnd/>
          </a:ln>
          <a:effectLst/>
        </p:spPr>
        <p:txBody>
          <a:bodyPr lIns="81638" tIns="51269" rIns="81638" bIns="40819"/>
          <a:lstStyle/>
          <a:p>
            <a:pPr>
              <a:lnSpc>
                <a:spcPct val="95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US" b="1" dirty="0" smtClean="0">
                <a:solidFill>
                  <a:srgbClr val="000000"/>
                </a:solidFill>
              </a:rPr>
              <a:t>Broken line</a:t>
            </a:r>
            <a:r>
              <a:rPr lang="en-US" dirty="0" smtClean="0">
                <a:solidFill>
                  <a:srgbClr val="000000"/>
                </a:solidFill>
              </a:rPr>
              <a:t>= outer measurement</a:t>
            </a:r>
          </a:p>
          <a:p>
            <a:pPr>
              <a:lnSpc>
                <a:spcPct val="95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US" b="1" dirty="0" smtClean="0">
                <a:solidFill>
                  <a:srgbClr val="000000"/>
                </a:solidFill>
              </a:rPr>
              <a:t>Continuous line</a:t>
            </a:r>
            <a:r>
              <a:rPr lang="en-US" dirty="0" smtClean="0">
                <a:solidFill>
                  <a:srgbClr val="000000"/>
                </a:solidFill>
              </a:rPr>
              <a:t>= internal measurement</a:t>
            </a:r>
            <a:endParaRPr lang="en-US" dirty="0">
              <a:solidFill>
                <a:srgbClr val="000000"/>
              </a:solidFill>
            </a:endParaRPr>
          </a:p>
        </p:txBody>
      </p:sp>
      <p:pic>
        <p:nvPicPr>
          <p:cNvPr id="29701" name="Picture 5"/>
          <p:cNvPicPr>
            <a:picLocks noChangeAspect="1" noChangeArrowheads="1"/>
          </p:cNvPicPr>
          <p:nvPr/>
        </p:nvPicPr>
        <p:blipFill>
          <a:blip r:embed="rId4" cstate="print"/>
          <a:srcRect t="45041"/>
          <a:stretch>
            <a:fillRect/>
          </a:stretch>
        </p:blipFill>
        <p:spPr bwMode="auto">
          <a:xfrm>
            <a:off x="3984481" y="2462761"/>
            <a:ext cx="5024160" cy="2789280"/>
          </a:xfrm>
          <a:prstGeom prst="rect">
            <a:avLst/>
          </a:prstGeom>
          <a:noFill/>
          <a:ln w="9525" cap="flat">
            <a:noFill/>
            <a:round/>
            <a:headEnd/>
            <a:tailEnd/>
          </a:ln>
          <a:effectLst/>
        </p:spPr>
      </p:pic>
      <p:sp>
        <p:nvSpPr>
          <p:cNvPr id="29702" name="AutoShape 6"/>
          <p:cNvSpPr>
            <a:spLocks noChangeArrowheads="1"/>
          </p:cNvSpPr>
          <p:nvPr/>
        </p:nvSpPr>
        <p:spPr bwMode="auto">
          <a:xfrm>
            <a:off x="4049281" y="2220840"/>
            <a:ext cx="456480" cy="391680"/>
          </a:xfrm>
          <a:prstGeom prst="diamond">
            <a:avLst/>
          </a:prstGeom>
          <a:solidFill>
            <a:srgbClr val="FFFFFF"/>
          </a:solidFill>
          <a:ln w="9525" cap="flat">
            <a:noFill/>
            <a:round/>
            <a:headEnd/>
            <a:tailEnd/>
          </a:ln>
          <a:effectLst/>
        </p:spPr>
        <p:txBody>
          <a:bodyPr wrap="none" anchor="ctr"/>
          <a:lstStyle/>
          <a:p>
            <a:endParaRPr lang="en-US"/>
          </a:p>
        </p:txBody>
      </p:sp>
    </p:spTree>
    <p:extLst>
      <p:ext uri="{BB962C8B-B14F-4D97-AF65-F5344CB8AC3E}">
        <p14:creationId xmlns:p14="http://schemas.microsoft.com/office/powerpoint/2010/main" val="284202309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304799" y="71595"/>
            <a:ext cx="8398314" cy="641993"/>
          </a:xfrm>
          <a:ln/>
        </p:spPr>
        <p:txBody>
          <a:bodyPr vert="horz" wrap="square" lIns="91440" tIns="35268" rIns="91440" bIns="45720" numCol="1" anchor="ctr" anchorCtr="0" compatLnSpc="1">
            <a:prstTxWarp prst="textNoShape">
              <a:avLst/>
            </a:prstTxWarp>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sz="3600" dirty="0" smtClean="0">
                <a:solidFill>
                  <a:srgbClr val="C00000"/>
                </a:solidFill>
              </a:rPr>
              <a:t>More </a:t>
            </a:r>
            <a:r>
              <a:rPr lang="it-IT" sz="3600" dirty="0" err="1" smtClean="0">
                <a:solidFill>
                  <a:srgbClr val="C00000"/>
                </a:solidFill>
              </a:rPr>
              <a:t>synthetic</a:t>
            </a:r>
            <a:r>
              <a:rPr lang="it-IT" sz="3600" dirty="0" smtClean="0">
                <a:solidFill>
                  <a:srgbClr val="C00000"/>
                </a:solidFill>
              </a:rPr>
              <a:t> </a:t>
            </a:r>
            <a:r>
              <a:rPr lang="it-IT" sz="3600" dirty="0" err="1" smtClean="0">
                <a:solidFill>
                  <a:srgbClr val="C00000"/>
                </a:solidFill>
              </a:rPr>
              <a:t>models</a:t>
            </a:r>
            <a:r>
              <a:rPr lang="it-IT" sz="3600" dirty="0" smtClean="0">
                <a:solidFill>
                  <a:srgbClr val="C00000"/>
                </a:solidFill>
              </a:rPr>
              <a:t> </a:t>
            </a:r>
            <a:r>
              <a:rPr lang="it-IT" sz="3600" dirty="0" err="1" smtClean="0">
                <a:solidFill>
                  <a:srgbClr val="C00000"/>
                </a:solidFill>
              </a:rPr>
              <a:t>related</a:t>
            </a:r>
            <a:r>
              <a:rPr lang="it-IT" sz="3600" dirty="0" smtClean="0">
                <a:solidFill>
                  <a:srgbClr val="C00000"/>
                </a:solidFill>
              </a:rPr>
              <a:t> to the cave</a:t>
            </a:r>
            <a:endParaRPr lang="it-IT" sz="3600" dirty="0">
              <a:solidFill>
                <a:srgbClr val="C00000"/>
              </a:solidFill>
            </a:endParaRPr>
          </a:p>
        </p:txBody>
      </p:sp>
      <p:pic>
        <p:nvPicPr>
          <p:cNvPr id="30722" name="Picture 2"/>
          <p:cNvPicPr>
            <a:picLocks noChangeAspect="1" noChangeArrowheads="1"/>
          </p:cNvPicPr>
          <p:nvPr/>
        </p:nvPicPr>
        <p:blipFill>
          <a:blip r:embed="rId3" cstate="print"/>
          <a:srcRect/>
          <a:stretch>
            <a:fillRect/>
          </a:stretch>
        </p:blipFill>
        <p:spPr bwMode="auto">
          <a:xfrm>
            <a:off x="1118881" y="1372681"/>
            <a:ext cx="6065280" cy="5159520"/>
          </a:xfrm>
          <a:prstGeom prst="rect">
            <a:avLst/>
          </a:prstGeom>
          <a:noFill/>
          <a:ln w="9525" cap="flat">
            <a:noFill/>
            <a:round/>
            <a:headEnd/>
            <a:tailEnd/>
          </a:ln>
          <a:effectLst/>
        </p:spPr>
      </p:pic>
      <p:sp>
        <p:nvSpPr>
          <p:cNvPr id="30723" name="Text Box 3"/>
          <p:cNvSpPr txBox="1">
            <a:spLocks noChangeArrowheads="1"/>
          </p:cNvSpPr>
          <p:nvPr/>
        </p:nvSpPr>
        <p:spPr bwMode="auto">
          <a:xfrm>
            <a:off x="6678473" y="1627054"/>
            <a:ext cx="2024640" cy="313920"/>
          </a:xfrm>
          <a:prstGeom prst="rect">
            <a:avLst/>
          </a:prstGeom>
          <a:noFill/>
          <a:ln w="9525" cap="flat">
            <a:noFill/>
            <a:round/>
            <a:headEnd/>
            <a:tailEnd/>
          </a:ln>
          <a:effectLst/>
        </p:spPr>
        <p:txBody>
          <a:bodyPr lIns="81638" tIns="55187"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dirty="0" smtClean="0">
                <a:solidFill>
                  <a:srgbClr val="000000"/>
                </a:solidFill>
              </a:rPr>
              <a:t>Stalagmite Ruggero</a:t>
            </a:r>
            <a:endParaRPr lang="it-IT" dirty="0">
              <a:solidFill>
                <a:srgbClr val="000000"/>
              </a:solidFill>
            </a:endParaRPr>
          </a:p>
        </p:txBody>
      </p:sp>
      <p:sp>
        <p:nvSpPr>
          <p:cNvPr id="30724" name="Text Box 4"/>
          <p:cNvSpPr txBox="1">
            <a:spLocks noChangeArrowheads="1"/>
          </p:cNvSpPr>
          <p:nvPr/>
        </p:nvSpPr>
        <p:spPr bwMode="auto">
          <a:xfrm>
            <a:off x="6465600" y="3030587"/>
            <a:ext cx="2678400" cy="779040"/>
          </a:xfrm>
          <a:prstGeom prst="rect">
            <a:avLst/>
          </a:prstGeom>
          <a:noFill/>
          <a:ln w="9525" cap="flat">
            <a:noFill/>
            <a:round/>
            <a:headEnd/>
            <a:tailEnd/>
          </a:ln>
          <a:effectLst/>
        </p:spPr>
        <p:txBody>
          <a:bodyPr lIns="81638" tIns="55187"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dirty="0" smtClean="0">
                <a:solidFill>
                  <a:srgbClr val="000000"/>
                </a:solidFill>
              </a:rPr>
              <a:t>Gallery, 10m deep, 65m long, section </a:t>
            </a:r>
            <a:r>
              <a:rPr lang="it-IT" dirty="0">
                <a:solidFill>
                  <a:srgbClr val="000000"/>
                </a:solidFill>
              </a:rPr>
              <a:t>4m</a:t>
            </a:r>
            <a:r>
              <a:rPr lang="it-IT" baseline="33000" dirty="0">
                <a:solidFill>
                  <a:srgbClr val="000000"/>
                </a:solidFill>
              </a:rPr>
              <a:t>2</a:t>
            </a:r>
          </a:p>
        </p:txBody>
      </p:sp>
      <p:sp>
        <p:nvSpPr>
          <p:cNvPr id="30725" name="Text Box 5"/>
          <p:cNvSpPr txBox="1">
            <a:spLocks noChangeArrowheads="1"/>
          </p:cNvSpPr>
          <p:nvPr/>
        </p:nvSpPr>
        <p:spPr bwMode="auto">
          <a:xfrm>
            <a:off x="6890400" y="4491160"/>
            <a:ext cx="1828800" cy="313920"/>
          </a:xfrm>
          <a:prstGeom prst="rect">
            <a:avLst/>
          </a:prstGeom>
          <a:noFill/>
          <a:ln w="9525" cap="flat">
            <a:noFill/>
            <a:round/>
            <a:headEnd/>
            <a:tailEnd/>
          </a:ln>
          <a:effectLst/>
        </p:spPr>
        <p:txBody>
          <a:bodyPr lIns="81638" tIns="55187"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dirty="0" smtClean="0">
                <a:solidFill>
                  <a:srgbClr val="000000"/>
                </a:solidFill>
              </a:rPr>
              <a:t>cave</a:t>
            </a:r>
            <a:endParaRPr lang="it-IT" dirty="0">
              <a:solidFill>
                <a:srgbClr val="000000"/>
              </a:solidFill>
            </a:endParaRPr>
          </a:p>
        </p:txBody>
      </p:sp>
    </p:spTree>
    <p:extLst>
      <p:ext uri="{BB962C8B-B14F-4D97-AF65-F5344CB8AC3E}">
        <p14:creationId xmlns:p14="http://schemas.microsoft.com/office/powerpoint/2010/main" val="330937984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xfrm>
            <a:off x="456481" y="0"/>
            <a:ext cx="8228160" cy="1144800"/>
          </a:xfrm>
          <a:ln/>
        </p:spPr>
        <p:txBody>
          <a:bodyPr vert="horz" wrap="square" lIns="91440" tIns="25471" rIns="91440" bIns="45720" numCol="1" anchor="ctr" anchorCtr="0" compatLnSpc="1">
            <a:prstTxWarp prst="textNoShape">
              <a:avLst/>
            </a:prstTxWarp>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sz="2903" dirty="0" err="1" smtClean="0">
                <a:solidFill>
                  <a:srgbClr val="C00000"/>
                </a:solidFill>
              </a:rPr>
              <a:t>Forward</a:t>
            </a:r>
            <a:r>
              <a:rPr lang="it-IT" sz="2903" dirty="0" smtClean="0">
                <a:solidFill>
                  <a:srgbClr val="C00000"/>
                </a:solidFill>
              </a:rPr>
              <a:t> </a:t>
            </a:r>
            <a:r>
              <a:rPr lang="it-IT" sz="2903" dirty="0">
                <a:solidFill>
                  <a:srgbClr val="C00000"/>
                </a:solidFill>
              </a:rPr>
              <a:t>model </a:t>
            </a:r>
            <a:r>
              <a:rPr lang="it-IT" sz="2903" dirty="0" smtClean="0">
                <a:solidFill>
                  <a:srgbClr val="C00000"/>
                </a:solidFill>
              </a:rPr>
              <a:t>of </a:t>
            </a:r>
            <a:r>
              <a:rPr lang="it-IT" sz="2903" dirty="0" err="1" smtClean="0">
                <a:solidFill>
                  <a:srgbClr val="C00000"/>
                </a:solidFill>
              </a:rPr>
              <a:t>effect</a:t>
            </a:r>
            <a:r>
              <a:rPr lang="it-IT" sz="2903" dirty="0" smtClean="0">
                <a:solidFill>
                  <a:srgbClr val="C00000"/>
                </a:solidFill>
              </a:rPr>
              <a:t> of </a:t>
            </a:r>
            <a:r>
              <a:rPr lang="it-IT" sz="2903" dirty="0" err="1" smtClean="0">
                <a:solidFill>
                  <a:srgbClr val="C00000"/>
                </a:solidFill>
              </a:rPr>
              <a:t>topography</a:t>
            </a:r>
            <a:endParaRPr lang="it-IT" sz="2903" dirty="0">
              <a:solidFill>
                <a:srgbClr val="C00000"/>
              </a:solidFill>
            </a:endParaRPr>
          </a:p>
        </p:txBody>
      </p:sp>
      <p:sp>
        <p:nvSpPr>
          <p:cNvPr id="43010" name="Rectangle 2"/>
          <p:cNvSpPr>
            <a:spLocks noGrp="1" noChangeArrowheads="1"/>
          </p:cNvSpPr>
          <p:nvPr>
            <p:ph type="body" idx="1"/>
          </p:nvPr>
        </p:nvSpPr>
        <p:spPr>
          <a:xfrm>
            <a:off x="456481" y="1604521"/>
            <a:ext cx="3461760" cy="4525920"/>
          </a:xfrm>
          <a:ln/>
        </p:spPr>
        <p:txBody>
          <a:bodyPr vert="horz" wrap="square" lIns="91440" tIns="19267" rIns="91440" bIns="45720" numCol="1" anchor="t" anchorCtr="0" compatLnSpc="1">
            <a:prstTxWarp prst="textNoShape">
              <a:avLst/>
            </a:prstTxWarp>
          </a:bodyPr>
          <a:lstStyle/>
          <a:p>
            <a:pPr marL="391686" indent="-292325">
              <a:buSzPct val="45000"/>
              <a:buNone/>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pPr>
            <a:r>
              <a:rPr lang="it-IT" sz="2177" dirty="0" err="1" smtClean="0"/>
              <a:t>Observations</a:t>
            </a:r>
            <a:r>
              <a:rPr lang="it-IT" sz="2177" dirty="0" smtClean="0"/>
              <a:t> are </a:t>
            </a:r>
            <a:r>
              <a:rPr lang="it-IT" sz="2177" dirty="0" err="1" smtClean="0"/>
              <a:t>corrected</a:t>
            </a:r>
            <a:r>
              <a:rPr lang="it-IT" sz="2177" dirty="0" smtClean="0"/>
              <a:t> for </a:t>
            </a:r>
            <a:r>
              <a:rPr lang="it-IT" sz="2177" dirty="0" err="1" smtClean="0"/>
              <a:t>effect</a:t>
            </a:r>
            <a:r>
              <a:rPr lang="it-IT" sz="2177" dirty="0" smtClean="0"/>
              <a:t> of </a:t>
            </a:r>
            <a:r>
              <a:rPr lang="it-IT" sz="2177" dirty="0" err="1" smtClean="0"/>
              <a:t>topography</a:t>
            </a:r>
            <a:r>
              <a:rPr lang="it-IT" sz="2177" dirty="0" smtClean="0"/>
              <a:t> → </a:t>
            </a:r>
            <a:r>
              <a:rPr lang="it-IT" sz="2177" dirty="0" err="1" smtClean="0"/>
              <a:t>Bouguer</a:t>
            </a:r>
            <a:r>
              <a:rPr lang="it-IT" sz="2177" dirty="0" smtClean="0"/>
              <a:t> </a:t>
            </a:r>
            <a:r>
              <a:rPr lang="it-IT" sz="2177" dirty="0" err="1" smtClean="0"/>
              <a:t>anomaly</a:t>
            </a:r>
            <a:r>
              <a:rPr lang="it-IT" sz="2177" dirty="0" smtClean="0"/>
              <a:t> </a:t>
            </a:r>
            <a:r>
              <a:rPr lang="it-IT" sz="2177" dirty="0" err="1" smtClean="0"/>
              <a:t>is</a:t>
            </a:r>
            <a:r>
              <a:rPr lang="it-IT" sz="2177" dirty="0" smtClean="0"/>
              <a:t> </a:t>
            </a:r>
            <a:r>
              <a:rPr lang="it-IT" sz="2177" dirty="0" err="1" smtClean="0"/>
              <a:t>obtained</a:t>
            </a:r>
            <a:endParaRPr lang="it-IT" sz="2177" dirty="0"/>
          </a:p>
          <a:p>
            <a:pPr marL="391686" indent="-292325">
              <a:buSzPct val="45000"/>
              <a:buNone/>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pPr>
            <a:r>
              <a:rPr lang="it-IT" sz="2177" dirty="0" smtClean="0"/>
              <a:t>More </a:t>
            </a:r>
            <a:r>
              <a:rPr lang="it-IT" sz="2177" dirty="0" err="1" smtClean="0"/>
              <a:t>coarse</a:t>
            </a:r>
            <a:r>
              <a:rPr lang="it-IT" sz="2177" dirty="0" smtClean="0"/>
              <a:t> </a:t>
            </a:r>
            <a:r>
              <a:rPr lang="it-IT" sz="2177" dirty="0" err="1" smtClean="0"/>
              <a:t>resolution</a:t>
            </a:r>
            <a:r>
              <a:rPr lang="it-IT" sz="2177" dirty="0" smtClean="0"/>
              <a:t> of </a:t>
            </a:r>
            <a:r>
              <a:rPr lang="it-IT" sz="2177" dirty="0" err="1" smtClean="0"/>
              <a:t>digital</a:t>
            </a:r>
            <a:r>
              <a:rPr lang="it-IT" sz="2177" dirty="0" smtClean="0"/>
              <a:t> </a:t>
            </a:r>
            <a:r>
              <a:rPr lang="it-IT" sz="2177" dirty="0" err="1" smtClean="0"/>
              <a:t>terrain</a:t>
            </a:r>
            <a:r>
              <a:rPr lang="it-IT" sz="2177" dirty="0" smtClean="0"/>
              <a:t> </a:t>
            </a:r>
            <a:r>
              <a:rPr lang="it-IT" sz="2177" dirty="0" err="1" smtClean="0"/>
              <a:t>models</a:t>
            </a:r>
            <a:r>
              <a:rPr lang="it-IT" sz="2177" dirty="0" smtClean="0"/>
              <a:t> </a:t>
            </a:r>
            <a:r>
              <a:rPr lang="it-IT" sz="2177" dirty="0" err="1" smtClean="0"/>
              <a:t>used</a:t>
            </a:r>
            <a:r>
              <a:rPr lang="it-IT" sz="2177" dirty="0" smtClean="0"/>
              <a:t> </a:t>
            </a:r>
            <a:r>
              <a:rPr lang="it-IT" sz="2177" dirty="0" err="1" smtClean="0"/>
              <a:t>at</a:t>
            </a:r>
            <a:r>
              <a:rPr lang="it-IT" sz="2177" dirty="0" smtClean="0"/>
              <a:t> </a:t>
            </a:r>
            <a:r>
              <a:rPr lang="it-IT" sz="2177" dirty="0" err="1" smtClean="0"/>
              <a:t>increasing</a:t>
            </a:r>
            <a:r>
              <a:rPr lang="it-IT" sz="2177" dirty="0" smtClean="0"/>
              <a:t> </a:t>
            </a:r>
            <a:r>
              <a:rPr lang="it-IT" sz="2177" dirty="0" err="1" smtClean="0"/>
              <a:t>distance</a:t>
            </a:r>
            <a:r>
              <a:rPr lang="it-IT" sz="2177" dirty="0" smtClean="0"/>
              <a:t>. (</a:t>
            </a:r>
            <a:r>
              <a:rPr lang="it-IT" sz="2177" dirty="0"/>
              <a:t>Laser-scan, </a:t>
            </a:r>
            <a:r>
              <a:rPr lang="it-IT" sz="2177" dirty="0" err="1" smtClean="0"/>
              <a:t>Regional</a:t>
            </a:r>
            <a:r>
              <a:rPr lang="it-IT" sz="2177" dirty="0" smtClean="0"/>
              <a:t> DEM</a:t>
            </a:r>
            <a:r>
              <a:rPr lang="it-IT" sz="2177" dirty="0"/>
              <a:t>, ETOPO1)</a:t>
            </a:r>
          </a:p>
        </p:txBody>
      </p:sp>
      <p:pic>
        <p:nvPicPr>
          <p:cNvPr id="43011" name="Picture 3"/>
          <p:cNvPicPr>
            <a:picLocks noChangeAspect="1" noChangeArrowheads="1"/>
          </p:cNvPicPr>
          <p:nvPr/>
        </p:nvPicPr>
        <p:blipFill>
          <a:blip r:embed="rId3" cstate="print"/>
          <a:srcRect/>
          <a:stretch>
            <a:fillRect/>
          </a:stretch>
        </p:blipFill>
        <p:spPr bwMode="auto">
          <a:xfrm>
            <a:off x="4645441" y="1659241"/>
            <a:ext cx="3552480" cy="4597920"/>
          </a:xfrm>
          <a:prstGeom prst="rect">
            <a:avLst/>
          </a:prstGeom>
          <a:noFill/>
          <a:ln w="9525" cap="flat">
            <a:noFill/>
            <a:round/>
            <a:headEnd/>
            <a:tailEnd/>
          </a:ln>
          <a:effectLst/>
        </p:spPr>
      </p:pic>
    </p:spTree>
    <p:extLst>
      <p:ext uri="{BB962C8B-B14F-4D97-AF65-F5344CB8AC3E}">
        <p14:creationId xmlns:p14="http://schemas.microsoft.com/office/powerpoint/2010/main" val="351746468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Grp="1" noChangeArrowheads="1"/>
          </p:cNvSpPr>
          <p:nvPr>
            <p:ph type="title"/>
          </p:nvPr>
        </p:nvSpPr>
        <p:spPr>
          <a:xfrm>
            <a:off x="401063" y="70760"/>
            <a:ext cx="8228160" cy="889821"/>
          </a:xfrm>
          <a:ln/>
        </p:spPr>
        <p:txBody>
          <a:bodyPr vert="horz" wrap="square" lIns="91440" tIns="25471" rIns="91440" bIns="45720" numCol="1" anchor="ctr" anchorCtr="0" compatLnSpc="1">
            <a:prstTxWarp prst="textNoShape">
              <a:avLst/>
            </a:prstTxWarp>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sz="2903" dirty="0" smtClean="0">
                <a:solidFill>
                  <a:srgbClr val="C00000"/>
                </a:solidFill>
              </a:rPr>
              <a:t>Model </a:t>
            </a:r>
            <a:r>
              <a:rPr lang="it-IT" sz="2903" dirty="0">
                <a:solidFill>
                  <a:srgbClr val="C00000"/>
                </a:solidFill>
              </a:rPr>
              <a:t>of gravity field generated by </a:t>
            </a:r>
            <a:r>
              <a:rPr lang="it-IT" sz="2903" dirty="0" smtClean="0">
                <a:solidFill>
                  <a:srgbClr val="C00000"/>
                </a:solidFill>
              </a:rPr>
              <a:t>cave </a:t>
            </a:r>
            <a:r>
              <a:rPr lang="it-IT" sz="2903" dirty="0" err="1" smtClean="0">
                <a:solidFill>
                  <a:srgbClr val="C00000"/>
                </a:solidFill>
              </a:rPr>
              <a:t>compared</a:t>
            </a:r>
            <a:r>
              <a:rPr lang="it-IT" sz="2903" dirty="0" smtClean="0">
                <a:solidFill>
                  <a:srgbClr val="C00000"/>
                </a:solidFill>
              </a:rPr>
              <a:t> to </a:t>
            </a:r>
            <a:r>
              <a:rPr lang="it-IT" sz="2903" dirty="0" err="1" smtClean="0">
                <a:solidFill>
                  <a:srgbClr val="C00000"/>
                </a:solidFill>
              </a:rPr>
              <a:t>observation</a:t>
            </a:r>
            <a:endParaRPr lang="it-IT" sz="2903" dirty="0">
              <a:solidFill>
                <a:srgbClr val="C00000"/>
              </a:solidFill>
            </a:endParaRPr>
          </a:p>
        </p:txBody>
      </p:sp>
      <p:pic>
        <p:nvPicPr>
          <p:cNvPr id="44034" name="Picture 2"/>
          <p:cNvPicPr>
            <a:picLocks noChangeAspect="1" noChangeArrowheads="1"/>
          </p:cNvPicPr>
          <p:nvPr/>
        </p:nvPicPr>
        <p:blipFill>
          <a:blip r:embed="rId3" cstate="print"/>
          <a:srcRect/>
          <a:stretch>
            <a:fillRect/>
          </a:stretch>
        </p:blipFill>
        <p:spPr bwMode="auto">
          <a:xfrm>
            <a:off x="1044001" y="1906921"/>
            <a:ext cx="6654240" cy="4541760"/>
          </a:xfrm>
          <a:prstGeom prst="rect">
            <a:avLst/>
          </a:prstGeom>
          <a:noFill/>
          <a:ln w="9525" cap="flat">
            <a:noFill/>
            <a:round/>
            <a:headEnd/>
            <a:tailEnd/>
          </a:ln>
          <a:effectLst/>
        </p:spPr>
      </p:pic>
      <p:sp>
        <p:nvSpPr>
          <p:cNvPr id="44035" name="Text Box 3"/>
          <p:cNvSpPr txBox="1">
            <a:spLocks noChangeArrowheads="1"/>
          </p:cNvSpPr>
          <p:nvPr/>
        </p:nvSpPr>
        <p:spPr bwMode="auto">
          <a:xfrm>
            <a:off x="6088321" y="2059561"/>
            <a:ext cx="774720" cy="313920"/>
          </a:xfrm>
          <a:prstGeom prst="rect">
            <a:avLst/>
          </a:prstGeom>
          <a:noFill/>
          <a:ln w="9525" cap="flat">
            <a:noFill/>
            <a:round/>
            <a:headEnd/>
            <a:tailEnd/>
          </a:ln>
          <a:effectLst/>
        </p:spPr>
        <p:txBody>
          <a:bodyPr wrap="none" lIns="81638" tIns="55187"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US">
                <a:solidFill>
                  <a:srgbClr val="000000"/>
                </a:solidFill>
              </a:rPr>
              <a:t>[mGal]</a:t>
            </a:r>
          </a:p>
        </p:txBody>
      </p:sp>
      <p:sp>
        <p:nvSpPr>
          <p:cNvPr id="44036" name="Text Box 4"/>
          <p:cNvSpPr txBox="1">
            <a:spLocks noChangeArrowheads="1"/>
          </p:cNvSpPr>
          <p:nvPr/>
        </p:nvSpPr>
        <p:spPr bwMode="auto">
          <a:xfrm>
            <a:off x="2204641" y="6382441"/>
            <a:ext cx="1764000" cy="312480"/>
          </a:xfrm>
          <a:prstGeom prst="rect">
            <a:avLst/>
          </a:prstGeom>
          <a:noFill/>
          <a:ln w="9525" cap="flat">
            <a:noFill/>
            <a:round/>
            <a:headEnd/>
            <a:tailEnd/>
          </a:ln>
          <a:effectLst/>
        </p:spPr>
        <p:txBody>
          <a:bodyPr lIns="81638" tIns="40819"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b="1" dirty="0" smtClean="0">
                <a:solidFill>
                  <a:srgbClr val="000000"/>
                </a:solidFill>
                <a:latin typeface="Times New Roman" pitchFamily="16" charset="0"/>
              </a:rPr>
              <a:t>Observed</a:t>
            </a:r>
            <a:endParaRPr lang="it-IT" b="1" dirty="0">
              <a:solidFill>
                <a:srgbClr val="000000"/>
              </a:solidFill>
              <a:latin typeface="Times New Roman" pitchFamily="16" charset="0"/>
            </a:endParaRPr>
          </a:p>
        </p:txBody>
      </p:sp>
      <p:sp>
        <p:nvSpPr>
          <p:cNvPr id="44037" name="Text Box 5"/>
          <p:cNvSpPr txBox="1">
            <a:spLocks noChangeArrowheads="1"/>
          </p:cNvSpPr>
          <p:nvPr/>
        </p:nvSpPr>
        <p:spPr bwMode="auto">
          <a:xfrm>
            <a:off x="5078881" y="6382441"/>
            <a:ext cx="1764000" cy="312480"/>
          </a:xfrm>
          <a:prstGeom prst="rect">
            <a:avLst/>
          </a:prstGeom>
          <a:noFill/>
          <a:ln w="9525" cap="flat">
            <a:noFill/>
            <a:round/>
            <a:headEnd/>
            <a:tailEnd/>
          </a:ln>
          <a:effectLst/>
        </p:spPr>
        <p:txBody>
          <a:bodyPr lIns="81638" tIns="40819"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b="1" dirty="0" smtClean="0">
                <a:solidFill>
                  <a:srgbClr val="000000"/>
                </a:solidFill>
                <a:latin typeface="Times New Roman" pitchFamily="16" charset="0"/>
              </a:rPr>
              <a:t>Modelled</a:t>
            </a:r>
            <a:endParaRPr lang="it-IT" b="1" dirty="0">
              <a:solidFill>
                <a:srgbClr val="000000"/>
              </a:solidFill>
              <a:latin typeface="Times New Roman" pitchFamily="16" charset="0"/>
            </a:endParaRPr>
          </a:p>
        </p:txBody>
      </p:sp>
      <p:sp>
        <p:nvSpPr>
          <p:cNvPr id="44038" name="Text Box 6"/>
          <p:cNvSpPr txBox="1">
            <a:spLocks noChangeArrowheads="1"/>
          </p:cNvSpPr>
          <p:nvPr/>
        </p:nvSpPr>
        <p:spPr bwMode="auto">
          <a:xfrm>
            <a:off x="1779012" y="1270761"/>
            <a:ext cx="5813459" cy="325980"/>
          </a:xfrm>
          <a:prstGeom prst="rect">
            <a:avLst/>
          </a:prstGeom>
          <a:noFill/>
          <a:ln w="9525" cap="flat">
            <a:noFill/>
            <a:round/>
            <a:headEnd/>
            <a:tailEnd/>
          </a:ln>
          <a:effectLst/>
        </p:spPr>
        <p:txBody>
          <a:bodyPr lIns="81638" tIns="60085"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sz="2177" b="1" dirty="0">
                <a:solidFill>
                  <a:srgbClr val="000000"/>
                </a:solidFill>
              </a:rPr>
              <a:t>Observation Campaign 2013</a:t>
            </a:r>
          </a:p>
        </p:txBody>
      </p:sp>
    </p:spTree>
    <p:extLst>
      <p:ext uri="{BB962C8B-B14F-4D97-AF65-F5344CB8AC3E}">
        <p14:creationId xmlns:p14="http://schemas.microsoft.com/office/powerpoint/2010/main" val="325941838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Grp="1" noChangeArrowheads="1"/>
          </p:cNvSpPr>
          <p:nvPr>
            <p:ph type="title"/>
          </p:nvPr>
        </p:nvSpPr>
        <p:spPr>
          <a:xfrm>
            <a:off x="456481" y="273961"/>
            <a:ext cx="8228160" cy="1144800"/>
          </a:xfrm>
          <a:ln/>
        </p:spPr>
        <p:txBody>
          <a:bodyPr vert="horz" wrap="square" lIns="91440" tIns="25471" rIns="91440" bIns="45720" numCol="1" anchor="ctr" anchorCtr="0" compatLnSpc="1">
            <a:prstTxWarp prst="textNoShape">
              <a:avLst/>
            </a:prstTxWarp>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sz="2903" dirty="0" err="1" smtClean="0">
                <a:solidFill>
                  <a:srgbClr val="C00000"/>
                </a:solidFill>
              </a:rPr>
              <a:t>Excellent</a:t>
            </a:r>
            <a:r>
              <a:rPr lang="it-IT" sz="2903" dirty="0" smtClean="0">
                <a:solidFill>
                  <a:srgbClr val="C00000"/>
                </a:solidFill>
              </a:rPr>
              <a:t> </a:t>
            </a:r>
            <a:r>
              <a:rPr lang="it-IT" sz="2903" dirty="0">
                <a:solidFill>
                  <a:srgbClr val="C00000"/>
                </a:solidFill>
              </a:rPr>
              <a:t>agreement between observed and modelled field</a:t>
            </a:r>
          </a:p>
        </p:txBody>
      </p:sp>
      <p:pic>
        <p:nvPicPr>
          <p:cNvPr id="45058" name="Picture 2"/>
          <p:cNvPicPr>
            <a:picLocks noChangeAspect="1" noChangeArrowheads="1"/>
          </p:cNvPicPr>
          <p:nvPr/>
        </p:nvPicPr>
        <p:blipFill>
          <a:blip r:embed="rId3" cstate="print"/>
          <a:srcRect/>
          <a:stretch>
            <a:fillRect/>
          </a:stretch>
        </p:blipFill>
        <p:spPr bwMode="auto">
          <a:xfrm>
            <a:off x="1405441" y="1843561"/>
            <a:ext cx="6366240" cy="4230720"/>
          </a:xfrm>
          <a:prstGeom prst="rect">
            <a:avLst/>
          </a:prstGeom>
          <a:noFill/>
          <a:ln w="9525" cap="flat">
            <a:noFill/>
            <a:round/>
            <a:headEnd/>
            <a:tailEnd/>
          </a:ln>
          <a:effectLst/>
        </p:spPr>
      </p:pic>
      <p:sp>
        <p:nvSpPr>
          <p:cNvPr id="45059" name="Text Box 3"/>
          <p:cNvSpPr txBox="1">
            <a:spLocks noChangeArrowheads="1"/>
          </p:cNvSpPr>
          <p:nvPr/>
        </p:nvSpPr>
        <p:spPr bwMode="auto">
          <a:xfrm>
            <a:off x="3820321" y="1535401"/>
            <a:ext cx="1862076" cy="391297"/>
          </a:xfrm>
          <a:prstGeom prst="rect">
            <a:avLst/>
          </a:prstGeom>
          <a:noFill/>
          <a:ln w="9525" cap="flat">
            <a:noFill/>
            <a:round/>
            <a:headEnd/>
            <a:tailEnd/>
          </a:ln>
          <a:effectLst/>
        </p:spPr>
        <p:txBody>
          <a:bodyPr lIns="81638" tIns="60085" rIns="81638" bIns="40819"/>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sz="2177" b="1" dirty="0">
                <a:solidFill>
                  <a:srgbClr val="000000"/>
                </a:solidFill>
              </a:rPr>
              <a:t>RESIDUAL</a:t>
            </a:r>
          </a:p>
        </p:txBody>
      </p:sp>
    </p:spTree>
    <p:extLst>
      <p:ext uri="{BB962C8B-B14F-4D97-AF65-F5344CB8AC3E}">
        <p14:creationId xmlns:p14="http://schemas.microsoft.com/office/powerpoint/2010/main" val="385147931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3890"/>
            <a:ext cx="8229600" cy="748146"/>
          </a:xfrm>
        </p:spPr>
        <p:txBody>
          <a:bodyPr/>
          <a:lstStyle/>
          <a:p>
            <a:r>
              <a:rPr lang="it-IT" b="1" dirty="0">
                <a:solidFill>
                  <a:srgbClr val="C00000"/>
                </a:solidFill>
              </a:rPr>
              <a:t>2 </a:t>
            </a:r>
            <a:r>
              <a:rPr lang="it-IT" b="1" dirty="0" err="1">
                <a:solidFill>
                  <a:srgbClr val="C00000"/>
                </a:solidFill>
              </a:rPr>
              <a:t>Sources</a:t>
            </a:r>
            <a:r>
              <a:rPr lang="it-IT" b="1" dirty="0">
                <a:solidFill>
                  <a:srgbClr val="C00000"/>
                </a:solidFill>
              </a:rPr>
              <a:t> of </a:t>
            </a:r>
            <a:r>
              <a:rPr lang="it-IT" b="1" dirty="0" err="1">
                <a:solidFill>
                  <a:srgbClr val="C00000"/>
                </a:solidFill>
              </a:rPr>
              <a:t>gravity</a:t>
            </a:r>
            <a:r>
              <a:rPr lang="it-IT" b="1" dirty="0">
                <a:solidFill>
                  <a:srgbClr val="C00000"/>
                </a:solidFill>
              </a:rPr>
              <a:t> </a:t>
            </a:r>
            <a:r>
              <a:rPr lang="it-IT" b="1" dirty="0" err="1">
                <a:solidFill>
                  <a:srgbClr val="C00000"/>
                </a:solidFill>
              </a:rPr>
              <a:t>field</a:t>
            </a:r>
            <a:r>
              <a:rPr lang="it-IT" b="1" dirty="0">
                <a:solidFill>
                  <a:srgbClr val="C00000"/>
                </a:solidFill>
              </a:rPr>
              <a:t> </a:t>
            </a:r>
            <a:r>
              <a:rPr lang="it-IT" b="1" dirty="0" err="1">
                <a:solidFill>
                  <a:srgbClr val="C00000"/>
                </a:solidFill>
              </a:rPr>
              <a:t>changes</a:t>
            </a:r>
            <a:endParaRPr lang="en-US" b="1" dirty="0">
              <a:solidFill>
                <a:srgbClr val="C00000"/>
              </a:solidFill>
            </a:endParaRPr>
          </a:p>
        </p:txBody>
      </p:sp>
      <p:sp>
        <p:nvSpPr>
          <p:cNvPr id="3" name="Segnaposto contenuto 2"/>
          <p:cNvSpPr>
            <a:spLocks noGrp="1"/>
          </p:cNvSpPr>
          <p:nvPr>
            <p:ph idx="1"/>
          </p:nvPr>
        </p:nvSpPr>
        <p:spPr>
          <a:xfrm>
            <a:off x="346363" y="674256"/>
            <a:ext cx="8229600" cy="5846618"/>
          </a:xfrm>
        </p:spPr>
        <p:txBody>
          <a:bodyPr/>
          <a:lstStyle/>
          <a:p>
            <a:r>
              <a:rPr lang="it-IT" dirty="0" err="1" smtClean="0">
                <a:solidFill>
                  <a:srgbClr val="00B050"/>
                </a:solidFill>
              </a:rPr>
              <a:t>Deformation</a:t>
            </a:r>
            <a:r>
              <a:rPr lang="it-IT" dirty="0" smtClean="0">
                <a:solidFill>
                  <a:srgbClr val="00B050"/>
                </a:solidFill>
              </a:rPr>
              <a:t> of the Earth</a:t>
            </a:r>
            <a:r>
              <a:rPr lang="it-IT" dirty="0" smtClean="0"/>
              <a:t>: </a:t>
            </a:r>
            <a:r>
              <a:rPr lang="it-IT" dirty="0" err="1" smtClean="0"/>
              <a:t>change</a:t>
            </a:r>
            <a:r>
              <a:rPr lang="it-IT" dirty="0" smtClean="0"/>
              <a:t> of </a:t>
            </a:r>
            <a:r>
              <a:rPr lang="it-IT" dirty="0" err="1" smtClean="0"/>
              <a:t>earth’s</a:t>
            </a:r>
            <a:r>
              <a:rPr lang="it-IT" dirty="0" smtClean="0"/>
              <a:t> </a:t>
            </a:r>
            <a:r>
              <a:rPr lang="it-IT" dirty="0" err="1" smtClean="0"/>
              <a:t>shape</a:t>
            </a:r>
            <a:r>
              <a:rPr lang="it-IT" dirty="0" smtClean="0"/>
              <a:t>. </a:t>
            </a:r>
            <a:r>
              <a:rPr lang="it-IT" dirty="0" err="1" smtClean="0"/>
              <a:t>Causes</a:t>
            </a:r>
            <a:r>
              <a:rPr lang="it-IT" dirty="0" smtClean="0"/>
              <a:t> are </a:t>
            </a:r>
            <a:r>
              <a:rPr lang="it-IT" dirty="0" err="1" smtClean="0"/>
              <a:t>external</a:t>
            </a:r>
            <a:r>
              <a:rPr lang="it-IT" dirty="0" smtClean="0"/>
              <a:t> </a:t>
            </a:r>
            <a:r>
              <a:rPr lang="it-IT" dirty="0" err="1" smtClean="0"/>
              <a:t>loading</a:t>
            </a:r>
            <a:r>
              <a:rPr lang="it-IT" dirty="0" smtClean="0"/>
              <a:t> (</a:t>
            </a:r>
            <a:r>
              <a:rPr lang="it-IT" dirty="0" err="1" smtClean="0"/>
              <a:t>atmospheric</a:t>
            </a:r>
            <a:r>
              <a:rPr lang="it-IT" dirty="0" smtClean="0"/>
              <a:t> pressure, </a:t>
            </a:r>
            <a:r>
              <a:rPr lang="it-IT" dirty="0" err="1" smtClean="0"/>
              <a:t>hydrologic</a:t>
            </a:r>
            <a:r>
              <a:rPr lang="it-IT" dirty="0" smtClean="0"/>
              <a:t> </a:t>
            </a:r>
            <a:r>
              <a:rPr lang="it-IT" dirty="0" err="1" smtClean="0"/>
              <a:t>load</a:t>
            </a:r>
            <a:r>
              <a:rPr lang="it-IT" dirty="0" smtClean="0"/>
              <a:t>, </a:t>
            </a:r>
            <a:r>
              <a:rPr lang="it-IT" dirty="0" err="1" smtClean="0"/>
              <a:t>snow</a:t>
            </a:r>
            <a:r>
              <a:rPr lang="it-IT" dirty="0" smtClean="0"/>
              <a:t> </a:t>
            </a:r>
            <a:r>
              <a:rPr lang="it-IT" dirty="0" err="1" smtClean="0"/>
              <a:t>load</a:t>
            </a:r>
            <a:r>
              <a:rPr lang="it-IT" dirty="0" smtClean="0"/>
              <a:t>), </a:t>
            </a:r>
            <a:r>
              <a:rPr lang="it-IT" dirty="0" err="1" smtClean="0"/>
              <a:t>internal</a:t>
            </a:r>
            <a:r>
              <a:rPr lang="it-IT" dirty="0" smtClean="0"/>
              <a:t> pressure</a:t>
            </a:r>
          </a:p>
          <a:p>
            <a:r>
              <a:rPr lang="it-IT" dirty="0" smtClean="0">
                <a:solidFill>
                  <a:srgbClr val="00B050"/>
                </a:solidFill>
              </a:rPr>
              <a:t>Mass </a:t>
            </a:r>
            <a:r>
              <a:rPr lang="it-IT" dirty="0" err="1" smtClean="0">
                <a:solidFill>
                  <a:srgbClr val="00B050"/>
                </a:solidFill>
              </a:rPr>
              <a:t>redistributions</a:t>
            </a:r>
            <a:r>
              <a:rPr lang="it-IT" dirty="0" smtClean="0">
                <a:solidFill>
                  <a:srgbClr val="00B050"/>
                </a:solidFill>
              </a:rPr>
              <a:t> </a:t>
            </a:r>
            <a:r>
              <a:rPr lang="it-IT" dirty="0" err="1" smtClean="0"/>
              <a:t>as</a:t>
            </a:r>
            <a:r>
              <a:rPr lang="it-IT" dirty="0" smtClean="0"/>
              <a:t> due to </a:t>
            </a:r>
            <a:r>
              <a:rPr lang="it-IT" dirty="0" err="1" smtClean="0"/>
              <a:t>hydrology</a:t>
            </a:r>
            <a:r>
              <a:rPr lang="it-IT" dirty="0" smtClean="0"/>
              <a:t>, </a:t>
            </a:r>
            <a:r>
              <a:rPr lang="it-IT" dirty="0" err="1" smtClean="0"/>
              <a:t>snow</a:t>
            </a:r>
            <a:r>
              <a:rPr lang="it-IT" dirty="0" smtClean="0"/>
              <a:t>, </a:t>
            </a:r>
            <a:r>
              <a:rPr lang="it-IT" dirty="0" err="1" smtClean="0"/>
              <a:t>ocean</a:t>
            </a:r>
            <a:endParaRPr lang="it-IT" dirty="0" smtClean="0"/>
          </a:p>
          <a:p>
            <a:r>
              <a:rPr lang="it-IT" dirty="0" err="1" smtClean="0"/>
              <a:t>Deformation</a:t>
            </a:r>
            <a:r>
              <a:rPr lang="it-IT" dirty="0" smtClean="0"/>
              <a:t> due to </a:t>
            </a:r>
            <a:r>
              <a:rPr lang="it-IT" dirty="0" err="1">
                <a:solidFill>
                  <a:srgbClr val="00B050"/>
                </a:solidFill>
              </a:rPr>
              <a:t>earthquake</a:t>
            </a:r>
            <a:r>
              <a:rPr lang="it-IT" dirty="0">
                <a:solidFill>
                  <a:srgbClr val="00B050"/>
                </a:solidFill>
              </a:rPr>
              <a:t> </a:t>
            </a:r>
            <a:r>
              <a:rPr lang="it-IT" dirty="0" err="1">
                <a:solidFill>
                  <a:srgbClr val="00B050"/>
                </a:solidFill>
              </a:rPr>
              <a:t>movement</a:t>
            </a:r>
            <a:r>
              <a:rPr lang="it-IT" dirty="0">
                <a:solidFill>
                  <a:srgbClr val="00B050"/>
                </a:solidFill>
              </a:rPr>
              <a:t>, </a:t>
            </a:r>
            <a:r>
              <a:rPr lang="it-IT" dirty="0" smtClean="0">
                <a:solidFill>
                  <a:srgbClr val="00B050"/>
                </a:solidFill>
              </a:rPr>
              <a:t>and </a:t>
            </a:r>
            <a:r>
              <a:rPr lang="it-IT" dirty="0" err="1" smtClean="0">
                <a:solidFill>
                  <a:srgbClr val="00B050"/>
                </a:solidFill>
              </a:rPr>
              <a:t>volcanism</a:t>
            </a:r>
            <a:endParaRPr lang="it-IT" dirty="0" smtClean="0">
              <a:solidFill>
                <a:srgbClr val="00B050"/>
              </a:solidFill>
            </a:endParaRPr>
          </a:p>
          <a:p>
            <a:r>
              <a:rPr lang="it-IT" dirty="0" smtClean="0">
                <a:solidFill>
                  <a:srgbClr val="00B050"/>
                </a:solidFill>
              </a:rPr>
              <a:t>Mountain </a:t>
            </a:r>
            <a:r>
              <a:rPr lang="it-IT" dirty="0" err="1" smtClean="0">
                <a:solidFill>
                  <a:srgbClr val="00B050"/>
                </a:solidFill>
              </a:rPr>
              <a:t>uplift</a:t>
            </a:r>
            <a:r>
              <a:rPr lang="it-IT" dirty="0" smtClean="0">
                <a:solidFill>
                  <a:srgbClr val="00B050"/>
                </a:solidFill>
              </a:rPr>
              <a:t>; </a:t>
            </a:r>
            <a:r>
              <a:rPr lang="it-IT" dirty="0" err="1" smtClean="0">
                <a:solidFill>
                  <a:srgbClr val="00B050"/>
                </a:solidFill>
              </a:rPr>
              <a:t>basin</a:t>
            </a:r>
            <a:r>
              <a:rPr lang="it-IT" dirty="0" smtClean="0">
                <a:solidFill>
                  <a:srgbClr val="00B050"/>
                </a:solidFill>
              </a:rPr>
              <a:t> </a:t>
            </a:r>
            <a:r>
              <a:rPr lang="it-IT" dirty="0" err="1" smtClean="0">
                <a:solidFill>
                  <a:srgbClr val="00B050"/>
                </a:solidFill>
              </a:rPr>
              <a:t>subsidence</a:t>
            </a:r>
            <a:r>
              <a:rPr lang="it-IT" dirty="0" smtClean="0">
                <a:solidFill>
                  <a:srgbClr val="00B050"/>
                </a:solidFill>
              </a:rPr>
              <a:t> </a:t>
            </a:r>
            <a:r>
              <a:rPr lang="it-IT" dirty="0" err="1" smtClean="0"/>
              <a:t>through</a:t>
            </a:r>
            <a:r>
              <a:rPr lang="it-IT" dirty="0" smtClean="0"/>
              <a:t> </a:t>
            </a:r>
            <a:r>
              <a:rPr lang="it-IT" dirty="0" err="1" smtClean="0"/>
              <a:t>compaction</a:t>
            </a:r>
            <a:r>
              <a:rPr lang="it-IT" dirty="0" smtClean="0"/>
              <a:t> or </a:t>
            </a:r>
            <a:r>
              <a:rPr lang="it-IT" dirty="0" err="1" smtClean="0"/>
              <a:t>fluid</a:t>
            </a:r>
            <a:r>
              <a:rPr lang="it-IT" dirty="0" smtClean="0"/>
              <a:t> </a:t>
            </a:r>
            <a:r>
              <a:rPr lang="it-IT" dirty="0" err="1" smtClean="0"/>
              <a:t>extraction</a:t>
            </a:r>
            <a:endParaRPr lang="it-IT" dirty="0" smtClean="0"/>
          </a:p>
          <a:p>
            <a:r>
              <a:rPr lang="it-IT" dirty="0" err="1" smtClean="0"/>
              <a:t>Possible</a:t>
            </a:r>
            <a:r>
              <a:rPr lang="it-IT" dirty="0" smtClean="0"/>
              <a:t> mass </a:t>
            </a:r>
            <a:r>
              <a:rPr lang="it-IT" dirty="0" err="1" smtClean="0"/>
              <a:t>changes</a:t>
            </a:r>
            <a:r>
              <a:rPr lang="it-IT" dirty="0"/>
              <a:t> </a:t>
            </a:r>
            <a:r>
              <a:rPr lang="it-IT" dirty="0" smtClean="0"/>
              <a:t>in the </a:t>
            </a:r>
            <a:r>
              <a:rPr lang="it-IT" dirty="0" err="1" smtClean="0">
                <a:solidFill>
                  <a:srgbClr val="00B050"/>
                </a:solidFill>
              </a:rPr>
              <a:t>deep</a:t>
            </a:r>
            <a:r>
              <a:rPr lang="it-IT" dirty="0" smtClean="0">
                <a:solidFill>
                  <a:srgbClr val="00B050"/>
                </a:solidFill>
              </a:rPr>
              <a:t> </a:t>
            </a:r>
            <a:r>
              <a:rPr lang="it-IT" dirty="0" err="1" smtClean="0">
                <a:solidFill>
                  <a:srgbClr val="00B050"/>
                </a:solidFill>
              </a:rPr>
              <a:t>earth</a:t>
            </a:r>
            <a:r>
              <a:rPr lang="it-IT" dirty="0" smtClean="0"/>
              <a:t>.</a:t>
            </a:r>
          </a:p>
          <a:p>
            <a:endParaRPr lang="en-US" dirty="0"/>
          </a:p>
        </p:txBody>
      </p:sp>
    </p:spTree>
    <p:extLst>
      <p:ext uri="{BB962C8B-B14F-4D97-AF65-F5344CB8AC3E}">
        <p14:creationId xmlns:p14="http://schemas.microsoft.com/office/powerpoint/2010/main" val="16275982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556634"/>
          </a:xfrm>
        </p:spPr>
        <p:txBody>
          <a:bodyPr/>
          <a:lstStyle/>
          <a:p>
            <a:r>
              <a:rPr lang="it-IT" sz="2400" b="1" dirty="0" err="1" smtClean="0">
                <a:solidFill>
                  <a:srgbClr val="C00000"/>
                </a:solidFill>
              </a:rPr>
              <a:t>Summary</a:t>
            </a:r>
            <a:r>
              <a:rPr lang="it-IT" sz="2400" b="1" dirty="0" smtClean="0">
                <a:solidFill>
                  <a:srgbClr val="C00000"/>
                </a:solidFill>
              </a:rPr>
              <a:t> of </a:t>
            </a:r>
            <a:r>
              <a:rPr lang="it-IT" sz="2400" b="1" dirty="0" err="1" smtClean="0">
                <a:solidFill>
                  <a:srgbClr val="C00000"/>
                </a:solidFill>
              </a:rPr>
              <a:t>contributions</a:t>
            </a:r>
            <a:r>
              <a:rPr lang="it-IT" sz="2400" b="1" dirty="0" smtClean="0">
                <a:solidFill>
                  <a:srgbClr val="C00000"/>
                </a:solidFill>
              </a:rPr>
              <a:t> to </a:t>
            </a:r>
            <a:r>
              <a:rPr lang="it-IT" sz="2400" b="1" dirty="0" err="1" smtClean="0">
                <a:solidFill>
                  <a:srgbClr val="C00000"/>
                </a:solidFill>
              </a:rPr>
              <a:t>gravity</a:t>
            </a:r>
            <a:r>
              <a:rPr lang="it-IT" sz="2400" b="1" dirty="0" smtClean="0">
                <a:solidFill>
                  <a:srgbClr val="C00000"/>
                </a:solidFill>
              </a:rPr>
              <a:t> </a:t>
            </a:r>
            <a:r>
              <a:rPr lang="it-IT" sz="2400" b="1" dirty="0" err="1" smtClean="0">
                <a:solidFill>
                  <a:srgbClr val="C00000"/>
                </a:solidFill>
              </a:rPr>
              <a:t>observations</a:t>
            </a:r>
            <a:endParaRPr lang="en-US" sz="2400" b="1" dirty="0">
              <a:solidFill>
                <a:srgbClr val="C00000"/>
              </a:solidFill>
            </a:endParaRPr>
          </a:p>
        </p:txBody>
      </p:sp>
      <p:sp>
        <p:nvSpPr>
          <p:cNvPr id="3" name="Segnaposto contenuto 2"/>
          <p:cNvSpPr>
            <a:spLocks noGrp="1"/>
          </p:cNvSpPr>
          <p:nvPr>
            <p:ph idx="1"/>
          </p:nvPr>
        </p:nvSpPr>
        <p:spPr>
          <a:xfrm>
            <a:off x="290945" y="556634"/>
            <a:ext cx="8229600" cy="6195148"/>
          </a:xfrm>
        </p:spPr>
        <p:txBody>
          <a:bodyPr/>
          <a:lstStyle/>
          <a:p>
            <a:r>
              <a:rPr lang="en-US" b="1" dirty="0">
                <a:solidFill>
                  <a:srgbClr val="00B050"/>
                </a:solidFill>
              </a:rPr>
              <a:t>g(</a:t>
            </a:r>
            <a:r>
              <a:rPr lang="en-US" b="1" dirty="0" err="1">
                <a:solidFill>
                  <a:srgbClr val="00B050"/>
                </a:solidFill>
              </a:rPr>
              <a:t>obs</a:t>
            </a:r>
            <a:r>
              <a:rPr lang="en-US" b="1" dirty="0">
                <a:solidFill>
                  <a:srgbClr val="00B050"/>
                </a:solidFill>
              </a:rPr>
              <a:t>)</a:t>
            </a:r>
            <a:r>
              <a:rPr lang="en-US" dirty="0"/>
              <a:t> = g(</a:t>
            </a:r>
            <a:r>
              <a:rPr lang="en-US" b="1" dirty="0">
                <a:solidFill>
                  <a:srgbClr val="0070C0"/>
                </a:solidFill>
              </a:rPr>
              <a:t>disturbances</a:t>
            </a:r>
            <a:r>
              <a:rPr lang="en-US" dirty="0"/>
              <a:t> </a:t>
            </a:r>
            <a:r>
              <a:rPr lang="en-US" i="1" dirty="0"/>
              <a:t>– instrument and site </a:t>
            </a:r>
            <a:r>
              <a:rPr lang="en-US" i="1" dirty="0" smtClean="0"/>
              <a:t>origin</a:t>
            </a:r>
            <a:r>
              <a:rPr lang="en-US" dirty="0" smtClean="0"/>
              <a:t>) +</a:t>
            </a:r>
          </a:p>
          <a:p>
            <a:r>
              <a:rPr lang="en-US" dirty="0" smtClean="0"/>
              <a:t>g(</a:t>
            </a:r>
            <a:r>
              <a:rPr lang="en-US" b="1" dirty="0" smtClean="0">
                <a:solidFill>
                  <a:srgbClr val="0070C0"/>
                </a:solidFill>
              </a:rPr>
              <a:t>tides</a:t>
            </a:r>
            <a:r>
              <a:rPr lang="en-US" dirty="0" smtClean="0"/>
              <a:t> </a:t>
            </a:r>
            <a:r>
              <a:rPr lang="en-US" dirty="0"/>
              <a:t>– </a:t>
            </a:r>
            <a:r>
              <a:rPr lang="en-US" i="1" dirty="0"/>
              <a:t>solid Earth, ocean</a:t>
            </a:r>
            <a:r>
              <a:rPr lang="en-US" dirty="0"/>
              <a:t>) </a:t>
            </a:r>
            <a:r>
              <a:rPr lang="en-US" dirty="0" smtClean="0"/>
              <a:t>+</a:t>
            </a:r>
          </a:p>
          <a:p>
            <a:r>
              <a:rPr lang="en-US" dirty="0" smtClean="0"/>
              <a:t>g(</a:t>
            </a:r>
            <a:r>
              <a:rPr lang="en-US" b="1" dirty="0" smtClean="0">
                <a:solidFill>
                  <a:srgbClr val="0070C0"/>
                </a:solidFill>
              </a:rPr>
              <a:t>atmosphere</a:t>
            </a:r>
            <a:r>
              <a:rPr lang="en-US" dirty="0" smtClean="0"/>
              <a:t> </a:t>
            </a:r>
            <a:r>
              <a:rPr lang="en-US" dirty="0"/>
              <a:t>– </a:t>
            </a:r>
            <a:r>
              <a:rPr lang="en-US" i="1" dirty="0"/>
              <a:t>nominal admittance correction</a:t>
            </a:r>
            <a:r>
              <a:rPr lang="en-US" dirty="0"/>
              <a:t>) </a:t>
            </a:r>
            <a:r>
              <a:rPr lang="en-US" dirty="0" smtClean="0"/>
              <a:t>+</a:t>
            </a:r>
          </a:p>
          <a:p>
            <a:r>
              <a:rPr lang="en-US" dirty="0" smtClean="0"/>
              <a:t>g(</a:t>
            </a:r>
            <a:r>
              <a:rPr lang="en-US" b="1" dirty="0" smtClean="0">
                <a:solidFill>
                  <a:srgbClr val="0070C0"/>
                </a:solidFill>
              </a:rPr>
              <a:t>polar </a:t>
            </a:r>
            <a:r>
              <a:rPr lang="en-US" b="1" dirty="0">
                <a:solidFill>
                  <a:srgbClr val="0070C0"/>
                </a:solidFill>
              </a:rPr>
              <a:t>motion </a:t>
            </a:r>
            <a:r>
              <a:rPr lang="en-US" dirty="0"/>
              <a:t>– </a:t>
            </a:r>
            <a:r>
              <a:rPr lang="en-US" i="1" dirty="0"/>
              <a:t>annual and Chandler</a:t>
            </a:r>
            <a:r>
              <a:rPr lang="en-US" dirty="0"/>
              <a:t>) </a:t>
            </a:r>
            <a:r>
              <a:rPr lang="en-US" dirty="0" smtClean="0"/>
              <a:t>+</a:t>
            </a:r>
          </a:p>
          <a:p>
            <a:r>
              <a:rPr lang="en-US" dirty="0" smtClean="0"/>
              <a:t>g(</a:t>
            </a:r>
            <a:r>
              <a:rPr lang="en-US" b="1" dirty="0" smtClean="0">
                <a:solidFill>
                  <a:srgbClr val="0070C0"/>
                </a:solidFill>
              </a:rPr>
              <a:t>drift</a:t>
            </a:r>
            <a:r>
              <a:rPr lang="en-US" dirty="0" smtClean="0"/>
              <a:t> </a:t>
            </a:r>
            <a:r>
              <a:rPr lang="en-US" dirty="0"/>
              <a:t>– instrument) </a:t>
            </a:r>
            <a:r>
              <a:rPr lang="en-US" dirty="0" smtClean="0"/>
              <a:t>+</a:t>
            </a:r>
          </a:p>
          <a:p>
            <a:r>
              <a:rPr lang="en-US" dirty="0" smtClean="0"/>
              <a:t>g(</a:t>
            </a:r>
            <a:r>
              <a:rPr lang="en-US" b="1" dirty="0" smtClean="0">
                <a:solidFill>
                  <a:srgbClr val="0070C0"/>
                </a:solidFill>
              </a:rPr>
              <a:t>hydro</a:t>
            </a:r>
            <a:r>
              <a:rPr lang="en-US" dirty="0" smtClean="0"/>
              <a:t> </a:t>
            </a:r>
            <a:r>
              <a:rPr lang="en-US" dirty="0"/>
              <a:t>– rainfall, soil moisture, groundwater, surface water, ice) </a:t>
            </a:r>
            <a:r>
              <a:rPr lang="en-US" dirty="0" smtClean="0"/>
              <a:t>+</a:t>
            </a:r>
          </a:p>
          <a:p>
            <a:r>
              <a:rPr lang="en-US" dirty="0" smtClean="0"/>
              <a:t>g(</a:t>
            </a:r>
            <a:r>
              <a:rPr lang="en-US" b="1" dirty="0" smtClean="0">
                <a:solidFill>
                  <a:srgbClr val="0070C0"/>
                </a:solidFill>
              </a:rPr>
              <a:t>other</a:t>
            </a:r>
            <a:r>
              <a:rPr lang="en-US" dirty="0" smtClean="0"/>
              <a:t> </a:t>
            </a:r>
            <a:r>
              <a:rPr lang="en-US" dirty="0"/>
              <a:t>– ocean currents, tectonics, slow earthquakes, GIA, .......)</a:t>
            </a:r>
          </a:p>
        </p:txBody>
      </p:sp>
    </p:spTree>
    <p:extLst>
      <p:ext uri="{BB962C8B-B14F-4D97-AF65-F5344CB8AC3E}">
        <p14:creationId xmlns:p14="http://schemas.microsoft.com/office/powerpoint/2010/main" val="25961524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59"/>
            <a:ext cx="9144000" cy="935095"/>
          </a:xfrm>
        </p:spPr>
        <p:txBody>
          <a:bodyPr/>
          <a:lstStyle/>
          <a:p>
            <a:r>
              <a:rPr lang="it-IT" sz="2400" dirty="0" smtClean="0">
                <a:solidFill>
                  <a:srgbClr val="C00000"/>
                </a:solidFill>
              </a:rPr>
              <a:t>Amplitude-Frequency of </a:t>
            </a:r>
            <a:r>
              <a:rPr lang="it-IT" sz="2400" dirty="0" err="1" smtClean="0">
                <a:solidFill>
                  <a:srgbClr val="C00000"/>
                </a:solidFill>
              </a:rPr>
              <a:t>gravity</a:t>
            </a:r>
            <a:r>
              <a:rPr lang="it-IT" sz="2400" dirty="0" smtClean="0">
                <a:solidFill>
                  <a:srgbClr val="C00000"/>
                </a:solidFill>
              </a:rPr>
              <a:t> </a:t>
            </a:r>
            <a:r>
              <a:rPr lang="it-IT" sz="2400" dirty="0" err="1" smtClean="0">
                <a:solidFill>
                  <a:srgbClr val="C00000"/>
                </a:solidFill>
              </a:rPr>
              <a:t>field</a:t>
            </a:r>
            <a:r>
              <a:rPr lang="it-IT" sz="2400" dirty="0" smtClean="0">
                <a:solidFill>
                  <a:srgbClr val="C00000"/>
                </a:solidFill>
              </a:rPr>
              <a:t>: </a:t>
            </a:r>
            <a:br>
              <a:rPr lang="it-IT" sz="2400" dirty="0" smtClean="0">
                <a:solidFill>
                  <a:srgbClr val="C00000"/>
                </a:solidFill>
              </a:rPr>
            </a:br>
            <a:r>
              <a:rPr lang="it-IT" sz="2400" dirty="0" err="1" smtClean="0">
                <a:solidFill>
                  <a:srgbClr val="C00000"/>
                </a:solidFill>
              </a:rPr>
              <a:t>measurements</a:t>
            </a:r>
            <a:r>
              <a:rPr lang="it-IT" sz="2400" dirty="0" smtClean="0">
                <a:solidFill>
                  <a:srgbClr val="C00000"/>
                </a:solidFill>
              </a:rPr>
              <a:t> of </a:t>
            </a:r>
            <a:r>
              <a:rPr lang="it-IT" sz="2400" dirty="0" err="1" smtClean="0">
                <a:solidFill>
                  <a:srgbClr val="C00000"/>
                </a:solidFill>
              </a:rPr>
              <a:t>gravity</a:t>
            </a:r>
            <a:r>
              <a:rPr lang="it-IT" sz="2400" dirty="0" smtClean="0">
                <a:solidFill>
                  <a:srgbClr val="C00000"/>
                </a:solidFill>
              </a:rPr>
              <a:t> are </a:t>
            </a:r>
            <a:r>
              <a:rPr lang="it-IT" sz="2400" dirty="0" err="1" smtClean="0">
                <a:solidFill>
                  <a:srgbClr val="C00000"/>
                </a:solidFill>
              </a:rPr>
              <a:t>static</a:t>
            </a:r>
            <a:r>
              <a:rPr lang="it-IT" sz="2400" dirty="0" smtClean="0">
                <a:solidFill>
                  <a:srgbClr val="C00000"/>
                </a:solidFill>
              </a:rPr>
              <a:t> or the time-</a:t>
            </a:r>
            <a:r>
              <a:rPr lang="it-IT" sz="2400" dirty="0" err="1" smtClean="0">
                <a:solidFill>
                  <a:srgbClr val="C00000"/>
                </a:solidFill>
              </a:rPr>
              <a:t>variable</a:t>
            </a:r>
            <a:r>
              <a:rPr lang="it-IT" sz="2400" dirty="0" smtClean="0">
                <a:solidFill>
                  <a:srgbClr val="C00000"/>
                </a:solidFill>
              </a:rPr>
              <a:t> </a:t>
            </a:r>
            <a:r>
              <a:rPr lang="it-IT" sz="2400" dirty="0" err="1" smtClean="0">
                <a:solidFill>
                  <a:srgbClr val="C00000"/>
                </a:solidFill>
              </a:rPr>
              <a:t>field</a:t>
            </a:r>
            <a:r>
              <a:rPr lang="it-IT" sz="2400" dirty="0" smtClean="0">
                <a:solidFill>
                  <a:srgbClr val="C00000"/>
                </a:solidFill>
              </a:rPr>
              <a:t> </a:t>
            </a:r>
            <a:r>
              <a:rPr lang="it-IT" sz="2400" dirty="0" err="1" smtClean="0">
                <a:solidFill>
                  <a:srgbClr val="C00000"/>
                </a:solidFill>
              </a:rPr>
              <a:t>is</a:t>
            </a:r>
            <a:r>
              <a:rPr lang="it-IT" sz="2400" dirty="0" smtClean="0">
                <a:solidFill>
                  <a:srgbClr val="C00000"/>
                </a:solidFill>
              </a:rPr>
              <a:t> </a:t>
            </a:r>
            <a:r>
              <a:rPr lang="it-IT" sz="2400" dirty="0" err="1" smtClean="0">
                <a:solidFill>
                  <a:srgbClr val="C00000"/>
                </a:solidFill>
              </a:rPr>
              <a:t>observed</a:t>
            </a:r>
            <a:r>
              <a:rPr lang="it-IT" sz="2400" dirty="0" smtClean="0">
                <a:solidFill>
                  <a:srgbClr val="C00000"/>
                </a:solidFill>
              </a:rPr>
              <a:t>. </a:t>
            </a:r>
            <a:endParaRPr lang="en-US" sz="2400" dirty="0">
              <a:solidFill>
                <a:srgbClr val="C00000"/>
              </a:solidFill>
            </a:endParaRPr>
          </a:p>
        </p:txBody>
      </p:sp>
      <p:sp>
        <p:nvSpPr>
          <p:cNvPr id="4" name="Slide Number Placeholder 3"/>
          <p:cNvSpPr>
            <a:spLocks noGrp="1"/>
          </p:cNvSpPr>
          <p:nvPr>
            <p:ph type="sldNum" sz="quarter" idx="12"/>
          </p:nvPr>
        </p:nvSpPr>
        <p:spPr/>
        <p:txBody>
          <a:bodyPr/>
          <a:lstStyle/>
          <a:p>
            <a:pPr>
              <a:defRPr/>
            </a:pPr>
            <a:fld id="{09991840-2AFB-495E-B3D1-58B9E6255676}" type="slidenum">
              <a:rPr lang="it-IT" smtClean="0"/>
              <a:pPr>
                <a:defRPr/>
              </a:pPr>
              <a:t>34</a:t>
            </a:fld>
            <a:endParaRPr lang="it-IT"/>
          </a:p>
        </p:txBody>
      </p:sp>
      <p:pic>
        <p:nvPicPr>
          <p:cNvPr id="160770" name="Picture 2"/>
          <p:cNvPicPr>
            <a:picLocks noGrp="1" noChangeAspect="1" noChangeArrowheads="1"/>
          </p:cNvPicPr>
          <p:nvPr>
            <p:ph idx="1"/>
          </p:nvPr>
        </p:nvPicPr>
        <p:blipFill>
          <a:blip r:embed="rId2" cstate="print"/>
          <a:srcRect/>
          <a:stretch>
            <a:fillRect/>
          </a:stretch>
        </p:blipFill>
        <p:spPr bwMode="auto">
          <a:xfrm>
            <a:off x="0" y="942317"/>
            <a:ext cx="7435272" cy="5414033"/>
          </a:xfrm>
          <a:prstGeom prst="rect">
            <a:avLst/>
          </a:prstGeom>
          <a:noFill/>
          <a:ln w="9525">
            <a:noFill/>
            <a:miter lim="800000"/>
            <a:headEnd/>
            <a:tailEnd/>
          </a:ln>
        </p:spPr>
      </p:pic>
      <p:sp>
        <p:nvSpPr>
          <p:cNvPr id="3" name="CasellaDiTesto 2"/>
          <p:cNvSpPr txBox="1"/>
          <p:nvPr/>
        </p:nvSpPr>
        <p:spPr>
          <a:xfrm>
            <a:off x="6948092" y="1644071"/>
            <a:ext cx="2318252" cy="3693319"/>
          </a:xfrm>
          <a:prstGeom prst="rect">
            <a:avLst/>
          </a:prstGeom>
          <a:noFill/>
        </p:spPr>
        <p:txBody>
          <a:bodyPr wrap="square" rtlCol="0">
            <a:spAutoFit/>
          </a:bodyPr>
          <a:lstStyle/>
          <a:p>
            <a:pPr algn="l"/>
            <a:r>
              <a:rPr lang="it-IT" dirty="0" smtClean="0"/>
              <a:t>FCN= free Core </a:t>
            </a:r>
            <a:r>
              <a:rPr lang="it-IT" dirty="0" err="1" smtClean="0"/>
              <a:t>Nutation</a:t>
            </a:r>
            <a:endParaRPr lang="it-IT" dirty="0" smtClean="0"/>
          </a:p>
          <a:p>
            <a:pPr algn="l"/>
            <a:r>
              <a:rPr lang="it-IT" dirty="0" err="1" smtClean="0"/>
              <a:t>FiCN</a:t>
            </a:r>
            <a:r>
              <a:rPr lang="it-IT" dirty="0" smtClean="0"/>
              <a:t>: Free </a:t>
            </a:r>
            <a:r>
              <a:rPr lang="it-IT" dirty="0" err="1" smtClean="0"/>
              <a:t>inner</a:t>
            </a:r>
            <a:r>
              <a:rPr lang="it-IT" dirty="0" smtClean="0"/>
              <a:t> Core </a:t>
            </a:r>
            <a:r>
              <a:rPr lang="it-IT" dirty="0" err="1" smtClean="0"/>
              <a:t>Nutation</a:t>
            </a:r>
            <a:endParaRPr lang="it-IT" dirty="0" smtClean="0"/>
          </a:p>
          <a:p>
            <a:pPr algn="l"/>
            <a:r>
              <a:rPr lang="it-IT" dirty="0" smtClean="0"/>
              <a:t>Non </a:t>
            </a:r>
            <a:r>
              <a:rPr lang="it-IT" dirty="0" err="1" smtClean="0"/>
              <a:t>alignment</a:t>
            </a:r>
            <a:r>
              <a:rPr lang="it-IT" dirty="0" smtClean="0"/>
              <a:t> of the </a:t>
            </a:r>
            <a:r>
              <a:rPr lang="it-IT" dirty="0" err="1" smtClean="0"/>
              <a:t>rotation</a:t>
            </a:r>
            <a:r>
              <a:rPr lang="it-IT" dirty="0" smtClean="0"/>
              <a:t> </a:t>
            </a:r>
            <a:r>
              <a:rPr lang="it-IT" dirty="0" err="1" smtClean="0"/>
              <a:t>axis</a:t>
            </a:r>
            <a:r>
              <a:rPr lang="it-IT" dirty="0" smtClean="0"/>
              <a:t> of core and </a:t>
            </a:r>
            <a:r>
              <a:rPr lang="it-IT" dirty="0" err="1" smtClean="0"/>
              <a:t>mantle</a:t>
            </a:r>
            <a:endParaRPr lang="it-IT" dirty="0" smtClean="0"/>
          </a:p>
          <a:p>
            <a:pPr algn="l"/>
            <a:endParaRPr lang="it-IT" dirty="0" smtClean="0"/>
          </a:p>
          <a:p>
            <a:pPr algn="l"/>
            <a:r>
              <a:rPr lang="it-IT" dirty="0" smtClean="0"/>
              <a:t>CW: Chandler </a:t>
            </a:r>
            <a:r>
              <a:rPr lang="it-IT" dirty="0" err="1" smtClean="0"/>
              <a:t>Wobble</a:t>
            </a:r>
            <a:r>
              <a:rPr lang="it-IT" dirty="0" smtClean="0"/>
              <a:t>. 435 </a:t>
            </a:r>
            <a:r>
              <a:rPr lang="it-IT" dirty="0" err="1" smtClean="0"/>
              <a:t>day</a:t>
            </a:r>
            <a:r>
              <a:rPr lang="it-IT" dirty="0" smtClean="0"/>
              <a:t> </a:t>
            </a:r>
            <a:r>
              <a:rPr lang="it-IT" dirty="0" err="1" smtClean="0"/>
              <a:t>movement</a:t>
            </a:r>
            <a:r>
              <a:rPr lang="it-IT" dirty="0" smtClean="0"/>
              <a:t> of </a:t>
            </a:r>
            <a:r>
              <a:rPr lang="it-IT" dirty="0" err="1" smtClean="0"/>
              <a:t>earth</a:t>
            </a:r>
            <a:r>
              <a:rPr lang="it-IT" dirty="0" smtClean="0"/>
              <a:t> </a:t>
            </a:r>
            <a:r>
              <a:rPr lang="it-IT" dirty="0" err="1" smtClean="0"/>
              <a:t>rotation</a:t>
            </a:r>
            <a:r>
              <a:rPr lang="it-IT" dirty="0" smtClean="0"/>
              <a:t> </a:t>
            </a:r>
            <a:r>
              <a:rPr lang="it-IT" dirty="0" err="1" smtClean="0"/>
              <a:t>axis</a:t>
            </a:r>
            <a:r>
              <a:rPr lang="it-IT" dirty="0" smtClean="0"/>
              <a:t> </a:t>
            </a:r>
            <a:r>
              <a:rPr lang="it-IT" dirty="0" err="1" smtClean="0"/>
              <a:t>about</a:t>
            </a:r>
            <a:r>
              <a:rPr lang="it-IT" dirty="0" smtClean="0"/>
              <a:t> figure </a:t>
            </a:r>
            <a:r>
              <a:rPr lang="it-IT" dirty="0" err="1" smtClean="0"/>
              <a:t>axis</a:t>
            </a:r>
            <a:endParaRPr lang="en-US" dirty="0"/>
          </a:p>
        </p:txBody>
      </p:sp>
    </p:spTree>
    <p:extLst>
      <p:ext uri="{BB962C8B-B14F-4D97-AF65-F5344CB8AC3E}">
        <p14:creationId xmlns:p14="http://schemas.microsoft.com/office/powerpoint/2010/main" val="28456112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63" y="-15798"/>
            <a:ext cx="8229600" cy="1143000"/>
          </a:xfrm>
        </p:spPr>
        <p:txBody>
          <a:bodyPr/>
          <a:lstStyle/>
          <a:p>
            <a:r>
              <a:rPr lang="en-US" sz="2800" dirty="0" smtClean="0">
                <a:solidFill>
                  <a:srgbClr val="C00000"/>
                </a:solidFill>
              </a:rPr>
              <a:t>The relative gravimeters achieve higher accuracy than absolute measurements. In figure: SG: superconducting gravimeter. AG: absolute free fall gravimeter</a:t>
            </a:r>
            <a:endParaRPr lang="en-US" sz="2800" dirty="0">
              <a:solidFill>
                <a:srgbClr val="C00000"/>
              </a:solidFill>
            </a:endParaRPr>
          </a:p>
        </p:txBody>
      </p:sp>
      <p:sp>
        <p:nvSpPr>
          <p:cNvPr id="4" name="Slide Number Placeholder 3"/>
          <p:cNvSpPr>
            <a:spLocks noGrp="1"/>
          </p:cNvSpPr>
          <p:nvPr>
            <p:ph type="sldNum" sz="quarter" idx="12"/>
          </p:nvPr>
        </p:nvSpPr>
        <p:spPr/>
        <p:txBody>
          <a:bodyPr/>
          <a:lstStyle/>
          <a:p>
            <a:pPr>
              <a:defRPr/>
            </a:pPr>
            <a:fld id="{09991840-2AFB-495E-B3D1-58B9E6255676}" type="slidenum">
              <a:rPr lang="it-IT" smtClean="0"/>
              <a:pPr>
                <a:defRPr/>
              </a:pPr>
              <a:t>35</a:t>
            </a:fld>
            <a:endParaRPr lang="it-IT"/>
          </a:p>
        </p:txBody>
      </p:sp>
      <p:pic>
        <p:nvPicPr>
          <p:cNvPr id="162818" name="Picture 2"/>
          <p:cNvPicPr>
            <a:picLocks noGrp="1" noChangeAspect="1" noChangeArrowheads="1"/>
          </p:cNvPicPr>
          <p:nvPr>
            <p:ph idx="1"/>
          </p:nvPr>
        </p:nvPicPr>
        <p:blipFill>
          <a:blip r:embed="rId2" cstate="print"/>
          <a:srcRect/>
          <a:stretch>
            <a:fillRect/>
          </a:stretch>
        </p:blipFill>
        <p:spPr bwMode="auto">
          <a:xfrm>
            <a:off x="899592" y="1280862"/>
            <a:ext cx="7441278" cy="5472548"/>
          </a:xfrm>
          <a:prstGeom prst="rect">
            <a:avLst/>
          </a:prstGeom>
          <a:noFill/>
          <a:ln w="9525">
            <a:noFill/>
            <a:miter lim="800000"/>
            <a:headEnd/>
            <a:tailEnd/>
          </a:ln>
        </p:spPr>
      </p:pic>
    </p:spTree>
    <p:extLst>
      <p:ext uri="{BB962C8B-B14F-4D97-AF65-F5344CB8AC3E}">
        <p14:creationId xmlns:p14="http://schemas.microsoft.com/office/powerpoint/2010/main" val="13298228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solidFill>
                  <a:srgbClr val="C00000"/>
                </a:solidFill>
              </a:rPr>
              <a:t>Gravity</a:t>
            </a:r>
            <a:r>
              <a:rPr lang="it-IT" dirty="0" smtClean="0">
                <a:solidFill>
                  <a:srgbClr val="C00000"/>
                </a:solidFill>
              </a:rPr>
              <a:t> </a:t>
            </a:r>
            <a:r>
              <a:rPr lang="it-IT" dirty="0" err="1" smtClean="0">
                <a:solidFill>
                  <a:srgbClr val="C00000"/>
                </a:solidFill>
              </a:rPr>
              <a:t>change</a:t>
            </a:r>
            <a:r>
              <a:rPr lang="it-IT" dirty="0" smtClean="0">
                <a:solidFill>
                  <a:srgbClr val="C00000"/>
                </a:solidFill>
              </a:rPr>
              <a:t> </a:t>
            </a:r>
            <a:r>
              <a:rPr lang="it-IT" dirty="0" err="1" smtClean="0">
                <a:solidFill>
                  <a:srgbClr val="C00000"/>
                </a:solidFill>
              </a:rPr>
              <a:t>calculation</a:t>
            </a:r>
            <a:endParaRPr lang="en-US" dirty="0">
              <a:solidFill>
                <a:srgbClr val="C00000"/>
              </a:solidFill>
            </a:endParaRPr>
          </a:p>
        </p:txBody>
      </p:sp>
      <p:sp>
        <p:nvSpPr>
          <p:cNvPr id="3" name="Segnaposto contenuto 2"/>
          <p:cNvSpPr>
            <a:spLocks noGrp="1"/>
          </p:cNvSpPr>
          <p:nvPr>
            <p:ph idx="1"/>
          </p:nvPr>
        </p:nvSpPr>
        <p:spPr/>
        <p:txBody>
          <a:bodyPr/>
          <a:lstStyle/>
          <a:p>
            <a:r>
              <a:rPr lang="it-IT" dirty="0" err="1" smtClean="0"/>
              <a:t>Define</a:t>
            </a:r>
            <a:r>
              <a:rPr lang="it-IT" dirty="0" smtClean="0"/>
              <a:t> the mass </a:t>
            </a:r>
            <a:r>
              <a:rPr lang="it-IT" dirty="0" err="1" smtClean="0"/>
              <a:t>change</a:t>
            </a:r>
            <a:r>
              <a:rPr lang="it-IT" dirty="0" smtClean="0"/>
              <a:t> in </a:t>
            </a:r>
            <a:r>
              <a:rPr lang="it-IT" dirty="0" err="1" smtClean="0"/>
              <a:t>terms</a:t>
            </a:r>
            <a:r>
              <a:rPr lang="it-IT" dirty="0" smtClean="0"/>
              <a:t> of </a:t>
            </a:r>
            <a:r>
              <a:rPr lang="it-IT" dirty="0" err="1" smtClean="0"/>
              <a:t>density</a:t>
            </a:r>
            <a:r>
              <a:rPr lang="it-IT" dirty="0" smtClean="0"/>
              <a:t> and </a:t>
            </a:r>
            <a:r>
              <a:rPr lang="it-IT" dirty="0" err="1" smtClean="0"/>
              <a:t>geometry</a:t>
            </a:r>
            <a:r>
              <a:rPr lang="it-IT" dirty="0" smtClean="0"/>
              <a:t>.</a:t>
            </a:r>
          </a:p>
          <a:p>
            <a:r>
              <a:rPr lang="it-IT" dirty="0" err="1" smtClean="0"/>
              <a:t>Approximate</a:t>
            </a:r>
            <a:r>
              <a:rPr lang="it-IT" dirty="0" smtClean="0"/>
              <a:t> </a:t>
            </a:r>
            <a:r>
              <a:rPr lang="it-IT" dirty="0" err="1" smtClean="0"/>
              <a:t>through</a:t>
            </a:r>
            <a:r>
              <a:rPr lang="it-IT" dirty="0" smtClean="0"/>
              <a:t> a </a:t>
            </a:r>
            <a:r>
              <a:rPr lang="it-IT" dirty="0" err="1" smtClean="0"/>
              <a:t>series</a:t>
            </a:r>
            <a:r>
              <a:rPr lang="it-IT" dirty="0" smtClean="0"/>
              <a:t> of small mass </a:t>
            </a:r>
            <a:r>
              <a:rPr lang="it-IT" dirty="0" err="1" smtClean="0"/>
              <a:t>units</a:t>
            </a:r>
            <a:r>
              <a:rPr lang="it-IT" dirty="0" smtClean="0"/>
              <a:t>, </a:t>
            </a:r>
            <a:r>
              <a:rPr lang="it-IT" dirty="0" err="1" smtClean="0"/>
              <a:t>like</a:t>
            </a:r>
            <a:r>
              <a:rPr lang="it-IT" dirty="0" smtClean="0"/>
              <a:t> small </a:t>
            </a:r>
            <a:r>
              <a:rPr lang="it-IT" dirty="0" err="1" smtClean="0"/>
              <a:t>prisms</a:t>
            </a:r>
            <a:endParaRPr lang="it-IT" dirty="0" smtClean="0"/>
          </a:p>
          <a:p>
            <a:r>
              <a:rPr lang="it-IT" dirty="0" err="1" smtClean="0"/>
              <a:t>Density</a:t>
            </a:r>
            <a:r>
              <a:rPr lang="it-IT" dirty="0"/>
              <a:t> </a:t>
            </a:r>
            <a:r>
              <a:rPr lang="it-IT" dirty="0" smtClean="0"/>
              <a:t>of </a:t>
            </a:r>
            <a:r>
              <a:rPr lang="it-IT" dirty="0" err="1" smtClean="0"/>
              <a:t>prisms</a:t>
            </a:r>
            <a:r>
              <a:rPr lang="it-IT" dirty="0" smtClean="0"/>
              <a:t> = new </a:t>
            </a:r>
            <a:r>
              <a:rPr lang="it-IT" dirty="0" err="1" smtClean="0"/>
              <a:t>density</a:t>
            </a:r>
            <a:r>
              <a:rPr lang="it-IT" dirty="0" smtClean="0"/>
              <a:t> – </a:t>
            </a:r>
            <a:r>
              <a:rPr lang="it-IT" dirty="0" err="1" smtClean="0"/>
              <a:t>old</a:t>
            </a:r>
            <a:r>
              <a:rPr lang="it-IT" dirty="0" smtClean="0"/>
              <a:t> </a:t>
            </a:r>
            <a:r>
              <a:rPr lang="it-IT" dirty="0" err="1" smtClean="0"/>
              <a:t>density</a:t>
            </a:r>
            <a:endParaRPr lang="en-US" dirty="0"/>
          </a:p>
        </p:txBody>
      </p:sp>
    </p:spTree>
    <p:extLst>
      <p:ext uri="{BB962C8B-B14F-4D97-AF65-F5344CB8AC3E}">
        <p14:creationId xmlns:p14="http://schemas.microsoft.com/office/powerpoint/2010/main" val="2772381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29310"/>
            <a:ext cx="8229600" cy="1424188"/>
          </a:xfrm>
        </p:spPr>
        <p:txBody>
          <a:bodyPr/>
          <a:lstStyle/>
          <a:p>
            <a:r>
              <a:rPr lang="it-IT" sz="3600" b="1" dirty="0" smtClean="0">
                <a:solidFill>
                  <a:srgbClr val="C00000"/>
                </a:solidFill>
              </a:rPr>
              <a:t>3 </a:t>
            </a:r>
            <a:r>
              <a:rPr lang="it-IT" sz="3600" b="1" dirty="0" err="1" smtClean="0">
                <a:solidFill>
                  <a:srgbClr val="C00000"/>
                </a:solidFill>
              </a:rPr>
              <a:t>Transient</a:t>
            </a:r>
            <a:r>
              <a:rPr lang="it-IT" sz="3600" b="1" dirty="0" smtClean="0">
                <a:solidFill>
                  <a:srgbClr val="C00000"/>
                </a:solidFill>
              </a:rPr>
              <a:t> </a:t>
            </a:r>
            <a:r>
              <a:rPr lang="it-IT" sz="3600" b="1" dirty="0" err="1">
                <a:solidFill>
                  <a:srgbClr val="C00000"/>
                </a:solidFill>
              </a:rPr>
              <a:t>deformation</a:t>
            </a:r>
            <a:r>
              <a:rPr lang="it-IT" sz="3600" b="1" dirty="0">
                <a:solidFill>
                  <a:srgbClr val="C00000"/>
                </a:solidFill>
              </a:rPr>
              <a:t> due to </a:t>
            </a:r>
            <a:r>
              <a:rPr lang="it-IT" sz="3600" b="1" dirty="0" err="1">
                <a:solidFill>
                  <a:srgbClr val="C00000"/>
                </a:solidFill>
              </a:rPr>
              <a:t>hydrologic</a:t>
            </a:r>
            <a:r>
              <a:rPr lang="it-IT" sz="3600" b="1" dirty="0">
                <a:solidFill>
                  <a:srgbClr val="C00000"/>
                </a:solidFill>
              </a:rPr>
              <a:t> </a:t>
            </a:r>
            <a:r>
              <a:rPr lang="it-IT" sz="3600" b="1" dirty="0" err="1">
                <a:solidFill>
                  <a:srgbClr val="C00000"/>
                </a:solidFill>
              </a:rPr>
              <a:t>effect</a:t>
            </a:r>
            <a:r>
              <a:rPr lang="it-IT" sz="3600" b="1" dirty="0">
                <a:solidFill>
                  <a:srgbClr val="C00000"/>
                </a:solidFill>
              </a:rPr>
              <a:t>: </a:t>
            </a:r>
            <a:r>
              <a:rPr lang="it-IT" sz="3600" b="1" dirty="0" err="1">
                <a:solidFill>
                  <a:srgbClr val="C00000"/>
                </a:solidFill>
              </a:rPr>
              <a:t>observation</a:t>
            </a:r>
            <a:r>
              <a:rPr lang="it-IT" sz="3600" b="1" dirty="0">
                <a:solidFill>
                  <a:srgbClr val="C00000"/>
                </a:solidFill>
              </a:rPr>
              <a:t> and model</a:t>
            </a:r>
          </a:p>
        </p:txBody>
      </p:sp>
      <p:sp>
        <p:nvSpPr>
          <p:cNvPr id="3" name="Segnaposto contenuto 2"/>
          <p:cNvSpPr>
            <a:spLocks noGrp="1"/>
          </p:cNvSpPr>
          <p:nvPr>
            <p:ph idx="1"/>
          </p:nvPr>
        </p:nvSpPr>
        <p:spPr>
          <a:xfrm>
            <a:off x="383309" y="2154382"/>
            <a:ext cx="8229600" cy="4525963"/>
          </a:xfrm>
        </p:spPr>
        <p:txBody>
          <a:bodyPr/>
          <a:lstStyle/>
          <a:p>
            <a:pPr marL="514350" indent="-514350">
              <a:buFont typeface="+mj-lt"/>
              <a:buAutoNum type="arabicPeriod"/>
            </a:pPr>
            <a:r>
              <a:rPr lang="it-IT" dirty="0" err="1" smtClean="0"/>
              <a:t>Proof</a:t>
            </a:r>
            <a:r>
              <a:rPr lang="it-IT" dirty="0" smtClean="0"/>
              <a:t> of </a:t>
            </a:r>
            <a:r>
              <a:rPr lang="it-IT" dirty="0" err="1" smtClean="0"/>
              <a:t>overpressure</a:t>
            </a:r>
            <a:r>
              <a:rPr lang="it-IT" dirty="0" smtClean="0"/>
              <a:t> in </a:t>
            </a:r>
            <a:r>
              <a:rPr lang="it-IT" dirty="0" err="1" smtClean="0"/>
              <a:t>Hydrologic</a:t>
            </a:r>
            <a:r>
              <a:rPr lang="it-IT" dirty="0" smtClean="0"/>
              <a:t> </a:t>
            </a:r>
            <a:r>
              <a:rPr lang="it-IT" dirty="0" err="1" smtClean="0"/>
              <a:t>channels</a:t>
            </a:r>
            <a:endParaRPr lang="it-IT" dirty="0" smtClean="0"/>
          </a:p>
          <a:p>
            <a:pPr marL="514350" indent="-514350">
              <a:buFont typeface="+mj-lt"/>
              <a:buAutoNum type="arabicPeriod"/>
            </a:pPr>
            <a:r>
              <a:rPr lang="it-IT" dirty="0" err="1" smtClean="0"/>
              <a:t>Elastic</a:t>
            </a:r>
            <a:r>
              <a:rPr lang="it-IT" dirty="0" smtClean="0"/>
              <a:t> model of </a:t>
            </a:r>
            <a:r>
              <a:rPr lang="it-IT" dirty="0" err="1" smtClean="0"/>
              <a:t>pressurized</a:t>
            </a:r>
            <a:r>
              <a:rPr lang="it-IT" dirty="0" smtClean="0"/>
              <a:t> </a:t>
            </a:r>
            <a:r>
              <a:rPr lang="it-IT" dirty="0" err="1" smtClean="0"/>
              <a:t>channel</a:t>
            </a:r>
            <a:endParaRPr lang="it-IT" dirty="0" smtClean="0"/>
          </a:p>
          <a:p>
            <a:pPr marL="514350" indent="-514350">
              <a:buFont typeface="+mj-lt"/>
              <a:buAutoNum type="arabicPeriod"/>
            </a:pPr>
            <a:r>
              <a:rPr lang="it-IT" dirty="0" err="1" smtClean="0"/>
              <a:t>Uplift</a:t>
            </a:r>
            <a:r>
              <a:rPr lang="it-IT" dirty="0" smtClean="0"/>
              <a:t> and </a:t>
            </a:r>
            <a:r>
              <a:rPr lang="it-IT" dirty="0" err="1" smtClean="0"/>
              <a:t>tilting</a:t>
            </a:r>
            <a:r>
              <a:rPr lang="it-IT" dirty="0" smtClean="0"/>
              <a:t> of </a:t>
            </a:r>
            <a:r>
              <a:rPr lang="it-IT" dirty="0" err="1" smtClean="0"/>
              <a:t>pressurized</a:t>
            </a:r>
            <a:r>
              <a:rPr lang="it-IT" dirty="0" smtClean="0"/>
              <a:t> </a:t>
            </a:r>
            <a:r>
              <a:rPr lang="it-IT" dirty="0" err="1" smtClean="0"/>
              <a:t>channel</a:t>
            </a:r>
            <a:r>
              <a:rPr lang="it-IT" dirty="0" smtClean="0"/>
              <a:t> in Tilt and GPS of Trieste </a:t>
            </a:r>
            <a:r>
              <a:rPr lang="it-IT" dirty="0" err="1" smtClean="0"/>
              <a:t>Karst</a:t>
            </a:r>
            <a:endParaRPr lang="it-IT" dirty="0" smtClean="0"/>
          </a:p>
          <a:p>
            <a:pPr marL="514350" indent="-514350">
              <a:buFont typeface="+mj-lt"/>
              <a:buAutoNum type="arabicPeriod"/>
            </a:pPr>
            <a:r>
              <a:rPr lang="it-IT" dirty="0" err="1" smtClean="0"/>
              <a:t>Response</a:t>
            </a:r>
            <a:r>
              <a:rPr lang="it-IT" dirty="0" smtClean="0"/>
              <a:t> of </a:t>
            </a:r>
            <a:r>
              <a:rPr lang="it-IT" dirty="0" err="1" smtClean="0"/>
              <a:t>mudfilled</a:t>
            </a:r>
            <a:r>
              <a:rPr lang="it-IT" dirty="0" smtClean="0"/>
              <a:t> </a:t>
            </a:r>
            <a:r>
              <a:rPr lang="it-IT" dirty="0" err="1" smtClean="0"/>
              <a:t>channels</a:t>
            </a:r>
            <a:r>
              <a:rPr lang="it-IT" dirty="0" smtClean="0"/>
              <a:t>- </a:t>
            </a:r>
            <a:r>
              <a:rPr lang="it-IT" dirty="0" err="1" smtClean="0"/>
              <a:t>Observations</a:t>
            </a:r>
            <a:r>
              <a:rPr lang="it-IT" dirty="0" smtClean="0"/>
              <a:t> from Genziana station, </a:t>
            </a:r>
            <a:r>
              <a:rPr lang="it-IT" dirty="0" err="1" smtClean="0"/>
              <a:t>Cansiglio</a:t>
            </a:r>
            <a:r>
              <a:rPr lang="it-IT" dirty="0" smtClean="0"/>
              <a:t> </a:t>
            </a:r>
            <a:r>
              <a:rPr lang="it-IT" dirty="0" err="1" smtClean="0"/>
              <a:t>Karst</a:t>
            </a:r>
            <a:endParaRPr lang="it-IT" dirty="0" smtClean="0"/>
          </a:p>
        </p:txBody>
      </p:sp>
    </p:spTree>
    <p:extLst>
      <p:ext uri="{BB962C8B-B14F-4D97-AF65-F5344CB8AC3E}">
        <p14:creationId xmlns:p14="http://schemas.microsoft.com/office/powerpoint/2010/main" val="3203584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dirty="0" smtClean="0"/>
              <a:t>1 </a:t>
            </a:r>
            <a:r>
              <a:rPr lang="it-IT" sz="3200" dirty="0" err="1" smtClean="0"/>
              <a:t>Overpressure</a:t>
            </a:r>
            <a:r>
              <a:rPr lang="it-IT" sz="3200" dirty="0" smtClean="0"/>
              <a:t> </a:t>
            </a:r>
            <a:r>
              <a:rPr lang="it-IT" sz="3200" dirty="0"/>
              <a:t>in </a:t>
            </a:r>
            <a:r>
              <a:rPr lang="it-IT" sz="3200" dirty="0" err="1"/>
              <a:t>Hydrologic</a:t>
            </a:r>
            <a:r>
              <a:rPr lang="it-IT" sz="3200" dirty="0"/>
              <a:t> </a:t>
            </a:r>
            <a:r>
              <a:rPr lang="it-IT" sz="3200" dirty="0" err="1"/>
              <a:t>channels</a:t>
            </a:r>
            <a:r>
              <a:rPr lang="it-IT" sz="3200" dirty="0"/>
              <a:t/>
            </a:r>
            <a:br>
              <a:rPr lang="it-IT" sz="3200" dirty="0"/>
            </a:br>
            <a:endParaRPr lang="en-US" sz="3200" dirty="0"/>
          </a:p>
        </p:txBody>
      </p:sp>
      <p:sp>
        <p:nvSpPr>
          <p:cNvPr id="3" name="Segnaposto contenuto 2"/>
          <p:cNvSpPr>
            <a:spLocks noGrp="1"/>
          </p:cNvSpPr>
          <p:nvPr>
            <p:ph idx="1"/>
          </p:nvPr>
        </p:nvSpPr>
        <p:spPr/>
        <p:txBody>
          <a:bodyPr/>
          <a:lstStyle/>
          <a:p>
            <a:r>
              <a:rPr lang="it-IT" dirty="0" err="1" smtClean="0"/>
              <a:t>We</a:t>
            </a:r>
            <a:r>
              <a:rPr lang="it-IT" dirty="0" smtClean="0"/>
              <a:t> start with </a:t>
            </a:r>
            <a:r>
              <a:rPr lang="it-IT" dirty="0" err="1" smtClean="0"/>
              <a:t>introducing</a:t>
            </a:r>
            <a:r>
              <a:rPr lang="it-IT" dirty="0" smtClean="0"/>
              <a:t> some general </a:t>
            </a:r>
            <a:r>
              <a:rPr lang="it-IT" dirty="0" err="1" smtClean="0"/>
              <a:t>properties</a:t>
            </a:r>
            <a:r>
              <a:rPr lang="it-IT" dirty="0" smtClean="0"/>
              <a:t> of the </a:t>
            </a:r>
            <a:r>
              <a:rPr lang="it-IT" dirty="0" err="1" smtClean="0"/>
              <a:t>hydrologic</a:t>
            </a:r>
            <a:r>
              <a:rPr lang="it-IT" dirty="0" smtClean="0"/>
              <a:t> </a:t>
            </a:r>
            <a:r>
              <a:rPr lang="it-IT" dirty="0" err="1" smtClean="0"/>
              <a:t>system</a:t>
            </a:r>
            <a:r>
              <a:rPr lang="it-IT" dirty="0" smtClean="0"/>
              <a:t> in a </a:t>
            </a:r>
            <a:r>
              <a:rPr lang="it-IT" dirty="0" err="1" smtClean="0"/>
              <a:t>karst</a:t>
            </a:r>
            <a:r>
              <a:rPr lang="it-IT" dirty="0" smtClean="0"/>
              <a:t> </a:t>
            </a:r>
            <a:r>
              <a:rPr lang="it-IT" dirty="0" err="1" smtClean="0"/>
              <a:t>unit</a:t>
            </a:r>
            <a:r>
              <a:rPr lang="it-IT" dirty="0" smtClean="0"/>
              <a:t>. The </a:t>
            </a:r>
            <a:r>
              <a:rPr lang="it-IT" dirty="0" err="1" smtClean="0"/>
              <a:t>results</a:t>
            </a:r>
            <a:r>
              <a:rPr lang="it-IT" dirty="0" smtClean="0"/>
              <a:t> are from the </a:t>
            </a:r>
            <a:r>
              <a:rPr lang="it-IT" dirty="0" err="1" smtClean="0"/>
              <a:t>well</a:t>
            </a:r>
            <a:r>
              <a:rPr lang="it-IT" dirty="0" smtClean="0"/>
              <a:t> </a:t>
            </a:r>
            <a:r>
              <a:rPr lang="it-IT" dirty="0" err="1" smtClean="0"/>
              <a:t>studied</a:t>
            </a:r>
            <a:r>
              <a:rPr lang="it-IT" dirty="0" smtClean="0"/>
              <a:t> </a:t>
            </a:r>
            <a:r>
              <a:rPr lang="it-IT" dirty="0" err="1" smtClean="0"/>
              <a:t>Classical</a:t>
            </a:r>
            <a:r>
              <a:rPr lang="it-IT" dirty="0" smtClean="0"/>
              <a:t> </a:t>
            </a:r>
            <a:r>
              <a:rPr lang="it-IT" dirty="0" err="1" smtClean="0"/>
              <a:t>Karst</a:t>
            </a:r>
            <a:r>
              <a:rPr lang="it-IT" dirty="0" smtClean="0"/>
              <a:t> </a:t>
            </a:r>
            <a:r>
              <a:rPr lang="it-IT" dirty="0" err="1" smtClean="0"/>
              <a:t>which</a:t>
            </a:r>
            <a:r>
              <a:rPr lang="it-IT" dirty="0" smtClean="0"/>
              <a:t> </a:t>
            </a:r>
            <a:r>
              <a:rPr lang="it-IT" dirty="0" err="1" smtClean="0"/>
              <a:t>is</a:t>
            </a:r>
            <a:r>
              <a:rPr lang="it-IT" dirty="0" smtClean="0"/>
              <a:t> </a:t>
            </a:r>
            <a:r>
              <a:rPr lang="it-IT" dirty="0" err="1" smtClean="0"/>
              <a:t>divided</a:t>
            </a:r>
            <a:r>
              <a:rPr lang="it-IT" dirty="0" smtClean="0"/>
              <a:t> </a:t>
            </a:r>
            <a:r>
              <a:rPr lang="it-IT" dirty="0" err="1" smtClean="0"/>
              <a:t>between</a:t>
            </a:r>
            <a:r>
              <a:rPr lang="it-IT" dirty="0" smtClean="0"/>
              <a:t> </a:t>
            </a:r>
            <a:r>
              <a:rPr lang="it-IT" dirty="0" err="1" smtClean="0"/>
              <a:t>Italy</a:t>
            </a:r>
            <a:r>
              <a:rPr lang="it-IT" dirty="0" smtClean="0"/>
              <a:t> and Slovenia. </a:t>
            </a:r>
          </a:p>
          <a:p>
            <a:endParaRPr lang="en-US" dirty="0"/>
          </a:p>
        </p:txBody>
      </p:sp>
    </p:spTree>
    <p:extLst>
      <p:ext uri="{BB962C8B-B14F-4D97-AF65-F5344CB8AC3E}">
        <p14:creationId xmlns:p14="http://schemas.microsoft.com/office/powerpoint/2010/main" val="1049216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p:cNvGrpSpPr>
            <a:grpSpLocks/>
          </p:cNvGrpSpPr>
          <p:nvPr/>
        </p:nvGrpSpPr>
        <p:grpSpPr bwMode="auto">
          <a:xfrm>
            <a:off x="-323850" y="-153988"/>
            <a:ext cx="9793288" cy="7011988"/>
            <a:chOff x="-387" y="-17"/>
            <a:chExt cx="6215" cy="4570"/>
          </a:xfrm>
        </p:grpSpPr>
        <p:pic>
          <p:nvPicPr>
            <p:cNvPr id="45065" name="Picture 2" descr="Carso_Classico4"/>
            <p:cNvPicPr>
              <a:picLocks noChangeAspect="1" noChangeArrowheads="1"/>
            </p:cNvPicPr>
            <p:nvPr/>
          </p:nvPicPr>
          <p:blipFill>
            <a:blip r:embed="rId2" cstate="print"/>
            <a:srcRect/>
            <a:stretch>
              <a:fillRect/>
            </a:stretch>
          </p:blipFill>
          <p:spPr bwMode="auto">
            <a:xfrm>
              <a:off x="-387" y="-17"/>
              <a:ext cx="6215" cy="4570"/>
            </a:xfrm>
            <a:prstGeom prst="rect">
              <a:avLst/>
            </a:prstGeom>
            <a:noFill/>
            <a:ln w="9525">
              <a:noFill/>
              <a:miter lim="800000"/>
              <a:headEnd/>
              <a:tailEnd/>
            </a:ln>
          </p:spPr>
        </p:pic>
        <p:sp>
          <p:nvSpPr>
            <p:cNvPr id="45066" name="AutoShape 3"/>
            <p:cNvSpPr>
              <a:spLocks noChangeArrowheads="1"/>
            </p:cNvSpPr>
            <p:nvPr/>
          </p:nvSpPr>
          <p:spPr bwMode="auto">
            <a:xfrm rot="6172326">
              <a:off x="437" y="81"/>
              <a:ext cx="1101" cy="102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4 w 21600"/>
                <a:gd name="T13" fmla="*/ 5395 h 21600"/>
                <a:gd name="T14" fmla="*/ 18893 w 21600"/>
                <a:gd name="T15" fmla="*/ 1620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alpha val="50195"/>
              </a:srgbClr>
            </a:solidFill>
            <a:ln w="12700">
              <a:solidFill>
                <a:srgbClr val="FF0000"/>
              </a:solidFill>
              <a:miter lim="800000"/>
              <a:headEnd/>
              <a:tailEnd/>
            </a:ln>
          </p:spPr>
          <p:txBody>
            <a:bodyPr rot="10800000" wrap="none" anchor="ctr"/>
            <a:lstStyle/>
            <a:p>
              <a:pPr algn="ctr"/>
              <a:r>
                <a:rPr lang="it-IT" b="1"/>
                <a:t>Isonzo and </a:t>
              </a:r>
            </a:p>
            <a:p>
              <a:pPr algn="ctr"/>
              <a:r>
                <a:rPr lang="it-IT" b="1"/>
                <a:t>Vipava rivers</a:t>
              </a:r>
            </a:p>
            <a:p>
              <a:pPr algn="ctr"/>
              <a:r>
                <a:rPr lang="it-IT" b="1"/>
                <a:t>10 m</a:t>
              </a:r>
              <a:r>
                <a:rPr lang="it-IT" b="1" baseline="30000"/>
                <a:t>3</a:t>
              </a:r>
              <a:r>
                <a:rPr lang="it-IT" b="1"/>
                <a:t>/sec</a:t>
              </a:r>
            </a:p>
          </p:txBody>
        </p:sp>
        <p:sp>
          <p:nvSpPr>
            <p:cNvPr id="45067" name="AutoShape 4"/>
            <p:cNvSpPr>
              <a:spLocks noChangeArrowheads="1"/>
            </p:cNvSpPr>
            <p:nvPr/>
          </p:nvSpPr>
          <p:spPr bwMode="auto">
            <a:xfrm rot="-9437881">
              <a:off x="3742" y="2750"/>
              <a:ext cx="1520" cy="76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68 w 21600"/>
                <a:gd name="T13" fmla="*/ 5414 h 21600"/>
                <a:gd name="T14" fmla="*/ 18900 w 21600"/>
                <a:gd name="T15" fmla="*/ 16214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alpha val="50195"/>
              </a:srgbClr>
            </a:solidFill>
            <a:ln w="12700">
              <a:solidFill>
                <a:srgbClr val="FF0000"/>
              </a:solidFill>
              <a:miter lim="800000"/>
              <a:headEnd/>
              <a:tailEnd/>
            </a:ln>
          </p:spPr>
          <p:txBody>
            <a:bodyPr rot="10800000" wrap="none" anchor="ctr"/>
            <a:lstStyle/>
            <a:p>
              <a:pPr algn="ctr"/>
              <a:r>
                <a:rPr lang="it-IT" b="1"/>
                <a:t>Reka River</a:t>
              </a:r>
            </a:p>
            <a:p>
              <a:pPr algn="ctr"/>
              <a:r>
                <a:rPr lang="it-IT" b="1"/>
                <a:t>8 m</a:t>
              </a:r>
              <a:r>
                <a:rPr lang="it-IT" b="1" baseline="30000"/>
                <a:t>3</a:t>
              </a:r>
              <a:r>
                <a:rPr lang="it-IT" b="1"/>
                <a:t>/sec</a:t>
              </a:r>
            </a:p>
          </p:txBody>
        </p:sp>
        <p:sp>
          <p:nvSpPr>
            <p:cNvPr id="45068" name="AutoShape 5"/>
            <p:cNvSpPr>
              <a:spLocks noChangeArrowheads="1"/>
            </p:cNvSpPr>
            <p:nvPr/>
          </p:nvSpPr>
          <p:spPr bwMode="auto">
            <a:xfrm rot="1912306">
              <a:off x="567" y="1979"/>
              <a:ext cx="1189" cy="635"/>
            </a:xfrm>
            <a:prstGeom prst="downArrowCallout">
              <a:avLst>
                <a:gd name="adj1" fmla="val 46811"/>
                <a:gd name="adj2" fmla="val 46811"/>
                <a:gd name="adj3" fmla="val 16667"/>
                <a:gd name="adj4" fmla="val 66667"/>
              </a:avLst>
            </a:prstGeom>
            <a:solidFill>
              <a:srgbClr val="FFFF00">
                <a:alpha val="79999"/>
              </a:srgbClr>
            </a:solidFill>
            <a:ln w="9525">
              <a:solidFill>
                <a:schemeClr val="tx1"/>
              </a:solidFill>
              <a:miter lim="800000"/>
              <a:headEnd/>
              <a:tailEnd/>
            </a:ln>
          </p:spPr>
          <p:txBody>
            <a:bodyPr wrap="none" anchor="ctr"/>
            <a:lstStyle/>
            <a:p>
              <a:pPr algn="ctr"/>
              <a:r>
                <a:rPr lang="it-IT" b="1"/>
                <a:t>Total discharge</a:t>
              </a:r>
            </a:p>
            <a:p>
              <a:pPr algn="ctr"/>
              <a:r>
                <a:rPr lang="it-IT" b="1"/>
                <a:t>  35 m</a:t>
              </a:r>
              <a:r>
                <a:rPr lang="it-IT" b="1" baseline="30000"/>
                <a:t>3</a:t>
              </a:r>
              <a:r>
                <a:rPr lang="it-IT" b="1"/>
                <a:t>/sec</a:t>
              </a:r>
            </a:p>
          </p:txBody>
        </p:sp>
        <p:sp>
          <p:nvSpPr>
            <p:cNvPr id="45069" name="AutoShape 6"/>
            <p:cNvSpPr>
              <a:spLocks noChangeArrowheads="1"/>
            </p:cNvSpPr>
            <p:nvPr/>
          </p:nvSpPr>
          <p:spPr bwMode="auto">
            <a:xfrm rot="8772936">
              <a:off x="3198" y="1071"/>
              <a:ext cx="1060" cy="746"/>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3 w 21600"/>
                <a:gd name="T13" fmla="*/ 5414 h 21600"/>
                <a:gd name="T14" fmla="*/ 18890 w 21600"/>
                <a:gd name="T15" fmla="*/ 16214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alpha val="50195"/>
              </a:srgbClr>
            </a:solidFill>
            <a:ln w="12700">
              <a:solidFill>
                <a:srgbClr val="FF0000"/>
              </a:solidFill>
              <a:miter lim="800000"/>
              <a:headEnd/>
              <a:tailEnd/>
            </a:ln>
          </p:spPr>
          <p:txBody>
            <a:bodyPr rot="10800000" wrap="none" anchor="ctr"/>
            <a:lstStyle/>
            <a:p>
              <a:pPr algn="ctr"/>
              <a:r>
                <a:rPr lang="it-IT" b="1"/>
                <a:t>Rasa torrent</a:t>
              </a:r>
            </a:p>
            <a:p>
              <a:pPr algn="ctr"/>
              <a:r>
                <a:rPr lang="it-IT" b="1"/>
                <a:t>0.5 m</a:t>
              </a:r>
              <a:r>
                <a:rPr lang="it-IT" b="1" baseline="30000"/>
                <a:t>3</a:t>
              </a:r>
              <a:r>
                <a:rPr lang="it-IT" b="1"/>
                <a:t>/sec</a:t>
              </a:r>
            </a:p>
          </p:txBody>
        </p:sp>
        <p:sp>
          <p:nvSpPr>
            <p:cNvPr id="45070" name="Oval 7"/>
            <p:cNvSpPr>
              <a:spLocks noChangeArrowheads="1"/>
            </p:cNvSpPr>
            <p:nvPr/>
          </p:nvSpPr>
          <p:spPr bwMode="auto">
            <a:xfrm rot="1650222">
              <a:off x="249" y="1071"/>
              <a:ext cx="4144" cy="1456"/>
            </a:xfrm>
            <a:prstGeom prst="ellipse">
              <a:avLst/>
            </a:prstGeom>
            <a:solidFill>
              <a:srgbClr val="FF0000">
                <a:alpha val="14902"/>
              </a:srgbClr>
            </a:solidFill>
            <a:ln w="9525">
              <a:solidFill>
                <a:srgbClr val="FF0000"/>
              </a:solidFill>
              <a:round/>
              <a:headEnd/>
              <a:tailEnd/>
            </a:ln>
          </p:spPr>
          <p:txBody>
            <a:bodyPr wrap="none" anchor="ctr"/>
            <a:lstStyle/>
            <a:p>
              <a:pPr algn="ctr"/>
              <a:r>
                <a:rPr lang="it-IT" sz="2400" b="1"/>
                <a:t>effective infiltration</a:t>
              </a:r>
            </a:p>
            <a:p>
              <a:pPr algn="ctr"/>
              <a:r>
                <a:rPr lang="it-IT" sz="2400" b="1"/>
                <a:t>  21 m</a:t>
              </a:r>
              <a:r>
                <a:rPr lang="it-IT" sz="2400" b="1" baseline="30000"/>
                <a:t>3</a:t>
              </a:r>
              <a:r>
                <a:rPr lang="it-IT" sz="2400" b="1"/>
                <a:t>/sec</a:t>
              </a:r>
            </a:p>
          </p:txBody>
        </p:sp>
      </p:grpSp>
      <p:sp>
        <p:nvSpPr>
          <p:cNvPr id="45059" name="Rectangle 19"/>
          <p:cNvSpPr>
            <a:spLocks noChangeArrowheads="1"/>
          </p:cNvSpPr>
          <p:nvPr/>
        </p:nvSpPr>
        <p:spPr bwMode="auto">
          <a:xfrm>
            <a:off x="3348038" y="115888"/>
            <a:ext cx="6372225" cy="427037"/>
          </a:xfrm>
          <a:prstGeom prst="rect">
            <a:avLst/>
          </a:prstGeom>
          <a:noFill/>
          <a:ln w="9525">
            <a:noFill/>
            <a:miter lim="800000"/>
            <a:headEnd/>
            <a:tailEnd/>
          </a:ln>
        </p:spPr>
        <p:txBody>
          <a:bodyPr>
            <a:spAutoFit/>
          </a:bodyPr>
          <a:lstStyle/>
          <a:p>
            <a:r>
              <a:rPr lang="en-GB" sz="2200" b="1"/>
              <a:t>WATER BALANCE OF CLASSICAL KARST</a:t>
            </a:r>
          </a:p>
        </p:txBody>
      </p:sp>
      <p:sp>
        <p:nvSpPr>
          <p:cNvPr id="45060" name="Rectangle 20"/>
          <p:cNvSpPr>
            <a:spLocks noChangeArrowheads="1"/>
          </p:cNvSpPr>
          <p:nvPr/>
        </p:nvSpPr>
        <p:spPr bwMode="auto">
          <a:xfrm>
            <a:off x="6588125" y="3284538"/>
            <a:ext cx="2016125" cy="457200"/>
          </a:xfrm>
          <a:prstGeom prst="rect">
            <a:avLst/>
          </a:prstGeom>
          <a:noFill/>
          <a:ln w="9525">
            <a:noFill/>
            <a:miter lim="800000"/>
            <a:headEnd/>
            <a:tailEnd/>
          </a:ln>
        </p:spPr>
        <p:txBody>
          <a:bodyPr>
            <a:spAutoFit/>
          </a:bodyPr>
          <a:lstStyle/>
          <a:p>
            <a:r>
              <a:rPr lang="en-GB" sz="2400" b="1"/>
              <a:t>SLOVENIA</a:t>
            </a:r>
          </a:p>
        </p:txBody>
      </p:sp>
      <p:sp>
        <p:nvSpPr>
          <p:cNvPr id="45061" name="Rectangle 21"/>
          <p:cNvSpPr>
            <a:spLocks noChangeArrowheads="1"/>
          </p:cNvSpPr>
          <p:nvPr/>
        </p:nvSpPr>
        <p:spPr bwMode="auto">
          <a:xfrm>
            <a:off x="4716463" y="5445125"/>
            <a:ext cx="1728787" cy="457200"/>
          </a:xfrm>
          <a:prstGeom prst="rect">
            <a:avLst/>
          </a:prstGeom>
          <a:noFill/>
          <a:ln w="9525">
            <a:noFill/>
            <a:miter lim="800000"/>
            <a:headEnd/>
            <a:tailEnd/>
          </a:ln>
        </p:spPr>
        <p:txBody>
          <a:bodyPr>
            <a:spAutoFit/>
          </a:bodyPr>
          <a:lstStyle/>
          <a:p>
            <a:r>
              <a:rPr lang="en-GB" sz="2400" b="1"/>
              <a:t>ITALY</a:t>
            </a:r>
          </a:p>
        </p:txBody>
      </p:sp>
      <p:sp>
        <p:nvSpPr>
          <p:cNvPr id="45062" name="Rectangle 23"/>
          <p:cNvSpPr>
            <a:spLocks noChangeArrowheads="1"/>
          </p:cNvSpPr>
          <p:nvPr/>
        </p:nvSpPr>
        <p:spPr bwMode="auto">
          <a:xfrm>
            <a:off x="0" y="4005263"/>
            <a:ext cx="3933825" cy="641350"/>
          </a:xfrm>
          <a:prstGeom prst="rect">
            <a:avLst/>
          </a:prstGeom>
          <a:noFill/>
          <a:ln w="9525">
            <a:noFill/>
            <a:miter lim="800000"/>
            <a:headEnd/>
            <a:tailEnd/>
          </a:ln>
        </p:spPr>
        <p:txBody>
          <a:bodyPr>
            <a:spAutoFit/>
          </a:bodyPr>
          <a:lstStyle/>
          <a:p>
            <a:r>
              <a:rPr lang="en-GB" b="1"/>
              <a:t>The average evapotraspiration rate is from 450 to 750 mm. </a:t>
            </a:r>
          </a:p>
        </p:txBody>
      </p:sp>
      <p:sp>
        <p:nvSpPr>
          <p:cNvPr id="45063" name="Rectangle 17"/>
          <p:cNvSpPr>
            <a:spLocks noChangeArrowheads="1"/>
          </p:cNvSpPr>
          <p:nvPr/>
        </p:nvSpPr>
        <p:spPr bwMode="auto">
          <a:xfrm>
            <a:off x="395288" y="4797425"/>
            <a:ext cx="2808287" cy="1606550"/>
          </a:xfrm>
          <a:prstGeom prst="rect">
            <a:avLst/>
          </a:prstGeom>
          <a:solidFill>
            <a:srgbClr val="66FF99"/>
          </a:solidFill>
          <a:ln w="25400">
            <a:solidFill>
              <a:srgbClr val="0000FF"/>
            </a:solidFill>
            <a:miter lim="800000"/>
            <a:headEnd/>
            <a:tailEnd/>
          </a:ln>
        </p:spPr>
        <p:txBody>
          <a:bodyPr>
            <a:spAutoFit/>
          </a:bodyPr>
          <a:lstStyle/>
          <a:p>
            <a:pPr algn="ctr"/>
            <a:r>
              <a:rPr kumimoji="1" lang="it-IT" sz="1400" b="1"/>
              <a:t>CLASSICAL KARST S.S.</a:t>
            </a:r>
          </a:p>
          <a:p>
            <a:pPr algn="ctr"/>
            <a:r>
              <a:rPr kumimoji="1" lang="it-IT" sz="1400" b="1"/>
              <a:t>basin = 660 km</a:t>
            </a:r>
            <a:r>
              <a:rPr kumimoji="1" lang="it-IT" sz="1400" b="1" baseline="30000"/>
              <a:t>2</a:t>
            </a:r>
            <a:r>
              <a:rPr kumimoji="1" lang="it-IT" sz="1400" b="1"/>
              <a:t> </a:t>
            </a:r>
          </a:p>
          <a:p>
            <a:pPr algn="ctr"/>
            <a:r>
              <a:rPr kumimoji="1" lang="it-IT" sz="1400" b="1"/>
              <a:t>Classical karst s.l.</a:t>
            </a:r>
          </a:p>
          <a:p>
            <a:pPr algn="ctr"/>
            <a:r>
              <a:rPr kumimoji="1" lang="it-IT" sz="1400" b="1"/>
              <a:t>basin = 750 km</a:t>
            </a:r>
            <a:r>
              <a:rPr kumimoji="1" lang="it-IT" sz="1400" b="1" baseline="30000"/>
              <a:t>2</a:t>
            </a:r>
            <a:r>
              <a:rPr kumimoji="1" lang="it-IT" sz="1400"/>
              <a:t> </a:t>
            </a:r>
            <a:endParaRPr kumimoji="1" lang="it-IT" sz="1400" b="1"/>
          </a:p>
          <a:p>
            <a:pPr algn="ctr"/>
            <a:r>
              <a:rPr kumimoji="1" lang="it-IT" sz="1400" b="1"/>
              <a:t>rainfall: 1000 (cost) mm/year</a:t>
            </a:r>
          </a:p>
          <a:p>
            <a:pPr algn="ctr"/>
            <a:r>
              <a:rPr kumimoji="1" lang="it-IT" sz="1400" b="1"/>
              <a:t> 1800 (continental) mm/year</a:t>
            </a:r>
          </a:p>
          <a:p>
            <a:pPr algn="ctr"/>
            <a:r>
              <a:rPr kumimoji="1" lang="it-IT" sz="1400" b="1"/>
              <a:t>Effective infiltration = 21 m</a:t>
            </a:r>
            <a:r>
              <a:rPr kumimoji="1" lang="it-IT" sz="1400" b="1" baseline="30000"/>
              <a:t>3</a:t>
            </a:r>
            <a:r>
              <a:rPr kumimoji="1" lang="it-IT" sz="1400" b="1"/>
              <a:t>s</a:t>
            </a:r>
            <a:r>
              <a:rPr kumimoji="1" lang="it-IT" sz="1400" b="1" baseline="30000"/>
              <a:t>-1</a:t>
            </a:r>
          </a:p>
        </p:txBody>
      </p:sp>
      <p:sp>
        <p:nvSpPr>
          <p:cNvPr id="45064" name="Rectangle 15"/>
          <p:cNvSpPr>
            <a:spLocks noChangeArrowheads="1"/>
          </p:cNvSpPr>
          <p:nvPr/>
        </p:nvSpPr>
        <p:spPr bwMode="auto">
          <a:xfrm>
            <a:off x="6084888" y="5300663"/>
            <a:ext cx="2592387" cy="1152525"/>
          </a:xfrm>
          <a:prstGeom prst="rect">
            <a:avLst/>
          </a:prstGeom>
          <a:solidFill>
            <a:srgbClr val="FFCC99"/>
          </a:solidFill>
          <a:ln w="12700">
            <a:solidFill>
              <a:schemeClr val="tx1"/>
            </a:solidFill>
            <a:miter lim="800000"/>
            <a:headEnd/>
            <a:tailEnd/>
          </a:ln>
        </p:spPr>
        <p:txBody>
          <a:bodyPr/>
          <a:lstStyle/>
          <a:p>
            <a:pPr algn="ctr"/>
            <a:r>
              <a:rPr kumimoji="1" lang="it-IT" sz="1000" b="1"/>
              <a:t>Upper Reka River</a:t>
            </a:r>
            <a:br>
              <a:rPr kumimoji="1" lang="it-IT" sz="1000" b="1"/>
            </a:br>
            <a:r>
              <a:rPr kumimoji="1" lang="it-IT" sz="1000" b="1"/>
              <a:t>basin = 440 km</a:t>
            </a:r>
            <a:r>
              <a:rPr kumimoji="1" lang="it-IT" sz="1000" b="1" baseline="30000"/>
              <a:t>2</a:t>
            </a:r>
            <a:r>
              <a:rPr kumimoji="1" lang="it-IT" sz="1000" b="1"/>
              <a:t> </a:t>
            </a:r>
            <a:br>
              <a:rPr kumimoji="1" lang="it-IT" sz="1000" b="1"/>
            </a:br>
            <a:r>
              <a:rPr kumimoji="1" lang="it-IT" sz="1000" b="1"/>
              <a:t> rainfall = 2000 – 2600 mm/year</a:t>
            </a:r>
            <a:br>
              <a:rPr kumimoji="1" lang="it-IT" sz="1000" b="1"/>
            </a:br>
            <a:r>
              <a:rPr kumimoji="1" lang="it-IT" sz="1000" b="1"/>
              <a:t>discharge in flat land: </a:t>
            </a:r>
            <a:br>
              <a:rPr kumimoji="1" lang="it-IT" sz="1000" b="1"/>
            </a:br>
            <a:r>
              <a:rPr kumimoji="1" lang="it-IT" sz="1000" b="1"/>
              <a:t>   mean 8,26 m</a:t>
            </a:r>
            <a:r>
              <a:rPr kumimoji="1" lang="it-IT" sz="1000" b="1" baseline="30000"/>
              <a:t>3</a:t>
            </a:r>
            <a:r>
              <a:rPr kumimoji="1" lang="it-IT" sz="1000" b="1"/>
              <a:t>s-1 (1961-90)</a:t>
            </a:r>
            <a:br>
              <a:rPr kumimoji="1" lang="it-IT" sz="1000" b="1"/>
            </a:br>
            <a:r>
              <a:rPr kumimoji="1" lang="it-IT" sz="1000" b="1"/>
              <a:t>   min 0,18 m</a:t>
            </a:r>
            <a:r>
              <a:rPr kumimoji="1" lang="it-IT" sz="1000" b="1" baseline="30000"/>
              <a:t>3</a:t>
            </a:r>
            <a:r>
              <a:rPr kumimoji="1" lang="it-IT" sz="1000" b="1"/>
              <a:t>-1 (18.08.1988)</a:t>
            </a:r>
            <a:br>
              <a:rPr kumimoji="1" lang="it-IT" sz="1000" b="1"/>
            </a:br>
            <a:r>
              <a:rPr kumimoji="1" lang="it-IT" sz="1000" b="1"/>
              <a:t>   max 305 m</a:t>
            </a:r>
            <a:r>
              <a:rPr kumimoji="1" lang="it-IT" sz="1000" b="1" baseline="30000"/>
              <a:t>3</a:t>
            </a:r>
            <a:r>
              <a:rPr kumimoji="1" lang="it-IT" sz="1000" b="1"/>
              <a:t>s-1 (16.05.1972)</a:t>
            </a:r>
          </a:p>
        </p:txBody>
      </p:sp>
    </p:spTree>
    <p:extLst>
      <p:ext uri="{BB962C8B-B14F-4D97-AF65-F5344CB8AC3E}">
        <p14:creationId xmlns:p14="http://schemas.microsoft.com/office/powerpoint/2010/main" val="928125123"/>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7106" name="Picture 95" descr="Rete_Monitoraggio_Carso_Classico-a"/>
          <p:cNvPicPr>
            <a:picLocks noChangeAspect="1" noChangeArrowheads="1"/>
          </p:cNvPicPr>
          <p:nvPr/>
        </p:nvPicPr>
        <p:blipFill>
          <a:blip r:embed="rId3" cstate="print"/>
          <a:srcRect/>
          <a:stretch>
            <a:fillRect/>
          </a:stretch>
        </p:blipFill>
        <p:spPr bwMode="auto">
          <a:xfrm>
            <a:off x="0" y="0"/>
            <a:ext cx="9247188" cy="6954838"/>
          </a:xfrm>
          <a:prstGeom prst="rect">
            <a:avLst/>
          </a:prstGeom>
          <a:noFill/>
          <a:ln w="9525">
            <a:noFill/>
            <a:miter lim="800000"/>
            <a:headEnd/>
            <a:tailEnd/>
          </a:ln>
        </p:spPr>
      </p:pic>
      <p:sp>
        <p:nvSpPr>
          <p:cNvPr id="47107" name="Rectangle 96"/>
          <p:cNvSpPr>
            <a:spLocks noChangeArrowheads="1"/>
          </p:cNvSpPr>
          <p:nvPr/>
        </p:nvSpPr>
        <p:spPr bwMode="auto">
          <a:xfrm>
            <a:off x="5437188" y="5016500"/>
            <a:ext cx="1274762" cy="523875"/>
          </a:xfrm>
          <a:prstGeom prst="rect">
            <a:avLst/>
          </a:prstGeom>
          <a:noFill/>
          <a:ln w="9525">
            <a:noFill/>
            <a:miter lim="800000"/>
            <a:headEnd/>
            <a:tailEnd/>
          </a:ln>
        </p:spPr>
        <p:txBody>
          <a:bodyPr>
            <a:spAutoFit/>
          </a:bodyPr>
          <a:lstStyle/>
          <a:p>
            <a:pPr>
              <a:spcBef>
                <a:spcPct val="50000"/>
              </a:spcBef>
            </a:pPr>
            <a:r>
              <a:rPr lang="it-IT" sz="1400" b="1">
                <a:solidFill>
                  <a:srgbClr val="0066FF"/>
                </a:solidFill>
              </a:rPr>
              <a:t>Antro di Bagnoli</a:t>
            </a:r>
          </a:p>
        </p:txBody>
      </p:sp>
      <p:sp>
        <p:nvSpPr>
          <p:cNvPr id="47108" name="Rectangle 97"/>
          <p:cNvSpPr>
            <a:spLocks noChangeArrowheads="1"/>
          </p:cNvSpPr>
          <p:nvPr/>
        </p:nvSpPr>
        <p:spPr bwMode="auto">
          <a:xfrm>
            <a:off x="1725613" y="2517775"/>
            <a:ext cx="1127125" cy="523875"/>
          </a:xfrm>
          <a:prstGeom prst="rect">
            <a:avLst/>
          </a:prstGeom>
          <a:noFill/>
          <a:ln w="9525">
            <a:noFill/>
            <a:miter lim="800000"/>
            <a:headEnd/>
            <a:tailEnd/>
          </a:ln>
        </p:spPr>
        <p:txBody>
          <a:bodyPr>
            <a:spAutoFit/>
          </a:bodyPr>
          <a:lstStyle/>
          <a:p>
            <a:r>
              <a:rPr lang="it-IT" sz="1400" b="1">
                <a:solidFill>
                  <a:srgbClr val="0066FF"/>
                </a:solidFill>
              </a:rPr>
              <a:t>Risorgive </a:t>
            </a:r>
          </a:p>
          <a:p>
            <a:r>
              <a:rPr lang="it-IT" sz="1400" b="1">
                <a:solidFill>
                  <a:srgbClr val="0066FF"/>
                </a:solidFill>
              </a:rPr>
              <a:t>del Timavo</a:t>
            </a:r>
          </a:p>
        </p:txBody>
      </p:sp>
      <p:sp>
        <p:nvSpPr>
          <p:cNvPr id="47109" name="Rectangle 98"/>
          <p:cNvSpPr>
            <a:spLocks noChangeArrowheads="1"/>
          </p:cNvSpPr>
          <p:nvPr/>
        </p:nvSpPr>
        <p:spPr bwMode="auto">
          <a:xfrm>
            <a:off x="1289050" y="1395413"/>
            <a:ext cx="1797050" cy="304800"/>
          </a:xfrm>
          <a:prstGeom prst="rect">
            <a:avLst/>
          </a:prstGeom>
          <a:noFill/>
          <a:ln w="9525">
            <a:noFill/>
            <a:miter lim="800000"/>
            <a:headEnd/>
            <a:tailEnd/>
          </a:ln>
        </p:spPr>
        <p:txBody>
          <a:bodyPr>
            <a:spAutoFit/>
          </a:bodyPr>
          <a:lstStyle/>
          <a:p>
            <a:r>
              <a:rPr lang="it-IT" sz="1400" b="1">
                <a:solidFill>
                  <a:srgbClr val="0066FF"/>
                </a:solidFill>
              </a:rPr>
              <a:t>Lago di Doberdò</a:t>
            </a:r>
          </a:p>
        </p:txBody>
      </p:sp>
      <p:sp>
        <p:nvSpPr>
          <p:cNvPr id="47110" name="Rectangle 99"/>
          <p:cNvSpPr>
            <a:spLocks noChangeArrowheads="1"/>
          </p:cNvSpPr>
          <p:nvPr/>
        </p:nvSpPr>
        <p:spPr bwMode="auto">
          <a:xfrm>
            <a:off x="4930775" y="4044950"/>
            <a:ext cx="1697038" cy="523875"/>
          </a:xfrm>
          <a:prstGeom prst="rect">
            <a:avLst/>
          </a:prstGeom>
          <a:noFill/>
          <a:ln w="9525">
            <a:noFill/>
            <a:miter lim="800000"/>
            <a:headEnd/>
            <a:tailEnd/>
          </a:ln>
        </p:spPr>
        <p:txBody>
          <a:bodyPr>
            <a:spAutoFit/>
          </a:bodyPr>
          <a:lstStyle/>
          <a:p>
            <a:r>
              <a:rPr lang="it-IT" sz="1400" b="1">
                <a:solidFill>
                  <a:schemeClr val="folHlink"/>
                </a:solidFill>
              </a:rPr>
              <a:t>Abisso di Trebiciano</a:t>
            </a:r>
          </a:p>
        </p:txBody>
      </p:sp>
      <p:sp>
        <p:nvSpPr>
          <p:cNvPr id="47111" name="Rectangle 100"/>
          <p:cNvSpPr>
            <a:spLocks noChangeArrowheads="1"/>
          </p:cNvSpPr>
          <p:nvPr/>
        </p:nvSpPr>
        <p:spPr bwMode="auto">
          <a:xfrm>
            <a:off x="6192838" y="4081463"/>
            <a:ext cx="1619250" cy="523875"/>
          </a:xfrm>
          <a:prstGeom prst="rect">
            <a:avLst/>
          </a:prstGeom>
          <a:noFill/>
          <a:ln w="9525">
            <a:noFill/>
            <a:miter lim="800000"/>
            <a:headEnd/>
            <a:tailEnd/>
          </a:ln>
        </p:spPr>
        <p:txBody>
          <a:bodyPr>
            <a:spAutoFit/>
          </a:bodyPr>
          <a:lstStyle/>
          <a:p>
            <a:pPr>
              <a:spcBef>
                <a:spcPct val="50000"/>
              </a:spcBef>
            </a:pPr>
            <a:r>
              <a:rPr lang="it-IT" sz="1400" b="1">
                <a:solidFill>
                  <a:schemeClr val="folHlink"/>
                </a:solidFill>
              </a:rPr>
              <a:t>Skocjanske Jame</a:t>
            </a:r>
          </a:p>
        </p:txBody>
      </p:sp>
      <p:sp>
        <p:nvSpPr>
          <p:cNvPr id="47112" name="Rectangle 101"/>
          <p:cNvSpPr>
            <a:spLocks noChangeArrowheads="1"/>
          </p:cNvSpPr>
          <p:nvPr/>
        </p:nvSpPr>
        <p:spPr bwMode="auto">
          <a:xfrm>
            <a:off x="630238" y="857250"/>
            <a:ext cx="1165225" cy="336550"/>
          </a:xfrm>
          <a:prstGeom prst="rect">
            <a:avLst/>
          </a:prstGeom>
          <a:noFill/>
          <a:ln w="9525">
            <a:noFill/>
            <a:miter lim="800000"/>
            <a:headEnd/>
            <a:tailEnd/>
          </a:ln>
        </p:spPr>
        <p:txBody>
          <a:bodyPr>
            <a:spAutoFit/>
          </a:bodyPr>
          <a:lstStyle/>
          <a:p>
            <a:pPr>
              <a:spcBef>
                <a:spcPct val="50000"/>
              </a:spcBef>
            </a:pPr>
            <a:r>
              <a:rPr lang="it-IT" sz="1600" b="1">
                <a:solidFill>
                  <a:srgbClr val="000000"/>
                </a:solidFill>
              </a:rPr>
              <a:t>F. Isonzo</a:t>
            </a:r>
          </a:p>
        </p:txBody>
      </p:sp>
      <p:sp>
        <p:nvSpPr>
          <p:cNvPr id="47113" name="Rectangle 102"/>
          <p:cNvSpPr>
            <a:spLocks noChangeArrowheads="1"/>
          </p:cNvSpPr>
          <p:nvPr/>
        </p:nvSpPr>
        <p:spPr bwMode="auto">
          <a:xfrm>
            <a:off x="2733675" y="684213"/>
            <a:ext cx="1203325" cy="336550"/>
          </a:xfrm>
          <a:prstGeom prst="rect">
            <a:avLst/>
          </a:prstGeom>
          <a:noFill/>
          <a:ln w="9525">
            <a:noFill/>
            <a:miter lim="800000"/>
            <a:headEnd/>
            <a:tailEnd/>
          </a:ln>
        </p:spPr>
        <p:txBody>
          <a:bodyPr>
            <a:spAutoFit/>
          </a:bodyPr>
          <a:lstStyle/>
          <a:p>
            <a:r>
              <a:rPr lang="it-IT" sz="1600" b="1">
                <a:solidFill>
                  <a:srgbClr val="000000"/>
                </a:solidFill>
              </a:rPr>
              <a:t>F. Vipacco</a:t>
            </a:r>
          </a:p>
        </p:txBody>
      </p:sp>
      <p:sp>
        <p:nvSpPr>
          <p:cNvPr id="47114" name="Rectangle 103"/>
          <p:cNvSpPr>
            <a:spLocks noChangeArrowheads="1"/>
          </p:cNvSpPr>
          <p:nvPr/>
        </p:nvSpPr>
        <p:spPr bwMode="auto">
          <a:xfrm>
            <a:off x="4260850" y="3446463"/>
            <a:ext cx="1706563" cy="304800"/>
          </a:xfrm>
          <a:prstGeom prst="rect">
            <a:avLst/>
          </a:prstGeom>
          <a:noFill/>
          <a:ln w="9525">
            <a:noFill/>
            <a:miter lim="800000"/>
            <a:headEnd/>
            <a:tailEnd/>
          </a:ln>
        </p:spPr>
        <p:txBody>
          <a:bodyPr>
            <a:spAutoFit/>
          </a:bodyPr>
          <a:lstStyle/>
          <a:p>
            <a:r>
              <a:rPr lang="it-IT" sz="1400" b="1">
                <a:solidFill>
                  <a:schemeClr val="folHlink"/>
                </a:solidFill>
              </a:rPr>
              <a:t>Grotta Gigante</a:t>
            </a:r>
          </a:p>
        </p:txBody>
      </p:sp>
      <p:sp>
        <p:nvSpPr>
          <p:cNvPr id="47115" name="Rectangle 103"/>
          <p:cNvSpPr>
            <a:spLocks noChangeArrowheads="1"/>
          </p:cNvSpPr>
          <p:nvPr/>
        </p:nvSpPr>
        <p:spPr bwMode="auto">
          <a:xfrm>
            <a:off x="3505200" y="3148013"/>
            <a:ext cx="1706563" cy="304800"/>
          </a:xfrm>
          <a:prstGeom prst="rect">
            <a:avLst/>
          </a:prstGeom>
          <a:noFill/>
          <a:ln w="9525">
            <a:noFill/>
            <a:miter lim="800000"/>
            <a:headEnd/>
            <a:tailEnd/>
          </a:ln>
        </p:spPr>
        <p:txBody>
          <a:bodyPr>
            <a:spAutoFit/>
          </a:bodyPr>
          <a:lstStyle/>
          <a:p>
            <a:r>
              <a:rPr lang="it-IT" sz="1400" b="1">
                <a:solidFill>
                  <a:schemeClr val="folHlink"/>
                </a:solidFill>
              </a:rPr>
              <a:t>Abisso Massimo</a:t>
            </a:r>
          </a:p>
        </p:txBody>
      </p:sp>
      <p:sp>
        <p:nvSpPr>
          <p:cNvPr id="47116" name="Oval 13"/>
          <p:cNvSpPr>
            <a:spLocks noChangeArrowheads="1"/>
          </p:cNvSpPr>
          <p:nvPr/>
        </p:nvSpPr>
        <p:spPr bwMode="auto">
          <a:xfrm>
            <a:off x="4140200" y="3500438"/>
            <a:ext cx="206375" cy="190500"/>
          </a:xfrm>
          <a:prstGeom prst="ellipse">
            <a:avLst/>
          </a:prstGeom>
          <a:solidFill>
            <a:srgbClr val="FF0000"/>
          </a:solidFill>
          <a:ln w="9525">
            <a:solidFill>
              <a:schemeClr val="tx1"/>
            </a:solidFill>
            <a:round/>
            <a:headEnd/>
            <a:tailEnd/>
          </a:ln>
        </p:spPr>
        <p:txBody>
          <a:bodyPr wrap="none" anchor="ctr"/>
          <a:lstStyle/>
          <a:p>
            <a:endParaRPr lang="it-IT"/>
          </a:p>
        </p:txBody>
      </p:sp>
      <p:sp>
        <p:nvSpPr>
          <p:cNvPr id="47117" name="Rectangle 103"/>
          <p:cNvSpPr>
            <a:spLocks noChangeArrowheads="1"/>
          </p:cNvSpPr>
          <p:nvPr/>
        </p:nvSpPr>
        <p:spPr bwMode="auto">
          <a:xfrm>
            <a:off x="3340100" y="2611438"/>
            <a:ext cx="1706563" cy="304800"/>
          </a:xfrm>
          <a:prstGeom prst="rect">
            <a:avLst/>
          </a:prstGeom>
          <a:noFill/>
          <a:ln w="9525">
            <a:noFill/>
            <a:miter lim="800000"/>
            <a:headEnd/>
            <a:tailEnd/>
          </a:ln>
        </p:spPr>
        <p:txBody>
          <a:bodyPr>
            <a:spAutoFit/>
          </a:bodyPr>
          <a:lstStyle/>
          <a:p>
            <a:r>
              <a:rPr lang="it-IT" sz="1400" b="1">
                <a:solidFill>
                  <a:schemeClr val="folHlink"/>
                </a:solidFill>
              </a:rPr>
              <a:t>Grotta Lindner</a:t>
            </a:r>
          </a:p>
        </p:txBody>
      </p:sp>
      <p:sp>
        <p:nvSpPr>
          <p:cNvPr id="47118" name="Rectangle 99"/>
          <p:cNvSpPr>
            <a:spLocks noChangeArrowheads="1"/>
          </p:cNvSpPr>
          <p:nvPr/>
        </p:nvSpPr>
        <p:spPr bwMode="auto">
          <a:xfrm>
            <a:off x="5318125" y="3632200"/>
            <a:ext cx="2306638" cy="304800"/>
          </a:xfrm>
          <a:prstGeom prst="rect">
            <a:avLst/>
          </a:prstGeom>
          <a:noFill/>
          <a:ln w="9525">
            <a:noFill/>
            <a:miter lim="800000"/>
            <a:headEnd/>
            <a:tailEnd/>
          </a:ln>
        </p:spPr>
        <p:txBody>
          <a:bodyPr>
            <a:spAutoFit/>
          </a:bodyPr>
          <a:lstStyle/>
          <a:p>
            <a:r>
              <a:rPr lang="it-IT" sz="1400" b="1">
                <a:solidFill>
                  <a:schemeClr val="folHlink"/>
                </a:solidFill>
              </a:rPr>
              <a:t>Grotta Lazzaro Jerko</a:t>
            </a:r>
          </a:p>
        </p:txBody>
      </p:sp>
      <p:sp>
        <p:nvSpPr>
          <p:cNvPr id="47119" name="Rectangle 97"/>
          <p:cNvSpPr>
            <a:spLocks noChangeArrowheads="1"/>
          </p:cNvSpPr>
          <p:nvPr/>
        </p:nvSpPr>
        <p:spPr bwMode="auto">
          <a:xfrm>
            <a:off x="2486025" y="3143250"/>
            <a:ext cx="1104900" cy="738188"/>
          </a:xfrm>
          <a:prstGeom prst="rect">
            <a:avLst/>
          </a:prstGeom>
          <a:noFill/>
          <a:ln w="9525">
            <a:noFill/>
            <a:miter lim="800000"/>
            <a:headEnd/>
            <a:tailEnd/>
          </a:ln>
        </p:spPr>
        <p:txBody>
          <a:bodyPr>
            <a:spAutoFit/>
          </a:bodyPr>
          <a:lstStyle/>
          <a:p>
            <a:r>
              <a:rPr lang="it-IT" sz="1400" b="1">
                <a:solidFill>
                  <a:srgbClr val="0066FF"/>
                </a:solidFill>
              </a:rPr>
              <a:t>Sorgenti di</a:t>
            </a:r>
          </a:p>
          <a:p>
            <a:r>
              <a:rPr lang="it-IT" sz="1400" b="1">
                <a:solidFill>
                  <a:srgbClr val="0066FF"/>
                </a:solidFill>
              </a:rPr>
              <a:t> Aurisina</a:t>
            </a:r>
          </a:p>
        </p:txBody>
      </p:sp>
      <p:sp>
        <p:nvSpPr>
          <p:cNvPr id="47120" name="Rectangle 103"/>
          <p:cNvSpPr>
            <a:spLocks noChangeArrowheads="1"/>
          </p:cNvSpPr>
          <p:nvPr/>
        </p:nvSpPr>
        <p:spPr bwMode="auto">
          <a:xfrm>
            <a:off x="2508250" y="2122488"/>
            <a:ext cx="1706563" cy="523875"/>
          </a:xfrm>
          <a:prstGeom prst="rect">
            <a:avLst/>
          </a:prstGeom>
          <a:noFill/>
          <a:ln w="9525">
            <a:noFill/>
            <a:miter lim="800000"/>
            <a:headEnd/>
            <a:tailEnd/>
          </a:ln>
        </p:spPr>
        <p:txBody>
          <a:bodyPr>
            <a:spAutoFit/>
          </a:bodyPr>
          <a:lstStyle/>
          <a:p>
            <a:r>
              <a:rPr lang="it-IT" sz="1400" b="1">
                <a:solidFill>
                  <a:schemeClr val="folHlink"/>
                </a:solidFill>
              </a:rPr>
              <a:t>Pozzo dei Colombi</a:t>
            </a:r>
          </a:p>
        </p:txBody>
      </p:sp>
      <p:pic>
        <p:nvPicPr>
          <p:cNvPr id="17" name="Picture 21" descr="Profilo_Carso_rid"/>
          <p:cNvPicPr>
            <a:picLocks noChangeAspect="1" noChangeArrowheads="1"/>
          </p:cNvPicPr>
          <p:nvPr/>
        </p:nvPicPr>
        <p:blipFill>
          <a:blip r:embed="rId4" cstate="print"/>
          <a:srcRect/>
          <a:stretch>
            <a:fillRect/>
          </a:stretch>
        </p:blipFill>
        <p:spPr bwMode="auto">
          <a:xfrm>
            <a:off x="-109538" y="4395788"/>
            <a:ext cx="9002713" cy="2519362"/>
          </a:xfrm>
          <a:prstGeom prst="rect">
            <a:avLst/>
          </a:prstGeom>
          <a:noFill/>
          <a:ln w="9525">
            <a:noFill/>
            <a:miter lim="800000"/>
            <a:headEnd/>
            <a:tailEnd/>
          </a:ln>
        </p:spPr>
      </p:pic>
      <p:sp>
        <p:nvSpPr>
          <p:cNvPr id="47122" name="Text Box 23"/>
          <p:cNvSpPr txBox="1">
            <a:spLocks noChangeArrowheads="1"/>
          </p:cNvSpPr>
          <p:nvPr/>
        </p:nvSpPr>
        <p:spPr bwMode="auto">
          <a:xfrm>
            <a:off x="5513388" y="123825"/>
            <a:ext cx="3532187" cy="861774"/>
          </a:xfrm>
          <a:prstGeom prst="rect">
            <a:avLst/>
          </a:prstGeom>
          <a:noFill/>
          <a:ln w="9525">
            <a:noFill/>
            <a:miter lim="800000"/>
            <a:headEnd/>
            <a:tailEnd/>
          </a:ln>
        </p:spPr>
        <p:txBody>
          <a:bodyPr>
            <a:spAutoFit/>
          </a:bodyPr>
          <a:lstStyle/>
          <a:p>
            <a:pPr algn="ctr">
              <a:spcBef>
                <a:spcPct val="50000"/>
              </a:spcBef>
            </a:pPr>
            <a:r>
              <a:rPr lang="it-IT" sz="2500" b="1" dirty="0" smtClean="0"/>
              <a:t>Monitoring Network Acquifer</a:t>
            </a:r>
            <a:endParaRPr lang="it-IT" sz="2500" b="1" i="1" dirty="0"/>
          </a:p>
        </p:txBody>
      </p:sp>
      <p:sp>
        <p:nvSpPr>
          <p:cNvPr id="19" name="Oval 27"/>
          <p:cNvSpPr>
            <a:spLocks noChangeArrowheads="1"/>
          </p:cNvSpPr>
          <p:nvPr/>
        </p:nvSpPr>
        <p:spPr bwMode="auto">
          <a:xfrm>
            <a:off x="3851275" y="4724400"/>
            <a:ext cx="238125" cy="1943100"/>
          </a:xfrm>
          <a:prstGeom prst="ellipse">
            <a:avLst/>
          </a:prstGeom>
          <a:noFill/>
          <a:ln w="34925">
            <a:solidFill>
              <a:srgbClr val="FF0000"/>
            </a:solidFill>
            <a:round/>
            <a:headEnd/>
            <a:tailEnd/>
          </a:ln>
        </p:spPr>
        <p:txBody>
          <a:bodyPr wrap="none" anchor="ctr"/>
          <a:lstStyle/>
          <a:p>
            <a:endParaRPr lang="it-IT"/>
          </a:p>
        </p:txBody>
      </p:sp>
      <p:sp>
        <p:nvSpPr>
          <p:cNvPr id="47124" name="Rectangle 102"/>
          <p:cNvSpPr>
            <a:spLocks noChangeArrowheads="1"/>
          </p:cNvSpPr>
          <p:nvPr/>
        </p:nvSpPr>
        <p:spPr bwMode="auto">
          <a:xfrm>
            <a:off x="7926388" y="4100513"/>
            <a:ext cx="1071562" cy="581025"/>
          </a:xfrm>
          <a:prstGeom prst="rect">
            <a:avLst/>
          </a:prstGeom>
          <a:noFill/>
          <a:ln w="9525">
            <a:noFill/>
            <a:miter lim="800000"/>
            <a:headEnd/>
            <a:tailEnd/>
          </a:ln>
        </p:spPr>
        <p:txBody>
          <a:bodyPr>
            <a:spAutoFit/>
          </a:bodyPr>
          <a:lstStyle/>
          <a:p>
            <a:r>
              <a:rPr lang="it-IT" sz="1600" b="1">
                <a:solidFill>
                  <a:srgbClr val="000000"/>
                </a:solidFill>
              </a:rPr>
              <a:t>F. Reka</a:t>
            </a:r>
          </a:p>
          <a:p>
            <a:r>
              <a:rPr lang="it-IT" sz="1600" b="1">
                <a:solidFill>
                  <a:srgbClr val="000000"/>
                </a:solidFill>
              </a:rPr>
              <a:t>(Timavo)</a:t>
            </a:r>
          </a:p>
        </p:txBody>
      </p:sp>
    </p:spTree>
    <p:custDataLst>
      <p:tags r:id="rId1"/>
    </p:custDataLst>
    <p:extLst>
      <p:ext uri="{BB962C8B-B14F-4D97-AF65-F5344CB8AC3E}">
        <p14:creationId xmlns:p14="http://schemas.microsoft.com/office/powerpoint/2010/main" val="2322431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z="2400" dirty="0" smtClean="0"/>
              <a:t>Location </a:t>
            </a:r>
            <a:r>
              <a:rPr lang="en-US" sz="2400" dirty="0"/>
              <a:t>map of </a:t>
            </a:r>
            <a:r>
              <a:rPr lang="en-US" sz="2400" dirty="0" err="1"/>
              <a:t>Carso</a:t>
            </a:r>
            <a:r>
              <a:rPr lang="en-US" sz="2400" dirty="0"/>
              <a:t>/Karst, Italy, Slovenia, </a:t>
            </a:r>
            <a:r>
              <a:rPr lang="en-US" sz="2400" dirty="0" err="1"/>
              <a:t>Skocjan</a:t>
            </a:r>
            <a:r>
              <a:rPr lang="en-US" sz="2400" dirty="0"/>
              <a:t> caves, </a:t>
            </a:r>
            <a:r>
              <a:rPr lang="en-US" sz="2400" dirty="0" err="1"/>
              <a:t>Reka</a:t>
            </a:r>
            <a:r>
              <a:rPr lang="en-US" sz="2400" dirty="0"/>
              <a:t> river, </a:t>
            </a:r>
            <a:r>
              <a:rPr lang="en-US" sz="2400" dirty="0" err="1"/>
              <a:t>Duino</a:t>
            </a:r>
            <a:r>
              <a:rPr lang="en-US" sz="2400" dirty="0"/>
              <a:t>, </a:t>
            </a:r>
            <a:r>
              <a:rPr lang="en-US" sz="2400" dirty="0" err="1"/>
              <a:t>Timavo</a:t>
            </a:r>
            <a:r>
              <a:rPr lang="en-US" sz="2400" dirty="0"/>
              <a:t> springs, Adriatic-Carbonate platform, flysch</a:t>
            </a:r>
            <a:endParaRPr lang="it-IT"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3876" y="1556863"/>
            <a:ext cx="7283435" cy="4224712"/>
          </a:xfrm>
          <a:prstGeom prst="rect">
            <a:avLst/>
          </a:prstGeom>
        </p:spPr>
      </p:pic>
      <p:sp>
        <p:nvSpPr>
          <p:cNvPr id="3" name="CasellaDiTesto 2"/>
          <p:cNvSpPr txBox="1"/>
          <p:nvPr/>
        </p:nvSpPr>
        <p:spPr>
          <a:xfrm>
            <a:off x="4571757" y="6333423"/>
            <a:ext cx="3583033" cy="369332"/>
          </a:xfrm>
          <a:prstGeom prst="rect">
            <a:avLst/>
          </a:prstGeom>
          <a:noFill/>
        </p:spPr>
        <p:txBody>
          <a:bodyPr wrap="none" rtlCol="0">
            <a:spAutoFit/>
          </a:bodyPr>
          <a:lstStyle/>
          <a:p>
            <a:r>
              <a:rPr lang="it-IT" dirty="0" smtClean="0"/>
              <a:t>Braitenberg et al., Sci. Rep. 2019</a:t>
            </a:r>
            <a:endParaRPr lang="it-IT" dirty="0"/>
          </a:p>
        </p:txBody>
      </p:sp>
    </p:spTree>
    <p:extLst>
      <p:ext uri="{BB962C8B-B14F-4D97-AF65-F5344CB8AC3E}">
        <p14:creationId xmlns:p14="http://schemas.microsoft.com/office/powerpoint/2010/main" val="33808824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D:\Rokopisi in članki\Reka\Figures\Large.jpg"/>
          <p:cNvPicPr/>
          <p:nvPr/>
        </p:nvPicPr>
        <p:blipFill>
          <a:blip r:embed="rId2" cstate="print"/>
          <a:srcRect/>
          <a:stretch>
            <a:fillRect/>
          </a:stretch>
        </p:blipFill>
        <p:spPr bwMode="auto">
          <a:xfrm>
            <a:off x="282823" y="3178809"/>
            <a:ext cx="5274310" cy="3679190"/>
          </a:xfrm>
          <a:prstGeom prst="rect">
            <a:avLst/>
          </a:prstGeom>
          <a:noFill/>
          <a:ln w="9525">
            <a:noFill/>
            <a:miter lim="800000"/>
            <a:headEnd/>
            <a:tailEnd/>
          </a:ln>
        </p:spPr>
      </p:pic>
      <p:sp>
        <p:nvSpPr>
          <p:cNvPr id="6" name="Segnaposto contenuto 5"/>
          <p:cNvSpPr>
            <a:spLocks noGrp="1"/>
          </p:cNvSpPr>
          <p:nvPr>
            <p:ph type="subTitle" idx="4294967295"/>
          </p:nvPr>
        </p:nvSpPr>
        <p:spPr>
          <a:xfrm>
            <a:off x="5243203" y="114483"/>
            <a:ext cx="3743779" cy="3375206"/>
          </a:xfrm>
        </p:spPr>
        <p:txBody>
          <a:bodyPr/>
          <a:lstStyle/>
          <a:p>
            <a:pPr marL="0" indent="0">
              <a:buNone/>
            </a:pPr>
            <a:r>
              <a:rPr lang="it-IT" sz="1800" dirty="0" err="1" smtClean="0"/>
              <a:t>Proof</a:t>
            </a:r>
            <a:r>
              <a:rPr lang="it-IT" sz="1800" dirty="0" smtClean="0"/>
              <a:t> of </a:t>
            </a:r>
            <a:r>
              <a:rPr lang="it-IT" sz="1800" dirty="0" err="1" smtClean="0"/>
              <a:t>overpressure</a:t>
            </a:r>
            <a:r>
              <a:rPr lang="it-IT" sz="1800" dirty="0" smtClean="0"/>
              <a:t> in </a:t>
            </a:r>
            <a:r>
              <a:rPr lang="it-IT" sz="1800" dirty="0" err="1" smtClean="0"/>
              <a:t>channels</a:t>
            </a:r>
            <a:r>
              <a:rPr lang="it-IT" sz="1800" dirty="0" smtClean="0"/>
              <a:t>: </a:t>
            </a:r>
            <a:r>
              <a:rPr lang="it-IT" sz="1800" dirty="0" err="1" smtClean="0"/>
              <a:t>uprising</a:t>
            </a:r>
            <a:r>
              <a:rPr lang="it-IT" sz="1800" dirty="0" smtClean="0"/>
              <a:t> of </a:t>
            </a:r>
            <a:r>
              <a:rPr lang="it-IT" sz="1800" dirty="0" err="1" smtClean="0"/>
              <a:t>level</a:t>
            </a:r>
            <a:r>
              <a:rPr lang="it-IT" sz="1800" dirty="0" smtClean="0"/>
              <a:t> </a:t>
            </a:r>
            <a:r>
              <a:rPr lang="it-IT" sz="1800" dirty="0" err="1" smtClean="0"/>
              <a:t>is</a:t>
            </a:r>
            <a:r>
              <a:rPr lang="it-IT" sz="1800" dirty="0" smtClean="0"/>
              <a:t> </a:t>
            </a:r>
            <a:r>
              <a:rPr lang="it-IT" sz="1800" dirty="0" err="1" smtClean="0"/>
              <a:t>contemporaneous</a:t>
            </a:r>
            <a:r>
              <a:rPr lang="it-IT" sz="1800" dirty="0" smtClean="0"/>
              <a:t> over a </a:t>
            </a:r>
            <a:r>
              <a:rPr lang="it-IT" sz="1800" dirty="0" err="1" smtClean="0"/>
              <a:t>distance</a:t>
            </a:r>
            <a:r>
              <a:rPr lang="it-IT" sz="1800" dirty="0" smtClean="0"/>
              <a:t> of 20km. </a:t>
            </a:r>
            <a:r>
              <a:rPr lang="it-IT" sz="1800" dirty="0" err="1" smtClean="0"/>
              <a:t>Indication</a:t>
            </a:r>
            <a:r>
              <a:rPr lang="it-IT" sz="1800" dirty="0" smtClean="0"/>
              <a:t> of pressure </a:t>
            </a:r>
            <a:r>
              <a:rPr lang="it-IT" sz="1800" dirty="0" err="1" smtClean="0"/>
              <a:t>buildup</a:t>
            </a:r>
            <a:r>
              <a:rPr lang="it-IT" sz="1800" dirty="0" smtClean="0"/>
              <a:t>. </a:t>
            </a:r>
            <a:r>
              <a:rPr lang="it-IT" sz="1800" dirty="0" err="1" smtClean="0"/>
              <a:t>Rising</a:t>
            </a:r>
            <a:r>
              <a:rPr lang="it-IT" sz="1800" dirty="0" smtClean="0"/>
              <a:t> water in </a:t>
            </a:r>
            <a:r>
              <a:rPr lang="it-IT" sz="1800" dirty="0" err="1" smtClean="0"/>
              <a:t>vertical</a:t>
            </a:r>
            <a:r>
              <a:rPr lang="it-IT" sz="1800" dirty="0" smtClean="0"/>
              <a:t> </a:t>
            </a:r>
            <a:r>
              <a:rPr lang="it-IT" sz="1800" dirty="0" err="1" smtClean="0"/>
              <a:t>shafts</a:t>
            </a:r>
            <a:r>
              <a:rPr lang="it-IT" sz="1800" dirty="0" smtClean="0"/>
              <a:t> </a:t>
            </a:r>
            <a:r>
              <a:rPr lang="it-IT" sz="1800" dirty="0" err="1" smtClean="0"/>
              <a:t>is</a:t>
            </a:r>
            <a:r>
              <a:rPr lang="it-IT" sz="1800" dirty="0" smtClean="0"/>
              <a:t> due to pressure </a:t>
            </a:r>
            <a:r>
              <a:rPr lang="it-IT" sz="1800" dirty="0" err="1" smtClean="0"/>
              <a:t>increase</a:t>
            </a:r>
            <a:r>
              <a:rPr lang="it-IT" sz="1800" dirty="0" smtClean="0"/>
              <a:t> in the </a:t>
            </a:r>
            <a:r>
              <a:rPr lang="it-IT" sz="1800" dirty="0" err="1" smtClean="0"/>
              <a:t>channel-system</a:t>
            </a:r>
            <a:r>
              <a:rPr lang="it-IT" sz="1800" dirty="0" smtClean="0"/>
              <a:t>- </a:t>
            </a:r>
            <a:r>
              <a:rPr lang="it-IT" sz="1800" dirty="0" err="1" smtClean="0"/>
              <a:t>vertical</a:t>
            </a:r>
            <a:r>
              <a:rPr lang="it-IT" sz="1800" dirty="0" smtClean="0"/>
              <a:t> </a:t>
            </a:r>
            <a:r>
              <a:rPr lang="it-IT" sz="1800" dirty="0" err="1" smtClean="0"/>
              <a:t>shaft</a:t>
            </a:r>
            <a:r>
              <a:rPr lang="it-IT" sz="1800" dirty="0" smtClean="0"/>
              <a:t> </a:t>
            </a:r>
            <a:r>
              <a:rPr lang="it-IT" sz="1800" dirty="0" err="1" smtClean="0"/>
              <a:t>functions</a:t>
            </a:r>
            <a:r>
              <a:rPr lang="it-IT" sz="1800" dirty="0" smtClean="0"/>
              <a:t> </a:t>
            </a:r>
            <a:r>
              <a:rPr lang="it-IT" sz="1800" dirty="0" err="1" smtClean="0"/>
              <a:t>like</a:t>
            </a:r>
            <a:r>
              <a:rPr lang="it-IT" sz="1800" dirty="0" smtClean="0"/>
              <a:t> a pressure </a:t>
            </a:r>
            <a:r>
              <a:rPr lang="it-IT" sz="1800" dirty="0" err="1" smtClean="0"/>
              <a:t>gauge</a:t>
            </a:r>
            <a:r>
              <a:rPr lang="it-IT" sz="1800" dirty="0" smtClean="0"/>
              <a:t>. </a:t>
            </a:r>
          </a:p>
          <a:p>
            <a:pPr marL="0" indent="0">
              <a:buNone/>
            </a:pPr>
            <a:r>
              <a:rPr lang="it-IT" sz="1800" dirty="0" err="1" smtClean="0"/>
              <a:t>Our</a:t>
            </a:r>
            <a:r>
              <a:rPr lang="it-IT" sz="1800" dirty="0" smtClean="0"/>
              <a:t> </a:t>
            </a:r>
            <a:r>
              <a:rPr lang="it-IT" sz="1800" dirty="0" err="1" smtClean="0"/>
              <a:t>interest</a:t>
            </a:r>
            <a:r>
              <a:rPr lang="it-IT" sz="1800" dirty="0" smtClean="0"/>
              <a:t>: estimate </a:t>
            </a:r>
            <a:r>
              <a:rPr lang="it-IT" sz="1800" dirty="0" err="1" smtClean="0"/>
              <a:t>which</a:t>
            </a:r>
            <a:r>
              <a:rPr lang="it-IT" sz="1800" dirty="0" smtClean="0"/>
              <a:t> are the </a:t>
            </a:r>
            <a:r>
              <a:rPr lang="it-IT" sz="1800" dirty="0" err="1" smtClean="0"/>
              <a:t>consequences</a:t>
            </a:r>
            <a:r>
              <a:rPr lang="it-IT" sz="1800" dirty="0" smtClean="0"/>
              <a:t> for the </a:t>
            </a:r>
            <a:r>
              <a:rPr lang="it-IT" sz="1800" dirty="0" err="1" smtClean="0"/>
              <a:t>elastic</a:t>
            </a:r>
            <a:r>
              <a:rPr lang="it-IT" sz="1800" dirty="0" smtClean="0"/>
              <a:t> </a:t>
            </a:r>
            <a:r>
              <a:rPr lang="it-IT" sz="1800" dirty="0" err="1" smtClean="0"/>
              <a:t>deformation</a:t>
            </a:r>
            <a:r>
              <a:rPr lang="it-IT" sz="1800" dirty="0"/>
              <a:t>.</a:t>
            </a:r>
          </a:p>
        </p:txBody>
      </p:sp>
      <p:sp>
        <p:nvSpPr>
          <p:cNvPr id="7" name="CasellaDiTesto 6"/>
          <p:cNvSpPr txBox="1"/>
          <p:nvPr/>
        </p:nvSpPr>
        <p:spPr>
          <a:xfrm>
            <a:off x="283845" y="114483"/>
            <a:ext cx="312907" cy="369332"/>
          </a:xfrm>
          <a:prstGeom prst="rect">
            <a:avLst/>
          </a:prstGeom>
          <a:noFill/>
        </p:spPr>
        <p:txBody>
          <a:bodyPr wrap="none" rtlCol="0">
            <a:spAutoFit/>
          </a:bodyPr>
          <a:lstStyle/>
          <a:p>
            <a:r>
              <a:rPr lang="it-IT" dirty="0" smtClean="0"/>
              <a:t>a</a:t>
            </a:r>
            <a:endParaRPr lang="it-IT" dirty="0"/>
          </a:p>
        </p:txBody>
      </p:sp>
      <p:sp>
        <p:nvSpPr>
          <p:cNvPr id="8" name="CasellaDiTesto 7"/>
          <p:cNvSpPr txBox="1"/>
          <p:nvPr/>
        </p:nvSpPr>
        <p:spPr>
          <a:xfrm>
            <a:off x="283845" y="3267241"/>
            <a:ext cx="312907" cy="369332"/>
          </a:xfrm>
          <a:prstGeom prst="rect">
            <a:avLst/>
          </a:prstGeom>
          <a:noFill/>
        </p:spPr>
        <p:txBody>
          <a:bodyPr wrap="none" rtlCol="0">
            <a:spAutoFit/>
          </a:bodyPr>
          <a:lstStyle/>
          <a:p>
            <a:r>
              <a:rPr lang="it-IT" dirty="0" smtClean="0"/>
              <a:t>b</a:t>
            </a:r>
            <a:endParaRPr lang="it-IT"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181" y="487156"/>
            <a:ext cx="4959358" cy="2780085"/>
          </a:xfrm>
          <a:prstGeom prst="rect">
            <a:avLst/>
          </a:prstGeom>
        </p:spPr>
      </p:pic>
      <p:sp>
        <p:nvSpPr>
          <p:cNvPr id="3" name="CasellaDiTesto 2"/>
          <p:cNvSpPr txBox="1"/>
          <p:nvPr/>
        </p:nvSpPr>
        <p:spPr>
          <a:xfrm>
            <a:off x="5421746" y="3725743"/>
            <a:ext cx="2641599" cy="2585323"/>
          </a:xfrm>
          <a:prstGeom prst="rect">
            <a:avLst/>
          </a:prstGeom>
          <a:noFill/>
        </p:spPr>
        <p:txBody>
          <a:bodyPr wrap="square" rtlCol="0">
            <a:spAutoFit/>
          </a:bodyPr>
          <a:lstStyle/>
          <a:p>
            <a:pPr algn="l"/>
            <a:r>
              <a:rPr lang="en-US" dirty="0"/>
              <a:t>P1=black;</a:t>
            </a:r>
          </a:p>
          <a:p>
            <a:pPr algn="l"/>
            <a:r>
              <a:rPr lang="en-US" dirty="0"/>
              <a:t>P2 red; P3 blue; P4 green; P5 purple; P6 yellow. Shaded grey area in stage plot and grey curve in temperature</a:t>
            </a:r>
          </a:p>
          <a:p>
            <a:pPr algn="l"/>
            <a:r>
              <a:rPr lang="en-US" dirty="0"/>
              <a:t>plot are relative to </a:t>
            </a:r>
            <a:r>
              <a:rPr lang="en-US" dirty="0" err="1"/>
              <a:t>Reka</a:t>
            </a:r>
            <a:r>
              <a:rPr lang="en-US" dirty="0"/>
              <a:t>.</a:t>
            </a:r>
          </a:p>
        </p:txBody>
      </p:sp>
    </p:spTree>
    <p:extLst>
      <p:ext uri="{BB962C8B-B14F-4D97-AF65-F5344CB8AC3E}">
        <p14:creationId xmlns:p14="http://schemas.microsoft.com/office/powerpoint/2010/main" val="39821094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800" dirty="0" err="1" smtClean="0"/>
              <a:t>Hydrologic</a:t>
            </a:r>
            <a:r>
              <a:rPr lang="it-IT" sz="2800" dirty="0" smtClean="0"/>
              <a:t> model for the </a:t>
            </a:r>
            <a:r>
              <a:rPr lang="it-IT" sz="2800" dirty="0" err="1" smtClean="0"/>
              <a:t>evolution</a:t>
            </a:r>
            <a:r>
              <a:rPr lang="it-IT" sz="2800" dirty="0" smtClean="0"/>
              <a:t> of the pressure </a:t>
            </a:r>
            <a:r>
              <a:rPr lang="it-IT" sz="2800" dirty="0" err="1" smtClean="0"/>
              <a:t>along</a:t>
            </a:r>
            <a:r>
              <a:rPr lang="it-IT" sz="2800" dirty="0" smtClean="0"/>
              <a:t> the </a:t>
            </a:r>
            <a:r>
              <a:rPr lang="it-IT" sz="2800" dirty="0" err="1" smtClean="0"/>
              <a:t>channel</a:t>
            </a:r>
            <a:r>
              <a:rPr lang="it-IT" sz="2800" dirty="0" smtClean="0"/>
              <a:t> </a:t>
            </a:r>
            <a:r>
              <a:rPr lang="it-IT" sz="2800" dirty="0" err="1" smtClean="0"/>
              <a:t>system</a:t>
            </a:r>
            <a:r>
              <a:rPr lang="it-IT" sz="2800" dirty="0" smtClean="0"/>
              <a:t> </a:t>
            </a:r>
            <a:endParaRPr lang="it-IT" sz="2800" dirty="0"/>
          </a:p>
        </p:txBody>
      </p:sp>
      <p:pic>
        <p:nvPicPr>
          <p:cNvPr id="1027" name="Picture 3" descr="Pressu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8600" y="1719263"/>
            <a:ext cx="8315803" cy="162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contenuto 3"/>
          <p:cNvSpPr>
            <a:spLocks noGrp="1"/>
          </p:cNvSpPr>
          <p:nvPr>
            <p:ph idx="1"/>
          </p:nvPr>
        </p:nvSpPr>
        <p:spPr>
          <a:xfrm>
            <a:off x="5925127" y="6513800"/>
            <a:ext cx="3218873" cy="528927"/>
          </a:xfrm>
        </p:spPr>
        <p:txBody>
          <a:bodyPr/>
          <a:lstStyle/>
          <a:p>
            <a:pPr marL="0" indent="0">
              <a:buNone/>
            </a:pPr>
            <a:r>
              <a:rPr lang="it-IT" sz="1600" dirty="0" smtClean="0"/>
              <a:t>Braitenberg et al., </a:t>
            </a:r>
            <a:r>
              <a:rPr lang="it-IT" sz="1600" dirty="0" err="1" smtClean="0"/>
              <a:t>SciRep</a:t>
            </a:r>
            <a:r>
              <a:rPr lang="it-IT" sz="1600" dirty="0" smtClean="0"/>
              <a:t> 2019</a:t>
            </a:r>
            <a:endParaRPr lang="en-US" sz="1600" dirty="0"/>
          </a:p>
        </p:txBody>
      </p:sp>
      <p:sp>
        <p:nvSpPr>
          <p:cNvPr id="5" name="CasellaDiTesto 4"/>
          <p:cNvSpPr txBox="1"/>
          <p:nvPr/>
        </p:nvSpPr>
        <p:spPr>
          <a:xfrm>
            <a:off x="3759875" y="3545553"/>
            <a:ext cx="1803365" cy="2585323"/>
          </a:xfrm>
          <a:prstGeom prst="rect">
            <a:avLst/>
          </a:prstGeom>
          <a:noFill/>
        </p:spPr>
        <p:txBody>
          <a:bodyPr wrap="square" rtlCol="0">
            <a:spAutoFit/>
          </a:bodyPr>
          <a:lstStyle/>
          <a:p>
            <a:pPr algn="l"/>
            <a:r>
              <a:rPr lang="it-IT" dirty="0" err="1" smtClean="0"/>
              <a:t>Diffusion</a:t>
            </a:r>
            <a:r>
              <a:rPr lang="it-IT" dirty="0" smtClean="0"/>
              <a:t> of water </a:t>
            </a:r>
            <a:r>
              <a:rPr lang="it-IT" dirty="0" err="1" smtClean="0"/>
              <a:t>into</a:t>
            </a:r>
            <a:r>
              <a:rPr lang="it-IT" dirty="0" smtClean="0"/>
              <a:t> </a:t>
            </a:r>
            <a:r>
              <a:rPr lang="it-IT" dirty="0" err="1" smtClean="0"/>
              <a:t>fractures</a:t>
            </a:r>
            <a:r>
              <a:rPr lang="it-IT" dirty="0" smtClean="0"/>
              <a:t> and openings </a:t>
            </a:r>
            <a:r>
              <a:rPr lang="it-IT" dirty="0" err="1" smtClean="0"/>
              <a:t>is</a:t>
            </a:r>
            <a:r>
              <a:rPr lang="it-IT" dirty="0" smtClean="0"/>
              <a:t> a </a:t>
            </a:r>
            <a:r>
              <a:rPr lang="it-IT" dirty="0" err="1" smtClean="0"/>
              <a:t>slower</a:t>
            </a:r>
            <a:r>
              <a:rPr lang="it-IT" dirty="0" smtClean="0"/>
              <a:t> </a:t>
            </a:r>
            <a:r>
              <a:rPr lang="it-IT" dirty="0" err="1" smtClean="0"/>
              <a:t>process</a:t>
            </a:r>
            <a:r>
              <a:rPr lang="it-IT" dirty="0" smtClean="0"/>
              <a:t> </a:t>
            </a:r>
            <a:r>
              <a:rPr lang="it-IT" dirty="0" err="1" smtClean="0"/>
              <a:t>than</a:t>
            </a:r>
            <a:r>
              <a:rPr lang="it-IT" dirty="0" smtClean="0"/>
              <a:t> the pressure </a:t>
            </a:r>
            <a:r>
              <a:rPr lang="it-IT" dirty="0" err="1" smtClean="0"/>
              <a:t>increase</a:t>
            </a:r>
            <a:r>
              <a:rPr lang="it-IT" dirty="0" smtClean="0"/>
              <a:t> </a:t>
            </a:r>
            <a:r>
              <a:rPr lang="it-IT" dirty="0" err="1" smtClean="0"/>
              <a:t>which</a:t>
            </a:r>
            <a:r>
              <a:rPr lang="it-IT" dirty="0" smtClean="0"/>
              <a:t> </a:t>
            </a:r>
            <a:r>
              <a:rPr lang="it-IT" dirty="0" err="1" smtClean="0"/>
              <a:t>is</a:t>
            </a:r>
            <a:r>
              <a:rPr lang="it-IT" dirty="0" smtClean="0"/>
              <a:t> immediate.</a:t>
            </a:r>
            <a:endParaRPr lang="en-US" dirty="0"/>
          </a:p>
        </p:txBody>
      </p:sp>
      <p:sp>
        <p:nvSpPr>
          <p:cNvPr id="7" name="CasellaDiTesto 6"/>
          <p:cNvSpPr txBox="1"/>
          <p:nvPr/>
        </p:nvSpPr>
        <p:spPr>
          <a:xfrm>
            <a:off x="738909" y="3545552"/>
            <a:ext cx="2364509" cy="1754326"/>
          </a:xfrm>
          <a:prstGeom prst="rect">
            <a:avLst/>
          </a:prstGeom>
          <a:noFill/>
        </p:spPr>
        <p:txBody>
          <a:bodyPr wrap="square" rtlCol="0">
            <a:spAutoFit/>
          </a:bodyPr>
          <a:lstStyle/>
          <a:p>
            <a:pPr algn="l"/>
            <a:r>
              <a:rPr lang="it-IT" dirty="0" smtClean="0"/>
              <a:t>Level </a:t>
            </a:r>
            <a:r>
              <a:rPr lang="it-IT" dirty="0" err="1" smtClean="0"/>
              <a:t>increase</a:t>
            </a:r>
            <a:r>
              <a:rPr lang="it-IT" dirty="0" smtClean="0"/>
              <a:t> in </a:t>
            </a:r>
            <a:r>
              <a:rPr lang="it-IT" dirty="0" err="1" smtClean="0"/>
              <a:t>vertical</a:t>
            </a:r>
            <a:r>
              <a:rPr lang="it-IT" dirty="0" smtClean="0"/>
              <a:t> </a:t>
            </a:r>
            <a:r>
              <a:rPr lang="it-IT" dirty="0" err="1" smtClean="0"/>
              <a:t>shafts</a:t>
            </a:r>
            <a:r>
              <a:rPr lang="it-IT" dirty="0" smtClean="0"/>
              <a:t>  </a:t>
            </a:r>
            <a:r>
              <a:rPr lang="it-IT" dirty="0" err="1" smtClean="0"/>
              <a:t>corresponds</a:t>
            </a:r>
            <a:r>
              <a:rPr lang="it-IT" dirty="0" smtClean="0"/>
              <a:t> to pressure </a:t>
            </a:r>
            <a:r>
              <a:rPr lang="it-IT" dirty="0" err="1" smtClean="0"/>
              <a:t>increase</a:t>
            </a:r>
            <a:r>
              <a:rPr lang="it-IT" dirty="0" smtClean="0"/>
              <a:t>. 10 m </a:t>
            </a:r>
            <a:r>
              <a:rPr lang="it-IT" dirty="0" err="1" smtClean="0"/>
              <a:t>equals</a:t>
            </a:r>
            <a:r>
              <a:rPr lang="it-IT" dirty="0" smtClean="0"/>
              <a:t> 1 bar=10</a:t>
            </a:r>
            <a:r>
              <a:rPr lang="it-IT" baseline="30000" dirty="0" smtClean="0"/>
              <a:t>5</a:t>
            </a:r>
            <a:r>
              <a:rPr lang="it-IT" dirty="0" smtClean="0"/>
              <a:t> </a:t>
            </a:r>
            <a:r>
              <a:rPr lang="it-IT" dirty="0" err="1" smtClean="0"/>
              <a:t>Pa</a:t>
            </a:r>
            <a:r>
              <a:rPr lang="it-IT" dirty="0" smtClean="0"/>
              <a:t>=0.1 </a:t>
            </a:r>
            <a:r>
              <a:rPr lang="it-IT" dirty="0" err="1" smtClean="0"/>
              <a:t>MPa</a:t>
            </a:r>
            <a:endParaRPr lang="en-US" dirty="0"/>
          </a:p>
        </p:txBody>
      </p:sp>
      <p:sp>
        <p:nvSpPr>
          <p:cNvPr id="8" name="CasellaDiTesto 7"/>
          <p:cNvSpPr txBox="1"/>
          <p:nvPr/>
        </p:nvSpPr>
        <p:spPr>
          <a:xfrm>
            <a:off x="6415330" y="3545552"/>
            <a:ext cx="2479288" cy="2862322"/>
          </a:xfrm>
          <a:prstGeom prst="rect">
            <a:avLst/>
          </a:prstGeom>
          <a:noFill/>
        </p:spPr>
        <p:txBody>
          <a:bodyPr wrap="square" rtlCol="0">
            <a:spAutoFit/>
          </a:bodyPr>
          <a:lstStyle/>
          <a:p>
            <a:pPr algn="l"/>
            <a:r>
              <a:rPr lang="it-IT" dirty="0" err="1" smtClean="0"/>
              <a:t>Between</a:t>
            </a:r>
            <a:r>
              <a:rPr lang="it-IT" dirty="0" smtClean="0"/>
              <a:t> </a:t>
            </a:r>
            <a:r>
              <a:rPr lang="it-IT" dirty="0" err="1" smtClean="0"/>
              <a:t>shafts</a:t>
            </a:r>
            <a:r>
              <a:rPr lang="it-IT" dirty="0" smtClean="0"/>
              <a:t> the </a:t>
            </a:r>
            <a:r>
              <a:rPr lang="it-IT" dirty="0" err="1" smtClean="0"/>
              <a:t>level</a:t>
            </a:r>
            <a:r>
              <a:rPr lang="it-IT" dirty="0" smtClean="0"/>
              <a:t> </a:t>
            </a:r>
            <a:r>
              <a:rPr lang="it-IT" dirty="0" err="1" smtClean="0"/>
              <a:t>is</a:t>
            </a:r>
            <a:r>
              <a:rPr lang="it-IT" dirty="0" smtClean="0"/>
              <a:t> </a:t>
            </a:r>
            <a:r>
              <a:rPr lang="it-IT" dirty="0" err="1" smtClean="0"/>
              <a:t>lower</a:t>
            </a:r>
            <a:r>
              <a:rPr lang="it-IT" dirty="0" smtClean="0"/>
              <a:t> </a:t>
            </a:r>
            <a:r>
              <a:rPr lang="it-IT" dirty="0" err="1" smtClean="0"/>
              <a:t>than</a:t>
            </a:r>
            <a:r>
              <a:rPr lang="it-IT" dirty="0" smtClean="0"/>
              <a:t> </a:t>
            </a:r>
            <a:r>
              <a:rPr lang="it-IT" dirty="0" err="1" smtClean="0"/>
              <a:t>at</a:t>
            </a:r>
            <a:r>
              <a:rPr lang="it-IT" dirty="0" smtClean="0"/>
              <a:t> </a:t>
            </a:r>
            <a:r>
              <a:rPr lang="it-IT" dirty="0" err="1" smtClean="0"/>
              <a:t>shafts</a:t>
            </a:r>
            <a:r>
              <a:rPr lang="it-IT" dirty="0" smtClean="0"/>
              <a:t>- the </a:t>
            </a:r>
            <a:r>
              <a:rPr lang="it-IT" dirty="0" err="1" smtClean="0"/>
              <a:t>height</a:t>
            </a:r>
            <a:r>
              <a:rPr lang="it-IT" dirty="0" smtClean="0"/>
              <a:t> in </a:t>
            </a:r>
            <a:r>
              <a:rPr lang="it-IT" dirty="0" err="1" smtClean="0"/>
              <a:t>shafts</a:t>
            </a:r>
            <a:r>
              <a:rPr lang="it-IT" dirty="0" smtClean="0"/>
              <a:t> </a:t>
            </a:r>
            <a:r>
              <a:rPr lang="it-IT" dirty="0" err="1" smtClean="0"/>
              <a:t>does</a:t>
            </a:r>
            <a:r>
              <a:rPr lang="it-IT" dirty="0" smtClean="0"/>
              <a:t> </a:t>
            </a:r>
            <a:r>
              <a:rPr lang="it-IT" dirty="0" err="1" smtClean="0"/>
              <a:t>not</a:t>
            </a:r>
            <a:r>
              <a:rPr lang="it-IT" dirty="0" smtClean="0"/>
              <a:t> </a:t>
            </a:r>
            <a:r>
              <a:rPr lang="it-IT" dirty="0" err="1" smtClean="0"/>
              <a:t>repesent</a:t>
            </a:r>
            <a:r>
              <a:rPr lang="it-IT" dirty="0" smtClean="0"/>
              <a:t> the maximum water </a:t>
            </a:r>
            <a:r>
              <a:rPr lang="it-IT" dirty="0" err="1" smtClean="0"/>
              <a:t>level</a:t>
            </a:r>
            <a:r>
              <a:rPr lang="it-IT" dirty="0" smtClean="0"/>
              <a:t> in the </a:t>
            </a:r>
            <a:r>
              <a:rPr lang="it-IT" dirty="0" err="1" smtClean="0"/>
              <a:t>entire</a:t>
            </a:r>
            <a:r>
              <a:rPr lang="it-IT" dirty="0" smtClean="0"/>
              <a:t> </a:t>
            </a:r>
            <a:r>
              <a:rPr lang="it-IT" dirty="0" err="1" smtClean="0"/>
              <a:t>system</a:t>
            </a:r>
            <a:r>
              <a:rPr lang="it-IT" dirty="0" smtClean="0"/>
              <a:t>. The </a:t>
            </a:r>
            <a:r>
              <a:rPr lang="it-IT" dirty="0" err="1" smtClean="0"/>
              <a:t>diffusion</a:t>
            </a:r>
            <a:r>
              <a:rPr lang="it-IT" dirty="0" smtClean="0"/>
              <a:t> </a:t>
            </a:r>
            <a:r>
              <a:rPr lang="it-IT" dirty="0" err="1" smtClean="0"/>
              <a:t>into</a:t>
            </a:r>
            <a:r>
              <a:rPr lang="it-IT" dirty="0" smtClean="0"/>
              <a:t> the </a:t>
            </a:r>
            <a:r>
              <a:rPr lang="it-IT" dirty="0" err="1" smtClean="0"/>
              <a:t>system</a:t>
            </a:r>
            <a:r>
              <a:rPr lang="it-IT" dirty="0" smtClean="0"/>
              <a:t> </a:t>
            </a:r>
            <a:r>
              <a:rPr lang="it-IT" dirty="0" err="1" smtClean="0"/>
              <a:t>reduces</a:t>
            </a:r>
            <a:r>
              <a:rPr lang="it-IT" dirty="0" smtClean="0"/>
              <a:t> the pressure</a:t>
            </a:r>
            <a:endParaRPr lang="en-US" dirty="0"/>
          </a:p>
        </p:txBody>
      </p:sp>
    </p:spTree>
    <p:extLst>
      <p:ext uri="{BB962C8B-B14F-4D97-AF65-F5344CB8AC3E}">
        <p14:creationId xmlns:p14="http://schemas.microsoft.com/office/powerpoint/2010/main" val="18355502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49563" y="0"/>
            <a:ext cx="8229600" cy="572655"/>
          </a:xfrm>
        </p:spPr>
        <p:txBody>
          <a:bodyPr/>
          <a:lstStyle/>
          <a:p>
            <a:r>
              <a:rPr lang="it-IT" sz="2800" dirty="0" smtClean="0"/>
              <a:t>2 </a:t>
            </a:r>
            <a:r>
              <a:rPr lang="it-IT" sz="2800" dirty="0" err="1" smtClean="0"/>
              <a:t>Elastic</a:t>
            </a:r>
            <a:r>
              <a:rPr lang="it-IT" sz="2800" dirty="0" smtClean="0"/>
              <a:t> </a:t>
            </a:r>
            <a:r>
              <a:rPr lang="it-IT" sz="2800" dirty="0"/>
              <a:t>model of </a:t>
            </a:r>
            <a:r>
              <a:rPr lang="it-IT" sz="2800" dirty="0" err="1"/>
              <a:t>pressurized</a:t>
            </a:r>
            <a:r>
              <a:rPr lang="it-IT" sz="2800" dirty="0"/>
              <a:t> </a:t>
            </a:r>
            <a:r>
              <a:rPr lang="it-IT" sz="2800" dirty="0" err="1" smtClean="0"/>
              <a:t>channel</a:t>
            </a:r>
            <a:endParaRPr lang="en-US" sz="2800" dirty="0"/>
          </a:p>
        </p:txBody>
      </p:sp>
      <p:sp>
        <p:nvSpPr>
          <p:cNvPr id="3" name="Segnaposto contenuto 2"/>
          <p:cNvSpPr>
            <a:spLocks noGrp="1"/>
          </p:cNvSpPr>
          <p:nvPr>
            <p:ph idx="1"/>
          </p:nvPr>
        </p:nvSpPr>
        <p:spPr>
          <a:xfrm>
            <a:off x="364836" y="661411"/>
            <a:ext cx="8141855" cy="2488189"/>
          </a:xfrm>
        </p:spPr>
        <p:txBody>
          <a:bodyPr/>
          <a:lstStyle/>
          <a:p>
            <a:r>
              <a:rPr lang="it-IT" dirty="0" err="1" smtClean="0"/>
              <a:t>Given</a:t>
            </a:r>
            <a:r>
              <a:rPr lang="it-IT" dirty="0" smtClean="0"/>
              <a:t> the </a:t>
            </a:r>
            <a:r>
              <a:rPr lang="it-IT" dirty="0" err="1" smtClean="0"/>
              <a:t>evidences</a:t>
            </a:r>
            <a:r>
              <a:rPr lang="it-IT" dirty="0" smtClean="0"/>
              <a:t> of the </a:t>
            </a:r>
            <a:r>
              <a:rPr lang="it-IT" dirty="0" err="1" smtClean="0"/>
              <a:t>overpressure</a:t>
            </a:r>
            <a:r>
              <a:rPr lang="it-IT" dirty="0" smtClean="0"/>
              <a:t> in the </a:t>
            </a:r>
            <a:r>
              <a:rPr lang="it-IT" dirty="0" err="1" smtClean="0"/>
              <a:t>Karst</a:t>
            </a:r>
            <a:r>
              <a:rPr lang="it-IT" dirty="0" smtClean="0"/>
              <a:t> </a:t>
            </a:r>
            <a:r>
              <a:rPr lang="it-IT" dirty="0" err="1" smtClean="0"/>
              <a:t>system</a:t>
            </a:r>
            <a:r>
              <a:rPr lang="it-IT" dirty="0" smtClean="0"/>
              <a:t>, </a:t>
            </a:r>
            <a:r>
              <a:rPr lang="it-IT" dirty="0" err="1" smtClean="0"/>
              <a:t>we</a:t>
            </a:r>
            <a:r>
              <a:rPr lang="it-IT" dirty="0" smtClean="0"/>
              <a:t> model the </a:t>
            </a:r>
            <a:r>
              <a:rPr lang="it-IT" dirty="0" err="1" smtClean="0"/>
              <a:t>deformation</a:t>
            </a:r>
            <a:r>
              <a:rPr lang="it-IT" dirty="0" smtClean="0"/>
              <a:t> due to a </a:t>
            </a:r>
            <a:r>
              <a:rPr lang="it-IT" dirty="0" err="1" smtClean="0"/>
              <a:t>pressurized</a:t>
            </a:r>
            <a:r>
              <a:rPr lang="it-IT" dirty="0" smtClean="0"/>
              <a:t> </a:t>
            </a:r>
            <a:r>
              <a:rPr lang="it-IT" dirty="0" err="1" smtClean="0"/>
              <a:t>channel</a:t>
            </a:r>
            <a:r>
              <a:rPr lang="it-IT" dirty="0" smtClean="0"/>
              <a:t> in the </a:t>
            </a:r>
            <a:r>
              <a:rPr lang="it-IT" dirty="0" err="1" smtClean="0"/>
              <a:t>subsurface</a:t>
            </a:r>
            <a:r>
              <a:rPr lang="it-IT" dirty="0" smtClean="0"/>
              <a:t>. The </a:t>
            </a:r>
            <a:r>
              <a:rPr lang="it-IT" dirty="0" err="1" smtClean="0"/>
              <a:t>FemLab</a:t>
            </a:r>
            <a:r>
              <a:rPr lang="it-IT" dirty="0" smtClean="0"/>
              <a:t> </a:t>
            </a:r>
            <a:r>
              <a:rPr lang="it-IT" dirty="0" err="1" smtClean="0"/>
              <a:t>numerical</a:t>
            </a:r>
            <a:r>
              <a:rPr lang="it-IT" dirty="0" smtClean="0"/>
              <a:t> </a:t>
            </a:r>
            <a:r>
              <a:rPr lang="it-IT" dirty="0" err="1" smtClean="0"/>
              <a:t>approach</a:t>
            </a:r>
            <a:r>
              <a:rPr lang="it-IT" dirty="0" smtClean="0"/>
              <a:t> </a:t>
            </a:r>
            <a:r>
              <a:rPr lang="it-IT" dirty="0" err="1" smtClean="0"/>
              <a:t>was</a:t>
            </a:r>
            <a:r>
              <a:rPr lang="it-IT" dirty="0" smtClean="0"/>
              <a:t> </a:t>
            </a:r>
            <a:r>
              <a:rPr lang="it-IT" dirty="0" err="1" smtClean="0"/>
              <a:t>used</a:t>
            </a:r>
            <a:r>
              <a:rPr lang="it-IT" dirty="0" smtClean="0"/>
              <a:t>. </a:t>
            </a:r>
          </a:p>
        </p:txBody>
      </p:sp>
      <p:pic>
        <p:nvPicPr>
          <p:cNvPr id="5" name="Immagine 4"/>
          <p:cNvPicPr>
            <a:picLocks noChangeAspect="1"/>
          </p:cNvPicPr>
          <p:nvPr/>
        </p:nvPicPr>
        <p:blipFill rotWithShape="1">
          <a:blip r:embed="rId2"/>
          <a:srcRect l="61181" t="18277" r="912" b="17330"/>
          <a:stretch/>
        </p:blipFill>
        <p:spPr>
          <a:xfrm>
            <a:off x="4664363" y="2721302"/>
            <a:ext cx="4165599" cy="3978381"/>
          </a:xfrm>
          <a:prstGeom prst="rect">
            <a:avLst/>
          </a:prstGeom>
        </p:spPr>
      </p:pic>
      <p:sp>
        <p:nvSpPr>
          <p:cNvPr id="6" name="CasellaDiTesto 5"/>
          <p:cNvSpPr txBox="1"/>
          <p:nvPr/>
        </p:nvSpPr>
        <p:spPr>
          <a:xfrm>
            <a:off x="549563" y="3417455"/>
            <a:ext cx="3348182" cy="2308324"/>
          </a:xfrm>
          <a:prstGeom prst="rect">
            <a:avLst/>
          </a:prstGeom>
          <a:noFill/>
        </p:spPr>
        <p:txBody>
          <a:bodyPr wrap="square" rtlCol="0">
            <a:spAutoFit/>
          </a:bodyPr>
          <a:lstStyle/>
          <a:p>
            <a:pPr algn="l"/>
            <a:r>
              <a:rPr lang="it-IT" sz="2400" dirty="0"/>
              <a:t>Model: linear </a:t>
            </a:r>
            <a:r>
              <a:rPr lang="it-IT" sz="2400" dirty="0" err="1"/>
              <a:t>channel</a:t>
            </a:r>
            <a:r>
              <a:rPr lang="it-IT" sz="2400" dirty="0"/>
              <a:t> </a:t>
            </a:r>
            <a:r>
              <a:rPr lang="it-IT" sz="2400" dirty="0" err="1"/>
              <a:t>buried</a:t>
            </a:r>
            <a:r>
              <a:rPr lang="it-IT" sz="2400" dirty="0"/>
              <a:t> in </a:t>
            </a:r>
            <a:r>
              <a:rPr lang="it-IT" sz="2400" dirty="0" err="1"/>
              <a:t>halfspace</a:t>
            </a:r>
            <a:r>
              <a:rPr lang="it-IT" sz="2400" dirty="0"/>
              <a:t>.</a:t>
            </a:r>
          </a:p>
          <a:p>
            <a:pPr algn="l"/>
            <a:r>
              <a:rPr lang="it-IT" sz="2400" dirty="0"/>
              <a:t>Top </a:t>
            </a:r>
            <a:r>
              <a:rPr lang="it-IT" sz="2400" dirty="0" err="1"/>
              <a:t>surface</a:t>
            </a:r>
            <a:r>
              <a:rPr lang="it-IT" sz="2400" dirty="0"/>
              <a:t> </a:t>
            </a:r>
            <a:r>
              <a:rPr lang="it-IT" sz="2400" dirty="0" err="1"/>
              <a:t>is</a:t>
            </a:r>
            <a:r>
              <a:rPr lang="it-IT" sz="2400" dirty="0"/>
              <a:t> free, </a:t>
            </a:r>
            <a:r>
              <a:rPr lang="it-IT" sz="2400" dirty="0" err="1"/>
              <a:t>displacements</a:t>
            </a:r>
            <a:r>
              <a:rPr lang="it-IT" sz="2400" dirty="0"/>
              <a:t> and tilt </a:t>
            </a:r>
            <a:r>
              <a:rPr lang="it-IT" sz="2400" dirty="0" err="1"/>
              <a:t>is</a:t>
            </a:r>
            <a:r>
              <a:rPr lang="it-IT" sz="2400" dirty="0"/>
              <a:t> </a:t>
            </a:r>
            <a:r>
              <a:rPr lang="it-IT" sz="2400" dirty="0" err="1"/>
              <a:t>calculated</a:t>
            </a:r>
            <a:r>
              <a:rPr lang="it-IT" sz="2400" dirty="0"/>
              <a:t>. </a:t>
            </a:r>
            <a:endParaRPr lang="en-US" sz="2400" dirty="0"/>
          </a:p>
          <a:p>
            <a:pPr algn="l"/>
            <a:endParaRPr lang="en-US" sz="2400" dirty="0"/>
          </a:p>
        </p:txBody>
      </p:sp>
      <p:sp>
        <p:nvSpPr>
          <p:cNvPr id="7" name="Segnaposto contenuto 3"/>
          <p:cNvSpPr txBox="1">
            <a:spLocks/>
          </p:cNvSpPr>
          <p:nvPr/>
        </p:nvSpPr>
        <p:spPr bwMode="auto">
          <a:xfrm>
            <a:off x="459992" y="6329073"/>
            <a:ext cx="3218873" cy="5289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it-IT" sz="1600" smtClean="0"/>
              <a:t>Braitenberg et al., SciRep 2019</a:t>
            </a:r>
            <a:endParaRPr lang="en-US" sz="1600" dirty="0"/>
          </a:p>
        </p:txBody>
      </p:sp>
    </p:spTree>
    <p:extLst>
      <p:ext uri="{BB962C8B-B14F-4D97-AF65-F5344CB8AC3E}">
        <p14:creationId xmlns:p14="http://schemas.microsoft.com/office/powerpoint/2010/main" val="35486350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877435"/>
          </a:xfrm>
        </p:spPr>
        <p:txBody>
          <a:bodyPr/>
          <a:lstStyle/>
          <a:p>
            <a:r>
              <a:rPr lang="it-IT" sz="3200" dirty="0" err="1" smtClean="0"/>
              <a:t>Elastic</a:t>
            </a:r>
            <a:r>
              <a:rPr lang="it-IT" sz="3200" dirty="0" smtClean="0"/>
              <a:t> model: </a:t>
            </a:r>
            <a:r>
              <a:rPr lang="it-IT" sz="3200" dirty="0" err="1" smtClean="0"/>
              <a:t>elongated</a:t>
            </a:r>
            <a:r>
              <a:rPr lang="it-IT" sz="3200" dirty="0" smtClean="0"/>
              <a:t> </a:t>
            </a:r>
            <a:r>
              <a:rPr lang="it-IT" sz="3200" dirty="0" err="1" smtClean="0"/>
              <a:t>channel</a:t>
            </a:r>
            <a:r>
              <a:rPr lang="it-IT" sz="3200" dirty="0" smtClean="0"/>
              <a:t> </a:t>
            </a:r>
            <a:r>
              <a:rPr lang="it-IT" sz="3200" dirty="0" err="1" smtClean="0"/>
              <a:t>below</a:t>
            </a:r>
            <a:r>
              <a:rPr lang="it-IT" sz="3200" dirty="0" smtClean="0"/>
              <a:t> </a:t>
            </a:r>
            <a:r>
              <a:rPr lang="it-IT" sz="3200" dirty="0" err="1" smtClean="0"/>
              <a:t>surface</a:t>
            </a:r>
            <a:r>
              <a:rPr lang="it-IT" sz="3200" dirty="0" smtClean="0"/>
              <a:t> </a:t>
            </a:r>
            <a:r>
              <a:rPr lang="it-IT" sz="3200" dirty="0" err="1" smtClean="0"/>
              <a:t>which</a:t>
            </a:r>
            <a:r>
              <a:rPr lang="it-IT" sz="3200" dirty="0" smtClean="0"/>
              <a:t> </a:t>
            </a:r>
            <a:r>
              <a:rPr lang="it-IT" sz="3200" dirty="0" err="1" smtClean="0"/>
              <a:t>undergoes</a:t>
            </a:r>
            <a:r>
              <a:rPr lang="it-IT" sz="3200" dirty="0" smtClean="0"/>
              <a:t> a </a:t>
            </a:r>
            <a:r>
              <a:rPr lang="it-IT" sz="3200" dirty="0" err="1" smtClean="0"/>
              <a:t>pressurization</a:t>
            </a:r>
            <a:r>
              <a:rPr lang="it-IT" sz="3200" dirty="0" smtClean="0"/>
              <a:t>. </a:t>
            </a:r>
            <a:br>
              <a:rPr lang="it-IT" sz="3200" dirty="0" smtClean="0"/>
            </a:br>
            <a:r>
              <a:rPr lang="it-IT" sz="3200" dirty="0" err="1" smtClean="0"/>
              <a:t>Predicted</a:t>
            </a:r>
            <a:r>
              <a:rPr lang="it-IT" sz="3200" dirty="0" smtClean="0"/>
              <a:t> </a:t>
            </a:r>
            <a:r>
              <a:rPr lang="it-IT" sz="3200" dirty="0" err="1" smtClean="0"/>
              <a:t>movement</a:t>
            </a:r>
            <a:r>
              <a:rPr lang="it-IT" sz="3200" dirty="0"/>
              <a:t> </a:t>
            </a:r>
            <a:r>
              <a:rPr lang="it-IT" sz="3200" dirty="0" smtClean="0"/>
              <a:t>of </a:t>
            </a:r>
            <a:r>
              <a:rPr lang="it-IT" sz="3200" dirty="0" err="1" smtClean="0"/>
              <a:t>surface</a:t>
            </a:r>
            <a:r>
              <a:rPr lang="it-IT" sz="3200" dirty="0" smtClean="0"/>
              <a:t> (</a:t>
            </a:r>
            <a:r>
              <a:rPr lang="it-IT" sz="3200" dirty="0" err="1" smtClean="0"/>
              <a:t>units:m</a:t>
            </a:r>
            <a:r>
              <a:rPr lang="it-IT" sz="3200" dirty="0" smtClean="0"/>
              <a:t>)</a:t>
            </a:r>
            <a:endParaRPr lang="it-IT" sz="32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202" y="2495186"/>
            <a:ext cx="9354202" cy="1910558"/>
          </a:xfrm>
          <a:prstGeom prst="rect">
            <a:avLst/>
          </a:prstGeom>
        </p:spPr>
      </p:pic>
      <p:sp>
        <p:nvSpPr>
          <p:cNvPr id="8" name="TextBox 22"/>
          <p:cNvSpPr txBox="1"/>
          <p:nvPr/>
        </p:nvSpPr>
        <p:spPr>
          <a:xfrm>
            <a:off x="1255994" y="2356687"/>
            <a:ext cx="2012089" cy="276999"/>
          </a:xfrm>
          <a:prstGeom prst="rect">
            <a:avLst/>
          </a:prstGeom>
          <a:solidFill>
            <a:schemeClr val="bg1"/>
          </a:solidFill>
          <a:ln>
            <a:noFill/>
          </a:ln>
        </p:spPr>
        <p:txBody>
          <a:bodyPr wrap="non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900" b="1" dirty="0" err="1" smtClean="0"/>
              <a:t>Horizontal</a:t>
            </a:r>
            <a:r>
              <a:rPr lang="it-IT" sz="900" b="1" dirty="0" smtClean="0"/>
              <a:t> </a:t>
            </a:r>
            <a:r>
              <a:rPr lang="it-IT" sz="900" b="1" dirty="0" err="1" smtClean="0"/>
              <a:t>Displacement</a:t>
            </a:r>
            <a:r>
              <a:rPr lang="it-IT" sz="900" b="1" dirty="0" smtClean="0"/>
              <a:t>   </a:t>
            </a:r>
            <a:r>
              <a:rPr lang="it-IT" sz="1200" dirty="0" smtClean="0"/>
              <a:t>                </a:t>
            </a:r>
            <a:endParaRPr lang="it-IT" sz="1200" dirty="0"/>
          </a:p>
        </p:txBody>
      </p:sp>
      <p:sp>
        <p:nvSpPr>
          <p:cNvPr id="9" name="TextBox 23"/>
          <p:cNvSpPr txBox="1"/>
          <p:nvPr/>
        </p:nvSpPr>
        <p:spPr>
          <a:xfrm>
            <a:off x="4085970" y="2392259"/>
            <a:ext cx="486030" cy="246221"/>
          </a:xfrm>
          <a:prstGeom prst="rect">
            <a:avLst/>
          </a:prstGeom>
          <a:solidFill>
            <a:schemeClr val="bg1"/>
          </a:solidFill>
        </p:spPr>
        <p:txBody>
          <a:bodyPr wrap="non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1000" b="1" dirty="0" err="1" smtClean="0"/>
              <a:t>Uplift</a:t>
            </a:r>
            <a:endParaRPr lang="it-IT" sz="1000" dirty="0"/>
          </a:p>
        </p:txBody>
      </p:sp>
      <p:sp>
        <p:nvSpPr>
          <p:cNvPr id="33" name="TextBox 22"/>
          <p:cNvSpPr txBox="1"/>
          <p:nvPr/>
        </p:nvSpPr>
        <p:spPr>
          <a:xfrm>
            <a:off x="6233057" y="2356687"/>
            <a:ext cx="1441420" cy="276999"/>
          </a:xfrm>
          <a:prstGeom prst="rect">
            <a:avLst/>
          </a:prstGeom>
          <a:solidFill>
            <a:schemeClr val="bg1"/>
          </a:solidFill>
          <a:ln>
            <a:noFill/>
          </a:ln>
        </p:spPr>
        <p:txBody>
          <a:bodyPr wrap="non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900" b="1" dirty="0" err="1" smtClean="0"/>
              <a:t>Horizontal</a:t>
            </a:r>
            <a:r>
              <a:rPr lang="it-IT" sz="900" b="1" dirty="0" smtClean="0"/>
              <a:t> </a:t>
            </a:r>
            <a:r>
              <a:rPr lang="it-IT" sz="900" b="1" dirty="0" err="1" smtClean="0"/>
              <a:t>Displacement</a:t>
            </a:r>
            <a:r>
              <a:rPr lang="it-IT" sz="1200" dirty="0" smtClean="0"/>
              <a:t> </a:t>
            </a:r>
            <a:endParaRPr lang="it-IT" sz="1200" dirty="0"/>
          </a:p>
        </p:txBody>
      </p:sp>
      <p:sp>
        <p:nvSpPr>
          <p:cNvPr id="4" name="Rectangle 3"/>
          <p:cNvSpPr/>
          <p:nvPr/>
        </p:nvSpPr>
        <p:spPr>
          <a:xfrm>
            <a:off x="2762250" y="2633686"/>
            <a:ext cx="628650" cy="2904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p:cNvSpPr txBox="1"/>
          <p:nvPr/>
        </p:nvSpPr>
        <p:spPr>
          <a:xfrm>
            <a:off x="383043" y="4996873"/>
            <a:ext cx="8404865" cy="1754326"/>
          </a:xfrm>
          <a:prstGeom prst="rect">
            <a:avLst/>
          </a:prstGeom>
          <a:noFill/>
        </p:spPr>
        <p:txBody>
          <a:bodyPr wrap="none" rtlCol="0">
            <a:spAutoFit/>
          </a:bodyPr>
          <a:lstStyle/>
          <a:p>
            <a:pPr algn="l"/>
            <a:r>
              <a:rPr lang="it-IT" dirty="0" smtClean="0"/>
              <a:t>The model </a:t>
            </a:r>
            <a:r>
              <a:rPr lang="it-IT" dirty="0" err="1" smtClean="0"/>
              <a:t>predicts</a:t>
            </a:r>
            <a:r>
              <a:rPr lang="it-IT" dirty="0" smtClean="0"/>
              <a:t> a </a:t>
            </a:r>
            <a:r>
              <a:rPr lang="it-IT" dirty="0" err="1" smtClean="0"/>
              <a:t>vertical</a:t>
            </a:r>
            <a:r>
              <a:rPr lang="it-IT" dirty="0" smtClean="0"/>
              <a:t> </a:t>
            </a:r>
            <a:r>
              <a:rPr lang="it-IT" dirty="0" err="1" smtClean="0"/>
              <a:t>uplift</a:t>
            </a:r>
            <a:r>
              <a:rPr lang="it-IT" dirty="0" smtClean="0"/>
              <a:t> and a </a:t>
            </a:r>
            <a:r>
              <a:rPr lang="it-IT" dirty="0" err="1" smtClean="0"/>
              <a:t>horizontal</a:t>
            </a:r>
            <a:r>
              <a:rPr lang="it-IT" dirty="0" smtClean="0"/>
              <a:t> </a:t>
            </a:r>
            <a:r>
              <a:rPr lang="it-IT" dirty="0" err="1" smtClean="0"/>
              <a:t>displacement</a:t>
            </a:r>
            <a:r>
              <a:rPr lang="it-IT" dirty="0" smtClean="0"/>
              <a:t> </a:t>
            </a:r>
            <a:r>
              <a:rPr lang="it-IT" dirty="0" err="1" smtClean="0"/>
              <a:t>at</a:t>
            </a:r>
            <a:r>
              <a:rPr lang="it-IT" dirty="0" smtClean="0"/>
              <a:t> the </a:t>
            </a:r>
            <a:r>
              <a:rPr lang="it-IT" dirty="0" err="1" smtClean="0"/>
              <a:t>surface</a:t>
            </a:r>
            <a:r>
              <a:rPr lang="it-IT" dirty="0" smtClean="0"/>
              <a:t>. </a:t>
            </a:r>
          </a:p>
          <a:p>
            <a:pPr algn="l"/>
            <a:r>
              <a:rPr lang="it-IT" dirty="0" smtClean="0"/>
              <a:t>The </a:t>
            </a:r>
            <a:r>
              <a:rPr lang="it-IT" dirty="0" err="1" smtClean="0"/>
              <a:t>uplift</a:t>
            </a:r>
            <a:r>
              <a:rPr lang="it-IT" dirty="0" smtClean="0"/>
              <a:t> </a:t>
            </a:r>
            <a:r>
              <a:rPr lang="it-IT" dirty="0" err="1" smtClean="0"/>
              <a:t>movement</a:t>
            </a:r>
            <a:r>
              <a:rPr lang="it-IT" dirty="0" smtClean="0"/>
              <a:t> </a:t>
            </a:r>
            <a:r>
              <a:rPr lang="it-IT" dirty="0" err="1" smtClean="0"/>
              <a:t>is</a:t>
            </a:r>
            <a:r>
              <a:rPr lang="it-IT" dirty="0" smtClean="0"/>
              <a:t> up to 2.5 mm. </a:t>
            </a:r>
            <a:r>
              <a:rPr lang="it-IT" dirty="0" err="1" smtClean="0"/>
              <a:t>Horizontal</a:t>
            </a:r>
            <a:r>
              <a:rPr lang="it-IT" dirty="0" smtClean="0"/>
              <a:t> </a:t>
            </a:r>
            <a:r>
              <a:rPr lang="it-IT" dirty="0" err="1" smtClean="0"/>
              <a:t>movement</a:t>
            </a:r>
            <a:r>
              <a:rPr lang="it-IT" dirty="0" smtClean="0"/>
              <a:t> </a:t>
            </a:r>
            <a:r>
              <a:rPr lang="it-IT" dirty="0" err="1" smtClean="0"/>
              <a:t>is</a:t>
            </a:r>
            <a:r>
              <a:rPr lang="it-IT" dirty="0" smtClean="0"/>
              <a:t> </a:t>
            </a:r>
            <a:r>
              <a:rPr lang="it-IT" dirty="0" err="1" smtClean="0"/>
              <a:t>smaller</a:t>
            </a:r>
            <a:r>
              <a:rPr lang="it-IT" dirty="0" smtClean="0"/>
              <a:t> (0.9 mm).</a:t>
            </a:r>
          </a:p>
          <a:p>
            <a:pPr algn="l"/>
            <a:r>
              <a:rPr lang="en-US" dirty="0"/>
              <a:t>The surface movement is reproduced by a channel 4 </a:t>
            </a:r>
            <a:r>
              <a:rPr lang="en-US" dirty="0" smtClean="0"/>
              <a:t>km long</a:t>
            </a:r>
            <a:r>
              <a:rPr lang="en-US" dirty="0"/>
              <a:t>, </a:t>
            </a:r>
          </a:p>
          <a:p>
            <a:pPr algn="l"/>
            <a:r>
              <a:rPr lang="en-US" dirty="0" smtClean="0"/>
              <a:t>elliptical </a:t>
            </a:r>
            <a:r>
              <a:rPr lang="en-US" dirty="0"/>
              <a:t>cross-section 60m wide, and 10m high, the center at 200m depth</a:t>
            </a:r>
            <a:r>
              <a:rPr lang="en-US" dirty="0" smtClean="0"/>
              <a:t>,</a:t>
            </a:r>
          </a:p>
          <a:p>
            <a:pPr algn="l"/>
            <a:r>
              <a:rPr lang="en-US" dirty="0" smtClean="0"/>
              <a:t>and </a:t>
            </a:r>
            <a:r>
              <a:rPr lang="en-US" dirty="0"/>
              <a:t>dilating due </a:t>
            </a:r>
            <a:r>
              <a:rPr lang="en-US" dirty="0" smtClean="0"/>
              <a:t>to an </a:t>
            </a:r>
            <a:r>
              <a:rPr lang="en-US" dirty="0"/>
              <a:t>internal pressure of 0.6 MPa.</a:t>
            </a:r>
            <a:endParaRPr lang="it-IT" dirty="0"/>
          </a:p>
          <a:p>
            <a:pPr algn="l"/>
            <a:r>
              <a:rPr lang="it-IT" dirty="0" smtClean="0"/>
              <a:t> </a:t>
            </a:r>
            <a:endParaRPr lang="it-IT" dirty="0"/>
          </a:p>
        </p:txBody>
      </p:sp>
    </p:spTree>
    <p:extLst>
      <p:ext uri="{BB962C8B-B14F-4D97-AF65-F5344CB8AC3E}">
        <p14:creationId xmlns:p14="http://schemas.microsoft.com/office/powerpoint/2010/main" val="19225685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2100612" y="747568"/>
            <a:ext cx="5260769" cy="369332"/>
          </a:xfrm>
          <a:prstGeom prst="rect">
            <a:avLst/>
          </a:prstGeom>
          <a:noFill/>
        </p:spPr>
        <p:txBody>
          <a:bodyPr wrap="square" rtlCol="0">
            <a:spAutoFit/>
          </a:bodyPr>
          <a:lstStyle/>
          <a:p>
            <a:r>
              <a:rPr lang="it-IT" dirty="0" err="1" smtClean="0"/>
              <a:t>Movement</a:t>
            </a:r>
            <a:r>
              <a:rPr lang="it-IT" dirty="0" smtClean="0"/>
              <a:t> </a:t>
            </a:r>
            <a:r>
              <a:rPr lang="it-IT" dirty="0" err="1" smtClean="0"/>
              <a:t>along</a:t>
            </a:r>
            <a:r>
              <a:rPr lang="it-IT" dirty="0" smtClean="0"/>
              <a:t> a </a:t>
            </a:r>
            <a:r>
              <a:rPr lang="it-IT" dirty="0" err="1" smtClean="0"/>
              <a:t>profile</a:t>
            </a:r>
            <a:r>
              <a:rPr lang="it-IT" dirty="0" smtClean="0"/>
              <a:t> </a:t>
            </a:r>
            <a:r>
              <a:rPr lang="it-IT" dirty="0" err="1" smtClean="0"/>
              <a:t>cutting</a:t>
            </a:r>
            <a:r>
              <a:rPr lang="it-IT" dirty="0" smtClean="0"/>
              <a:t> the </a:t>
            </a:r>
            <a:r>
              <a:rPr lang="it-IT" dirty="0" err="1" smtClean="0"/>
              <a:t>channel</a:t>
            </a:r>
            <a:r>
              <a:rPr lang="it-IT" dirty="0" smtClean="0"/>
              <a:t>.</a:t>
            </a:r>
            <a:endParaRPr lang="it-IT"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1633" y="1848967"/>
            <a:ext cx="3112367" cy="23342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1820" y="1848967"/>
            <a:ext cx="3096275" cy="232220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07" y="1848967"/>
            <a:ext cx="3096275" cy="2322206"/>
          </a:xfrm>
          <a:prstGeom prst="rect">
            <a:avLst/>
          </a:prstGeom>
        </p:spPr>
      </p:pic>
      <p:sp>
        <p:nvSpPr>
          <p:cNvPr id="2" name="CasellaDiTesto 1"/>
          <p:cNvSpPr txBox="1"/>
          <p:nvPr/>
        </p:nvSpPr>
        <p:spPr>
          <a:xfrm>
            <a:off x="665019" y="4765964"/>
            <a:ext cx="7499926" cy="1477328"/>
          </a:xfrm>
          <a:prstGeom prst="rect">
            <a:avLst/>
          </a:prstGeom>
          <a:noFill/>
        </p:spPr>
        <p:txBody>
          <a:bodyPr wrap="square" rtlCol="0">
            <a:spAutoFit/>
          </a:bodyPr>
          <a:lstStyle/>
          <a:p>
            <a:pPr algn="l"/>
            <a:r>
              <a:rPr lang="it-IT" dirty="0" smtClean="0"/>
              <a:t>Vertical: maximum </a:t>
            </a:r>
            <a:r>
              <a:rPr lang="it-IT" dirty="0" err="1" smtClean="0"/>
              <a:t>above</a:t>
            </a:r>
            <a:r>
              <a:rPr lang="it-IT" dirty="0" smtClean="0"/>
              <a:t> </a:t>
            </a:r>
            <a:r>
              <a:rPr lang="it-IT" dirty="0" err="1" smtClean="0"/>
              <a:t>channel</a:t>
            </a:r>
            <a:endParaRPr lang="it-IT" dirty="0" smtClean="0"/>
          </a:p>
          <a:p>
            <a:pPr algn="l"/>
            <a:r>
              <a:rPr lang="it-IT" dirty="0" err="1" smtClean="0"/>
              <a:t>Horizontal</a:t>
            </a:r>
            <a:r>
              <a:rPr lang="it-IT" dirty="0" smtClean="0"/>
              <a:t>: maximum </a:t>
            </a:r>
            <a:r>
              <a:rPr lang="it-IT" dirty="0" err="1" smtClean="0"/>
              <a:t>at</a:t>
            </a:r>
            <a:r>
              <a:rPr lang="it-IT" dirty="0" smtClean="0"/>
              <a:t> </a:t>
            </a:r>
            <a:r>
              <a:rPr lang="it-IT" dirty="0" err="1" smtClean="0"/>
              <a:t>sides</a:t>
            </a:r>
            <a:r>
              <a:rPr lang="it-IT" dirty="0" smtClean="0"/>
              <a:t> of </a:t>
            </a:r>
            <a:r>
              <a:rPr lang="it-IT" dirty="0" err="1" smtClean="0"/>
              <a:t>channel</a:t>
            </a:r>
            <a:endParaRPr lang="it-IT" dirty="0" smtClean="0"/>
          </a:p>
          <a:p>
            <a:pPr algn="l"/>
            <a:r>
              <a:rPr lang="it-IT" dirty="0" smtClean="0"/>
              <a:t>Tilt: </a:t>
            </a:r>
            <a:r>
              <a:rPr lang="it-IT" dirty="0" err="1" smtClean="0"/>
              <a:t>also</a:t>
            </a:r>
            <a:r>
              <a:rPr lang="it-IT" dirty="0" smtClean="0"/>
              <a:t> maximum </a:t>
            </a:r>
            <a:r>
              <a:rPr lang="it-IT" dirty="0" err="1" smtClean="0"/>
              <a:t>at</a:t>
            </a:r>
            <a:r>
              <a:rPr lang="it-IT" dirty="0" smtClean="0"/>
              <a:t> </a:t>
            </a:r>
            <a:r>
              <a:rPr lang="it-IT" dirty="0" err="1" smtClean="0"/>
              <a:t>sides</a:t>
            </a:r>
            <a:r>
              <a:rPr lang="it-IT" dirty="0" smtClean="0"/>
              <a:t> of </a:t>
            </a:r>
            <a:r>
              <a:rPr lang="it-IT" dirty="0" err="1" smtClean="0"/>
              <a:t>channel</a:t>
            </a:r>
            <a:r>
              <a:rPr lang="it-IT" dirty="0" smtClean="0"/>
              <a:t>.</a:t>
            </a:r>
          </a:p>
          <a:p>
            <a:pPr algn="l"/>
            <a:r>
              <a:rPr lang="it-IT" dirty="0" smtClean="0"/>
              <a:t>The relative </a:t>
            </a:r>
            <a:r>
              <a:rPr lang="it-IT" dirty="0" err="1" smtClean="0"/>
              <a:t>amplitude</a:t>
            </a:r>
            <a:r>
              <a:rPr lang="it-IT" dirty="0" smtClean="0"/>
              <a:t> </a:t>
            </a:r>
            <a:r>
              <a:rPr lang="it-IT" dirty="0" err="1" smtClean="0"/>
              <a:t>depends</a:t>
            </a:r>
            <a:r>
              <a:rPr lang="it-IT" dirty="0" smtClean="0"/>
              <a:t> on the position of the </a:t>
            </a:r>
            <a:r>
              <a:rPr lang="it-IT" dirty="0" err="1" smtClean="0"/>
              <a:t>stations</a:t>
            </a:r>
            <a:r>
              <a:rPr lang="it-IT" dirty="0" smtClean="0"/>
              <a:t> relative to position of </a:t>
            </a:r>
            <a:r>
              <a:rPr lang="it-IT" dirty="0" err="1" smtClean="0"/>
              <a:t>channel</a:t>
            </a:r>
            <a:r>
              <a:rPr lang="it-IT" dirty="0" smtClean="0"/>
              <a:t>.</a:t>
            </a:r>
            <a:endParaRPr lang="it-IT" dirty="0"/>
          </a:p>
        </p:txBody>
      </p:sp>
    </p:spTree>
    <p:extLst>
      <p:ext uri="{BB962C8B-B14F-4D97-AF65-F5344CB8AC3E}">
        <p14:creationId xmlns:p14="http://schemas.microsoft.com/office/powerpoint/2010/main" val="37083450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365914" y="754250"/>
            <a:ext cx="6378670" cy="369332"/>
          </a:xfrm>
          <a:prstGeom prst="rect">
            <a:avLst/>
          </a:prstGeom>
          <a:noFill/>
        </p:spPr>
        <p:txBody>
          <a:bodyPr wrap="none" rtlCol="0">
            <a:spAutoFit/>
          </a:bodyPr>
          <a:lstStyle/>
          <a:p>
            <a:r>
              <a:rPr lang="it-IT" dirty="0" err="1" smtClean="0"/>
              <a:t>Dependence</a:t>
            </a:r>
            <a:r>
              <a:rPr lang="it-IT" dirty="0" smtClean="0"/>
              <a:t> of the maximum </a:t>
            </a:r>
            <a:r>
              <a:rPr lang="it-IT" dirty="0" err="1" smtClean="0"/>
              <a:t>movement</a:t>
            </a:r>
            <a:r>
              <a:rPr lang="it-IT" dirty="0" smtClean="0"/>
              <a:t> on </a:t>
            </a:r>
            <a:r>
              <a:rPr lang="it-IT" dirty="0" err="1" smtClean="0"/>
              <a:t>depth</a:t>
            </a:r>
            <a:r>
              <a:rPr lang="it-IT" dirty="0" smtClean="0"/>
              <a:t> of </a:t>
            </a:r>
            <a:r>
              <a:rPr lang="it-IT" dirty="0" err="1" smtClean="0"/>
              <a:t>channel</a:t>
            </a:r>
            <a:endParaRPr lang="it-IT" dirty="0"/>
          </a:p>
        </p:txBody>
      </p:sp>
      <p:sp>
        <p:nvSpPr>
          <p:cNvPr id="4" name="CasellaDiTesto 3"/>
          <p:cNvSpPr txBox="1"/>
          <p:nvPr/>
        </p:nvSpPr>
        <p:spPr>
          <a:xfrm>
            <a:off x="729469" y="1559055"/>
            <a:ext cx="312907" cy="369332"/>
          </a:xfrm>
          <a:prstGeom prst="rect">
            <a:avLst/>
          </a:prstGeom>
          <a:noFill/>
        </p:spPr>
        <p:txBody>
          <a:bodyPr wrap="none" rtlCol="0">
            <a:spAutoFit/>
          </a:bodyPr>
          <a:lstStyle/>
          <a:p>
            <a:r>
              <a:rPr lang="it-IT" dirty="0" smtClean="0"/>
              <a:t>a</a:t>
            </a:r>
            <a:endParaRPr lang="it-IT" dirty="0"/>
          </a:p>
        </p:txBody>
      </p:sp>
      <p:sp>
        <p:nvSpPr>
          <p:cNvPr id="5" name="CasellaDiTesto 4"/>
          <p:cNvSpPr txBox="1"/>
          <p:nvPr/>
        </p:nvSpPr>
        <p:spPr>
          <a:xfrm>
            <a:off x="5301723" y="1559055"/>
            <a:ext cx="312907" cy="369332"/>
          </a:xfrm>
          <a:prstGeom prst="rect">
            <a:avLst/>
          </a:prstGeom>
          <a:noFill/>
        </p:spPr>
        <p:txBody>
          <a:bodyPr wrap="none" rtlCol="0">
            <a:spAutoFit/>
          </a:bodyPr>
          <a:lstStyle/>
          <a:p>
            <a:r>
              <a:rPr lang="it-IT" dirty="0" smtClean="0"/>
              <a:t>b</a:t>
            </a:r>
            <a:endParaRPr lang="it-IT"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938" y="1928387"/>
            <a:ext cx="4354311" cy="241972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9689" y="1928387"/>
            <a:ext cx="4354311" cy="2419727"/>
          </a:xfrm>
          <a:prstGeom prst="rect">
            <a:avLst/>
          </a:prstGeom>
        </p:spPr>
      </p:pic>
      <p:sp>
        <p:nvSpPr>
          <p:cNvPr id="6" name="CasellaDiTesto 5"/>
          <p:cNvSpPr txBox="1"/>
          <p:nvPr/>
        </p:nvSpPr>
        <p:spPr>
          <a:xfrm>
            <a:off x="729469" y="4812145"/>
            <a:ext cx="8025460" cy="1754326"/>
          </a:xfrm>
          <a:prstGeom prst="rect">
            <a:avLst/>
          </a:prstGeom>
          <a:noFill/>
        </p:spPr>
        <p:txBody>
          <a:bodyPr wrap="square" rtlCol="0">
            <a:spAutoFit/>
          </a:bodyPr>
          <a:lstStyle/>
          <a:p>
            <a:pPr algn="l"/>
            <a:r>
              <a:rPr lang="it-IT" dirty="0" smtClean="0"/>
              <a:t>Tilt: more sensitive to </a:t>
            </a:r>
            <a:r>
              <a:rPr lang="it-IT" dirty="0" err="1" smtClean="0"/>
              <a:t>depth</a:t>
            </a:r>
            <a:r>
              <a:rPr lang="it-IT" dirty="0" smtClean="0"/>
              <a:t> of </a:t>
            </a:r>
            <a:r>
              <a:rPr lang="it-IT" dirty="0" err="1" smtClean="0"/>
              <a:t>channel</a:t>
            </a:r>
            <a:r>
              <a:rPr lang="it-IT" dirty="0" smtClean="0"/>
              <a:t>:  </a:t>
            </a:r>
            <a:r>
              <a:rPr lang="it-IT" dirty="0" err="1" smtClean="0"/>
              <a:t>decrease</a:t>
            </a:r>
            <a:r>
              <a:rPr lang="it-IT" dirty="0" smtClean="0"/>
              <a:t> in </a:t>
            </a:r>
            <a:r>
              <a:rPr lang="it-IT" dirty="0" err="1" smtClean="0"/>
              <a:t>signal</a:t>
            </a:r>
            <a:r>
              <a:rPr lang="it-IT" dirty="0" smtClean="0"/>
              <a:t> </a:t>
            </a:r>
            <a:r>
              <a:rPr lang="it-IT" dirty="0" err="1" smtClean="0"/>
              <a:t>is</a:t>
            </a:r>
            <a:r>
              <a:rPr lang="it-IT" dirty="0" smtClean="0"/>
              <a:t> </a:t>
            </a:r>
            <a:r>
              <a:rPr lang="it-IT" dirty="0" err="1" smtClean="0"/>
              <a:t>close</a:t>
            </a:r>
            <a:r>
              <a:rPr lang="it-IT" dirty="0" smtClean="0"/>
              <a:t> to 1/10</a:t>
            </a:r>
          </a:p>
          <a:p>
            <a:pPr algn="l"/>
            <a:endParaRPr lang="it-IT" dirty="0" smtClean="0"/>
          </a:p>
          <a:p>
            <a:pPr algn="l"/>
            <a:r>
              <a:rPr lang="it-IT" dirty="0" err="1" smtClean="0"/>
              <a:t>Horizontal</a:t>
            </a:r>
            <a:r>
              <a:rPr lang="it-IT" dirty="0" smtClean="0"/>
              <a:t> (u) and </a:t>
            </a:r>
            <a:r>
              <a:rPr lang="it-IT" dirty="0" err="1" smtClean="0"/>
              <a:t>vertical</a:t>
            </a:r>
            <a:r>
              <a:rPr lang="it-IT" dirty="0" smtClean="0"/>
              <a:t> ( w) </a:t>
            </a:r>
            <a:r>
              <a:rPr lang="it-IT" dirty="0" err="1" smtClean="0"/>
              <a:t>movement</a:t>
            </a:r>
            <a:r>
              <a:rPr lang="it-IT" dirty="0" smtClean="0"/>
              <a:t> </a:t>
            </a:r>
            <a:r>
              <a:rPr lang="it-IT" dirty="0" err="1" smtClean="0"/>
              <a:t>less</a:t>
            </a:r>
            <a:r>
              <a:rPr lang="it-IT" dirty="0" smtClean="0"/>
              <a:t> sensitive to </a:t>
            </a:r>
            <a:r>
              <a:rPr lang="it-IT" dirty="0" err="1" smtClean="0"/>
              <a:t>depth</a:t>
            </a:r>
            <a:r>
              <a:rPr lang="it-IT" dirty="0" smtClean="0"/>
              <a:t> of </a:t>
            </a:r>
            <a:r>
              <a:rPr lang="it-IT" dirty="0" err="1" smtClean="0"/>
              <a:t>channel</a:t>
            </a:r>
            <a:r>
              <a:rPr lang="it-IT" dirty="0" smtClean="0"/>
              <a:t>-</a:t>
            </a:r>
          </a:p>
          <a:p>
            <a:pPr algn="l"/>
            <a:r>
              <a:rPr lang="it-IT" dirty="0" smtClean="0"/>
              <a:t> </a:t>
            </a:r>
          </a:p>
          <a:p>
            <a:pPr algn="l"/>
            <a:r>
              <a:rPr lang="it-IT" dirty="0" err="1" smtClean="0"/>
              <a:t>Consequence</a:t>
            </a:r>
            <a:r>
              <a:rPr lang="it-IT" dirty="0" smtClean="0"/>
              <a:t>: </a:t>
            </a:r>
            <a:r>
              <a:rPr lang="it-IT" dirty="0" err="1" smtClean="0"/>
              <a:t>Horizontal</a:t>
            </a:r>
            <a:r>
              <a:rPr lang="it-IT" dirty="0" smtClean="0"/>
              <a:t> and </a:t>
            </a:r>
            <a:r>
              <a:rPr lang="it-IT" dirty="0" err="1" smtClean="0"/>
              <a:t>vertical</a:t>
            </a:r>
            <a:r>
              <a:rPr lang="it-IT" dirty="0" smtClean="0"/>
              <a:t> </a:t>
            </a:r>
            <a:r>
              <a:rPr lang="it-IT" dirty="0" err="1" smtClean="0"/>
              <a:t>movement</a:t>
            </a:r>
            <a:r>
              <a:rPr lang="it-IT" dirty="0" smtClean="0"/>
              <a:t> </a:t>
            </a:r>
            <a:r>
              <a:rPr lang="it-IT" dirty="0" err="1" smtClean="0"/>
              <a:t>sense</a:t>
            </a:r>
            <a:r>
              <a:rPr lang="it-IT" dirty="0" smtClean="0"/>
              <a:t> </a:t>
            </a:r>
            <a:r>
              <a:rPr lang="it-IT" dirty="0" err="1" smtClean="0"/>
              <a:t>superposition</a:t>
            </a:r>
            <a:r>
              <a:rPr lang="it-IT" dirty="0" smtClean="0"/>
              <a:t> of </a:t>
            </a:r>
            <a:r>
              <a:rPr lang="it-IT" dirty="0" err="1" smtClean="0"/>
              <a:t>deep</a:t>
            </a:r>
            <a:r>
              <a:rPr lang="it-IT" dirty="0" smtClean="0"/>
              <a:t> and </a:t>
            </a:r>
            <a:r>
              <a:rPr lang="it-IT" dirty="0" err="1" smtClean="0"/>
              <a:t>superficial</a:t>
            </a:r>
            <a:r>
              <a:rPr lang="it-IT" dirty="0" smtClean="0"/>
              <a:t> </a:t>
            </a:r>
            <a:r>
              <a:rPr lang="it-IT" dirty="0" err="1" smtClean="0"/>
              <a:t>channels</a:t>
            </a:r>
            <a:r>
              <a:rPr lang="it-IT" dirty="0" smtClean="0"/>
              <a:t>. Tilt </a:t>
            </a:r>
            <a:r>
              <a:rPr lang="it-IT" dirty="0" err="1" smtClean="0"/>
              <a:t>is</a:t>
            </a:r>
            <a:r>
              <a:rPr lang="it-IT" dirty="0" smtClean="0"/>
              <a:t> more sensitive to </a:t>
            </a:r>
            <a:r>
              <a:rPr lang="it-IT" dirty="0" err="1" smtClean="0"/>
              <a:t>upper</a:t>
            </a:r>
            <a:r>
              <a:rPr lang="it-IT" dirty="0" smtClean="0"/>
              <a:t> </a:t>
            </a:r>
            <a:r>
              <a:rPr lang="it-IT" dirty="0" err="1" smtClean="0"/>
              <a:t>channels</a:t>
            </a:r>
            <a:r>
              <a:rPr lang="it-IT" dirty="0" smtClean="0"/>
              <a:t>.</a:t>
            </a:r>
            <a:endParaRPr lang="it-IT" dirty="0"/>
          </a:p>
        </p:txBody>
      </p:sp>
    </p:spTree>
    <p:extLst>
      <p:ext uri="{BB962C8B-B14F-4D97-AF65-F5344CB8AC3E}">
        <p14:creationId xmlns:p14="http://schemas.microsoft.com/office/powerpoint/2010/main" val="9517048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976149" y="270345"/>
            <a:ext cx="3185617" cy="369332"/>
          </a:xfrm>
          <a:prstGeom prst="rect">
            <a:avLst/>
          </a:prstGeom>
          <a:noFill/>
        </p:spPr>
        <p:txBody>
          <a:bodyPr wrap="none" rtlCol="0">
            <a:spAutoFit/>
          </a:bodyPr>
          <a:lstStyle/>
          <a:p>
            <a:r>
              <a:rPr lang="it-IT" dirty="0" smtClean="0"/>
              <a:t>Vertical </a:t>
            </a:r>
            <a:r>
              <a:rPr lang="it-IT" dirty="0" err="1" smtClean="0"/>
              <a:t>movement</a:t>
            </a:r>
            <a:r>
              <a:rPr lang="it-IT" dirty="0" smtClean="0"/>
              <a:t> versus Tilt</a:t>
            </a:r>
            <a:endParaRPr lang="it-IT" dirty="0"/>
          </a:p>
        </p:txBody>
      </p:sp>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r="5475"/>
          <a:stretch/>
        </p:blipFill>
        <p:spPr>
          <a:xfrm>
            <a:off x="4399144" y="1776714"/>
            <a:ext cx="4670965" cy="3125789"/>
          </a:xfrm>
          <a:prstGeom prst="rect">
            <a:avLst/>
          </a:prstGeom>
        </p:spPr>
      </p:pic>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l="14497" r="17828"/>
          <a:stretch/>
        </p:blipFill>
        <p:spPr>
          <a:xfrm>
            <a:off x="18472" y="1541011"/>
            <a:ext cx="4380671" cy="3597193"/>
          </a:xfrm>
          <a:prstGeom prst="rect">
            <a:avLst/>
          </a:prstGeom>
        </p:spPr>
      </p:pic>
      <p:sp>
        <p:nvSpPr>
          <p:cNvPr id="2" name="Rectangle 1"/>
          <p:cNvSpPr/>
          <p:nvPr/>
        </p:nvSpPr>
        <p:spPr>
          <a:xfrm>
            <a:off x="1168378" y="1732399"/>
            <a:ext cx="3106373" cy="307777"/>
          </a:xfrm>
          <a:prstGeom prst="rect">
            <a:avLst/>
          </a:prstGeom>
          <a:solidFill>
            <a:schemeClr val="bg1"/>
          </a:solidFill>
        </p:spPr>
        <p:txBody>
          <a:bodyPr wrap="square">
            <a:spAutoFit/>
          </a:bodyPr>
          <a:lstStyle/>
          <a:p>
            <a:r>
              <a:rPr lang="en-US" sz="1400" b="1" dirty="0" smtClean="0">
                <a:latin typeface="Arial" panose="020B0604020202020204" pitchFamily="34" charset="0"/>
                <a:cs typeface="Arial" panose="020B0604020202020204" pitchFamily="34" charset="0"/>
              </a:rPr>
              <a:t>Variable Channel depth</a:t>
            </a:r>
            <a:endParaRPr lang="it-IT" sz="1400" b="1" dirty="0">
              <a:latin typeface="Arial" panose="020B0604020202020204" pitchFamily="34" charset="0"/>
              <a:cs typeface="Arial" panose="020B0604020202020204" pitchFamily="34" charset="0"/>
            </a:endParaRPr>
          </a:p>
        </p:txBody>
      </p:sp>
      <p:sp>
        <p:nvSpPr>
          <p:cNvPr id="8" name="Rectangle 7"/>
          <p:cNvSpPr/>
          <p:nvPr/>
        </p:nvSpPr>
        <p:spPr>
          <a:xfrm>
            <a:off x="5417333" y="1682177"/>
            <a:ext cx="3106373" cy="307777"/>
          </a:xfrm>
          <a:prstGeom prst="rect">
            <a:avLst/>
          </a:prstGeom>
          <a:solidFill>
            <a:schemeClr val="bg1"/>
          </a:solidFill>
        </p:spPr>
        <p:txBody>
          <a:bodyPr wrap="square">
            <a:spAutoFit/>
          </a:bodyPr>
          <a:lstStyle/>
          <a:p>
            <a:r>
              <a:rPr lang="en-US" sz="1400" b="1" dirty="0" smtClean="0">
                <a:latin typeface="Arial" panose="020B0604020202020204" pitchFamily="34" charset="0"/>
                <a:cs typeface="Arial" panose="020B0604020202020204" pitchFamily="34" charset="0"/>
              </a:rPr>
              <a:t>Variable Position Across Channel</a:t>
            </a:r>
            <a:endParaRPr lang="it-IT" sz="1400" b="1" dirty="0">
              <a:latin typeface="Arial" panose="020B0604020202020204" pitchFamily="34" charset="0"/>
              <a:cs typeface="Arial" panose="020B0604020202020204" pitchFamily="34" charset="0"/>
            </a:endParaRPr>
          </a:p>
        </p:txBody>
      </p:sp>
      <p:sp>
        <p:nvSpPr>
          <p:cNvPr id="9" name="CasellaDiTesto 3"/>
          <p:cNvSpPr txBox="1"/>
          <p:nvPr/>
        </p:nvSpPr>
        <p:spPr>
          <a:xfrm>
            <a:off x="1074938" y="1407382"/>
            <a:ext cx="300082" cy="369332"/>
          </a:xfrm>
          <a:prstGeom prst="rect">
            <a:avLst/>
          </a:prstGeom>
          <a:noFill/>
        </p:spPr>
        <p:txBody>
          <a:bodyPr wrap="none" rtlCol="0">
            <a:spAutoFit/>
          </a:bodyPr>
          <a:lstStyle/>
          <a:p>
            <a:r>
              <a:rPr lang="it-IT" dirty="0" smtClean="0"/>
              <a:t>c</a:t>
            </a:r>
            <a:endParaRPr lang="it-IT" dirty="0"/>
          </a:p>
        </p:txBody>
      </p:sp>
      <p:sp>
        <p:nvSpPr>
          <p:cNvPr id="10" name="CasellaDiTesto 4"/>
          <p:cNvSpPr txBox="1"/>
          <p:nvPr/>
        </p:nvSpPr>
        <p:spPr>
          <a:xfrm>
            <a:off x="4923876" y="1466734"/>
            <a:ext cx="312907" cy="369332"/>
          </a:xfrm>
          <a:prstGeom prst="rect">
            <a:avLst/>
          </a:prstGeom>
          <a:noFill/>
        </p:spPr>
        <p:txBody>
          <a:bodyPr wrap="none" rtlCol="0">
            <a:spAutoFit/>
          </a:bodyPr>
          <a:lstStyle/>
          <a:p>
            <a:r>
              <a:rPr lang="it-IT" dirty="0" smtClean="0"/>
              <a:t>d</a:t>
            </a:r>
            <a:endParaRPr lang="it-IT" dirty="0"/>
          </a:p>
        </p:txBody>
      </p:sp>
      <p:sp>
        <p:nvSpPr>
          <p:cNvPr id="3" name="CasellaDiTesto 2"/>
          <p:cNvSpPr txBox="1"/>
          <p:nvPr/>
        </p:nvSpPr>
        <p:spPr>
          <a:xfrm>
            <a:off x="845425" y="5259578"/>
            <a:ext cx="3429326" cy="1477328"/>
          </a:xfrm>
          <a:prstGeom prst="rect">
            <a:avLst/>
          </a:prstGeom>
          <a:noFill/>
        </p:spPr>
        <p:txBody>
          <a:bodyPr wrap="square" rtlCol="0">
            <a:spAutoFit/>
          </a:bodyPr>
          <a:lstStyle/>
          <a:p>
            <a:pPr algn="l"/>
            <a:r>
              <a:rPr lang="en-US" b="1" dirty="0" smtClean="0"/>
              <a:t>c</a:t>
            </a:r>
            <a:r>
              <a:rPr lang="en-US" dirty="0" smtClean="0"/>
              <a:t>) Maximum </a:t>
            </a:r>
            <a:r>
              <a:rPr lang="en-US" dirty="0"/>
              <a:t>uplift versus maximum tilt for varying channel depth. Channel depth </a:t>
            </a:r>
            <a:r>
              <a:rPr lang="en-US" dirty="0" smtClean="0"/>
              <a:t>varies between </a:t>
            </a:r>
            <a:r>
              <a:rPr lang="en-US" dirty="0"/>
              <a:t>100 m and 500 m. </a:t>
            </a:r>
          </a:p>
        </p:txBody>
      </p:sp>
      <p:sp>
        <p:nvSpPr>
          <p:cNvPr id="5" name="CasellaDiTesto 4"/>
          <p:cNvSpPr txBox="1"/>
          <p:nvPr/>
        </p:nvSpPr>
        <p:spPr>
          <a:xfrm>
            <a:off x="5040978" y="5259578"/>
            <a:ext cx="3657835" cy="1200329"/>
          </a:xfrm>
          <a:prstGeom prst="rect">
            <a:avLst/>
          </a:prstGeom>
          <a:noFill/>
        </p:spPr>
        <p:txBody>
          <a:bodyPr wrap="square" rtlCol="0">
            <a:spAutoFit/>
          </a:bodyPr>
          <a:lstStyle/>
          <a:p>
            <a:r>
              <a:rPr lang="en-US" dirty="0"/>
              <a:t>(</a:t>
            </a:r>
            <a:r>
              <a:rPr lang="en-US" b="1" dirty="0"/>
              <a:t>d</a:t>
            </a:r>
            <a:r>
              <a:rPr lang="en-US" dirty="0"/>
              <a:t>) Uplift versus tilt for varying position across the channel; channel depth at 200 and</a:t>
            </a:r>
          </a:p>
          <a:p>
            <a:r>
              <a:rPr lang="en-US" dirty="0"/>
              <a:t>300 m.</a:t>
            </a:r>
          </a:p>
        </p:txBody>
      </p:sp>
      <p:sp>
        <p:nvSpPr>
          <p:cNvPr id="6" name="CasellaDiTesto 5"/>
          <p:cNvSpPr txBox="1"/>
          <p:nvPr/>
        </p:nvSpPr>
        <p:spPr>
          <a:xfrm>
            <a:off x="3493538" y="2365392"/>
            <a:ext cx="761747" cy="369332"/>
          </a:xfrm>
          <a:prstGeom prst="rect">
            <a:avLst/>
          </a:prstGeom>
          <a:noFill/>
        </p:spPr>
        <p:txBody>
          <a:bodyPr wrap="none" rtlCol="0">
            <a:spAutoFit/>
          </a:bodyPr>
          <a:lstStyle/>
          <a:p>
            <a:r>
              <a:rPr lang="it-IT" dirty="0" smtClean="0"/>
              <a:t>100m</a:t>
            </a:r>
            <a:endParaRPr lang="en-US" dirty="0"/>
          </a:p>
        </p:txBody>
      </p:sp>
      <p:sp>
        <p:nvSpPr>
          <p:cNvPr id="12" name="CasellaDiTesto 11"/>
          <p:cNvSpPr txBox="1"/>
          <p:nvPr/>
        </p:nvSpPr>
        <p:spPr>
          <a:xfrm>
            <a:off x="901786" y="3709282"/>
            <a:ext cx="761747" cy="369332"/>
          </a:xfrm>
          <a:prstGeom prst="rect">
            <a:avLst/>
          </a:prstGeom>
          <a:noFill/>
        </p:spPr>
        <p:txBody>
          <a:bodyPr wrap="none" rtlCol="0">
            <a:spAutoFit/>
          </a:bodyPr>
          <a:lstStyle/>
          <a:p>
            <a:r>
              <a:rPr lang="it-IT" dirty="0" smtClean="0"/>
              <a:t>500m</a:t>
            </a:r>
            <a:endParaRPr lang="en-US" dirty="0"/>
          </a:p>
        </p:txBody>
      </p:sp>
    </p:spTree>
    <p:extLst>
      <p:ext uri="{BB962C8B-B14F-4D97-AF65-F5344CB8AC3E}">
        <p14:creationId xmlns:p14="http://schemas.microsoft.com/office/powerpoint/2010/main" val="12976173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659"/>
            <a:ext cx="8229600" cy="787141"/>
          </a:xfrm>
        </p:spPr>
        <p:txBody>
          <a:bodyPr/>
          <a:lstStyle/>
          <a:p>
            <a:r>
              <a:rPr lang="it-IT" sz="3200" dirty="0" err="1" smtClean="0"/>
              <a:t>Observations</a:t>
            </a:r>
            <a:r>
              <a:rPr lang="it-IT" sz="3200" dirty="0" smtClean="0"/>
              <a:t> </a:t>
            </a:r>
            <a:r>
              <a:rPr lang="it-IT" sz="3200" dirty="0" err="1" smtClean="0"/>
              <a:t>at</a:t>
            </a:r>
            <a:r>
              <a:rPr lang="it-IT" sz="3200" dirty="0" smtClean="0"/>
              <a:t> </a:t>
            </a:r>
            <a:r>
              <a:rPr lang="it-IT" sz="3200" dirty="0" err="1" smtClean="0"/>
              <a:t>greater</a:t>
            </a:r>
            <a:r>
              <a:rPr lang="it-IT" sz="3200" dirty="0" smtClean="0"/>
              <a:t> </a:t>
            </a:r>
            <a:r>
              <a:rPr lang="it-IT" sz="3200" dirty="0" err="1" smtClean="0"/>
              <a:t>floods</a:t>
            </a:r>
            <a:r>
              <a:rPr lang="it-IT" sz="3200" dirty="0" smtClean="0"/>
              <a:t> (12/12/2008)</a:t>
            </a:r>
            <a:endParaRPr lang="it-IT" sz="32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3436" y="725253"/>
            <a:ext cx="7957127" cy="5532322"/>
          </a:xfrm>
          <a:prstGeom prst="rect">
            <a:avLst/>
          </a:prstGeom>
        </p:spPr>
      </p:pic>
      <p:sp>
        <p:nvSpPr>
          <p:cNvPr id="4" name="CasellaDiTesto 3"/>
          <p:cNvSpPr txBox="1"/>
          <p:nvPr/>
        </p:nvSpPr>
        <p:spPr>
          <a:xfrm>
            <a:off x="1508806" y="6072909"/>
            <a:ext cx="5942652" cy="369332"/>
          </a:xfrm>
          <a:prstGeom prst="rect">
            <a:avLst/>
          </a:prstGeom>
          <a:noFill/>
        </p:spPr>
        <p:txBody>
          <a:bodyPr wrap="none" rtlCol="0">
            <a:spAutoFit/>
          </a:bodyPr>
          <a:lstStyle/>
          <a:p>
            <a:r>
              <a:rPr lang="it-IT" dirty="0" err="1" smtClean="0"/>
              <a:t>Predicted</a:t>
            </a:r>
            <a:r>
              <a:rPr lang="it-IT" dirty="0" smtClean="0"/>
              <a:t> </a:t>
            </a:r>
            <a:r>
              <a:rPr lang="it-IT" dirty="0" err="1" smtClean="0"/>
              <a:t>uplift</a:t>
            </a:r>
            <a:r>
              <a:rPr lang="it-IT" dirty="0" smtClean="0"/>
              <a:t> </a:t>
            </a:r>
            <a:r>
              <a:rPr lang="it-IT" dirty="0" err="1" smtClean="0"/>
              <a:t>is</a:t>
            </a:r>
            <a:r>
              <a:rPr lang="it-IT" dirty="0" smtClean="0"/>
              <a:t> </a:t>
            </a:r>
            <a:r>
              <a:rPr lang="it-IT" dirty="0" err="1" smtClean="0"/>
              <a:t>observed</a:t>
            </a:r>
            <a:r>
              <a:rPr lang="it-IT" dirty="0" smtClean="0"/>
              <a:t>. </a:t>
            </a:r>
            <a:r>
              <a:rPr lang="it-IT" dirty="0" err="1" smtClean="0"/>
              <a:t>It</a:t>
            </a:r>
            <a:r>
              <a:rPr lang="it-IT" dirty="0" smtClean="0"/>
              <a:t> </a:t>
            </a:r>
            <a:r>
              <a:rPr lang="it-IT" dirty="0" err="1" smtClean="0"/>
              <a:t>is</a:t>
            </a:r>
            <a:r>
              <a:rPr lang="it-IT" dirty="0" smtClean="0"/>
              <a:t> </a:t>
            </a:r>
            <a:r>
              <a:rPr lang="it-IT" dirty="0" err="1" smtClean="0"/>
              <a:t>at</a:t>
            </a:r>
            <a:r>
              <a:rPr lang="it-IT" dirty="0" smtClean="0"/>
              <a:t> the </a:t>
            </a:r>
            <a:r>
              <a:rPr lang="it-IT" dirty="0" err="1" smtClean="0"/>
              <a:t>limit</a:t>
            </a:r>
            <a:r>
              <a:rPr lang="it-IT" dirty="0" smtClean="0"/>
              <a:t> of </a:t>
            </a:r>
            <a:r>
              <a:rPr lang="it-IT" dirty="0" err="1" smtClean="0"/>
              <a:t>resolution</a:t>
            </a:r>
            <a:r>
              <a:rPr lang="it-IT" dirty="0" smtClean="0"/>
              <a:t>.</a:t>
            </a:r>
            <a:endParaRPr lang="it-IT" dirty="0"/>
          </a:p>
        </p:txBody>
      </p:sp>
    </p:spTree>
    <p:extLst>
      <p:ext uri="{BB962C8B-B14F-4D97-AF65-F5344CB8AC3E}">
        <p14:creationId xmlns:p14="http://schemas.microsoft.com/office/powerpoint/2010/main" val="40621550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519" y="0"/>
            <a:ext cx="8229600" cy="1052945"/>
          </a:xfrm>
        </p:spPr>
        <p:txBody>
          <a:bodyPr/>
          <a:lstStyle/>
          <a:p>
            <a:r>
              <a:rPr lang="it-IT" sz="2400" dirty="0" err="1" smtClean="0"/>
              <a:t>Observations</a:t>
            </a:r>
            <a:r>
              <a:rPr lang="it-IT" sz="2400" dirty="0" smtClean="0"/>
              <a:t> </a:t>
            </a:r>
            <a:r>
              <a:rPr lang="it-IT" sz="2400" dirty="0" err="1" smtClean="0"/>
              <a:t>at</a:t>
            </a:r>
            <a:r>
              <a:rPr lang="it-IT" sz="2400" dirty="0" smtClean="0"/>
              <a:t> </a:t>
            </a:r>
            <a:r>
              <a:rPr lang="it-IT" sz="2400" dirty="0" err="1" smtClean="0"/>
              <a:t>greater</a:t>
            </a:r>
            <a:r>
              <a:rPr lang="it-IT" sz="2400" dirty="0" smtClean="0"/>
              <a:t> </a:t>
            </a:r>
            <a:r>
              <a:rPr lang="it-IT" sz="2400" dirty="0" err="1" smtClean="0"/>
              <a:t>floods</a:t>
            </a:r>
            <a:r>
              <a:rPr lang="it-IT" sz="2400" dirty="0" smtClean="0"/>
              <a:t> </a:t>
            </a:r>
            <a:br>
              <a:rPr lang="it-IT" sz="2400" dirty="0" smtClean="0"/>
            </a:br>
            <a:r>
              <a:rPr lang="it-IT" sz="2400" dirty="0" smtClean="0"/>
              <a:t>(23/12/2009)</a:t>
            </a:r>
            <a:endParaRPr lang="it-IT" sz="24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309" y="812799"/>
            <a:ext cx="7972020" cy="5542677"/>
          </a:xfrm>
          <a:prstGeom prst="rect">
            <a:avLst/>
          </a:prstGeom>
        </p:spPr>
      </p:pic>
    </p:spTree>
    <p:extLst>
      <p:ext uri="{BB962C8B-B14F-4D97-AF65-F5344CB8AC3E}">
        <p14:creationId xmlns:p14="http://schemas.microsoft.com/office/powerpoint/2010/main" val="130237566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015" y="358454"/>
            <a:ext cx="4214963" cy="2981511"/>
          </a:xfrm>
        </p:spPr>
        <p:txBody>
          <a:bodyPr/>
          <a:lstStyle/>
          <a:p>
            <a:r>
              <a:rPr lang="it-IT" sz="3200" dirty="0" smtClean="0"/>
              <a:t>The </a:t>
            </a:r>
            <a:r>
              <a:rPr lang="it-IT" sz="3200" dirty="0" err="1" smtClean="0"/>
              <a:t>selected</a:t>
            </a:r>
            <a:r>
              <a:rPr lang="it-IT" sz="3200" dirty="0" smtClean="0"/>
              <a:t> </a:t>
            </a:r>
            <a:r>
              <a:rPr lang="it-IT" sz="3200" dirty="0" err="1" smtClean="0"/>
              <a:t>floods</a:t>
            </a:r>
            <a:r>
              <a:rPr lang="it-IT" sz="3200" dirty="0" smtClean="0"/>
              <a:t> in a </a:t>
            </a:r>
            <a:r>
              <a:rPr lang="it-IT" sz="3200" dirty="0" err="1" smtClean="0"/>
              <a:t>greater</a:t>
            </a:r>
            <a:r>
              <a:rPr lang="it-IT" sz="3200" dirty="0" smtClean="0"/>
              <a:t> time </a:t>
            </a:r>
            <a:r>
              <a:rPr lang="it-IT" sz="3200" dirty="0" err="1" smtClean="0"/>
              <a:t>window</a:t>
            </a:r>
            <a:endParaRPr lang="it-IT" sz="32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807" y="707242"/>
            <a:ext cx="3703320" cy="274954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056" y="3456789"/>
            <a:ext cx="3719403" cy="2761488"/>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1553" y="3456789"/>
            <a:ext cx="3675888" cy="2729180"/>
          </a:xfrm>
          <a:prstGeom prst="rect">
            <a:avLst/>
          </a:prstGeom>
        </p:spPr>
      </p:pic>
      <p:sp>
        <p:nvSpPr>
          <p:cNvPr id="4" name="TextBox 3"/>
          <p:cNvSpPr txBox="1"/>
          <p:nvPr/>
        </p:nvSpPr>
        <p:spPr>
          <a:xfrm>
            <a:off x="565239" y="863910"/>
            <a:ext cx="376429" cy="369332"/>
          </a:xfrm>
          <a:prstGeom prst="rect">
            <a:avLst/>
          </a:prstGeom>
          <a:noFill/>
        </p:spPr>
        <p:txBody>
          <a:bodyPr wrap="square" rtlCol="0">
            <a:spAutoFit/>
          </a:bodyPr>
          <a:lstStyle/>
          <a:p>
            <a:r>
              <a:rPr lang="it-IT" dirty="0" smtClean="0"/>
              <a:t>a</a:t>
            </a:r>
            <a:endParaRPr lang="it-IT" dirty="0"/>
          </a:p>
        </p:txBody>
      </p:sp>
      <p:sp>
        <p:nvSpPr>
          <p:cNvPr id="9" name="TextBox 8"/>
          <p:cNvSpPr txBox="1"/>
          <p:nvPr/>
        </p:nvSpPr>
        <p:spPr>
          <a:xfrm>
            <a:off x="496571" y="3483126"/>
            <a:ext cx="376429" cy="369332"/>
          </a:xfrm>
          <a:prstGeom prst="rect">
            <a:avLst/>
          </a:prstGeom>
          <a:noFill/>
        </p:spPr>
        <p:txBody>
          <a:bodyPr wrap="square" rtlCol="0">
            <a:spAutoFit/>
          </a:bodyPr>
          <a:lstStyle/>
          <a:p>
            <a:r>
              <a:rPr lang="it-IT" dirty="0" smtClean="0"/>
              <a:t>b</a:t>
            </a:r>
            <a:endParaRPr lang="it-IT" dirty="0"/>
          </a:p>
        </p:txBody>
      </p:sp>
      <p:sp>
        <p:nvSpPr>
          <p:cNvPr id="10" name="TextBox 9"/>
          <p:cNvSpPr txBox="1"/>
          <p:nvPr/>
        </p:nvSpPr>
        <p:spPr>
          <a:xfrm>
            <a:off x="4911553" y="3456789"/>
            <a:ext cx="376429" cy="369332"/>
          </a:xfrm>
          <a:prstGeom prst="rect">
            <a:avLst/>
          </a:prstGeom>
          <a:noFill/>
        </p:spPr>
        <p:txBody>
          <a:bodyPr wrap="square" rtlCol="0">
            <a:spAutoFit/>
          </a:bodyPr>
          <a:lstStyle/>
          <a:p>
            <a:r>
              <a:rPr lang="it-IT" dirty="0" smtClean="0"/>
              <a:t>c</a:t>
            </a:r>
            <a:endParaRPr lang="it-IT" dirty="0"/>
          </a:p>
        </p:txBody>
      </p:sp>
      <p:sp>
        <p:nvSpPr>
          <p:cNvPr id="5" name="TextBox 4"/>
          <p:cNvSpPr txBox="1"/>
          <p:nvPr/>
        </p:nvSpPr>
        <p:spPr>
          <a:xfrm>
            <a:off x="1796963" y="2577315"/>
            <a:ext cx="482824" cy="200055"/>
          </a:xfrm>
          <a:prstGeom prst="rect">
            <a:avLst/>
          </a:prstGeom>
          <a:noFill/>
        </p:spPr>
        <p:txBody>
          <a:bodyPr wrap="none" rtlCol="0">
            <a:spAutoFit/>
          </a:bodyPr>
          <a:lstStyle/>
          <a:p>
            <a:r>
              <a:rPr lang="it-IT" sz="700" dirty="0" err="1" smtClean="0"/>
              <a:t>Flood</a:t>
            </a:r>
            <a:r>
              <a:rPr lang="it-IT" sz="700" dirty="0" smtClean="0"/>
              <a:t> 1</a:t>
            </a:r>
            <a:endParaRPr lang="it-IT" sz="700" dirty="0"/>
          </a:p>
        </p:txBody>
      </p:sp>
      <p:sp>
        <p:nvSpPr>
          <p:cNvPr id="11" name="TextBox 10"/>
          <p:cNvSpPr txBox="1"/>
          <p:nvPr/>
        </p:nvSpPr>
        <p:spPr>
          <a:xfrm>
            <a:off x="1932291" y="5297642"/>
            <a:ext cx="457176" cy="200055"/>
          </a:xfrm>
          <a:prstGeom prst="rect">
            <a:avLst/>
          </a:prstGeom>
          <a:noFill/>
        </p:spPr>
        <p:txBody>
          <a:bodyPr wrap="none" rtlCol="0">
            <a:spAutoFit/>
          </a:bodyPr>
          <a:lstStyle/>
          <a:p>
            <a:r>
              <a:rPr lang="it-IT" sz="700" dirty="0" smtClean="0"/>
              <a:t>Flood2</a:t>
            </a:r>
            <a:endParaRPr lang="it-IT" sz="700" dirty="0"/>
          </a:p>
        </p:txBody>
      </p:sp>
      <p:sp>
        <p:nvSpPr>
          <p:cNvPr id="12" name="TextBox 11"/>
          <p:cNvSpPr txBox="1"/>
          <p:nvPr/>
        </p:nvSpPr>
        <p:spPr>
          <a:xfrm>
            <a:off x="5552946" y="6018222"/>
            <a:ext cx="457176" cy="200055"/>
          </a:xfrm>
          <a:prstGeom prst="rect">
            <a:avLst/>
          </a:prstGeom>
          <a:noFill/>
        </p:spPr>
        <p:txBody>
          <a:bodyPr wrap="none" rtlCol="0">
            <a:spAutoFit/>
          </a:bodyPr>
          <a:lstStyle/>
          <a:p>
            <a:r>
              <a:rPr lang="it-IT" sz="700" dirty="0" smtClean="0"/>
              <a:t>Flood3</a:t>
            </a:r>
            <a:endParaRPr lang="it-IT" sz="700" dirty="0"/>
          </a:p>
        </p:txBody>
      </p:sp>
    </p:spTree>
    <p:extLst>
      <p:ext uri="{BB962C8B-B14F-4D97-AF65-F5344CB8AC3E}">
        <p14:creationId xmlns:p14="http://schemas.microsoft.com/office/powerpoint/2010/main" val="22328534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3382" y="0"/>
            <a:ext cx="8229600" cy="1143000"/>
          </a:xfrm>
        </p:spPr>
        <p:txBody>
          <a:bodyPr/>
          <a:lstStyle/>
          <a:p>
            <a:r>
              <a:rPr lang="it-IT" sz="2800" dirty="0" smtClean="0"/>
              <a:t>Relative position of </a:t>
            </a:r>
            <a:r>
              <a:rPr lang="it-IT" sz="2800" dirty="0" err="1" smtClean="0"/>
              <a:t>tiltmeter</a:t>
            </a:r>
            <a:r>
              <a:rPr lang="it-IT" sz="2800" dirty="0" smtClean="0"/>
              <a:t> and GPS with </a:t>
            </a:r>
            <a:r>
              <a:rPr lang="it-IT" sz="2800" dirty="0" err="1" smtClean="0"/>
              <a:t>respect</a:t>
            </a:r>
            <a:r>
              <a:rPr lang="it-IT" sz="2800" dirty="0" smtClean="0"/>
              <a:t> to </a:t>
            </a:r>
            <a:r>
              <a:rPr lang="it-IT" sz="2800" dirty="0" err="1" smtClean="0"/>
              <a:t>channel</a:t>
            </a:r>
            <a:r>
              <a:rPr lang="it-IT" sz="2800" dirty="0" smtClean="0"/>
              <a:t> </a:t>
            </a:r>
            <a:r>
              <a:rPr lang="it-IT" sz="2800" dirty="0" err="1" smtClean="0"/>
              <a:t>defines</a:t>
            </a:r>
            <a:r>
              <a:rPr lang="it-IT" sz="2800" dirty="0" smtClean="0"/>
              <a:t> </a:t>
            </a:r>
            <a:r>
              <a:rPr lang="it-IT" sz="2800" dirty="0" err="1" smtClean="0"/>
              <a:t>amplitude</a:t>
            </a:r>
            <a:r>
              <a:rPr lang="it-IT" sz="2800" dirty="0" smtClean="0"/>
              <a:t> of </a:t>
            </a:r>
            <a:r>
              <a:rPr lang="it-IT" sz="2800" dirty="0" err="1" smtClean="0"/>
              <a:t>induced</a:t>
            </a:r>
            <a:r>
              <a:rPr lang="it-IT" sz="2800" dirty="0" smtClean="0"/>
              <a:t> </a:t>
            </a:r>
            <a:r>
              <a:rPr lang="it-IT" sz="2800" dirty="0" err="1" smtClean="0"/>
              <a:t>signal</a:t>
            </a:r>
            <a:r>
              <a:rPr lang="it-IT" sz="2800" dirty="0" smtClean="0"/>
              <a:t>.</a:t>
            </a:r>
            <a:endParaRPr lang="en-US" sz="2800" dirty="0"/>
          </a:p>
        </p:txBody>
      </p:sp>
      <p:pic>
        <p:nvPicPr>
          <p:cNvPr id="4" name="Immagine 3"/>
          <p:cNvPicPr>
            <a:picLocks noChangeAspect="1"/>
          </p:cNvPicPr>
          <p:nvPr/>
        </p:nvPicPr>
        <p:blipFill>
          <a:blip r:embed="rId2"/>
          <a:stretch>
            <a:fillRect/>
          </a:stretch>
        </p:blipFill>
        <p:spPr>
          <a:xfrm>
            <a:off x="1635595" y="1311564"/>
            <a:ext cx="5731805" cy="5348143"/>
          </a:xfrm>
          <a:prstGeom prst="rect">
            <a:avLst/>
          </a:prstGeom>
        </p:spPr>
      </p:pic>
    </p:spTree>
    <p:extLst>
      <p:ext uri="{BB962C8B-B14F-4D97-AF65-F5344CB8AC3E}">
        <p14:creationId xmlns:p14="http://schemas.microsoft.com/office/powerpoint/2010/main" val="15202305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9"/>
            <a:ext cx="8229600" cy="1003556"/>
          </a:xfrm>
        </p:spPr>
        <p:txBody>
          <a:bodyPr/>
          <a:lstStyle/>
          <a:p>
            <a:r>
              <a:rPr lang="it-IT" dirty="0" smtClean="0">
                <a:solidFill>
                  <a:srgbClr val="C00000"/>
                </a:solidFill>
              </a:rPr>
              <a:t>4 </a:t>
            </a:r>
            <a:r>
              <a:rPr lang="it-IT" dirty="0" err="1" smtClean="0">
                <a:solidFill>
                  <a:srgbClr val="C00000"/>
                </a:solidFill>
              </a:rPr>
              <a:t>Expected</a:t>
            </a:r>
            <a:r>
              <a:rPr lang="it-IT" dirty="0" smtClean="0">
                <a:solidFill>
                  <a:srgbClr val="C00000"/>
                </a:solidFill>
              </a:rPr>
              <a:t> and </a:t>
            </a:r>
            <a:r>
              <a:rPr lang="it-IT" dirty="0" err="1" smtClean="0">
                <a:solidFill>
                  <a:srgbClr val="C00000"/>
                </a:solidFill>
              </a:rPr>
              <a:t>observed</a:t>
            </a:r>
            <a:r>
              <a:rPr lang="it-IT" dirty="0" smtClean="0">
                <a:solidFill>
                  <a:srgbClr val="C00000"/>
                </a:solidFill>
              </a:rPr>
              <a:t> </a:t>
            </a:r>
            <a:r>
              <a:rPr lang="it-IT" dirty="0" err="1">
                <a:solidFill>
                  <a:srgbClr val="C00000"/>
                </a:solidFill>
              </a:rPr>
              <a:t>gravity</a:t>
            </a:r>
            <a:r>
              <a:rPr lang="it-IT" dirty="0">
                <a:solidFill>
                  <a:srgbClr val="C00000"/>
                </a:solidFill>
              </a:rPr>
              <a:t> </a:t>
            </a:r>
            <a:r>
              <a:rPr lang="it-IT" dirty="0" err="1">
                <a:solidFill>
                  <a:srgbClr val="C00000"/>
                </a:solidFill>
              </a:rPr>
              <a:t>changes</a:t>
            </a:r>
            <a:r>
              <a:rPr lang="it-IT" dirty="0">
                <a:solidFill>
                  <a:srgbClr val="C00000"/>
                </a:solidFill>
              </a:rPr>
              <a:t> </a:t>
            </a:r>
            <a:r>
              <a:rPr lang="it-IT" dirty="0" smtClean="0">
                <a:solidFill>
                  <a:srgbClr val="C00000"/>
                </a:solidFill>
              </a:rPr>
              <a:t>in </a:t>
            </a:r>
            <a:r>
              <a:rPr lang="it-IT" dirty="0" err="1" smtClean="0">
                <a:solidFill>
                  <a:srgbClr val="C00000"/>
                </a:solidFill>
              </a:rPr>
              <a:t>Karst</a:t>
            </a:r>
            <a:endParaRPr lang="en-US" dirty="0"/>
          </a:p>
        </p:txBody>
      </p:sp>
      <p:sp>
        <p:nvSpPr>
          <p:cNvPr id="3" name="CasellaDiTesto 2"/>
          <p:cNvSpPr txBox="1"/>
          <p:nvPr/>
        </p:nvSpPr>
        <p:spPr>
          <a:xfrm>
            <a:off x="906673" y="5775705"/>
            <a:ext cx="7493353" cy="646331"/>
          </a:xfrm>
          <a:prstGeom prst="rect">
            <a:avLst/>
          </a:prstGeom>
          <a:noFill/>
        </p:spPr>
        <p:txBody>
          <a:bodyPr wrap="square" rtlCol="0">
            <a:spAutoFit/>
          </a:bodyPr>
          <a:lstStyle/>
          <a:p>
            <a:r>
              <a:rPr lang="it-IT" dirty="0" smtClean="0"/>
              <a:t>Station </a:t>
            </a:r>
            <a:r>
              <a:rPr lang="it-IT" dirty="0" err="1" smtClean="0"/>
              <a:t>Skocjan</a:t>
            </a:r>
            <a:r>
              <a:rPr lang="it-IT" dirty="0" smtClean="0"/>
              <a:t>: </a:t>
            </a:r>
            <a:r>
              <a:rPr lang="it-IT" dirty="0" err="1" smtClean="0"/>
              <a:t>PhD</a:t>
            </a:r>
            <a:r>
              <a:rPr lang="it-IT" dirty="0" smtClean="0"/>
              <a:t> </a:t>
            </a:r>
            <a:r>
              <a:rPr lang="it-IT" dirty="0" err="1" smtClean="0"/>
              <a:t>Thesis</a:t>
            </a:r>
            <a:r>
              <a:rPr lang="it-IT" dirty="0" smtClean="0"/>
              <a:t> Tommaso Pivetta, </a:t>
            </a:r>
            <a:r>
              <a:rPr lang="it-IT" dirty="0" err="1" smtClean="0"/>
              <a:t>ongoing</a:t>
            </a:r>
            <a:r>
              <a:rPr lang="it-IT" dirty="0" smtClean="0"/>
              <a:t> </a:t>
            </a:r>
            <a:r>
              <a:rPr lang="it-IT" dirty="0" err="1" smtClean="0"/>
              <a:t>research</a:t>
            </a:r>
            <a:r>
              <a:rPr lang="it-IT" dirty="0" smtClean="0"/>
              <a:t>, </a:t>
            </a:r>
            <a:r>
              <a:rPr lang="it-IT" dirty="0" err="1" smtClean="0"/>
              <a:t>presently</a:t>
            </a:r>
            <a:r>
              <a:rPr lang="it-IT" dirty="0" smtClean="0"/>
              <a:t> </a:t>
            </a:r>
            <a:r>
              <a:rPr lang="it-IT" dirty="0" err="1" smtClean="0"/>
              <a:t>at</a:t>
            </a:r>
            <a:r>
              <a:rPr lang="it-IT" dirty="0" smtClean="0"/>
              <a:t> </a:t>
            </a:r>
            <a:r>
              <a:rPr lang="it-IT" dirty="0" err="1" smtClean="0"/>
              <a:t>second</a:t>
            </a:r>
            <a:r>
              <a:rPr lang="it-IT" dirty="0" smtClean="0"/>
              <a:t> </a:t>
            </a:r>
            <a:r>
              <a:rPr lang="it-IT" dirty="0" err="1" smtClean="0"/>
              <a:t>year</a:t>
            </a:r>
            <a:r>
              <a:rPr lang="it-IT" dirty="0" smtClean="0"/>
              <a:t>.</a:t>
            </a:r>
            <a:endParaRPr lang="en-US" dirty="0"/>
          </a:p>
        </p:txBody>
      </p:sp>
      <p:sp>
        <p:nvSpPr>
          <p:cNvPr id="4" name="Rettangolo 3"/>
          <p:cNvSpPr/>
          <p:nvPr/>
        </p:nvSpPr>
        <p:spPr>
          <a:xfrm>
            <a:off x="572376" y="1641795"/>
            <a:ext cx="7487264" cy="3108543"/>
          </a:xfrm>
          <a:prstGeom prst="rect">
            <a:avLst/>
          </a:prstGeom>
        </p:spPr>
        <p:txBody>
          <a:bodyPr wrap="square">
            <a:spAutoFit/>
          </a:bodyPr>
          <a:lstStyle/>
          <a:p>
            <a:pPr algn="l"/>
            <a:r>
              <a:rPr lang="it-IT" sz="2800" dirty="0" err="1" smtClean="0"/>
              <a:t>Modeling</a:t>
            </a:r>
            <a:r>
              <a:rPr lang="it-IT" sz="2800" dirty="0" smtClean="0"/>
              <a:t> </a:t>
            </a:r>
            <a:r>
              <a:rPr lang="it-IT" sz="2800" dirty="0" err="1" smtClean="0"/>
              <a:t>procedures</a:t>
            </a:r>
            <a:r>
              <a:rPr lang="it-IT" sz="2800" dirty="0" smtClean="0"/>
              <a:t>:</a:t>
            </a:r>
          </a:p>
          <a:p>
            <a:pPr marL="285750" indent="-285750" algn="l">
              <a:buFontTx/>
              <a:buChar char="-"/>
            </a:pPr>
            <a:r>
              <a:rPr lang="it-IT" sz="2800" dirty="0" err="1" smtClean="0"/>
              <a:t>Hydraulic</a:t>
            </a:r>
            <a:r>
              <a:rPr lang="it-IT" sz="2800" dirty="0" smtClean="0"/>
              <a:t> </a:t>
            </a:r>
            <a:r>
              <a:rPr lang="it-IT" sz="2800" dirty="0"/>
              <a:t>model of the water </a:t>
            </a:r>
            <a:r>
              <a:rPr lang="it-IT" sz="2800" dirty="0" err="1" smtClean="0"/>
              <a:t>level</a:t>
            </a:r>
            <a:r>
              <a:rPr lang="it-IT" sz="2800" dirty="0" smtClean="0"/>
              <a:t> </a:t>
            </a:r>
            <a:r>
              <a:rPr lang="it-IT" sz="2800" dirty="0" err="1" smtClean="0"/>
              <a:t>variations</a:t>
            </a:r>
            <a:r>
              <a:rPr lang="it-IT" sz="2800" dirty="0" smtClean="0"/>
              <a:t> </a:t>
            </a:r>
            <a:r>
              <a:rPr lang="it-IT" sz="2800" dirty="0"/>
              <a:t>in the </a:t>
            </a:r>
            <a:r>
              <a:rPr lang="it-IT" sz="2800" dirty="0" err="1"/>
              <a:t>Skocjan</a:t>
            </a:r>
            <a:r>
              <a:rPr lang="it-IT" sz="2800" dirty="0"/>
              <a:t> </a:t>
            </a:r>
            <a:r>
              <a:rPr lang="it-IT" sz="2800" dirty="0" err="1" smtClean="0"/>
              <a:t>caves</a:t>
            </a:r>
            <a:r>
              <a:rPr lang="it-IT" sz="2800" dirty="0" smtClean="0"/>
              <a:t> and </a:t>
            </a:r>
            <a:r>
              <a:rPr lang="it-IT" sz="2800" dirty="0" err="1" smtClean="0"/>
              <a:t>its</a:t>
            </a:r>
            <a:r>
              <a:rPr lang="it-IT" sz="2800" dirty="0" smtClean="0"/>
              <a:t> time </a:t>
            </a:r>
            <a:r>
              <a:rPr lang="it-IT" sz="2800" dirty="0" err="1" smtClean="0"/>
              <a:t>evolution</a:t>
            </a:r>
            <a:endParaRPr lang="it-IT" sz="2800" dirty="0" smtClean="0"/>
          </a:p>
          <a:p>
            <a:pPr marL="285750" indent="-285750" algn="l">
              <a:buFontTx/>
              <a:buChar char="-"/>
            </a:pPr>
            <a:r>
              <a:rPr lang="it-IT" sz="2800" dirty="0" err="1" smtClean="0"/>
              <a:t>Discretization</a:t>
            </a:r>
            <a:r>
              <a:rPr lang="it-IT" sz="2800" dirty="0" smtClean="0"/>
              <a:t> with </a:t>
            </a:r>
            <a:r>
              <a:rPr lang="it-IT" sz="2800" dirty="0" err="1" smtClean="0"/>
              <a:t>prisms</a:t>
            </a:r>
            <a:r>
              <a:rPr lang="it-IT" sz="2800" dirty="0" smtClean="0"/>
              <a:t> of the </a:t>
            </a:r>
            <a:r>
              <a:rPr lang="it-IT" sz="2800" dirty="0" err="1" smtClean="0"/>
              <a:t>expected</a:t>
            </a:r>
            <a:r>
              <a:rPr lang="it-IT" sz="2800" dirty="0" smtClean="0"/>
              <a:t> mass </a:t>
            </a:r>
            <a:r>
              <a:rPr lang="it-IT" sz="2800" dirty="0" err="1" smtClean="0"/>
              <a:t>change</a:t>
            </a:r>
            <a:r>
              <a:rPr lang="it-IT" sz="2800" dirty="0" smtClean="0"/>
              <a:t> and estimate of the </a:t>
            </a:r>
            <a:r>
              <a:rPr lang="it-IT" sz="2800" dirty="0" err="1" smtClean="0"/>
              <a:t>gravity</a:t>
            </a:r>
            <a:r>
              <a:rPr lang="it-IT" sz="2800" dirty="0" smtClean="0"/>
              <a:t> </a:t>
            </a:r>
            <a:r>
              <a:rPr lang="it-IT" sz="2800" dirty="0" err="1" smtClean="0"/>
              <a:t>effect</a:t>
            </a:r>
            <a:endParaRPr lang="it-IT" sz="2800" dirty="0" smtClean="0"/>
          </a:p>
          <a:p>
            <a:pPr marL="285750" indent="-285750" algn="l">
              <a:buFontTx/>
              <a:buChar char="-"/>
            </a:pPr>
            <a:endParaRPr lang="en-US" sz="2800" dirty="0"/>
          </a:p>
        </p:txBody>
      </p:sp>
    </p:spTree>
    <p:extLst>
      <p:ext uri="{BB962C8B-B14F-4D97-AF65-F5344CB8AC3E}">
        <p14:creationId xmlns:p14="http://schemas.microsoft.com/office/powerpoint/2010/main" val="325534931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1) </a:t>
            </a:r>
            <a:r>
              <a:rPr lang="it-IT" dirty="0" err="1" smtClean="0"/>
              <a:t>Škocjan</a:t>
            </a:r>
            <a:r>
              <a:rPr lang="it-IT" dirty="0" smtClean="0"/>
              <a:t> cave </a:t>
            </a:r>
            <a:r>
              <a:rPr lang="it-IT" dirty="0" err="1" smtClean="0"/>
              <a:t>gravity</a:t>
            </a:r>
            <a:r>
              <a:rPr lang="it-IT" dirty="0" smtClean="0"/>
              <a:t> </a:t>
            </a:r>
            <a:r>
              <a:rPr lang="it-IT" dirty="0" err="1" smtClean="0"/>
              <a:t>sensitivity</a:t>
            </a:r>
            <a:r>
              <a:rPr lang="it-IT" dirty="0" smtClean="0"/>
              <a:t> </a:t>
            </a:r>
            <a:r>
              <a:rPr lang="it-IT" dirty="0" err="1" smtClean="0"/>
              <a:t>analysis</a:t>
            </a:r>
            <a:r>
              <a:rPr lang="it-IT" dirty="0" smtClean="0"/>
              <a:t> to </a:t>
            </a:r>
            <a:r>
              <a:rPr lang="it-IT" dirty="0" err="1" smtClean="0"/>
              <a:t>hydrologic</a:t>
            </a:r>
            <a:r>
              <a:rPr lang="it-IT" dirty="0" smtClean="0"/>
              <a:t> </a:t>
            </a:r>
            <a:r>
              <a:rPr lang="it-IT" dirty="0" err="1" smtClean="0"/>
              <a:t>effects</a:t>
            </a:r>
            <a:endParaRPr lang="it-IT" dirty="0"/>
          </a:p>
        </p:txBody>
      </p:sp>
      <p:sp>
        <p:nvSpPr>
          <p:cNvPr id="3" name="Content Placeholder 2"/>
          <p:cNvSpPr>
            <a:spLocks noGrp="1"/>
          </p:cNvSpPr>
          <p:nvPr>
            <p:ph idx="1"/>
          </p:nvPr>
        </p:nvSpPr>
        <p:spPr>
          <a:xfrm>
            <a:off x="53840" y="1791331"/>
            <a:ext cx="4779169" cy="2463746"/>
          </a:xfrm>
        </p:spPr>
        <p:txBody>
          <a:bodyPr>
            <a:normAutofit/>
          </a:bodyPr>
          <a:lstStyle/>
          <a:p>
            <a:pPr lvl="1">
              <a:lnSpc>
                <a:spcPct val="81000"/>
              </a:lnSpc>
            </a:pPr>
            <a:r>
              <a:rPr lang="en-US" altLang="it-IT" sz="1650" dirty="0"/>
              <a:t>The </a:t>
            </a:r>
            <a:r>
              <a:rPr lang="en-US" altLang="it-IT" sz="1650" b="1" dirty="0" err="1"/>
              <a:t>Reka</a:t>
            </a:r>
            <a:r>
              <a:rPr lang="en-US" altLang="it-IT" sz="1650" b="1" dirty="0"/>
              <a:t> river sinks into </a:t>
            </a:r>
            <a:r>
              <a:rPr lang="en-US" altLang="it-IT" sz="1650" b="1" dirty="0" err="1"/>
              <a:t>Škocjan</a:t>
            </a:r>
            <a:r>
              <a:rPr lang="en-US" altLang="it-IT" sz="1650" b="1" dirty="0"/>
              <a:t> caves </a:t>
            </a:r>
            <a:r>
              <a:rPr lang="en-US" altLang="it-IT" sz="1650" dirty="0"/>
              <a:t>flows for over 3km into a wide underground canyon</a:t>
            </a:r>
          </a:p>
          <a:p>
            <a:pPr lvl="1">
              <a:lnSpc>
                <a:spcPct val="81000"/>
              </a:lnSpc>
            </a:pPr>
            <a:r>
              <a:rPr lang="en-US" altLang="it-IT" sz="1650" dirty="0"/>
              <a:t>The </a:t>
            </a:r>
            <a:r>
              <a:rPr lang="en-US" altLang="it-IT" sz="1650" b="1" dirty="0" err="1"/>
              <a:t>Zaliti</a:t>
            </a:r>
            <a:r>
              <a:rPr lang="en-US" altLang="it-IT" sz="1650" b="1" dirty="0"/>
              <a:t> </a:t>
            </a:r>
            <a:r>
              <a:rPr lang="en-US" altLang="it-IT" sz="1650" b="1" dirty="0" err="1"/>
              <a:t>kanal</a:t>
            </a:r>
            <a:r>
              <a:rPr lang="en-US" altLang="it-IT" sz="1650" b="1" dirty="0"/>
              <a:t> </a:t>
            </a:r>
            <a:r>
              <a:rPr lang="en-US" altLang="it-IT" sz="1650" dirty="0"/>
              <a:t>represents the end of the caves and an </a:t>
            </a:r>
            <a:r>
              <a:rPr lang="en-US" altLang="it-IT" sz="1650" b="1" dirty="0"/>
              <a:t>hydraulic restriction</a:t>
            </a:r>
          </a:p>
          <a:p>
            <a:pPr lvl="1">
              <a:lnSpc>
                <a:spcPct val="81000"/>
              </a:lnSpc>
            </a:pPr>
            <a:r>
              <a:rPr lang="en-US" altLang="it-IT" sz="1650" b="1" dirty="0"/>
              <a:t>During large flood events the water level in the </a:t>
            </a:r>
            <a:r>
              <a:rPr lang="en-US" altLang="it-IT" sz="1650" b="1" dirty="0" err="1"/>
              <a:t>Martelova</a:t>
            </a:r>
            <a:r>
              <a:rPr lang="en-US" altLang="it-IT" sz="1650" b="1" dirty="0"/>
              <a:t> </a:t>
            </a:r>
            <a:r>
              <a:rPr lang="en-US" altLang="it-IT" sz="1650" b="1" dirty="0" err="1"/>
              <a:t>Dvorana</a:t>
            </a:r>
            <a:r>
              <a:rPr lang="en-US" altLang="it-IT" sz="1650" b="1" dirty="0"/>
              <a:t> raises up to &gt;50m! </a:t>
            </a:r>
          </a:p>
          <a:p>
            <a:endParaRPr lang="it-IT" dirty="0"/>
          </a:p>
        </p:txBody>
      </p:sp>
      <p:pic>
        <p:nvPicPr>
          <p:cNvPr id="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773" y="3752491"/>
            <a:ext cx="3226594" cy="142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1563" y="1900238"/>
            <a:ext cx="3656410" cy="1994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sp>
        <p:nvSpPr>
          <p:cNvPr id="10" name="Content Placeholder 2"/>
          <p:cNvSpPr txBox="1">
            <a:spLocks/>
          </p:cNvSpPr>
          <p:nvPr/>
        </p:nvSpPr>
        <p:spPr>
          <a:xfrm>
            <a:off x="4950913" y="4979194"/>
            <a:ext cx="3870542" cy="810179"/>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81000"/>
              </a:lnSpc>
            </a:pPr>
            <a:r>
              <a:rPr lang="en-US" altLang="it-IT" sz="1650" dirty="0"/>
              <a:t>Simulated gravity changes for such events result in gravity anomalies &gt; 20microGal</a:t>
            </a:r>
          </a:p>
          <a:p>
            <a:endParaRPr lang="it-IT" sz="2100" dirty="0"/>
          </a:p>
        </p:txBody>
      </p:sp>
      <p:sp>
        <p:nvSpPr>
          <p:cNvPr id="7" name="CasellaDiTesto 6"/>
          <p:cNvSpPr txBox="1"/>
          <p:nvPr/>
        </p:nvSpPr>
        <p:spPr>
          <a:xfrm>
            <a:off x="6383865" y="6261138"/>
            <a:ext cx="2437590" cy="369332"/>
          </a:xfrm>
          <a:prstGeom prst="rect">
            <a:avLst/>
          </a:prstGeom>
          <a:noFill/>
        </p:spPr>
        <p:txBody>
          <a:bodyPr wrap="none" rtlCol="0">
            <a:spAutoFit/>
          </a:bodyPr>
          <a:lstStyle/>
          <a:p>
            <a:r>
              <a:rPr lang="it-IT" dirty="0" smtClean="0"/>
              <a:t>Pivetta T., </a:t>
            </a:r>
            <a:r>
              <a:rPr lang="it-IT" dirty="0" err="1" smtClean="0"/>
              <a:t>PhD</a:t>
            </a:r>
            <a:r>
              <a:rPr lang="it-IT" dirty="0" smtClean="0"/>
              <a:t> </a:t>
            </a:r>
            <a:r>
              <a:rPr lang="it-IT" dirty="0" err="1" smtClean="0"/>
              <a:t>thesis</a:t>
            </a:r>
            <a:r>
              <a:rPr lang="it-IT" dirty="0" smtClean="0"/>
              <a:t>.</a:t>
            </a:r>
            <a:endParaRPr lang="en-US" dirty="0"/>
          </a:p>
        </p:txBody>
      </p:sp>
    </p:spTree>
    <p:extLst>
      <p:ext uri="{BB962C8B-B14F-4D97-AF65-F5344CB8AC3E}">
        <p14:creationId xmlns:p14="http://schemas.microsoft.com/office/powerpoint/2010/main" val="330594469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l="19882" t="23466" r="50900" b="7517"/>
          <a:stretch/>
        </p:blipFill>
        <p:spPr>
          <a:xfrm>
            <a:off x="1827817" y="1231665"/>
            <a:ext cx="4872786" cy="4488092"/>
          </a:xfrm>
          <a:prstGeom prst="rect">
            <a:avLst/>
          </a:prstGeom>
        </p:spPr>
      </p:pic>
      <p:sp>
        <p:nvSpPr>
          <p:cNvPr id="8" name="TextBox 7"/>
          <p:cNvSpPr txBox="1"/>
          <p:nvPr/>
        </p:nvSpPr>
        <p:spPr>
          <a:xfrm>
            <a:off x="4146951" y="3731675"/>
            <a:ext cx="774571" cy="369332"/>
          </a:xfrm>
          <a:prstGeom prst="rect">
            <a:avLst/>
          </a:prstGeom>
          <a:solidFill>
            <a:schemeClr val="bg1"/>
          </a:solidFill>
        </p:spPr>
        <p:txBody>
          <a:bodyPr wrap="none" rtlCol="0">
            <a:spAutoFit/>
          </a:bodyPr>
          <a:lstStyle/>
          <a:p>
            <a:r>
              <a:rPr lang="it-IT" b="1" dirty="0" smtClean="0"/>
              <a:t>360m</a:t>
            </a:r>
            <a:endParaRPr lang="it-IT" b="1" dirty="0"/>
          </a:p>
        </p:txBody>
      </p:sp>
      <p:sp>
        <p:nvSpPr>
          <p:cNvPr id="9" name="TextBox 8"/>
          <p:cNvSpPr txBox="1"/>
          <p:nvPr/>
        </p:nvSpPr>
        <p:spPr>
          <a:xfrm>
            <a:off x="3555487" y="3645512"/>
            <a:ext cx="774572" cy="369332"/>
          </a:xfrm>
          <a:prstGeom prst="rect">
            <a:avLst/>
          </a:prstGeom>
          <a:solidFill>
            <a:schemeClr val="bg1"/>
          </a:solidFill>
        </p:spPr>
        <p:txBody>
          <a:bodyPr wrap="none" rtlCol="0">
            <a:spAutoFit/>
          </a:bodyPr>
          <a:lstStyle/>
          <a:p>
            <a:r>
              <a:rPr lang="it-IT" b="1" dirty="0" smtClean="0"/>
              <a:t>800m</a:t>
            </a:r>
            <a:endParaRPr lang="it-IT" b="1" dirty="0"/>
          </a:p>
        </p:txBody>
      </p:sp>
      <p:sp>
        <p:nvSpPr>
          <p:cNvPr id="10" name="TextBox 9"/>
          <p:cNvSpPr txBox="1"/>
          <p:nvPr/>
        </p:nvSpPr>
        <p:spPr>
          <a:xfrm>
            <a:off x="3013032" y="2221373"/>
            <a:ext cx="774572" cy="369332"/>
          </a:xfrm>
          <a:prstGeom prst="rect">
            <a:avLst/>
          </a:prstGeom>
          <a:solidFill>
            <a:schemeClr val="bg1"/>
          </a:solidFill>
        </p:spPr>
        <p:txBody>
          <a:bodyPr wrap="none" rtlCol="0">
            <a:spAutoFit/>
          </a:bodyPr>
          <a:lstStyle/>
          <a:p>
            <a:r>
              <a:rPr lang="it-IT" b="1" dirty="0" smtClean="0"/>
              <a:t>800m</a:t>
            </a:r>
            <a:endParaRPr lang="it-IT" b="1" dirty="0"/>
          </a:p>
        </p:txBody>
      </p:sp>
      <p:sp>
        <p:nvSpPr>
          <p:cNvPr id="11" name="TextBox 10"/>
          <p:cNvSpPr txBox="1"/>
          <p:nvPr/>
        </p:nvSpPr>
        <p:spPr>
          <a:xfrm>
            <a:off x="3284260" y="2995408"/>
            <a:ext cx="774572" cy="369332"/>
          </a:xfrm>
          <a:prstGeom prst="rect">
            <a:avLst/>
          </a:prstGeom>
          <a:solidFill>
            <a:schemeClr val="bg1"/>
          </a:solidFill>
        </p:spPr>
        <p:txBody>
          <a:bodyPr wrap="none" rtlCol="0">
            <a:spAutoFit/>
          </a:bodyPr>
          <a:lstStyle/>
          <a:p>
            <a:r>
              <a:rPr lang="it-IT" b="1" dirty="0" smtClean="0"/>
              <a:t>400m</a:t>
            </a:r>
            <a:endParaRPr lang="it-IT" b="1" dirty="0"/>
          </a:p>
        </p:txBody>
      </p:sp>
      <p:sp>
        <p:nvSpPr>
          <p:cNvPr id="2" name="Title 1"/>
          <p:cNvSpPr>
            <a:spLocks noGrp="1"/>
          </p:cNvSpPr>
          <p:nvPr>
            <p:ph type="title"/>
          </p:nvPr>
        </p:nvSpPr>
        <p:spPr>
          <a:xfrm>
            <a:off x="314001" y="165493"/>
            <a:ext cx="8804672" cy="994172"/>
          </a:xfrm>
        </p:spPr>
        <p:txBody>
          <a:bodyPr/>
          <a:lstStyle/>
          <a:p>
            <a:r>
              <a:rPr lang="it-IT" dirty="0" err="1" smtClean="0"/>
              <a:t>Starting</a:t>
            </a:r>
            <a:r>
              <a:rPr lang="it-IT" dirty="0" smtClean="0"/>
              <a:t> from cave </a:t>
            </a:r>
            <a:r>
              <a:rPr lang="it-IT" dirty="0" err="1" smtClean="0"/>
              <a:t>plan</a:t>
            </a:r>
            <a:r>
              <a:rPr lang="it-IT" dirty="0" smtClean="0"/>
              <a:t> </a:t>
            </a:r>
            <a:r>
              <a:rPr lang="it-IT" dirty="0" err="1" smtClean="0"/>
              <a:t>view</a:t>
            </a:r>
            <a:r>
              <a:rPr lang="it-IT" dirty="0" smtClean="0"/>
              <a:t>: </a:t>
            </a:r>
            <a:r>
              <a:rPr lang="it-IT" dirty="0" err="1" smtClean="0"/>
              <a:t>discretization</a:t>
            </a:r>
            <a:r>
              <a:rPr lang="it-IT" dirty="0" smtClean="0"/>
              <a:t> of cave with </a:t>
            </a:r>
            <a:r>
              <a:rPr lang="it-IT" dirty="0" err="1" smtClean="0"/>
              <a:t>conduits</a:t>
            </a:r>
            <a:endParaRPr lang="it-IT" dirty="0"/>
          </a:p>
        </p:txBody>
      </p:sp>
      <p:sp>
        <p:nvSpPr>
          <p:cNvPr id="14" name="TextBox 13"/>
          <p:cNvSpPr txBox="1"/>
          <p:nvPr/>
        </p:nvSpPr>
        <p:spPr>
          <a:xfrm>
            <a:off x="4779555" y="4218794"/>
            <a:ext cx="364203" cy="369332"/>
          </a:xfrm>
          <a:prstGeom prst="rect">
            <a:avLst/>
          </a:prstGeom>
          <a:solidFill>
            <a:schemeClr val="bg1"/>
          </a:solidFill>
        </p:spPr>
        <p:txBody>
          <a:bodyPr wrap="none" rtlCol="0">
            <a:spAutoFit/>
          </a:bodyPr>
          <a:lstStyle/>
          <a:p>
            <a:r>
              <a:rPr lang="it-IT" dirty="0" smtClean="0"/>
              <a:t>j1</a:t>
            </a:r>
            <a:endParaRPr lang="it-IT" dirty="0"/>
          </a:p>
        </p:txBody>
      </p:sp>
      <p:sp>
        <p:nvSpPr>
          <p:cNvPr id="15" name="TextBox 14"/>
          <p:cNvSpPr txBox="1"/>
          <p:nvPr/>
        </p:nvSpPr>
        <p:spPr>
          <a:xfrm>
            <a:off x="4352134" y="4725716"/>
            <a:ext cx="364203" cy="369332"/>
          </a:xfrm>
          <a:prstGeom prst="rect">
            <a:avLst/>
          </a:prstGeom>
          <a:solidFill>
            <a:schemeClr val="bg1"/>
          </a:solidFill>
        </p:spPr>
        <p:txBody>
          <a:bodyPr wrap="none" rtlCol="0">
            <a:spAutoFit/>
          </a:bodyPr>
          <a:lstStyle/>
          <a:p>
            <a:r>
              <a:rPr lang="it-IT" dirty="0" smtClean="0"/>
              <a:t>j2</a:t>
            </a:r>
            <a:endParaRPr lang="it-IT" dirty="0"/>
          </a:p>
        </p:txBody>
      </p:sp>
      <p:sp>
        <p:nvSpPr>
          <p:cNvPr id="16" name="TextBox 15"/>
          <p:cNvSpPr txBox="1"/>
          <p:nvPr/>
        </p:nvSpPr>
        <p:spPr>
          <a:xfrm>
            <a:off x="2791283" y="3693269"/>
            <a:ext cx="364203" cy="369332"/>
          </a:xfrm>
          <a:prstGeom prst="rect">
            <a:avLst/>
          </a:prstGeom>
          <a:solidFill>
            <a:schemeClr val="bg1"/>
          </a:solidFill>
        </p:spPr>
        <p:txBody>
          <a:bodyPr wrap="none" rtlCol="0">
            <a:spAutoFit/>
          </a:bodyPr>
          <a:lstStyle/>
          <a:p>
            <a:r>
              <a:rPr lang="it-IT" dirty="0" smtClean="0"/>
              <a:t>j3</a:t>
            </a:r>
            <a:endParaRPr lang="it-IT" dirty="0"/>
          </a:p>
        </p:txBody>
      </p:sp>
      <p:sp>
        <p:nvSpPr>
          <p:cNvPr id="17" name="TextBox 16"/>
          <p:cNvSpPr txBox="1"/>
          <p:nvPr/>
        </p:nvSpPr>
        <p:spPr>
          <a:xfrm>
            <a:off x="2485062" y="2839400"/>
            <a:ext cx="364203" cy="369332"/>
          </a:xfrm>
          <a:prstGeom prst="rect">
            <a:avLst/>
          </a:prstGeom>
          <a:solidFill>
            <a:schemeClr val="bg1"/>
          </a:solidFill>
        </p:spPr>
        <p:txBody>
          <a:bodyPr wrap="none" rtlCol="0">
            <a:spAutoFit/>
          </a:bodyPr>
          <a:lstStyle/>
          <a:p>
            <a:r>
              <a:rPr lang="it-IT" dirty="0" smtClean="0"/>
              <a:t>j4</a:t>
            </a:r>
            <a:endParaRPr lang="it-IT" dirty="0"/>
          </a:p>
        </p:txBody>
      </p:sp>
      <p:sp>
        <p:nvSpPr>
          <p:cNvPr id="18" name="TextBox 17"/>
          <p:cNvSpPr txBox="1"/>
          <p:nvPr/>
        </p:nvSpPr>
        <p:spPr>
          <a:xfrm>
            <a:off x="6515622" y="2595226"/>
            <a:ext cx="2203555" cy="3000821"/>
          </a:xfrm>
          <a:prstGeom prst="rect">
            <a:avLst/>
          </a:prstGeom>
          <a:noFill/>
        </p:spPr>
        <p:txBody>
          <a:bodyPr wrap="square" rtlCol="0">
            <a:spAutoFit/>
          </a:bodyPr>
          <a:lstStyle/>
          <a:p>
            <a:pPr marL="342900" indent="-342900">
              <a:buFontTx/>
              <a:buChar char="-"/>
            </a:pPr>
            <a:r>
              <a:rPr lang="it-IT" sz="2100" dirty="0"/>
              <a:t>Cave </a:t>
            </a:r>
            <a:r>
              <a:rPr lang="it-IT" sz="2100" dirty="0" err="1"/>
              <a:t>is</a:t>
            </a:r>
            <a:r>
              <a:rPr lang="it-IT" sz="2100" dirty="0"/>
              <a:t> </a:t>
            </a:r>
            <a:r>
              <a:rPr lang="it-IT" sz="2100" dirty="0" err="1"/>
              <a:t>modelled</a:t>
            </a:r>
            <a:r>
              <a:rPr lang="it-IT" sz="2100" dirty="0"/>
              <a:t> with 4 </a:t>
            </a:r>
            <a:r>
              <a:rPr lang="it-IT" sz="2100" dirty="0" err="1"/>
              <a:t>conduits</a:t>
            </a:r>
            <a:endParaRPr lang="it-IT" sz="2100" dirty="0"/>
          </a:p>
          <a:p>
            <a:pPr marL="342900" indent="-342900">
              <a:buFontTx/>
              <a:buChar char="-"/>
            </a:pPr>
            <a:r>
              <a:rPr lang="it-IT" sz="2100" dirty="0"/>
              <a:t>The water </a:t>
            </a:r>
            <a:r>
              <a:rPr lang="it-IT" sz="2100" dirty="0" err="1"/>
              <a:t>is</a:t>
            </a:r>
            <a:r>
              <a:rPr lang="it-IT" sz="2100" dirty="0"/>
              <a:t> ‘</a:t>
            </a:r>
            <a:r>
              <a:rPr lang="it-IT" sz="2100" dirty="0" err="1"/>
              <a:t>injected</a:t>
            </a:r>
            <a:r>
              <a:rPr lang="it-IT" sz="2100" dirty="0"/>
              <a:t>’ in the </a:t>
            </a:r>
            <a:r>
              <a:rPr lang="it-IT" sz="2100" dirty="0" err="1"/>
              <a:t>node</a:t>
            </a:r>
            <a:r>
              <a:rPr lang="it-IT" sz="2100" dirty="0"/>
              <a:t> j1</a:t>
            </a:r>
          </a:p>
          <a:p>
            <a:pPr marL="342900" indent="-342900">
              <a:buFontTx/>
              <a:buChar char="-"/>
            </a:pPr>
            <a:r>
              <a:rPr lang="it-IT" sz="2100" dirty="0"/>
              <a:t>The </a:t>
            </a:r>
            <a:r>
              <a:rPr lang="it-IT" sz="2100" dirty="0" err="1"/>
              <a:t>final</a:t>
            </a:r>
            <a:r>
              <a:rPr lang="it-IT" sz="2100" dirty="0"/>
              <a:t> </a:t>
            </a:r>
            <a:r>
              <a:rPr lang="it-IT" sz="2100" dirty="0" err="1"/>
              <a:t>node</a:t>
            </a:r>
            <a:r>
              <a:rPr lang="it-IT" sz="2100" dirty="0"/>
              <a:t> (o1) </a:t>
            </a:r>
            <a:r>
              <a:rPr lang="it-IT" sz="2100" dirty="0" err="1"/>
              <a:t>is</a:t>
            </a:r>
            <a:r>
              <a:rPr lang="it-IT" sz="2100" dirty="0"/>
              <a:t> the output</a:t>
            </a:r>
          </a:p>
        </p:txBody>
      </p:sp>
      <p:sp>
        <p:nvSpPr>
          <p:cNvPr id="19" name="TextBox 18"/>
          <p:cNvSpPr txBox="1"/>
          <p:nvPr/>
        </p:nvSpPr>
        <p:spPr>
          <a:xfrm>
            <a:off x="2471838" y="1596466"/>
            <a:ext cx="441146" cy="369332"/>
          </a:xfrm>
          <a:prstGeom prst="rect">
            <a:avLst/>
          </a:prstGeom>
          <a:solidFill>
            <a:schemeClr val="bg1"/>
          </a:solidFill>
        </p:spPr>
        <p:txBody>
          <a:bodyPr wrap="none" rtlCol="0">
            <a:spAutoFit/>
          </a:bodyPr>
          <a:lstStyle/>
          <a:p>
            <a:r>
              <a:rPr lang="it-IT" dirty="0" smtClean="0"/>
              <a:t>o1</a:t>
            </a:r>
            <a:endParaRPr lang="it-IT" dirty="0"/>
          </a:p>
        </p:txBody>
      </p:sp>
    </p:spTree>
    <p:extLst>
      <p:ext uri="{BB962C8B-B14F-4D97-AF65-F5344CB8AC3E}">
        <p14:creationId xmlns:p14="http://schemas.microsoft.com/office/powerpoint/2010/main" val="420784341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Cross </a:t>
            </a:r>
            <a:r>
              <a:rPr lang="it-IT" dirty="0" err="1" smtClean="0"/>
              <a:t>section</a:t>
            </a:r>
            <a:r>
              <a:rPr lang="it-IT" dirty="0" smtClean="0"/>
              <a:t> of the </a:t>
            </a:r>
            <a:r>
              <a:rPr lang="it-IT" dirty="0" err="1" smtClean="0"/>
              <a:t>channels</a:t>
            </a:r>
            <a:endParaRPr lang="it-IT" dirty="0"/>
          </a:p>
        </p:txBody>
      </p:sp>
      <p:pic>
        <p:nvPicPr>
          <p:cNvPr id="4" name="Content Placeholder 3"/>
          <p:cNvPicPr>
            <a:picLocks noGrp="1" noChangeAspect="1"/>
          </p:cNvPicPr>
          <p:nvPr>
            <p:ph idx="1"/>
          </p:nvPr>
        </p:nvPicPr>
        <p:blipFill rotWithShape="1">
          <a:blip r:embed="rId2"/>
          <a:srcRect l="15408" t="26264" r="41684" b="19265"/>
          <a:stretch/>
        </p:blipFill>
        <p:spPr>
          <a:xfrm>
            <a:off x="628650" y="2125266"/>
            <a:ext cx="6274322" cy="3105894"/>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2983" b="21438"/>
          <a:stretch/>
        </p:blipFill>
        <p:spPr>
          <a:xfrm>
            <a:off x="1677678" y="4817822"/>
            <a:ext cx="6098186" cy="1495270"/>
          </a:xfrm>
          <a:prstGeom prst="rect">
            <a:avLst/>
          </a:prstGeom>
        </p:spPr>
      </p:pic>
      <p:sp>
        <p:nvSpPr>
          <p:cNvPr id="8" name="TextBox 7"/>
          <p:cNvSpPr txBox="1"/>
          <p:nvPr/>
        </p:nvSpPr>
        <p:spPr>
          <a:xfrm>
            <a:off x="2955872" y="3678213"/>
            <a:ext cx="934075" cy="646331"/>
          </a:xfrm>
          <a:prstGeom prst="rect">
            <a:avLst/>
          </a:prstGeom>
          <a:noFill/>
        </p:spPr>
        <p:txBody>
          <a:bodyPr wrap="square" rtlCol="0">
            <a:spAutoFit/>
          </a:bodyPr>
          <a:lstStyle/>
          <a:p>
            <a:r>
              <a:rPr lang="it-IT" dirty="0" err="1" smtClean="0"/>
              <a:t>Martel</a:t>
            </a:r>
            <a:r>
              <a:rPr lang="it-IT" dirty="0" smtClean="0"/>
              <a:t> hall</a:t>
            </a:r>
            <a:endParaRPr lang="it-IT" dirty="0"/>
          </a:p>
        </p:txBody>
      </p:sp>
    </p:spTree>
    <p:extLst>
      <p:ext uri="{BB962C8B-B14F-4D97-AF65-F5344CB8AC3E}">
        <p14:creationId xmlns:p14="http://schemas.microsoft.com/office/powerpoint/2010/main" val="416506358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5926" y="4246283"/>
            <a:ext cx="6098186" cy="2690376"/>
          </a:xfrm>
          <a:prstGeom prst="rect">
            <a:avLst/>
          </a:prstGeom>
        </p:spPr>
      </p:pic>
      <p:sp>
        <p:nvSpPr>
          <p:cNvPr id="2" name="Title 1"/>
          <p:cNvSpPr>
            <a:spLocks noGrp="1"/>
          </p:cNvSpPr>
          <p:nvPr>
            <p:ph type="title"/>
          </p:nvPr>
        </p:nvSpPr>
        <p:spPr>
          <a:xfrm>
            <a:off x="172065" y="-40067"/>
            <a:ext cx="8229600" cy="718493"/>
          </a:xfrm>
        </p:spPr>
        <p:txBody>
          <a:bodyPr/>
          <a:lstStyle/>
          <a:p>
            <a:r>
              <a:rPr lang="it-IT" dirty="0" smtClean="0"/>
              <a:t>Flow input</a:t>
            </a:r>
            <a:endParaRPr lang="it-IT" dirty="0"/>
          </a:p>
        </p:txBody>
      </p:sp>
      <p:sp>
        <p:nvSpPr>
          <p:cNvPr id="3" name="Content Placeholder 2"/>
          <p:cNvSpPr>
            <a:spLocks noGrp="1"/>
          </p:cNvSpPr>
          <p:nvPr>
            <p:ph idx="1"/>
          </p:nvPr>
        </p:nvSpPr>
        <p:spPr>
          <a:xfrm>
            <a:off x="349044" y="678426"/>
            <a:ext cx="8509819" cy="2608006"/>
          </a:xfrm>
        </p:spPr>
        <p:txBody>
          <a:bodyPr/>
          <a:lstStyle/>
          <a:p>
            <a:r>
              <a:rPr lang="it-IT" dirty="0" smtClean="0"/>
              <a:t>2 </a:t>
            </a:r>
            <a:r>
              <a:rPr lang="it-IT" dirty="0" err="1" smtClean="0"/>
              <a:t>flood</a:t>
            </a:r>
            <a:r>
              <a:rPr lang="it-IT" dirty="0" smtClean="0"/>
              <a:t> </a:t>
            </a:r>
            <a:r>
              <a:rPr lang="it-IT" dirty="0" err="1" smtClean="0"/>
              <a:t>events</a:t>
            </a:r>
            <a:r>
              <a:rPr lang="it-IT" dirty="0" smtClean="0"/>
              <a:t> are </a:t>
            </a:r>
            <a:r>
              <a:rPr lang="it-IT" dirty="0" err="1" smtClean="0"/>
              <a:t>analyzed</a:t>
            </a:r>
            <a:r>
              <a:rPr lang="it-IT" dirty="0" smtClean="0"/>
              <a:t>- </a:t>
            </a:r>
            <a:r>
              <a:rPr lang="it-IT" dirty="0" err="1" smtClean="0"/>
              <a:t>one</a:t>
            </a:r>
            <a:r>
              <a:rPr lang="it-IT" dirty="0" smtClean="0"/>
              <a:t> in </a:t>
            </a:r>
            <a:r>
              <a:rPr lang="it-IT" dirty="0" err="1" smtClean="0"/>
              <a:t>may</a:t>
            </a:r>
            <a:r>
              <a:rPr lang="it-IT" dirty="0" smtClean="0"/>
              <a:t> 2005 (</a:t>
            </a:r>
            <a:r>
              <a:rPr lang="it-IT" dirty="0" err="1" smtClean="0"/>
              <a:t>Qpeak</a:t>
            </a:r>
            <a:r>
              <a:rPr lang="it-IT" dirty="0" smtClean="0"/>
              <a:t>=60m</a:t>
            </a:r>
            <a:r>
              <a:rPr lang="it-IT" baseline="30000" dirty="0" smtClean="0"/>
              <a:t>3</a:t>
            </a:r>
            <a:r>
              <a:rPr lang="it-IT" dirty="0" smtClean="0"/>
              <a:t>/s) and the </a:t>
            </a:r>
            <a:r>
              <a:rPr lang="it-IT" dirty="0" err="1" smtClean="0"/>
              <a:t>huge</a:t>
            </a:r>
            <a:r>
              <a:rPr lang="it-IT" dirty="0" smtClean="0"/>
              <a:t> </a:t>
            </a:r>
            <a:r>
              <a:rPr lang="it-IT" dirty="0" err="1" smtClean="0"/>
              <a:t>event</a:t>
            </a:r>
            <a:r>
              <a:rPr lang="it-IT" dirty="0" smtClean="0"/>
              <a:t> of </a:t>
            </a:r>
            <a:r>
              <a:rPr lang="it-IT" dirty="0" err="1" smtClean="0"/>
              <a:t>december</a:t>
            </a:r>
            <a:r>
              <a:rPr lang="it-IT" dirty="0" smtClean="0"/>
              <a:t> 2008</a:t>
            </a:r>
          </a:p>
          <a:p>
            <a:r>
              <a:rPr lang="it-IT" dirty="0" err="1" smtClean="0"/>
              <a:t>We</a:t>
            </a:r>
            <a:r>
              <a:rPr lang="it-IT" dirty="0" smtClean="0"/>
              <a:t> </a:t>
            </a:r>
            <a:r>
              <a:rPr lang="it-IT" dirty="0" err="1" smtClean="0"/>
              <a:t>have</a:t>
            </a:r>
            <a:r>
              <a:rPr lang="it-IT" dirty="0" smtClean="0"/>
              <a:t> </a:t>
            </a:r>
            <a:r>
              <a:rPr lang="it-IT" dirty="0" err="1" smtClean="0"/>
              <a:t>at</a:t>
            </a:r>
            <a:r>
              <a:rPr lang="it-IT" dirty="0" smtClean="0"/>
              <a:t> </a:t>
            </a:r>
            <a:r>
              <a:rPr lang="it-IT" dirty="0" err="1" smtClean="0"/>
              <a:t>our</a:t>
            </a:r>
            <a:r>
              <a:rPr lang="it-IT" dirty="0" smtClean="0"/>
              <a:t> </a:t>
            </a:r>
            <a:r>
              <a:rPr lang="it-IT" dirty="0" err="1" smtClean="0"/>
              <a:t>disposal</a:t>
            </a:r>
            <a:r>
              <a:rPr lang="it-IT" dirty="0" smtClean="0"/>
              <a:t>: </a:t>
            </a:r>
          </a:p>
          <a:p>
            <a:pPr lvl="1"/>
            <a:r>
              <a:rPr lang="it-IT" dirty="0" smtClean="0"/>
              <a:t>the </a:t>
            </a:r>
            <a:r>
              <a:rPr lang="it-IT" dirty="0" err="1" smtClean="0"/>
              <a:t>discharge</a:t>
            </a:r>
            <a:r>
              <a:rPr lang="it-IT" dirty="0" smtClean="0"/>
              <a:t> </a:t>
            </a:r>
            <a:r>
              <a:rPr lang="it-IT" dirty="0" err="1" smtClean="0"/>
              <a:t>values</a:t>
            </a:r>
            <a:r>
              <a:rPr lang="it-IT" dirty="0" smtClean="0"/>
              <a:t> of the </a:t>
            </a:r>
            <a:r>
              <a:rPr lang="it-IT" dirty="0" err="1" smtClean="0"/>
              <a:t>Reka</a:t>
            </a:r>
            <a:r>
              <a:rPr lang="it-IT" dirty="0" smtClean="0"/>
              <a:t> </a:t>
            </a:r>
            <a:r>
              <a:rPr lang="it-IT" dirty="0" err="1" smtClean="0"/>
              <a:t>river</a:t>
            </a:r>
            <a:r>
              <a:rPr lang="it-IT" dirty="0" smtClean="0"/>
              <a:t> </a:t>
            </a:r>
            <a:r>
              <a:rPr lang="it-IT" dirty="0" err="1" smtClean="0"/>
              <a:t>at</a:t>
            </a:r>
            <a:r>
              <a:rPr lang="it-IT" dirty="0" smtClean="0"/>
              <a:t> </a:t>
            </a:r>
            <a:r>
              <a:rPr lang="it-IT" dirty="0" err="1" smtClean="0"/>
              <a:t>Cerkvenikov</a:t>
            </a:r>
            <a:r>
              <a:rPr lang="it-IT" dirty="0" smtClean="0"/>
              <a:t> </a:t>
            </a:r>
            <a:r>
              <a:rPr lang="it-IT" dirty="0" err="1" smtClean="0"/>
              <a:t>mlin</a:t>
            </a:r>
            <a:endParaRPr lang="it-IT" dirty="0" smtClean="0"/>
          </a:p>
          <a:p>
            <a:pPr lvl="1"/>
            <a:r>
              <a:rPr lang="it-IT" dirty="0" smtClean="0"/>
              <a:t>Water </a:t>
            </a:r>
            <a:r>
              <a:rPr lang="it-IT" dirty="0" err="1" smtClean="0"/>
              <a:t>level</a:t>
            </a:r>
            <a:r>
              <a:rPr lang="it-IT" dirty="0" smtClean="0"/>
              <a:t> </a:t>
            </a:r>
            <a:r>
              <a:rPr lang="it-IT" dirty="0" err="1" smtClean="0"/>
              <a:t>variations</a:t>
            </a:r>
            <a:r>
              <a:rPr lang="it-IT" dirty="0" smtClean="0"/>
              <a:t> in the </a:t>
            </a:r>
            <a:r>
              <a:rPr lang="it-IT" dirty="0" err="1" smtClean="0"/>
              <a:t>Martel</a:t>
            </a:r>
            <a:r>
              <a:rPr lang="it-IT" dirty="0" smtClean="0"/>
              <a:t> hall</a:t>
            </a:r>
          </a:p>
          <a:p>
            <a:endParaRPr lang="it-IT" dirty="0"/>
          </a:p>
        </p:txBody>
      </p:sp>
    </p:spTree>
    <p:extLst>
      <p:ext uri="{BB962C8B-B14F-4D97-AF65-F5344CB8AC3E}">
        <p14:creationId xmlns:p14="http://schemas.microsoft.com/office/powerpoint/2010/main" val="100367370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Input data </a:t>
            </a:r>
            <a:r>
              <a:rPr lang="it-IT" dirty="0" err="1" smtClean="0"/>
              <a:t>modeling</a:t>
            </a:r>
            <a:r>
              <a:rPr lang="it-IT" dirty="0" smtClean="0"/>
              <a:t>: Water Level </a:t>
            </a:r>
            <a:r>
              <a:rPr lang="it-IT" dirty="0" err="1" smtClean="0"/>
              <a:t>variations</a:t>
            </a:r>
            <a:r>
              <a:rPr lang="it-IT" dirty="0" smtClean="0"/>
              <a:t> in the </a:t>
            </a:r>
            <a:r>
              <a:rPr lang="it-IT" dirty="0" err="1" smtClean="0"/>
              <a:t>Martel</a:t>
            </a:r>
            <a:r>
              <a:rPr lang="it-IT" dirty="0" smtClean="0"/>
              <a:t> hall</a:t>
            </a:r>
            <a:endParaRPr lang="it-IT" dirty="0"/>
          </a:p>
        </p:txBody>
      </p:sp>
      <p:pic>
        <p:nvPicPr>
          <p:cNvPr id="4" name="Content Placeholder 3"/>
          <p:cNvPicPr>
            <a:picLocks noGrp="1" noChangeAspect="1"/>
          </p:cNvPicPr>
          <p:nvPr>
            <p:ph idx="1"/>
          </p:nvPr>
        </p:nvPicPr>
        <p:blipFill rotWithShape="1">
          <a:blip r:embed="rId2"/>
          <a:srcRect l="6909" t="11441" r="4158" b="6913"/>
          <a:stretch/>
        </p:blipFill>
        <p:spPr>
          <a:xfrm>
            <a:off x="1146748" y="2220114"/>
            <a:ext cx="5475157" cy="3441941"/>
          </a:xfrm>
          <a:prstGeom prst="rect">
            <a:avLst/>
          </a:prstGeom>
        </p:spPr>
      </p:pic>
      <p:sp>
        <p:nvSpPr>
          <p:cNvPr id="5" name="Oval 4"/>
          <p:cNvSpPr/>
          <p:nvPr/>
        </p:nvSpPr>
        <p:spPr>
          <a:xfrm>
            <a:off x="4957997" y="2307548"/>
            <a:ext cx="607102" cy="2866869"/>
          </a:xfrm>
          <a:prstGeom prst="ellipse">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6" name="TextBox 5"/>
          <p:cNvSpPr txBox="1"/>
          <p:nvPr/>
        </p:nvSpPr>
        <p:spPr>
          <a:xfrm>
            <a:off x="6790544" y="3263171"/>
            <a:ext cx="2439650" cy="1200329"/>
          </a:xfrm>
          <a:prstGeom prst="rect">
            <a:avLst/>
          </a:prstGeom>
          <a:noFill/>
        </p:spPr>
        <p:txBody>
          <a:bodyPr wrap="square" rtlCol="0">
            <a:spAutoFit/>
          </a:bodyPr>
          <a:lstStyle/>
          <a:p>
            <a:r>
              <a:rPr lang="it-IT" b="1" dirty="0" err="1" smtClean="0"/>
              <a:t>December</a:t>
            </a:r>
            <a:r>
              <a:rPr lang="it-IT" b="1" dirty="0" smtClean="0"/>
              <a:t> 2008 </a:t>
            </a:r>
            <a:r>
              <a:rPr lang="it-IT" b="1" dirty="0" err="1" smtClean="0"/>
              <a:t>event</a:t>
            </a:r>
            <a:r>
              <a:rPr lang="it-IT" dirty="0" smtClean="0"/>
              <a:t>. In the </a:t>
            </a:r>
            <a:r>
              <a:rPr lang="it-IT" dirty="0" err="1" smtClean="0"/>
              <a:t>Martel</a:t>
            </a:r>
            <a:r>
              <a:rPr lang="it-IT" dirty="0" smtClean="0"/>
              <a:t> hall the </a:t>
            </a:r>
            <a:r>
              <a:rPr lang="it-IT" dirty="0" err="1" smtClean="0"/>
              <a:t>level</a:t>
            </a:r>
            <a:r>
              <a:rPr lang="it-IT" dirty="0" smtClean="0"/>
              <a:t> rose up to 60m!</a:t>
            </a:r>
            <a:endParaRPr lang="it-IT" dirty="0"/>
          </a:p>
        </p:txBody>
      </p:sp>
      <p:cxnSp>
        <p:nvCxnSpPr>
          <p:cNvPr id="8" name="Straight Arrow Connector 7"/>
          <p:cNvCxnSpPr>
            <a:stCxn id="6" idx="1"/>
          </p:cNvCxnSpPr>
          <p:nvPr/>
        </p:nvCxnSpPr>
        <p:spPr>
          <a:xfrm flipH="1">
            <a:off x="5565098" y="3609420"/>
            <a:ext cx="1225446" cy="13156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77036137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err="1" smtClean="0"/>
              <a:t>Hydraulic</a:t>
            </a:r>
            <a:r>
              <a:rPr lang="it-IT" dirty="0" smtClean="0"/>
              <a:t> </a:t>
            </a:r>
            <a:r>
              <a:rPr lang="it-IT" dirty="0" err="1" smtClean="0"/>
              <a:t>modeling</a:t>
            </a:r>
            <a:r>
              <a:rPr lang="it-IT" dirty="0" smtClean="0"/>
              <a:t> of the 2008 </a:t>
            </a:r>
            <a:r>
              <a:rPr lang="it-IT" dirty="0" err="1" smtClean="0"/>
              <a:t>Event</a:t>
            </a:r>
            <a:r>
              <a:rPr lang="it-IT" dirty="0" smtClean="0"/>
              <a:t> </a:t>
            </a:r>
            <a:endParaRPr lang="it-IT" dirty="0"/>
          </a:p>
        </p:txBody>
      </p:sp>
      <p:pic>
        <p:nvPicPr>
          <p:cNvPr id="4" name="89CE645">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20993" y="2203983"/>
            <a:ext cx="6587219" cy="3263504"/>
          </a:xfrm>
          <a:prstGeom prst="rect">
            <a:avLst/>
          </a:prstGeom>
        </p:spPr>
      </p:pic>
      <p:sp>
        <p:nvSpPr>
          <p:cNvPr id="3" name="CasellaDiTesto 2"/>
          <p:cNvSpPr txBox="1"/>
          <p:nvPr/>
        </p:nvSpPr>
        <p:spPr>
          <a:xfrm>
            <a:off x="5167261" y="6381135"/>
            <a:ext cx="2437590" cy="369332"/>
          </a:xfrm>
          <a:prstGeom prst="rect">
            <a:avLst/>
          </a:prstGeom>
          <a:noFill/>
        </p:spPr>
        <p:txBody>
          <a:bodyPr wrap="none" rtlCol="0">
            <a:spAutoFit/>
          </a:bodyPr>
          <a:lstStyle/>
          <a:p>
            <a:r>
              <a:rPr lang="it-IT" dirty="0" smtClean="0"/>
              <a:t>Pivetta T., </a:t>
            </a:r>
            <a:r>
              <a:rPr lang="it-IT" dirty="0" err="1" smtClean="0"/>
              <a:t>PhD</a:t>
            </a:r>
            <a:r>
              <a:rPr lang="it-IT" dirty="0" smtClean="0"/>
              <a:t> </a:t>
            </a:r>
            <a:r>
              <a:rPr lang="it-IT" dirty="0" err="1" smtClean="0"/>
              <a:t>thesis</a:t>
            </a:r>
            <a:r>
              <a:rPr lang="it-IT" dirty="0" smtClean="0"/>
              <a:t>.</a:t>
            </a:r>
            <a:endParaRPr lang="en-US" dirty="0"/>
          </a:p>
        </p:txBody>
      </p:sp>
    </p:spTree>
    <p:extLst>
      <p:ext uri="{BB962C8B-B14F-4D97-AF65-F5344CB8AC3E}">
        <p14:creationId xmlns:p14="http://schemas.microsoft.com/office/powerpoint/2010/main" val="20577879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76" y="305184"/>
            <a:ext cx="8758003" cy="994172"/>
          </a:xfrm>
        </p:spPr>
        <p:txBody>
          <a:bodyPr/>
          <a:lstStyle/>
          <a:p>
            <a:r>
              <a:rPr lang="it-IT" dirty="0" err="1" smtClean="0"/>
              <a:t>Observed</a:t>
            </a:r>
            <a:r>
              <a:rPr lang="it-IT" dirty="0" smtClean="0"/>
              <a:t> vs. </a:t>
            </a:r>
            <a:r>
              <a:rPr lang="it-IT" dirty="0" err="1" smtClean="0"/>
              <a:t>Modelled</a:t>
            </a:r>
            <a:r>
              <a:rPr lang="it-IT" dirty="0" smtClean="0"/>
              <a:t> water </a:t>
            </a:r>
            <a:r>
              <a:rPr lang="it-IT" dirty="0" err="1" smtClean="0"/>
              <a:t>level</a:t>
            </a:r>
            <a:r>
              <a:rPr lang="it-IT" dirty="0" smtClean="0"/>
              <a:t> </a:t>
            </a:r>
            <a:r>
              <a:rPr lang="it-IT" dirty="0" err="1" smtClean="0"/>
              <a:t>variation</a:t>
            </a:r>
            <a:r>
              <a:rPr lang="it-IT" dirty="0" smtClean="0"/>
              <a:t> in the </a:t>
            </a:r>
            <a:r>
              <a:rPr lang="it-IT" dirty="0" err="1" smtClean="0"/>
              <a:t>Martel</a:t>
            </a:r>
            <a:r>
              <a:rPr lang="it-IT" dirty="0" smtClean="0"/>
              <a:t> cave</a:t>
            </a:r>
            <a:endParaRPr lang="it-IT" dirty="0"/>
          </a:p>
        </p:txBody>
      </p:sp>
      <p:pic>
        <p:nvPicPr>
          <p:cNvPr id="4" name="Content Placeholder 3"/>
          <p:cNvPicPr>
            <a:picLocks noGrp="1" noChangeAspect="1"/>
          </p:cNvPicPr>
          <p:nvPr>
            <p:ph idx="1"/>
          </p:nvPr>
        </p:nvPicPr>
        <p:blipFill rotWithShape="1">
          <a:blip r:embed="rId2"/>
          <a:srcRect l="15174" t="30732" r="36235" b="16560"/>
          <a:stretch/>
        </p:blipFill>
        <p:spPr>
          <a:xfrm>
            <a:off x="709869" y="1810634"/>
            <a:ext cx="5788367" cy="3244029"/>
          </a:xfrm>
          <a:prstGeom prst="rect">
            <a:avLst/>
          </a:prstGeom>
        </p:spPr>
      </p:pic>
      <p:sp>
        <p:nvSpPr>
          <p:cNvPr id="5" name="TextBox 4"/>
          <p:cNvSpPr txBox="1"/>
          <p:nvPr/>
        </p:nvSpPr>
        <p:spPr>
          <a:xfrm>
            <a:off x="6644391" y="2273982"/>
            <a:ext cx="1866275" cy="1754326"/>
          </a:xfrm>
          <a:prstGeom prst="rect">
            <a:avLst/>
          </a:prstGeom>
          <a:noFill/>
        </p:spPr>
        <p:txBody>
          <a:bodyPr wrap="square" rtlCol="0">
            <a:spAutoFit/>
          </a:bodyPr>
          <a:lstStyle/>
          <a:p>
            <a:r>
              <a:rPr lang="it-IT" dirty="0" err="1" smtClean="0"/>
              <a:t>Modeled</a:t>
            </a:r>
            <a:r>
              <a:rPr lang="it-IT" dirty="0" smtClean="0"/>
              <a:t> </a:t>
            </a:r>
            <a:r>
              <a:rPr lang="it-IT" dirty="0" err="1" smtClean="0"/>
              <a:t>timeseries</a:t>
            </a:r>
            <a:r>
              <a:rPr lang="it-IT" dirty="0" smtClean="0"/>
              <a:t> and </a:t>
            </a:r>
            <a:r>
              <a:rPr lang="it-IT" dirty="0" err="1" smtClean="0"/>
              <a:t>observed</a:t>
            </a:r>
            <a:r>
              <a:rPr lang="it-IT" dirty="0" smtClean="0"/>
              <a:t> water </a:t>
            </a:r>
            <a:r>
              <a:rPr lang="it-IT" dirty="0" err="1" smtClean="0"/>
              <a:t>level</a:t>
            </a:r>
            <a:r>
              <a:rPr lang="it-IT" dirty="0" smtClean="0"/>
              <a:t> in the </a:t>
            </a:r>
            <a:r>
              <a:rPr lang="it-IT" dirty="0" err="1" smtClean="0"/>
              <a:t>Martel</a:t>
            </a:r>
            <a:r>
              <a:rPr lang="it-IT" dirty="0" smtClean="0"/>
              <a:t> hall (</a:t>
            </a:r>
            <a:r>
              <a:rPr lang="it-IT" dirty="0" err="1" smtClean="0"/>
              <a:t>at</a:t>
            </a:r>
            <a:r>
              <a:rPr lang="it-IT" dirty="0" smtClean="0"/>
              <a:t> </a:t>
            </a:r>
            <a:r>
              <a:rPr lang="it-IT" dirty="0" err="1" smtClean="0"/>
              <a:t>node</a:t>
            </a:r>
            <a:r>
              <a:rPr lang="it-IT" dirty="0" smtClean="0"/>
              <a:t> j4).</a:t>
            </a:r>
            <a:endParaRPr lang="it-IT" dirty="0"/>
          </a:p>
        </p:txBody>
      </p:sp>
    </p:spTree>
    <p:extLst>
      <p:ext uri="{BB962C8B-B14F-4D97-AF65-F5344CB8AC3E}">
        <p14:creationId xmlns:p14="http://schemas.microsoft.com/office/powerpoint/2010/main" val="32051657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0" y="1590624"/>
            <a:ext cx="5171768" cy="3029962"/>
          </a:xfrm>
          <a:prstGeom prst="rect">
            <a:avLst/>
          </a:prstGeom>
          <a:noFill/>
          <a:ln w="9525">
            <a:noFill/>
            <a:miter lim="800000"/>
            <a:headEnd/>
            <a:tailEnd/>
          </a:ln>
        </p:spPr>
      </p:pic>
      <p:sp>
        <p:nvSpPr>
          <p:cNvPr id="2" name="Title 1"/>
          <p:cNvSpPr>
            <a:spLocks noGrp="1"/>
          </p:cNvSpPr>
          <p:nvPr>
            <p:ph type="title"/>
          </p:nvPr>
        </p:nvSpPr>
        <p:spPr>
          <a:xfrm>
            <a:off x="358458" y="157315"/>
            <a:ext cx="8229600" cy="1268361"/>
          </a:xfrm>
        </p:spPr>
        <p:txBody>
          <a:bodyPr/>
          <a:lstStyle/>
          <a:p>
            <a:r>
              <a:rPr lang="it-IT" sz="3600" dirty="0" err="1" smtClean="0">
                <a:solidFill>
                  <a:srgbClr val="C00000"/>
                </a:solidFill>
              </a:rPr>
              <a:t>Expected</a:t>
            </a:r>
            <a:r>
              <a:rPr lang="it-IT" sz="3600" dirty="0" smtClean="0">
                <a:solidFill>
                  <a:srgbClr val="C00000"/>
                </a:solidFill>
              </a:rPr>
              <a:t> </a:t>
            </a:r>
            <a:r>
              <a:rPr lang="it-IT" sz="3600" dirty="0" err="1" smtClean="0">
                <a:solidFill>
                  <a:srgbClr val="C00000"/>
                </a:solidFill>
              </a:rPr>
              <a:t>gravity</a:t>
            </a:r>
            <a:r>
              <a:rPr lang="it-IT" sz="3600" dirty="0" smtClean="0">
                <a:solidFill>
                  <a:srgbClr val="C00000"/>
                </a:solidFill>
              </a:rPr>
              <a:t> </a:t>
            </a:r>
            <a:r>
              <a:rPr lang="it-IT" sz="3600" dirty="0" err="1" smtClean="0">
                <a:solidFill>
                  <a:srgbClr val="C00000"/>
                </a:solidFill>
              </a:rPr>
              <a:t>signal</a:t>
            </a:r>
            <a:r>
              <a:rPr lang="it-IT" sz="3600" dirty="0" smtClean="0">
                <a:solidFill>
                  <a:srgbClr val="C00000"/>
                </a:solidFill>
              </a:rPr>
              <a:t> </a:t>
            </a:r>
            <a:r>
              <a:rPr lang="it-IT" sz="3600" dirty="0" err="1" smtClean="0">
                <a:solidFill>
                  <a:srgbClr val="C00000"/>
                </a:solidFill>
              </a:rPr>
              <a:t>depends</a:t>
            </a:r>
            <a:r>
              <a:rPr lang="it-IT" sz="3600" dirty="0" smtClean="0">
                <a:solidFill>
                  <a:srgbClr val="C00000"/>
                </a:solidFill>
              </a:rPr>
              <a:t> on location of station- info center and </a:t>
            </a:r>
            <a:r>
              <a:rPr lang="it-IT" sz="3600" dirty="0" err="1" smtClean="0">
                <a:solidFill>
                  <a:srgbClr val="C00000"/>
                </a:solidFill>
              </a:rPr>
              <a:t>directly</a:t>
            </a:r>
            <a:r>
              <a:rPr lang="it-IT" sz="3600" dirty="0" smtClean="0">
                <a:solidFill>
                  <a:srgbClr val="C00000"/>
                </a:solidFill>
              </a:rPr>
              <a:t> </a:t>
            </a:r>
            <a:r>
              <a:rPr lang="it-IT" sz="3600" dirty="0" err="1" smtClean="0">
                <a:solidFill>
                  <a:srgbClr val="C00000"/>
                </a:solidFill>
              </a:rPr>
              <a:t>above</a:t>
            </a:r>
            <a:r>
              <a:rPr lang="it-IT" sz="3600" dirty="0" smtClean="0">
                <a:solidFill>
                  <a:srgbClr val="C00000"/>
                </a:solidFill>
              </a:rPr>
              <a:t> </a:t>
            </a:r>
            <a:r>
              <a:rPr lang="it-IT" sz="3600" dirty="0" err="1" smtClean="0">
                <a:solidFill>
                  <a:srgbClr val="C00000"/>
                </a:solidFill>
              </a:rPr>
              <a:t>Martel</a:t>
            </a:r>
            <a:r>
              <a:rPr lang="it-IT" sz="3600" dirty="0" smtClean="0">
                <a:solidFill>
                  <a:srgbClr val="C00000"/>
                </a:solidFill>
              </a:rPr>
              <a:t> Hall-  </a:t>
            </a:r>
            <a:r>
              <a:rPr lang="it-IT" sz="3600" dirty="0" err="1" smtClean="0">
                <a:solidFill>
                  <a:srgbClr val="C00000"/>
                </a:solidFill>
              </a:rPr>
              <a:t>huge</a:t>
            </a:r>
            <a:r>
              <a:rPr lang="it-IT" sz="3600" dirty="0" smtClean="0">
                <a:solidFill>
                  <a:srgbClr val="C00000"/>
                </a:solidFill>
              </a:rPr>
              <a:t> </a:t>
            </a:r>
            <a:r>
              <a:rPr lang="it-IT" sz="3600" dirty="0" err="1" smtClean="0">
                <a:solidFill>
                  <a:srgbClr val="C00000"/>
                </a:solidFill>
              </a:rPr>
              <a:t>event</a:t>
            </a:r>
            <a:r>
              <a:rPr lang="it-IT" sz="3600" dirty="0" smtClean="0">
                <a:solidFill>
                  <a:srgbClr val="C00000"/>
                </a:solidFill>
              </a:rPr>
              <a:t> of 2008</a:t>
            </a:r>
            <a:endParaRPr lang="it-IT" sz="3600" dirty="0">
              <a:solidFill>
                <a:srgbClr val="C00000"/>
              </a:solidFill>
            </a:endParaRP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573605" y="3594496"/>
            <a:ext cx="5570395" cy="3263504"/>
          </a:xfrm>
        </p:spPr>
      </p:pic>
      <p:sp>
        <p:nvSpPr>
          <p:cNvPr id="3" name="CasellaDiTesto 2"/>
          <p:cNvSpPr txBox="1"/>
          <p:nvPr/>
        </p:nvSpPr>
        <p:spPr>
          <a:xfrm>
            <a:off x="6523125" y="5461517"/>
            <a:ext cx="1149674" cy="307777"/>
          </a:xfrm>
          <a:prstGeom prst="rect">
            <a:avLst/>
          </a:prstGeom>
          <a:noFill/>
        </p:spPr>
        <p:txBody>
          <a:bodyPr wrap="none" rtlCol="0">
            <a:spAutoFit/>
          </a:bodyPr>
          <a:lstStyle/>
          <a:p>
            <a:r>
              <a:rPr lang="it-IT" sz="1400" dirty="0" smtClean="0"/>
              <a:t>20 </a:t>
            </a:r>
            <a:r>
              <a:rPr lang="it-IT" sz="1400" dirty="0" err="1" smtClean="0"/>
              <a:t>microGal</a:t>
            </a:r>
            <a:endParaRPr lang="en-US" sz="1400" dirty="0"/>
          </a:p>
        </p:txBody>
      </p:sp>
      <p:cxnSp>
        <p:nvCxnSpPr>
          <p:cNvPr id="7" name="Connettore 2 6"/>
          <p:cNvCxnSpPr/>
          <p:nvPr/>
        </p:nvCxnSpPr>
        <p:spPr>
          <a:xfrm flipH="1">
            <a:off x="6191412" y="5615406"/>
            <a:ext cx="3317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CasellaDiTesto 7"/>
          <p:cNvSpPr txBox="1"/>
          <p:nvPr/>
        </p:nvSpPr>
        <p:spPr>
          <a:xfrm>
            <a:off x="2778393" y="3286719"/>
            <a:ext cx="1199367" cy="307777"/>
          </a:xfrm>
          <a:prstGeom prst="rect">
            <a:avLst/>
          </a:prstGeom>
          <a:noFill/>
        </p:spPr>
        <p:txBody>
          <a:bodyPr wrap="none" rtlCol="0">
            <a:spAutoFit/>
          </a:bodyPr>
          <a:lstStyle/>
          <a:p>
            <a:r>
              <a:rPr lang="it-IT" sz="1400" dirty="0" smtClean="0"/>
              <a:t>8.5 </a:t>
            </a:r>
            <a:r>
              <a:rPr lang="it-IT" sz="1400" dirty="0" err="1" smtClean="0"/>
              <a:t>microGal</a:t>
            </a:r>
            <a:endParaRPr lang="en-US" sz="1400" dirty="0"/>
          </a:p>
        </p:txBody>
      </p:sp>
      <p:cxnSp>
        <p:nvCxnSpPr>
          <p:cNvPr id="9" name="Connettore 2 8"/>
          <p:cNvCxnSpPr/>
          <p:nvPr/>
        </p:nvCxnSpPr>
        <p:spPr>
          <a:xfrm flipH="1">
            <a:off x="2471526" y="3440608"/>
            <a:ext cx="3317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CasellaDiTesto 9"/>
          <p:cNvSpPr txBox="1"/>
          <p:nvPr/>
        </p:nvSpPr>
        <p:spPr>
          <a:xfrm>
            <a:off x="380007" y="6132015"/>
            <a:ext cx="2813591" cy="369332"/>
          </a:xfrm>
          <a:prstGeom prst="rect">
            <a:avLst/>
          </a:prstGeom>
          <a:noFill/>
        </p:spPr>
        <p:txBody>
          <a:bodyPr wrap="none" rtlCol="0">
            <a:spAutoFit/>
          </a:bodyPr>
          <a:lstStyle/>
          <a:p>
            <a:r>
              <a:rPr lang="it-IT" dirty="0" err="1" smtClean="0"/>
              <a:t>Noise</a:t>
            </a:r>
            <a:r>
              <a:rPr lang="it-IT" dirty="0" smtClean="0"/>
              <a:t> </a:t>
            </a:r>
            <a:r>
              <a:rPr lang="it-IT" dirty="0" err="1" smtClean="0"/>
              <a:t>level</a:t>
            </a:r>
            <a:r>
              <a:rPr lang="it-IT" dirty="0" smtClean="0"/>
              <a:t>: </a:t>
            </a:r>
            <a:r>
              <a:rPr lang="it-IT" dirty="0" err="1" smtClean="0"/>
              <a:t>at</a:t>
            </a:r>
            <a:r>
              <a:rPr lang="it-IT" dirty="0" smtClean="0"/>
              <a:t> 1 </a:t>
            </a:r>
            <a:r>
              <a:rPr lang="it-IT" dirty="0" err="1" smtClean="0"/>
              <a:t>microGal</a:t>
            </a:r>
            <a:endParaRPr lang="en-US" dirty="0"/>
          </a:p>
        </p:txBody>
      </p:sp>
    </p:spTree>
    <p:extLst>
      <p:ext uri="{BB962C8B-B14F-4D97-AF65-F5344CB8AC3E}">
        <p14:creationId xmlns:p14="http://schemas.microsoft.com/office/powerpoint/2010/main" val="200678412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Gravimeter</a:t>
            </a:r>
            <a:r>
              <a:rPr lang="it-IT" dirty="0"/>
              <a:t> </a:t>
            </a:r>
            <a:r>
              <a:rPr lang="it-IT" dirty="0" smtClean="0"/>
              <a:t>in </a:t>
            </a:r>
            <a:r>
              <a:rPr lang="it-IT" dirty="0" err="1" smtClean="0"/>
              <a:t>Karst</a:t>
            </a:r>
            <a:r>
              <a:rPr lang="it-IT" dirty="0" smtClean="0"/>
              <a:t> </a:t>
            </a:r>
            <a:r>
              <a:rPr lang="it-IT" dirty="0" err="1" smtClean="0"/>
              <a:t>was</a:t>
            </a:r>
            <a:r>
              <a:rPr lang="it-IT" dirty="0" smtClean="0"/>
              <a:t> </a:t>
            </a:r>
            <a:r>
              <a:rPr lang="it-IT" dirty="0" err="1" smtClean="0"/>
              <a:t>installed</a:t>
            </a:r>
            <a:r>
              <a:rPr lang="it-IT" dirty="0" smtClean="0"/>
              <a:t> in </a:t>
            </a:r>
            <a:r>
              <a:rPr lang="it-IT" dirty="0" err="1" smtClean="0"/>
              <a:t>June</a:t>
            </a:r>
            <a:r>
              <a:rPr lang="it-IT" dirty="0" smtClean="0"/>
              <a:t> 2018 – g-</a:t>
            </a:r>
            <a:r>
              <a:rPr lang="it-IT" dirty="0" err="1" smtClean="0"/>
              <a:t>phone</a:t>
            </a:r>
            <a:r>
              <a:rPr lang="it-IT" dirty="0" smtClean="0"/>
              <a:t> (LIAG)</a:t>
            </a:r>
            <a:endParaRPr lang="en-US" dirty="0"/>
          </a:p>
        </p:txBody>
      </p:sp>
      <p:pic>
        <p:nvPicPr>
          <p:cNvPr id="4" name="Segnaposto contenuto 3"/>
          <p:cNvPicPr>
            <a:picLocks noGrp="1" noChangeAspect="1"/>
          </p:cNvPicPr>
          <p:nvPr>
            <p:ph idx="1"/>
          </p:nvPr>
        </p:nvPicPr>
        <p:blipFill>
          <a:blip r:embed="rId2"/>
          <a:stretch>
            <a:fillRect/>
          </a:stretch>
        </p:blipFill>
        <p:spPr>
          <a:xfrm>
            <a:off x="457201" y="1653612"/>
            <a:ext cx="5186516" cy="4218550"/>
          </a:xfrm>
          <a:prstGeom prst="rect">
            <a:avLst/>
          </a:prstGeom>
        </p:spPr>
      </p:pic>
      <p:sp>
        <p:nvSpPr>
          <p:cNvPr id="5" name="Rettangolo 4"/>
          <p:cNvSpPr/>
          <p:nvPr/>
        </p:nvSpPr>
        <p:spPr>
          <a:xfrm>
            <a:off x="294968" y="5975158"/>
            <a:ext cx="7688826" cy="646331"/>
          </a:xfrm>
          <a:prstGeom prst="rect">
            <a:avLst/>
          </a:prstGeom>
        </p:spPr>
        <p:txBody>
          <a:bodyPr wrap="square">
            <a:spAutoFit/>
          </a:bodyPr>
          <a:lstStyle/>
          <a:p>
            <a:pPr algn="l"/>
            <a:r>
              <a:rPr lang="en-US" dirty="0">
                <a:latin typeface=".SFNSText-Regular"/>
              </a:rPr>
              <a:t>Recorded time variations of g in the Karst area from 14/9/18 to</a:t>
            </a:r>
          </a:p>
          <a:p>
            <a:pPr algn="l"/>
            <a:r>
              <a:rPr lang="en-US" dirty="0">
                <a:latin typeface=".SFNSText-Regular"/>
              </a:rPr>
              <a:t>4/11/18. The periodic variations are due to tides</a:t>
            </a:r>
            <a:endParaRPr lang="en-US" dirty="0"/>
          </a:p>
        </p:txBody>
      </p:sp>
    </p:spTree>
    <p:extLst>
      <p:ext uri="{BB962C8B-B14F-4D97-AF65-F5344CB8AC3E}">
        <p14:creationId xmlns:p14="http://schemas.microsoft.com/office/powerpoint/2010/main" val="9371023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2275" y="222729"/>
            <a:ext cx="8899450" cy="1143000"/>
          </a:xfrm>
        </p:spPr>
        <p:txBody>
          <a:bodyPr/>
          <a:lstStyle/>
          <a:p>
            <a:r>
              <a:rPr lang="it-IT" dirty="0" smtClean="0">
                <a:solidFill>
                  <a:srgbClr val="C00000"/>
                </a:solidFill>
              </a:rPr>
              <a:t>Analysis of </a:t>
            </a:r>
            <a:r>
              <a:rPr lang="it-IT" dirty="0" err="1" smtClean="0">
                <a:solidFill>
                  <a:srgbClr val="C00000"/>
                </a:solidFill>
              </a:rPr>
              <a:t>observed</a:t>
            </a:r>
            <a:r>
              <a:rPr lang="it-IT" dirty="0" smtClean="0">
                <a:solidFill>
                  <a:srgbClr val="C00000"/>
                </a:solidFill>
              </a:rPr>
              <a:t> </a:t>
            </a:r>
            <a:r>
              <a:rPr lang="it-IT" dirty="0" err="1" smtClean="0">
                <a:solidFill>
                  <a:srgbClr val="C00000"/>
                </a:solidFill>
              </a:rPr>
              <a:t>gravity</a:t>
            </a:r>
            <a:r>
              <a:rPr lang="it-IT" dirty="0" smtClean="0">
                <a:solidFill>
                  <a:srgbClr val="C00000"/>
                </a:solidFill>
              </a:rPr>
              <a:t> </a:t>
            </a:r>
            <a:r>
              <a:rPr lang="it-IT" dirty="0" err="1" smtClean="0">
                <a:solidFill>
                  <a:srgbClr val="C00000"/>
                </a:solidFill>
              </a:rPr>
              <a:t>changes</a:t>
            </a:r>
            <a:r>
              <a:rPr lang="it-IT" dirty="0" smtClean="0">
                <a:solidFill>
                  <a:srgbClr val="C00000"/>
                </a:solidFill>
              </a:rPr>
              <a:t>: first </a:t>
            </a:r>
            <a:r>
              <a:rPr lang="it-IT" dirty="0" err="1" smtClean="0">
                <a:solidFill>
                  <a:srgbClr val="C00000"/>
                </a:solidFill>
              </a:rPr>
              <a:t>correction</a:t>
            </a:r>
            <a:r>
              <a:rPr lang="it-IT" dirty="0" smtClean="0">
                <a:solidFill>
                  <a:srgbClr val="C00000"/>
                </a:solidFill>
              </a:rPr>
              <a:t> </a:t>
            </a:r>
            <a:r>
              <a:rPr lang="it-IT" dirty="0" err="1" smtClean="0">
                <a:solidFill>
                  <a:srgbClr val="C00000"/>
                </a:solidFill>
              </a:rPr>
              <a:t>is</a:t>
            </a:r>
            <a:r>
              <a:rPr lang="it-IT" dirty="0" smtClean="0">
                <a:solidFill>
                  <a:srgbClr val="C00000"/>
                </a:solidFill>
              </a:rPr>
              <a:t> for </a:t>
            </a:r>
            <a:r>
              <a:rPr lang="it-IT" dirty="0" err="1" smtClean="0">
                <a:solidFill>
                  <a:srgbClr val="C00000"/>
                </a:solidFill>
              </a:rPr>
              <a:t>tidal</a:t>
            </a:r>
            <a:r>
              <a:rPr lang="it-IT" dirty="0" smtClean="0">
                <a:solidFill>
                  <a:srgbClr val="C00000"/>
                </a:solidFill>
              </a:rPr>
              <a:t> </a:t>
            </a:r>
            <a:r>
              <a:rPr lang="it-IT" dirty="0" err="1" smtClean="0">
                <a:solidFill>
                  <a:srgbClr val="C00000"/>
                </a:solidFill>
              </a:rPr>
              <a:t>signal</a:t>
            </a:r>
            <a:endParaRPr lang="en-US" dirty="0">
              <a:solidFill>
                <a:srgbClr val="C00000"/>
              </a:solidFill>
            </a:endParaRPr>
          </a:p>
        </p:txBody>
      </p:sp>
      <p:sp>
        <p:nvSpPr>
          <p:cNvPr id="3" name="Segnaposto contenuto 2"/>
          <p:cNvSpPr>
            <a:spLocks noGrp="1"/>
          </p:cNvSpPr>
          <p:nvPr>
            <p:ph idx="1"/>
          </p:nvPr>
        </p:nvSpPr>
        <p:spPr>
          <a:xfrm>
            <a:off x="457200" y="1417638"/>
            <a:ext cx="8229600" cy="2727251"/>
          </a:xfrm>
        </p:spPr>
        <p:txBody>
          <a:bodyPr/>
          <a:lstStyle/>
          <a:p>
            <a:r>
              <a:rPr lang="it-IT" dirty="0" err="1" smtClean="0"/>
              <a:t>Tides</a:t>
            </a:r>
            <a:r>
              <a:rPr lang="it-IT" dirty="0" smtClean="0"/>
              <a:t>: </a:t>
            </a:r>
            <a:r>
              <a:rPr lang="it-IT" dirty="0" err="1" smtClean="0"/>
              <a:t>solid</a:t>
            </a:r>
            <a:r>
              <a:rPr lang="it-IT" dirty="0" smtClean="0"/>
              <a:t> + </a:t>
            </a:r>
            <a:r>
              <a:rPr lang="it-IT" dirty="0" err="1" smtClean="0"/>
              <a:t>ocean</a:t>
            </a:r>
            <a:r>
              <a:rPr lang="it-IT" dirty="0" smtClean="0"/>
              <a:t> </a:t>
            </a:r>
            <a:r>
              <a:rPr lang="it-IT" dirty="0" err="1" smtClean="0"/>
              <a:t>tides</a:t>
            </a:r>
            <a:r>
              <a:rPr lang="it-IT" dirty="0" smtClean="0"/>
              <a:t>. </a:t>
            </a:r>
          </a:p>
          <a:p>
            <a:r>
              <a:rPr lang="it-IT" dirty="0" err="1" smtClean="0"/>
              <a:t>Amplitude</a:t>
            </a:r>
            <a:r>
              <a:rPr lang="it-IT" dirty="0" smtClean="0"/>
              <a:t>: 0.3 </a:t>
            </a:r>
            <a:r>
              <a:rPr lang="it-IT" dirty="0" err="1" smtClean="0"/>
              <a:t>mGal</a:t>
            </a:r>
            <a:r>
              <a:rPr lang="it-IT" dirty="0" smtClean="0"/>
              <a:t> </a:t>
            </a:r>
            <a:r>
              <a:rPr lang="it-IT" dirty="0" err="1" smtClean="0"/>
              <a:t>peak</a:t>
            </a:r>
            <a:r>
              <a:rPr lang="it-IT" dirty="0" smtClean="0"/>
              <a:t> to </a:t>
            </a:r>
            <a:r>
              <a:rPr lang="it-IT" dirty="0" err="1" smtClean="0"/>
              <a:t>peak</a:t>
            </a:r>
            <a:r>
              <a:rPr lang="it-IT" dirty="0" smtClean="0"/>
              <a:t>.</a:t>
            </a:r>
          </a:p>
          <a:p>
            <a:r>
              <a:rPr lang="it-IT" dirty="0" smtClean="0"/>
              <a:t>Earth </a:t>
            </a:r>
            <a:r>
              <a:rPr lang="it-IT" dirty="0" err="1" smtClean="0"/>
              <a:t>deforms</a:t>
            </a:r>
            <a:r>
              <a:rPr lang="it-IT" dirty="0" smtClean="0"/>
              <a:t> under the </a:t>
            </a:r>
            <a:r>
              <a:rPr lang="it-IT" dirty="0" err="1" smtClean="0"/>
              <a:t>tidal</a:t>
            </a:r>
            <a:r>
              <a:rPr lang="it-IT" dirty="0" smtClean="0"/>
              <a:t> stress, so </a:t>
            </a:r>
            <a:r>
              <a:rPr lang="it-IT" dirty="0" err="1" smtClean="0"/>
              <a:t>potential</a:t>
            </a:r>
            <a:r>
              <a:rPr lang="it-IT" dirty="0" smtClean="0"/>
              <a:t> on </a:t>
            </a:r>
            <a:r>
              <a:rPr lang="it-IT" dirty="0" err="1" smtClean="0"/>
              <a:t>rigid</a:t>
            </a:r>
            <a:r>
              <a:rPr lang="it-IT" dirty="0" smtClean="0"/>
              <a:t> </a:t>
            </a:r>
            <a:r>
              <a:rPr lang="it-IT" dirty="0" err="1" smtClean="0"/>
              <a:t>earth</a:t>
            </a:r>
            <a:r>
              <a:rPr lang="it-IT" dirty="0" smtClean="0"/>
              <a:t> </a:t>
            </a:r>
            <a:r>
              <a:rPr lang="it-IT" dirty="0" err="1" smtClean="0"/>
              <a:t>is</a:t>
            </a:r>
            <a:r>
              <a:rPr lang="it-IT" dirty="0" smtClean="0"/>
              <a:t> </a:t>
            </a:r>
            <a:r>
              <a:rPr lang="it-IT" dirty="0" err="1" smtClean="0"/>
              <a:t>modified</a:t>
            </a:r>
            <a:r>
              <a:rPr lang="it-IT" dirty="0" smtClean="0"/>
              <a:t> by </a:t>
            </a:r>
            <a:r>
              <a:rPr lang="it-IT" dirty="0" err="1" smtClean="0"/>
              <a:t>earth</a:t>
            </a:r>
            <a:r>
              <a:rPr lang="it-IT" dirty="0" smtClean="0"/>
              <a:t> </a:t>
            </a:r>
            <a:r>
              <a:rPr lang="it-IT" dirty="0" err="1" smtClean="0"/>
              <a:t>deformation</a:t>
            </a:r>
            <a:r>
              <a:rPr lang="it-IT" dirty="0" smtClean="0"/>
              <a:t>.</a:t>
            </a:r>
            <a:endParaRPr lang="en-US" dirty="0"/>
          </a:p>
        </p:txBody>
      </p:sp>
      <p:pic>
        <p:nvPicPr>
          <p:cNvPr id="4" name="Immagine 3"/>
          <p:cNvPicPr>
            <a:picLocks noChangeAspect="1"/>
          </p:cNvPicPr>
          <p:nvPr/>
        </p:nvPicPr>
        <p:blipFill>
          <a:blip r:embed="rId2"/>
          <a:stretch>
            <a:fillRect/>
          </a:stretch>
        </p:blipFill>
        <p:spPr>
          <a:xfrm>
            <a:off x="2398546" y="4003157"/>
            <a:ext cx="4936702" cy="1284732"/>
          </a:xfrm>
          <a:prstGeom prst="rect">
            <a:avLst/>
          </a:prstGeom>
        </p:spPr>
      </p:pic>
      <p:sp>
        <p:nvSpPr>
          <p:cNvPr id="5" name="CasellaDiTesto 4"/>
          <p:cNvSpPr txBox="1"/>
          <p:nvPr/>
        </p:nvSpPr>
        <p:spPr>
          <a:xfrm>
            <a:off x="325505" y="4235617"/>
            <a:ext cx="3134192" cy="369332"/>
          </a:xfrm>
          <a:prstGeom prst="rect">
            <a:avLst/>
          </a:prstGeom>
          <a:noFill/>
        </p:spPr>
        <p:txBody>
          <a:bodyPr wrap="none" rtlCol="0">
            <a:spAutoFit/>
          </a:bodyPr>
          <a:lstStyle/>
          <a:p>
            <a:r>
              <a:rPr lang="it-IT" dirty="0" err="1" smtClean="0"/>
              <a:t>SurfaceDisplacement</a:t>
            </a:r>
            <a:r>
              <a:rPr lang="it-IT" dirty="0" smtClean="0"/>
              <a:t> </a:t>
            </a:r>
            <a:r>
              <a:rPr lang="it-IT" dirty="0" err="1" smtClean="0"/>
              <a:t>vector</a:t>
            </a:r>
            <a:r>
              <a:rPr lang="it-IT" dirty="0" smtClean="0"/>
              <a:t>:</a:t>
            </a:r>
            <a:endParaRPr lang="en-US" dirty="0"/>
          </a:p>
        </p:txBody>
      </p:sp>
      <p:sp>
        <p:nvSpPr>
          <p:cNvPr id="6" name="CasellaDiTesto 5"/>
          <p:cNvSpPr txBox="1"/>
          <p:nvPr/>
        </p:nvSpPr>
        <p:spPr>
          <a:xfrm>
            <a:off x="530693" y="4693317"/>
            <a:ext cx="2723823" cy="369332"/>
          </a:xfrm>
          <a:prstGeom prst="rect">
            <a:avLst/>
          </a:prstGeom>
          <a:noFill/>
        </p:spPr>
        <p:txBody>
          <a:bodyPr wrap="none" rtlCol="0">
            <a:spAutoFit/>
          </a:bodyPr>
          <a:lstStyle/>
          <a:p>
            <a:r>
              <a:rPr lang="it-IT" dirty="0" smtClean="0"/>
              <a:t>Surface </a:t>
            </a:r>
            <a:r>
              <a:rPr lang="it-IT" dirty="0" err="1" smtClean="0"/>
              <a:t>gravity</a:t>
            </a:r>
            <a:r>
              <a:rPr lang="it-IT" dirty="0" smtClean="0"/>
              <a:t> </a:t>
            </a:r>
            <a:r>
              <a:rPr lang="it-IT" dirty="0" err="1" smtClean="0"/>
              <a:t>potential</a:t>
            </a:r>
            <a:r>
              <a:rPr lang="it-IT" dirty="0" smtClean="0"/>
              <a:t>:</a:t>
            </a:r>
            <a:endParaRPr lang="en-US" dirty="0"/>
          </a:p>
        </p:txBody>
      </p:sp>
      <p:sp>
        <p:nvSpPr>
          <p:cNvPr id="7" name="CasellaDiTesto 6"/>
          <p:cNvSpPr txBox="1"/>
          <p:nvPr/>
        </p:nvSpPr>
        <p:spPr>
          <a:xfrm>
            <a:off x="0" y="5934670"/>
            <a:ext cx="5625258" cy="923330"/>
          </a:xfrm>
          <a:prstGeom prst="rect">
            <a:avLst/>
          </a:prstGeom>
          <a:noFill/>
        </p:spPr>
        <p:txBody>
          <a:bodyPr wrap="none" rtlCol="0">
            <a:spAutoFit/>
          </a:bodyPr>
          <a:lstStyle/>
          <a:p>
            <a:r>
              <a:rPr lang="it-IT" dirty="0" err="1" smtClean="0"/>
              <a:t>h</a:t>
            </a:r>
            <a:r>
              <a:rPr lang="it-IT" baseline="-25000" dirty="0" err="1" smtClean="0"/>
              <a:t>n</a:t>
            </a:r>
            <a:r>
              <a:rPr lang="it-IT" dirty="0" smtClean="0"/>
              <a:t>, </a:t>
            </a:r>
            <a:r>
              <a:rPr lang="it-IT" dirty="0" err="1" smtClean="0"/>
              <a:t>k</a:t>
            </a:r>
            <a:r>
              <a:rPr lang="it-IT" baseline="-25000" dirty="0" err="1" smtClean="0"/>
              <a:t>n</a:t>
            </a:r>
            <a:r>
              <a:rPr lang="it-IT" dirty="0" smtClean="0"/>
              <a:t>: Love </a:t>
            </a:r>
            <a:r>
              <a:rPr lang="it-IT" dirty="0" err="1" smtClean="0"/>
              <a:t>numbers</a:t>
            </a:r>
            <a:r>
              <a:rPr lang="it-IT" dirty="0" smtClean="0"/>
              <a:t> for </a:t>
            </a:r>
            <a:r>
              <a:rPr lang="it-IT" dirty="0" err="1" smtClean="0"/>
              <a:t>spherical</a:t>
            </a:r>
            <a:r>
              <a:rPr lang="it-IT" dirty="0" smtClean="0"/>
              <a:t> </a:t>
            </a:r>
            <a:r>
              <a:rPr lang="it-IT" dirty="0" err="1" smtClean="0"/>
              <a:t>harmonic</a:t>
            </a:r>
            <a:r>
              <a:rPr lang="it-IT" dirty="0" smtClean="0"/>
              <a:t> </a:t>
            </a:r>
            <a:r>
              <a:rPr lang="it-IT" dirty="0" err="1" smtClean="0"/>
              <a:t>degree</a:t>
            </a:r>
            <a:r>
              <a:rPr lang="it-IT" dirty="0" smtClean="0"/>
              <a:t> n</a:t>
            </a:r>
          </a:p>
          <a:p>
            <a:pPr algn="l"/>
            <a:r>
              <a:rPr lang="it-IT" dirty="0" smtClean="0"/>
              <a:t>l</a:t>
            </a:r>
            <a:r>
              <a:rPr lang="it-IT" baseline="-25000" dirty="0" smtClean="0"/>
              <a:t>n</a:t>
            </a:r>
            <a:r>
              <a:rPr lang="it-IT" dirty="0" smtClean="0"/>
              <a:t>: </a:t>
            </a:r>
            <a:r>
              <a:rPr lang="it-IT" dirty="0" err="1" smtClean="0"/>
              <a:t>Shida</a:t>
            </a:r>
            <a:r>
              <a:rPr lang="it-IT" dirty="0" smtClean="0"/>
              <a:t> </a:t>
            </a:r>
            <a:r>
              <a:rPr lang="it-IT" dirty="0" err="1" smtClean="0"/>
              <a:t>number</a:t>
            </a:r>
            <a:endParaRPr lang="it-IT" dirty="0" smtClean="0"/>
          </a:p>
          <a:p>
            <a:r>
              <a:rPr lang="it-IT" dirty="0" smtClean="0"/>
              <a:t> </a:t>
            </a:r>
            <a:endParaRPr lang="en-US" dirty="0"/>
          </a:p>
        </p:txBody>
      </p:sp>
      <p:pic>
        <p:nvPicPr>
          <p:cNvPr id="8" name="Immagine 7"/>
          <p:cNvPicPr>
            <a:picLocks noChangeAspect="1"/>
          </p:cNvPicPr>
          <p:nvPr/>
        </p:nvPicPr>
        <p:blipFill>
          <a:blip r:embed="rId3"/>
          <a:stretch>
            <a:fillRect/>
          </a:stretch>
        </p:blipFill>
        <p:spPr>
          <a:xfrm>
            <a:off x="5362575" y="5377457"/>
            <a:ext cx="3781425" cy="1114425"/>
          </a:xfrm>
          <a:prstGeom prst="rect">
            <a:avLst/>
          </a:prstGeom>
        </p:spPr>
      </p:pic>
    </p:spTree>
    <p:extLst>
      <p:ext uri="{BB962C8B-B14F-4D97-AF65-F5344CB8AC3E}">
        <p14:creationId xmlns:p14="http://schemas.microsoft.com/office/powerpoint/2010/main" val="41241721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8797" y="84286"/>
            <a:ext cx="8899450" cy="1143000"/>
          </a:xfrm>
        </p:spPr>
        <p:txBody>
          <a:bodyPr/>
          <a:lstStyle/>
          <a:p>
            <a:r>
              <a:rPr lang="it-IT" dirty="0" err="1" smtClean="0">
                <a:solidFill>
                  <a:srgbClr val="C00000"/>
                </a:solidFill>
              </a:rPr>
              <a:t>Tidal</a:t>
            </a:r>
            <a:r>
              <a:rPr lang="it-IT" dirty="0" smtClean="0">
                <a:solidFill>
                  <a:srgbClr val="C00000"/>
                </a:solidFill>
              </a:rPr>
              <a:t> </a:t>
            </a:r>
            <a:r>
              <a:rPr lang="it-IT" dirty="0" err="1" smtClean="0">
                <a:solidFill>
                  <a:srgbClr val="C00000"/>
                </a:solidFill>
              </a:rPr>
              <a:t>gravity</a:t>
            </a:r>
            <a:r>
              <a:rPr lang="it-IT" dirty="0" smtClean="0">
                <a:solidFill>
                  <a:srgbClr val="C00000"/>
                </a:solidFill>
              </a:rPr>
              <a:t> </a:t>
            </a:r>
            <a:r>
              <a:rPr lang="it-IT" dirty="0" err="1" smtClean="0">
                <a:solidFill>
                  <a:srgbClr val="C00000"/>
                </a:solidFill>
              </a:rPr>
              <a:t>changes</a:t>
            </a:r>
            <a:endParaRPr lang="en-US" dirty="0">
              <a:solidFill>
                <a:srgbClr val="C00000"/>
              </a:solidFill>
            </a:endParaRPr>
          </a:p>
        </p:txBody>
      </p:sp>
      <p:pic>
        <p:nvPicPr>
          <p:cNvPr id="4" name="Immagine 3"/>
          <p:cNvPicPr>
            <a:picLocks noChangeAspect="1"/>
          </p:cNvPicPr>
          <p:nvPr/>
        </p:nvPicPr>
        <p:blipFill>
          <a:blip r:embed="rId2"/>
          <a:stretch>
            <a:fillRect/>
          </a:stretch>
        </p:blipFill>
        <p:spPr>
          <a:xfrm>
            <a:off x="2894224" y="1444495"/>
            <a:ext cx="4936702" cy="1284732"/>
          </a:xfrm>
          <a:prstGeom prst="rect">
            <a:avLst/>
          </a:prstGeom>
        </p:spPr>
      </p:pic>
      <p:sp>
        <p:nvSpPr>
          <p:cNvPr id="5" name="CasellaDiTesto 4"/>
          <p:cNvSpPr txBox="1"/>
          <p:nvPr/>
        </p:nvSpPr>
        <p:spPr>
          <a:xfrm>
            <a:off x="821183" y="1676955"/>
            <a:ext cx="3134192" cy="369332"/>
          </a:xfrm>
          <a:prstGeom prst="rect">
            <a:avLst/>
          </a:prstGeom>
          <a:noFill/>
        </p:spPr>
        <p:txBody>
          <a:bodyPr wrap="none" rtlCol="0">
            <a:spAutoFit/>
          </a:bodyPr>
          <a:lstStyle/>
          <a:p>
            <a:r>
              <a:rPr lang="it-IT" dirty="0" err="1" smtClean="0"/>
              <a:t>SurfaceDisplacement</a:t>
            </a:r>
            <a:r>
              <a:rPr lang="it-IT" dirty="0" smtClean="0"/>
              <a:t> </a:t>
            </a:r>
            <a:r>
              <a:rPr lang="it-IT" dirty="0" err="1" smtClean="0"/>
              <a:t>vector</a:t>
            </a:r>
            <a:r>
              <a:rPr lang="it-IT" dirty="0" smtClean="0"/>
              <a:t>:</a:t>
            </a:r>
            <a:endParaRPr lang="en-US" dirty="0"/>
          </a:p>
        </p:txBody>
      </p:sp>
      <p:sp>
        <p:nvSpPr>
          <p:cNvPr id="6" name="CasellaDiTesto 5"/>
          <p:cNvSpPr txBox="1"/>
          <p:nvPr/>
        </p:nvSpPr>
        <p:spPr>
          <a:xfrm>
            <a:off x="1026371" y="2134655"/>
            <a:ext cx="2723823" cy="369332"/>
          </a:xfrm>
          <a:prstGeom prst="rect">
            <a:avLst/>
          </a:prstGeom>
          <a:noFill/>
        </p:spPr>
        <p:txBody>
          <a:bodyPr wrap="none" rtlCol="0">
            <a:spAutoFit/>
          </a:bodyPr>
          <a:lstStyle/>
          <a:p>
            <a:r>
              <a:rPr lang="it-IT" dirty="0" smtClean="0"/>
              <a:t>Surface </a:t>
            </a:r>
            <a:r>
              <a:rPr lang="it-IT" dirty="0" err="1" smtClean="0"/>
              <a:t>gravity</a:t>
            </a:r>
            <a:r>
              <a:rPr lang="it-IT" dirty="0" smtClean="0"/>
              <a:t> </a:t>
            </a:r>
            <a:r>
              <a:rPr lang="it-IT" dirty="0" err="1" smtClean="0"/>
              <a:t>potential</a:t>
            </a:r>
            <a:r>
              <a:rPr lang="it-IT" dirty="0" smtClean="0"/>
              <a:t>:</a:t>
            </a:r>
            <a:endParaRPr lang="en-US" dirty="0"/>
          </a:p>
        </p:txBody>
      </p:sp>
      <p:sp>
        <p:nvSpPr>
          <p:cNvPr id="7" name="CasellaDiTesto 6"/>
          <p:cNvSpPr txBox="1"/>
          <p:nvPr/>
        </p:nvSpPr>
        <p:spPr>
          <a:xfrm>
            <a:off x="1340546" y="2961687"/>
            <a:ext cx="5666103" cy="1477328"/>
          </a:xfrm>
          <a:prstGeom prst="rect">
            <a:avLst/>
          </a:prstGeom>
          <a:noFill/>
        </p:spPr>
        <p:txBody>
          <a:bodyPr wrap="none" rtlCol="0">
            <a:spAutoFit/>
          </a:bodyPr>
          <a:lstStyle/>
          <a:p>
            <a:r>
              <a:rPr lang="it-IT" dirty="0" err="1" smtClean="0"/>
              <a:t>h</a:t>
            </a:r>
            <a:r>
              <a:rPr lang="it-IT" baseline="-25000" dirty="0" err="1" smtClean="0"/>
              <a:t>n</a:t>
            </a:r>
            <a:r>
              <a:rPr lang="it-IT" dirty="0" smtClean="0"/>
              <a:t>, </a:t>
            </a:r>
            <a:r>
              <a:rPr lang="it-IT" dirty="0" err="1" smtClean="0"/>
              <a:t>k</a:t>
            </a:r>
            <a:r>
              <a:rPr lang="it-IT" baseline="-25000" dirty="0" err="1" smtClean="0"/>
              <a:t>n</a:t>
            </a:r>
            <a:r>
              <a:rPr lang="it-IT" dirty="0" smtClean="0"/>
              <a:t>: Love </a:t>
            </a:r>
            <a:r>
              <a:rPr lang="it-IT" dirty="0" err="1" smtClean="0"/>
              <a:t>numbers</a:t>
            </a:r>
            <a:r>
              <a:rPr lang="it-IT" dirty="0" smtClean="0"/>
              <a:t> for </a:t>
            </a:r>
            <a:r>
              <a:rPr lang="it-IT" dirty="0" err="1" smtClean="0"/>
              <a:t>spherical</a:t>
            </a:r>
            <a:r>
              <a:rPr lang="it-IT" dirty="0" smtClean="0"/>
              <a:t> </a:t>
            </a:r>
            <a:r>
              <a:rPr lang="it-IT" dirty="0" err="1" smtClean="0"/>
              <a:t>harmonic</a:t>
            </a:r>
            <a:r>
              <a:rPr lang="it-IT" dirty="0" smtClean="0"/>
              <a:t> </a:t>
            </a:r>
            <a:r>
              <a:rPr lang="it-IT" dirty="0" err="1" smtClean="0"/>
              <a:t>degree</a:t>
            </a:r>
            <a:r>
              <a:rPr lang="it-IT" dirty="0" smtClean="0"/>
              <a:t> n</a:t>
            </a:r>
          </a:p>
          <a:p>
            <a:pPr algn="l"/>
            <a:r>
              <a:rPr lang="it-IT" dirty="0" smtClean="0"/>
              <a:t>l</a:t>
            </a:r>
            <a:r>
              <a:rPr lang="it-IT" baseline="-25000" dirty="0" smtClean="0"/>
              <a:t>n</a:t>
            </a:r>
            <a:r>
              <a:rPr lang="it-IT" dirty="0" smtClean="0"/>
              <a:t>: </a:t>
            </a:r>
            <a:r>
              <a:rPr lang="it-IT" dirty="0" err="1" smtClean="0"/>
              <a:t>Shida</a:t>
            </a:r>
            <a:r>
              <a:rPr lang="it-IT" dirty="0" smtClean="0"/>
              <a:t> </a:t>
            </a:r>
            <a:r>
              <a:rPr lang="it-IT" dirty="0" err="1" smtClean="0"/>
              <a:t>number</a:t>
            </a:r>
            <a:endParaRPr lang="it-IT" dirty="0" smtClean="0"/>
          </a:p>
          <a:p>
            <a:pPr algn="l"/>
            <a:r>
              <a:rPr lang="it-IT" dirty="0" smtClean="0">
                <a:sym typeface="Symbol" panose="05050102010706020507" pitchFamily="18" charset="2"/>
              </a:rPr>
              <a:t></a:t>
            </a:r>
            <a:r>
              <a:rPr lang="it-IT" baseline="-25000" dirty="0" smtClean="0"/>
              <a:t>n</a:t>
            </a:r>
            <a:r>
              <a:rPr lang="it-IT" dirty="0" smtClean="0"/>
              <a:t>: </a:t>
            </a:r>
            <a:r>
              <a:rPr lang="it-IT" dirty="0" err="1" smtClean="0"/>
              <a:t>gravimetric</a:t>
            </a:r>
            <a:r>
              <a:rPr lang="it-IT" dirty="0" smtClean="0"/>
              <a:t> delta </a:t>
            </a:r>
            <a:r>
              <a:rPr lang="it-IT" dirty="0" err="1" smtClean="0"/>
              <a:t>factor</a:t>
            </a:r>
            <a:r>
              <a:rPr lang="it-IT" dirty="0" smtClean="0"/>
              <a:t>. </a:t>
            </a:r>
          </a:p>
          <a:p>
            <a:pPr algn="l"/>
            <a:r>
              <a:rPr lang="it-IT" dirty="0" smtClean="0"/>
              <a:t>W</a:t>
            </a:r>
            <a:r>
              <a:rPr lang="it-IT" baseline="-25000" dirty="0" smtClean="0"/>
              <a:t>T</a:t>
            </a:r>
            <a:r>
              <a:rPr lang="it-IT" dirty="0" smtClean="0"/>
              <a:t>: </a:t>
            </a:r>
            <a:r>
              <a:rPr lang="it-IT" dirty="0" err="1" smtClean="0"/>
              <a:t>tidal</a:t>
            </a:r>
            <a:r>
              <a:rPr lang="it-IT" dirty="0" smtClean="0"/>
              <a:t> </a:t>
            </a:r>
            <a:r>
              <a:rPr lang="it-IT" dirty="0" err="1" smtClean="0"/>
              <a:t>potential</a:t>
            </a:r>
            <a:r>
              <a:rPr lang="it-IT" dirty="0" smtClean="0"/>
              <a:t>.</a:t>
            </a:r>
          </a:p>
          <a:p>
            <a:r>
              <a:rPr lang="it-IT" dirty="0" smtClean="0"/>
              <a:t> </a:t>
            </a:r>
            <a:endParaRPr lang="en-US" dirty="0"/>
          </a:p>
        </p:txBody>
      </p:sp>
      <p:pic>
        <p:nvPicPr>
          <p:cNvPr id="8" name="Immagine 7"/>
          <p:cNvPicPr>
            <a:picLocks noChangeAspect="1"/>
          </p:cNvPicPr>
          <p:nvPr/>
        </p:nvPicPr>
        <p:blipFill>
          <a:blip r:embed="rId3"/>
          <a:stretch>
            <a:fillRect/>
          </a:stretch>
        </p:blipFill>
        <p:spPr>
          <a:xfrm>
            <a:off x="2388279" y="4339502"/>
            <a:ext cx="3781425" cy="1114425"/>
          </a:xfrm>
          <a:prstGeom prst="rect">
            <a:avLst/>
          </a:prstGeom>
        </p:spPr>
      </p:pic>
      <p:sp>
        <p:nvSpPr>
          <p:cNvPr id="10" name="CasellaDiTesto 9"/>
          <p:cNvSpPr txBox="1"/>
          <p:nvPr/>
        </p:nvSpPr>
        <p:spPr>
          <a:xfrm>
            <a:off x="1340546" y="5630930"/>
            <a:ext cx="5297017" cy="1200329"/>
          </a:xfrm>
          <a:prstGeom prst="rect">
            <a:avLst/>
          </a:prstGeom>
          <a:noFill/>
        </p:spPr>
        <p:txBody>
          <a:bodyPr wrap="square" rtlCol="0">
            <a:spAutoFit/>
          </a:bodyPr>
          <a:lstStyle/>
          <a:p>
            <a:pPr algn="l"/>
            <a:r>
              <a:rPr lang="it-IT" dirty="0" smtClean="0"/>
              <a:t>PREM </a:t>
            </a:r>
            <a:r>
              <a:rPr lang="it-IT" dirty="0" err="1" smtClean="0"/>
              <a:t>earth</a:t>
            </a:r>
            <a:r>
              <a:rPr lang="it-IT" dirty="0" smtClean="0"/>
              <a:t> </a:t>
            </a:r>
            <a:r>
              <a:rPr lang="it-IT" dirty="0" err="1" smtClean="0"/>
              <a:t>layered</a:t>
            </a:r>
            <a:r>
              <a:rPr lang="it-IT" dirty="0" smtClean="0"/>
              <a:t> model: </a:t>
            </a:r>
          </a:p>
          <a:p>
            <a:pPr algn="l"/>
            <a:r>
              <a:rPr lang="it-IT" dirty="0" smtClean="0"/>
              <a:t>h</a:t>
            </a:r>
            <a:r>
              <a:rPr lang="it-IT" baseline="-25000" dirty="0" smtClean="0"/>
              <a:t>2</a:t>
            </a:r>
            <a:r>
              <a:rPr lang="it-IT" dirty="0" smtClean="0"/>
              <a:t> = 0.6032 k</a:t>
            </a:r>
            <a:r>
              <a:rPr lang="it-IT" baseline="-25000" dirty="0" smtClean="0"/>
              <a:t>2</a:t>
            </a:r>
            <a:r>
              <a:rPr lang="it-IT" dirty="0" smtClean="0"/>
              <a:t>=0.2980  l</a:t>
            </a:r>
            <a:r>
              <a:rPr lang="it-IT" baseline="-25000" dirty="0" smtClean="0"/>
              <a:t>2</a:t>
            </a:r>
            <a:r>
              <a:rPr lang="it-IT" dirty="0" smtClean="0"/>
              <a:t>=0.08399</a:t>
            </a:r>
          </a:p>
          <a:p>
            <a:pPr algn="l"/>
            <a:r>
              <a:rPr lang="it-IT" dirty="0" smtClean="0">
                <a:sym typeface="Symbol" panose="05050102010706020507" pitchFamily="18" charset="2"/>
              </a:rPr>
              <a:t></a:t>
            </a:r>
            <a:r>
              <a:rPr lang="it-IT" baseline="-25000" dirty="0" smtClean="0"/>
              <a:t>2</a:t>
            </a:r>
            <a:r>
              <a:rPr lang="it-IT" dirty="0"/>
              <a:t> </a:t>
            </a:r>
            <a:r>
              <a:rPr lang="it-IT" dirty="0" smtClean="0"/>
              <a:t>= 1.1562</a:t>
            </a:r>
          </a:p>
          <a:p>
            <a:r>
              <a:rPr lang="it-IT" dirty="0" smtClean="0"/>
              <a:t> </a:t>
            </a:r>
            <a:endParaRPr lang="en-US" dirty="0"/>
          </a:p>
        </p:txBody>
      </p:sp>
    </p:spTree>
    <p:extLst>
      <p:ext uri="{BB962C8B-B14F-4D97-AF65-F5344CB8AC3E}">
        <p14:creationId xmlns:p14="http://schemas.microsoft.com/office/powerpoint/2010/main" val="189984862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813" y="274638"/>
            <a:ext cx="8831925" cy="1143000"/>
          </a:xfrm>
        </p:spPr>
        <p:txBody>
          <a:bodyPr/>
          <a:lstStyle/>
          <a:p>
            <a:r>
              <a:rPr lang="it-IT" sz="3600" dirty="0" err="1" smtClean="0">
                <a:solidFill>
                  <a:srgbClr val="C00000"/>
                </a:solidFill>
              </a:rPr>
              <a:t>Observed</a:t>
            </a:r>
            <a:r>
              <a:rPr lang="it-IT" sz="3600" dirty="0" smtClean="0">
                <a:solidFill>
                  <a:srgbClr val="C00000"/>
                </a:solidFill>
              </a:rPr>
              <a:t> </a:t>
            </a:r>
            <a:r>
              <a:rPr lang="it-IT" sz="3600" dirty="0" err="1" smtClean="0">
                <a:solidFill>
                  <a:srgbClr val="C00000"/>
                </a:solidFill>
              </a:rPr>
              <a:t>tidal</a:t>
            </a:r>
            <a:r>
              <a:rPr lang="it-IT" sz="3600" dirty="0" smtClean="0">
                <a:solidFill>
                  <a:srgbClr val="C00000"/>
                </a:solidFill>
              </a:rPr>
              <a:t> </a:t>
            </a:r>
            <a:r>
              <a:rPr lang="it-IT" sz="3600" dirty="0" err="1" smtClean="0">
                <a:solidFill>
                  <a:srgbClr val="C00000"/>
                </a:solidFill>
              </a:rPr>
              <a:t>gravity</a:t>
            </a:r>
            <a:r>
              <a:rPr lang="it-IT" sz="3600" dirty="0" smtClean="0">
                <a:solidFill>
                  <a:srgbClr val="C00000"/>
                </a:solidFill>
              </a:rPr>
              <a:t> signals @ </a:t>
            </a:r>
            <a:r>
              <a:rPr lang="it-IT" sz="3600" dirty="0" err="1" smtClean="0">
                <a:solidFill>
                  <a:srgbClr val="C00000"/>
                </a:solidFill>
              </a:rPr>
              <a:t>Škocjan</a:t>
            </a:r>
            <a:r>
              <a:rPr lang="it-IT" sz="3600" dirty="0" smtClean="0">
                <a:solidFill>
                  <a:srgbClr val="C00000"/>
                </a:solidFill>
              </a:rPr>
              <a:t/>
            </a:r>
            <a:br>
              <a:rPr lang="it-IT" sz="3600" dirty="0" smtClean="0">
                <a:solidFill>
                  <a:srgbClr val="C00000"/>
                </a:solidFill>
              </a:rPr>
            </a:br>
            <a:r>
              <a:rPr lang="it-IT" sz="3600" dirty="0" err="1" smtClean="0">
                <a:solidFill>
                  <a:srgbClr val="C00000"/>
                </a:solidFill>
              </a:rPr>
              <a:t>Hydrologically</a:t>
            </a:r>
            <a:r>
              <a:rPr lang="it-IT" sz="3600" dirty="0" smtClean="0">
                <a:solidFill>
                  <a:srgbClr val="C00000"/>
                </a:solidFill>
              </a:rPr>
              <a:t> </a:t>
            </a:r>
            <a:r>
              <a:rPr lang="it-IT" sz="3600" dirty="0" err="1" smtClean="0">
                <a:solidFill>
                  <a:srgbClr val="C00000"/>
                </a:solidFill>
              </a:rPr>
              <a:t>disturbed</a:t>
            </a:r>
            <a:r>
              <a:rPr lang="it-IT" sz="3600" dirty="0" smtClean="0">
                <a:solidFill>
                  <a:srgbClr val="C00000"/>
                </a:solidFill>
              </a:rPr>
              <a:t> </a:t>
            </a:r>
            <a:r>
              <a:rPr lang="it-IT" sz="3600" dirty="0" err="1" smtClean="0">
                <a:solidFill>
                  <a:srgbClr val="C00000"/>
                </a:solidFill>
              </a:rPr>
              <a:t>signal</a:t>
            </a:r>
            <a:r>
              <a:rPr lang="it-IT" sz="3600" dirty="0" smtClean="0">
                <a:solidFill>
                  <a:srgbClr val="C00000"/>
                </a:solidFill>
              </a:rPr>
              <a:t> </a:t>
            </a:r>
            <a:r>
              <a:rPr lang="it-IT" sz="3600" dirty="0" err="1" smtClean="0">
                <a:solidFill>
                  <a:srgbClr val="C00000"/>
                </a:solidFill>
              </a:rPr>
              <a:t>removed</a:t>
            </a:r>
            <a:r>
              <a:rPr lang="it-IT" sz="3600" dirty="0" smtClean="0">
                <a:solidFill>
                  <a:srgbClr val="C00000"/>
                </a:solidFill>
              </a:rPr>
              <a:t/>
            </a:r>
            <a:br>
              <a:rPr lang="it-IT" sz="3600" dirty="0" smtClean="0">
                <a:solidFill>
                  <a:srgbClr val="C00000"/>
                </a:solidFill>
              </a:rPr>
            </a:br>
            <a:endParaRPr lang="it-IT" sz="3600" dirty="0">
              <a:solidFill>
                <a:srgbClr val="C00000"/>
              </a:solidFill>
            </a:endParaRPr>
          </a:p>
        </p:txBody>
      </p:sp>
      <p:pic>
        <p:nvPicPr>
          <p:cNvPr id="6" name="Picture 5"/>
          <p:cNvPicPr>
            <a:picLocks noChangeAspect="1"/>
          </p:cNvPicPr>
          <p:nvPr/>
        </p:nvPicPr>
        <p:blipFill>
          <a:blip r:embed="rId2"/>
          <a:stretch>
            <a:fillRect/>
          </a:stretch>
        </p:blipFill>
        <p:spPr>
          <a:xfrm>
            <a:off x="2309975" y="1877083"/>
            <a:ext cx="6708764" cy="4017293"/>
          </a:xfrm>
          <a:prstGeom prst="rect">
            <a:avLst/>
          </a:prstGeom>
        </p:spPr>
      </p:pic>
      <p:sp>
        <p:nvSpPr>
          <p:cNvPr id="8" name="Rectangle 7"/>
          <p:cNvSpPr/>
          <p:nvPr/>
        </p:nvSpPr>
        <p:spPr>
          <a:xfrm>
            <a:off x="75156" y="2374418"/>
            <a:ext cx="2234819" cy="3093154"/>
          </a:xfrm>
          <a:prstGeom prst="rect">
            <a:avLst/>
          </a:prstGeom>
        </p:spPr>
        <p:txBody>
          <a:bodyPr wrap="square">
            <a:spAutoFit/>
          </a:bodyPr>
          <a:lstStyle/>
          <a:p>
            <a:r>
              <a:rPr lang="it-IT" sz="1200" b="1" dirty="0"/>
              <a:t>Gravity timeseries contain several non hydrologic signals. The most important contributions:</a:t>
            </a:r>
          </a:p>
          <a:p>
            <a:pPr marL="214313" indent="-214313">
              <a:buFont typeface="Arial" panose="020B0604020202020204" pitchFamily="34" charset="0"/>
              <a:buChar char="•"/>
            </a:pPr>
            <a:r>
              <a:rPr lang="it-IT" sz="1050" b="1" dirty="0"/>
              <a:t>Earth tides</a:t>
            </a:r>
            <a:r>
              <a:rPr lang="it-IT" sz="1050" dirty="0"/>
              <a:t>: different frequency bands involved amplitude &gt;1000nm/s</a:t>
            </a:r>
            <a:r>
              <a:rPr lang="it-IT" sz="1050" baseline="30000" dirty="0"/>
              <a:t>2</a:t>
            </a:r>
            <a:r>
              <a:rPr lang="it-IT" sz="1050" dirty="0"/>
              <a:t>  </a:t>
            </a:r>
          </a:p>
          <a:p>
            <a:pPr marL="214313" indent="-214313">
              <a:buFont typeface="Arial" panose="020B0604020202020204" pitchFamily="34" charset="0"/>
              <a:buChar char="•"/>
            </a:pPr>
            <a:r>
              <a:rPr lang="it-IT" sz="1050" dirty="0"/>
              <a:t>Atmospheric pressure variations: &gt;100 nm/s</a:t>
            </a:r>
            <a:r>
              <a:rPr lang="it-IT" sz="1050" baseline="30000" dirty="0"/>
              <a:t>2</a:t>
            </a:r>
            <a:r>
              <a:rPr lang="it-IT" sz="1050" dirty="0"/>
              <a:t> </a:t>
            </a:r>
          </a:p>
          <a:p>
            <a:pPr marL="214313" indent="-214313">
              <a:buFont typeface="Arial" panose="020B0604020202020204" pitchFamily="34" charset="0"/>
              <a:buChar char="•"/>
            </a:pPr>
            <a:r>
              <a:rPr lang="it-IT" sz="1050" dirty="0"/>
              <a:t>Marine tides: depends on the location. For Trieste estimate of the maximum effect 100nm/s</a:t>
            </a:r>
            <a:r>
              <a:rPr lang="it-IT" sz="1050" baseline="30000" dirty="0"/>
              <a:t>2</a:t>
            </a:r>
            <a:r>
              <a:rPr lang="it-IT" sz="1050" dirty="0"/>
              <a:t> </a:t>
            </a:r>
          </a:p>
          <a:p>
            <a:pPr marL="214313" indent="-214313">
              <a:buFont typeface="Arial" panose="020B0604020202020204" pitchFamily="34" charset="0"/>
              <a:buChar char="•"/>
            </a:pPr>
            <a:r>
              <a:rPr lang="it-IT" sz="1050" dirty="0"/>
              <a:t>Non-Tidal marine signals: such as transients due to meteo (50 nm/s</a:t>
            </a:r>
            <a:r>
              <a:rPr lang="it-IT" sz="1050" baseline="30000" dirty="0"/>
              <a:t>2</a:t>
            </a:r>
            <a:r>
              <a:rPr lang="it-IT" sz="1050" dirty="0"/>
              <a:t> ?)</a:t>
            </a:r>
          </a:p>
          <a:p>
            <a:pPr marL="214313" indent="-214313">
              <a:buFont typeface="Arial" panose="020B0604020202020204" pitchFamily="34" charset="0"/>
              <a:buChar char="•"/>
            </a:pPr>
            <a:r>
              <a:rPr lang="it-IT" sz="1050" dirty="0"/>
              <a:t>Instrumental Drift</a:t>
            </a:r>
          </a:p>
          <a:p>
            <a:pPr marL="214313" indent="-214313">
              <a:buFont typeface="Arial" panose="020B0604020202020204" pitchFamily="34" charset="0"/>
              <a:buChar char="•"/>
            </a:pPr>
            <a:r>
              <a:rPr lang="it-IT" sz="1050" dirty="0"/>
              <a:t>Thermo-elastic deformation</a:t>
            </a:r>
            <a:endParaRPr lang="it-IT" dirty="0"/>
          </a:p>
        </p:txBody>
      </p:sp>
      <p:sp>
        <p:nvSpPr>
          <p:cNvPr id="5" name="CasellaDiTesto 4"/>
          <p:cNvSpPr txBox="1"/>
          <p:nvPr/>
        </p:nvSpPr>
        <p:spPr>
          <a:xfrm>
            <a:off x="6581148" y="6488668"/>
            <a:ext cx="2437590" cy="369332"/>
          </a:xfrm>
          <a:prstGeom prst="rect">
            <a:avLst/>
          </a:prstGeom>
          <a:noFill/>
        </p:spPr>
        <p:txBody>
          <a:bodyPr wrap="none" rtlCol="0">
            <a:spAutoFit/>
          </a:bodyPr>
          <a:lstStyle/>
          <a:p>
            <a:r>
              <a:rPr lang="it-IT" dirty="0" smtClean="0"/>
              <a:t>Pivetta T., </a:t>
            </a:r>
            <a:r>
              <a:rPr lang="it-IT" dirty="0" err="1" smtClean="0"/>
              <a:t>PhD</a:t>
            </a:r>
            <a:r>
              <a:rPr lang="it-IT" dirty="0" smtClean="0"/>
              <a:t> </a:t>
            </a:r>
            <a:r>
              <a:rPr lang="it-IT" dirty="0" err="1" smtClean="0"/>
              <a:t>thesis</a:t>
            </a:r>
            <a:r>
              <a:rPr lang="it-IT" dirty="0" smtClean="0"/>
              <a:t>.</a:t>
            </a:r>
            <a:endParaRPr lang="en-US" dirty="0"/>
          </a:p>
        </p:txBody>
      </p:sp>
    </p:spTree>
    <p:extLst>
      <p:ext uri="{BB962C8B-B14F-4D97-AF65-F5344CB8AC3E}">
        <p14:creationId xmlns:p14="http://schemas.microsoft.com/office/powerpoint/2010/main" val="56419039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solidFill>
                  <a:srgbClr val="C00000"/>
                </a:solidFill>
              </a:rPr>
              <a:t>Residuals: a closer look</a:t>
            </a:r>
            <a:endParaRPr lang="it-IT" dirty="0">
              <a:solidFill>
                <a:srgbClr val="C00000"/>
              </a:solidFill>
            </a:endParaRPr>
          </a:p>
        </p:txBody>
      </p:sp>
      <p:pic>
        <p:nvPicPr>
          <p:cNvPr id="4" name="Content Placeholder 3"/>
          <p:cNvPicPr>
            <a:picLocks noGrp="1" noChangeAspect="1"/>
          </p:cNvPicPr>
          <p:nvPr>
            <p:ph idx="1"/>
          </p:nvPr>
        </p:nvPicPr>
        <p:blipFill>
          <a:blip r:embed="rId2"/>
          <a:stretch>
            <a:fillRect/>
          </a:stretch>
        </p:blipFill>
        <p:spPr>
          <a:xfrm>
            <a:off x="628650" y="2125266"/>
            <a:ext cx="7886700" cy="1703040"/>
          </a:xfrm>
          <a:prstGeom prst="rect">
            <a:avLst/>
          </a:prstGeom>
        </p:spPr>
      </p:pic>
      <p:sp>
        <p:nvSpPr>
          <p:cNvPr id="6" name="Content Placeholder 2"/>
          <p:cNvSpPr txBox="1">
            <a:spLocks/>
          </p:cNvSpPr>
          <p:nvPr/>
        </p:nvSpPr>
        <p:spPr>
          <a:xfrm>
            <a:off x="291231" y="3910470"/>
            <a:ext cx="8224120" cy="1907087"/>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1000"/>
              </a:lnSpc>
            </a:pPr>
            <a:r>
              <a:rPr lang="en-US" altLang="it-IT" sz="1950" dirty="0"/>
              <a:t>The residuals show some </a:t>
            </a:r>
            <a:r>
              <a:rPr lang="en-US" altLang="it-IT" sz="1950" b="1" dirty="0"/>
              <a:t>periodic components: </a:t>
            </a:r>
            <a:r>
              <a:rPr lang="en-US" altLang="it-IT" sz="1950" dirty="0"/>
              <a:t>these components are due mainly due to </a:t>
            </a:r>
            <a:r>
              <a:rPr lang="en-US" altLang="it-IT" sz="1950" dirty="0" err="1"/>
              <a:t>unmodelled</a:t>
            </a:r>
            <a:r>
              <a:rPr lang="en-US" altLang="it-IT" sz="1950" dirty="0"/>
              <a:t> loading/</a:t>
            </a:r>
            <a:r>
              <a:rPr lang="en-US" altLang="it-IT" sz="1950" dirty="0" err="1"/>
              <a:t>newtonian</a:t>
            </a:r>
            <a:r>
              <a:rPr lang="en-US" altLang="it-IT" sz="1950" dirty="0"/>
              <a:t> effects of the oceans tides and the Adriatic sea. Marine tides could change amplitude and induce time shifts in the main Earth Tide constituents.</a:t>
            </a:r>
          </a:p>
          <a:p>
            <a:pPr>
              <a:lnSpc>
                <a:spcPct val="81000"/>
              </a:lnSpc>
            </a:pPr>
            <a:r>
              <a:rPr lang="en-US" altLang="it-IT" sz="1950" dirty="0"/>
              <a:t>The global marine tidal models used for modelling and correcting these effects usually do not offer a sufficient resolution to take into account the response of marine tides to complex bathymetry and coastal morphologies typical of these areas.</a:t>
            </a:r>
          </a:p>
          <a:p>
            <a:pPr>
              <a:lnSpc>
                <a:spcPct val="81000"/>
              </a:lnSpc>
            </a:pPr>
            <a:r>
              <a:rPr lang="en-US" altLang="it-IT" sz="1950" dirty="0"/>
              <a:t>For that reason an accurate physical model of Marine tides gravity effect for Trieste is challenging.</a:t>
            </a:r>
          </a:p>
          <a:p>
            <a:pPr>
              <a:lnSpc>
                <a:spcPct val="81000"/>
              </a:lnSpc>
            </a:pPr>
            <a:r>
              <a:rPr lang="en-US" altLang="it-IT" sz="1950" dirty="0"/>
              <a:t>The best solution is perform a so called </a:t>
            </a:r>
            <a:r>
              <a:rPr lang="en-US" altLang="it-IT" sz="1950" b="1" dirty="0"/>
              <a:t>tidal analysis</a:t>
            </a:r>
            <a:r>
              <a:rPr lang="en-US" altLang="it-IT" sz="1950" dirty="0"/>
              <a:t>: the coefficients are directly estimated by fitting the observed time-series with the a theoretical model</a:t>
            </a:r>
          </a:p>
          <a:p>
            <a:endParaRPr lang="it-IT" sz="2100" dirty="0"/>
          </a:p>
        </p:txBody>
      </p:sp>
    </p:spTree>
    <p:extLst>
      <p:ext uri="{BB962C8B-B14F-4D97-AF65-F5344CB8AC3E}">
        <p14:creationId xmlns:p14="http://schemas.microsoft.com/office/powerpoint/2010/main" val="85280498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3494" y="58937"/>
            <a:ext cx="8229600" cy="1143000"/>
          </a:xfrm>
        </p:spPr>
        <p:txBody>
          <a:bodyPr/>
          <a:lstStyle/>
          <a:p>
            <a:r>
              <a:rPr lang="it-IT" sz="3600" dirty="0" smtClean="0">
                <a:solidFill>
                  <a:srgbClr val="C00000"/>
                </a:solidFill>
              </a:rPr>
              <a:t>Improvement of the residuals including a local tidal model</a:t>
            </a:r>
            <a:endParaRPr lang="it-IT" sz="3600" dirty="0">
              <a:solidFill>
                <a:srgbClr val="C00000"/>
              </a:solidFill>
            </a:endParaRPr>
          </a:p>
        </p:txBody>
      </p:sp>
      <p:pic>
        <p:nvPicPr>
          <p:cNvPr id="4" name="Content Placeholder 3"/>
          <p:cNvPicPr>
            <a:picLocks noGrp="1" noChangeAspect="1"/>
          </p:cNvPicPr>
          <p:nvPr>
            <p:ph idx="1"/>
          </p:nvPr>
        </p:nvPicPr>
        <p:blipFill>
          <a:blip r:embed="rId2"/>
          <a:stretch>
            <a:fillRect/>
          </a:stretch>
        </p:blipFill>
        <p:spPr>
          <a:xfrm>
            <a:off x="553494" y="2125266"/>
            <a:ext cx="7886700" cy="2937971"/>
          </a:xfrm>
          <a:prstGeom prst="rect">
            <a:avLst/>
          </a:prstGeom>
        </p:spPr>
      </p:pic>
      <p:sp>
        <p:nvSpPr>
          <p:cNvPr id="5" name="TextBox 4"/>
          <p:cNvSpPr txBox="1"/>
          <p:nvPr/>
        </p:nvSpPr>
        <p:spPr>
          <a:xfrm>
            <a:off x="628650" y="5063236"/>
            <a:ext cx="6313901" cy="923330"/>
          </a:xfrm>
          <a:prstGeom prst="rect">
            <a:avLst/>
          </a:prstGeom>
          <a:noFill/>
        </p:spPr>
        <p:txBody>
          <a:bodyPr wrap="square" rtlCol="0">
            <a:spAutoFit/>
          </a:bodyPr>
          <a:lstStyle/>
          <a:p>
            <a:r>
              <a:rPr lang="it-IT" dirty="0" smtClean="0"/>
              <a:t>Standard deviations of the residuals: </a:t>
            </a:r>
          </a:p>
          <a:p>
            <a:pPr marL="257175" indent="-257175">
              <a:buAutoNum type="arabicParenR"/>
            </a:pPr>
            <a:r>
              <a:rPr lang="it-IT" dirty="0" smtClean="0"/>
              <a:t>Before 32.0nm/s</a:t>
            </a:r>
            <a:r>
              <a:rPr lang="it-IT" baseline="30000" dirty="0" smtClean="0"/>
              <a:t>2</a:t>
            </a:r>
            <a:r>
              <a:rPr lang="it-IT" dirty="0" smtClean="0"/>
              <a:t> </a:t>
            </a:r>
          </a:p>
          <a:p>
            <a:pPr marL="257175" indent="-257175">
              <a:buAutoNum type="arabicParenR"/>
            </a:pPr>
            <a:r>
              <a:rPr lang="it-IT" dirty="0" smtClean="0"/>
              <a:t>With Local Model: 29.9nm/s</a:t>
            </a:r>
            <a:r>
              <a:rPr lang="it-IT" baseline="30000" dirty="0" smtClean="0"/>
              <a:t>2</a:t>
            </a:r>
            <a:r>
              <a:rPr lang="it-IT" dirty="0" smtClean="0"/>
              <a:t> </a:t>
            </a:r>
            <a:endParaRPr lang="it-IT" dirty="0"/>
          </a:p>
        </p:txBody>
      </p:sp>
    </p:spTree>
    <p:extLst>
      <p:ext uri="{BB962C8B-B14F-4D97-AF65-F5344CB8AC3E}">
        <p14:creationId xmlns:p14="http://schemas.microsoft.com/office/powerpoint/2010/main" val="414657132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it-IT" dirty="0" smtClean="0">
                <a:solidFill>
                  <a:srgbClr val="C00000"/>
                </a:solidFill>
              </a:rPr>
              <a:t>Including atmospheric correction</a:t>
            </a:r>
            <a:endParaRPr lang="it-IT" dirty="0">
              <a:solidFill>
                <a:srgbClr val="C00000"/>
              </a:solidFill>
            </a:endParaRPr>
          </a:p>
        </p:txBody>
      </p:sp>
      <p:sp>
        <p:nvSpPr>
          <p:cNvPr id="3" name="Content Placeholder 2"/>
          <p:cNvSpPr>
            <a:spLocks noGrp="1"/>
          </p:cNvSpPr>
          <p:nvPr>
            <p:ph idx="1"/>
          </p:nvPr>
        </p:nvSpPr>
        <p:spPr>
          <a:xfrm>
            <a:off x="210039" y="1629632"/>
            <a:ext cx="2427407" cy="3263504"/>
          </a:xfrm>
        </p:spPr>
        <p:txBody>
          <a:bodyPr>
            <a:normAutofit fontScale="40000" lnSpcReduction="20000"/>
          </a:bodyPr>
          <a:lstStyle/>
          <a:p>
            <a:r>
              <a:rPr lang="it-IT" dirty="0" smtClean="0"/>
              <a:t>Atmospheric corrected residuals:</a:t>
            </a:r>
          </a:p>
          <a:p>
            <a:pPr lvl="1"/>
            <a:r>
              <a:rPr lang="it-IT" dirty="0" smtClean="0"/>
              <a:t>Admittance function for local part (derived from linear regression between gravity residuals and atmospheric pressure timeseries)</a:t>
            </a:r>
          </a:p>
          <a:p>
            <a:pPr lvl="1"/>
            <a:r>
              <a:rPr lang="it-IT" dirty="0" smtClean="0"/>
              <a:t>4D physical model for the </a:t>
            </a:r>
            <a:r>
              <a:rPr lang="it-IT" dirty="0" smtClean="0"/>
              <a:t>far-</a:t>
            </a:r>
            <a:r>
              <a:rPr lang="it-IT" dirty="0" err="1" smtClean="0"/>
              <a:t>field</a:t>
            </a:r>
            <a:r>
              <a:rPr lang="it-IT" dirty="0" smtClean="0"/>
              <a:t> component (</a:t>
            </a:r>
            <a:r>
              <a:rPr lang="en-US" dirty="0" smtClean="0"/>
              <a:t>ATMACS)</a:t>
            </a:r>
            <a:endParaRPr lang="it-IT" dirty="0" smtClean="0"/>
          </a:p>
          <a:p>
            <a:r>
              <a:rPr lang="it-IT" dirty="0" smtClean="0"/>
              <a:t>The estimated admittance is -3.3 +/-0.1</a:t>
            </a:r>
            <a:r>
              <a:rPr lang="it-IT" baseline="30000" dirty="0" smtClean="0"/>
              <a:t> </a:t>
            </a:r>
            <a:r>
              <a:rPr lang="it-IT" dirty="0" smtClean="0"/>
              <a:t>nm/s</a:t>
            </a:r>
            <a:r>
              <a:rPr lang="it-IT" baseline="30000" dirty="0" smtClean="0"/>
              <a:t>2</a:t>
            </a:r>
            <a:r>
              <a:rPr lang="it-IT" dirty="0" smtClean="0"/>
              <a:t>/hPa which is in good agreement with the theoretical predictions</a:t>
            </a:r>
          </a:p>
          <a:p>
            <a:r>
              <a:rPr lang="it-IT" dirty="0" smtClean="0"/>
              <a:t>Slight improvement of the residuals RMS from 29.9nm/s</a:t>
            </a:r>
            <a:r>
              <a:rPr lang="it-IT" baseline="30000" dirty="0" smtClean="0"/>
              <a:t>2 </a:t>
            </a:r>
            <a:r>
              <a:rPr lang="it-IT" dirty="0" smtClean="0"/>
              <a:t>to 29.0nm/s</a:t>
            </a:r>
            <a:r>
              <a:rPr lang="it-IT" baseline="30000" dirty="0" smtClean="0"/>
              <a:t>2</a:t>
            </a:r>
          </a:p>
        </p:txBody>
      </p:sp>
      <p:pic>
        <p:nvPicPr>
          <p:cNvPr id="4" name="Picture 3"/>
          <p:cNvPicPr>
            <a:picLocks noChangeAspect="1"/>
          </p:cNvPicPr>
          <p:nvPr/>
        </p:nvPicPr>
        <p:blipFill>
          <a:blip r:embed="rId2"/>
          <a:stretch>
            <a:fillRect/>
          </a:stretch>
        </p:blipFill>
        <p:spPr>
          <a:xfrm>
            <a:off x="2824325" y="1616869"/>
            <a:ext cx="6319675" cy="3289030"/>
          </a:xfrm>
          <a:prstGeom prst="rect">
            <a:avLst/>
          </a:prstGeom>
        </p:spPr>
      </p:pic>
      <p:sp>
        <p:nvSpPr>
          <p:cNvPr id="5" name="CasellaDiTesto 4"/>
          <p:cNvSpPr txBox="1"/>
          <p:nvPr/>
        </p:nvSpPr>
        <p:spPr>
          <a:xfrm>
            <a:off x="331025" y="5515897"/>
            <a:ext cx="6694461" cy="1200329"/>
          </a:xfrm>
          <a:prstGeom prst="rect">
            <a:avLst/>
          </a:prstGeom>
          <a:noFill/>
        </p:spPr>
        <p:txBody>
          <a:bodyPr wrap="none" rtlCol="0">
            <a:spAutoFit/>
          </a:bodyPr>
          <a:lstStyle/>
          <a:p>
            <a:pPr algn="l"/>
            <a:r>
              <a:rPr lang="it-IT" dirty="0" err="1" smtClean="0">
                <a:solidFill>
                  <a:srgbClr val="00B050"/>
                </a:solidFill>
              </a:rPr>
              <a:t>Atmospheric</a:t>
            </a:r>
            <a:r>
              <a:rPr lang="it-IT" dirty="0" smtClean="0">
                <a:solidFill>
                  <a:srgbClr val="00B050"/>
                </a:solidFill>
              </a:rPr>
              <a:t> </a:t>
            </a:r>
            <a:r>
              <a:rPr lang="it-IT" dirty="0" err="1" smtClean="0">
                <a:solidFill>
                  <a:srgbClr val="00B050"/>
                </a:solidFill>
              </a:rPr>
              <a:t>effect</a:t>
            </a:r>
            <a:r>
              <a:rPr lang="it-IT" dirty="0" smtClean="0">
                <a:solidFill>
                  <a:srgbClr val="00B050"/>
                </a:solidFill>
              </a:rPr>
              <a:t>= </a:t>
            </a:r>
            <a:r>
              <a:rPr lang="it-IT" dirty="0" err="1" smtClean="0">
                <a:solidFill>
                  <a:srgbClr val="00B050"/>
                </a:solidFill>
              </a:rPr>
              <a:t>combination</a:t>
            </a:r>
            <a:r>
              <a:rPr lang="it-IT" dirty="0" smtClean="0">
                <a:solidFill>
                  <a:srgbClr val="00B050"/>
                </a:solidFill>
              </a:rPr>
              <a:t> of </a:t>
            </a:r>
            <a:r>
              <a:rPr lang="it-IT" dirty="0" err="1" smtClean="0">
                <a:solidFill>
                  <a:srgbClr val="00B050"/>
                </a:solidFill>
              </a:rPr>
              <a:t>attraction</a:t>
            </a:r>
            <a:r>
              <a:rPr lang="it-IT" dirty="0" smtClean="0">
                <a:solidFill>
                  <a:srgbClr val="00B050"/>
                </a:solidFill>
              </a:rPr>
              <a:t> and </a:t>
            </a:r>
            <a:r>
              <a:rPr lang="it-IT" dirty="0" err="1" smtClean="0">
                <a:solidFill>
                  <a:srgbClr val="00B050"/>
                </a:solidFill>
              </a:rPr>
              <a:t>loading</a:t>
            </a:r>
            <a:endParaRPr lang="it-IT" dirty="0" smtClean="0">
              <a:solidFill>
                <a:srgbClr val="00B050"/>
              </a:solidFill>
            </a:endParaRPr>
          </a:p>
          <a:p>
            <a:pPr algn="l"/>
            <a:r>
              <a:rPr lang="it-IT" dirty="0" smtClean="0"/>
              <a:t>- 4 nm/s</a:t>
            </a:r>
            <a:r>
              <a:rPr lang="it-IT" baseline="30000" dirty="0" smtClean="0"/>
              <a:t>2</a:t>
            </a:r>
            <a:r>
              <a:rPr lang="it-IT" dirty="0" smtClean="0"/>
              <a:t>/</a:t>
            </a:r>
            <a:r>
              <a:rPr lang="it-IT" dirty="0" err="1" smtClean="0"/>
              <a:t>hPa</a:t>
            </a:r>
            <a:r>
              <a:rPr lang="it-IT" dirty="0" smtClean="0"/>
              <a:t> </a:t>
            </a:r>
            <a:r>
              <a:rPr lang="it-IT" dirty="0" err="1" smtClean="0"/>
              <a:t>is</a:t>
            </a:r>
            <a:r>
              <a:rPr lang="it-IT" dirty="0" smtClean="0"/>
              <a:t> the </a:t>
            </a:r>
            <a:r>
              <a:rPr lang="it-IT" dirty="0" err="1" smtClean="0"/>
              <a:t>attraction</a:t>
            </a:r>
            <a:r>
              <a:rPr lang="it-IT" dirty="0" smtClean="0"/>
              <a:t> of  the mass </a:t>
            </a:r>
            <a:r>
              <a:rPr lang="it-IT" dirty="0" err="1" smtClean="0"/>
              <a:t>above</a:t>
            </a:r>
            <a:r>
              <a:rPr lang="it-IT" dirty="0" smtClean="0"/>
              <a:t> the </a:t>
            </a:r>
            <a:r>
              <a:rPr lang="it-IT" dirty="0" err="1" smtClean="0"/>
              <a:t>gravimeter</a:t>
            </a:r>
            <a:endParaRPr lang="it-IT" dirty="0" smtClean="0"/>
          </a:p>
          <a:p>
            <a:pPr algn="l"/>
            <a:r>
              <a:rPr lang="it-IT" dirty="0" smtClean="0"/>
              <a:t>+1 nm/s</a:t>
            </a:r>
            <a:r>
              <a:rPr lang="it-IT" baseline="30000" dirty="0" smtClean="0"/>
              <a:t>2</a:t>
            </a:r>
            <a:r>
              <a:rPr lang="it-IT" dirty="0" smtClean="0"/>
              <a:t>/</a:t>
            </a:r>
            <a:r>
              <a:rPr lang="it-IT" dirty="0" err="1" smtClean="0"/>
              <a:t>hPa</a:t>
            </a:r>
            <a:r>
              <a:rPr lang="it-IT" dirty="0" smtClean="0"/>
              <a:t> </a:t>
            </a:r>
            <a:r>
              <a:rPr lang="it-IT" dirty="0" err="1" smtClean="0"/>
              <a:t>is</a:t>
            </a:r>
            <a:r>
              <a:rPr lang="it-IT" dirty="0" smtClean="0"/>
              <a:t> the </a:t>
            </a:r>
            <a:r>
              <a:rPr lang="it-IT" dirty="0" err="1" smtClean="0"/>
              <a:t>effect</a:t>
            </a:r>
            <a:r>
              <a:rPr lang="it-IT" dirty="0" smtClean="0"/>
              <a:t> of </a:t>
            </a:r>
            <a:r>
              <a:rPr lang="it-IT" dirty="0" err="1" smtClean="0"/>
              <a:t>loading</a:t>
            </a:r>
            <a:r>
              <a:rPr lang="it-IT" dirty="0" smtClean="0"/>
              <a:t> and </a:t>
            </a:r>
            <a:r>
              <a:rPr lang="it-IT" dirty="0" err="1" smtClean="0"/>
              <a:t>surface</a:t>
            </a:r>
            <a:r>
              <a:rPr lang="it-IT" dirty="0" smtClean="0"/>
              <a:t> </a:t>
            </a:r>
            <a:r>
              <a:rPr lang="it-IT" dirty="0" err="1" smtClean="0"/>
              <a:t>deformation</a:t>
            </a:r>
            <a:endParaRPr lang="it-IT" dirty="0"/>
          </a:p>
          <a:p>
            <a:pPr algn="l"/>
            <a:r>
              <a:rPr lang="it-IT" dirty="0" smtClean="0"/>
              <a:t>Scalar </a:t>
            </a:r>
            <a:r>
              <a:rPr lang="it-IT" dirty="0" err="1" smtClean="0"/>
              <a:t>admittance</a:t>
            </a:r>
            <a:r>
              <a:rPr lang="it-IT" dirty="0" smtClean="0"/>
              <a:t> </a:t>
            </a:r>
            <a:r>
              <a:rPr lang="it-IT" dirty="0" err="1" smtClean="0"/>
              <a:t>generally</a:t>
            </a:r>
            <a:r>
              <a:rPr lang="it-IT" dirty="0" smtClean="0"/>
              <a:t> </a:t>
            </a:r>
            <a:r>
              <a:rPr lang="it-IT" dirty="0" err="1" smtClean="0"/>
              <a:t>is</a:t>
            </a:r>
            <a:r>
              <a:rPr lang="it-IT" dirty="0" smtClean="0"/>
              <a:t> a </a:t>
            </a:r>
            <a:r>
              <a:rPr lang="it-IT" dirty="0" err="1" smtClean="0"/>
              <a:t>good</a:t>
            </a:r>
            <a:r>
              <a:rPr lang="it-IT" dirty="0" smtClean="0"/>
              <a:t> </a:t>
            </a:r>
            <a:r>
              <a:rPr lang="it-IT" dirty="0" err="1" smtClean="0"/>
              <a:t>representation</a:t>
            </a:r>
            <a:r>
              <a:rPr lang="it-IT" dirty="0" smtClean="0"/>
              <a:t>. </a:t>
            </a:r>
            <a:endParaRPr lang="en-US" dirty="0"/>
          </a:p>
        </p:txBody>
      </p:sp>
    </p:spTree>
    <p:extLst>
      <p:ext uri="{BB962C8B-B14F-4D97-AF65-F5344CB8AC3E}">
        <p14:creationId xmlns:p14="http://schemas.microsoft.com/office/powerpoint/2010/main" val="27001687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solidFill>
                  <a:srgbClr val="C00000"/>
                </a:solidFill>
              </a:rPr>
              <a:t>Check for other possible transients: global hydrology</a:t>
            </a:r>
            <a:endParaRPr lang="it-IT" dirty="0">
              <a:solidFill>
                <a:srgbClr val="C00000"/>
              </a:solidFill>
            </a:endParaRPr>
          </a:p>
        </p:txBody>
      </p:sp>
      <p:pic>
        <p:nvPicPr>
          <p:cNvPr id="4" name="Content Placeholder 3"/>
          <p:cNvPicPr>
            <a:picLocks noGrp="1" noChangeAspect="1"/>
          </p:cNvPicPr>
          <p:nvPr>
            <p:ph idx="1"/>
          </p:nvPr>
        </p:nvPicPr>
        <p:blipFill>
          <a:blip r:embed="rId2"/>
          <a:stretch>
            <a:fillRect/>
          </a:stretch>
        </p:blipFill>
        <p:spPr>
          <a:xfrm>
            <a:off x="3034431" y="2125266"/>
            <a:ext cx="5643593" cy="3769224"/>
          </a:xfrm>
          <a:prstGeom prst="rect">
            <a:avLst/>
          </a:prstGeom>
        </p:spPr>
      </p:pic>
      <p:sp>
        <p:nvSpPr>
          <p:cNvPr id="5" name="Oval 4"/>
          <p:cNvSpPr/>
          <p:nvPr/>
        </p:nvSpPr>
        <p:spPr>
          <a:xfrm>
            <a:off x="4462397" y="4060782"/>
            <a:ext cx="638828" cy="328808"/>
          </a:xfrm>
          <a:prstGeom prst="ellipse">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6" name="Oval 5"/>
          <p:cNvSpPr/>
          <p:nvPr/>
        </p:nvSpPr>
        <p:spPr>
          <a:xfrm>
            <a:off x="4462397" y="5383762"/>
            <a:ext cx="638828" cy="328808"/>
          </a:xfrm>
          <a:prstGeom prst="ellipse">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7" name="Oval 6"/>
          <p:cNvSpPr/>
          <p:nvPr/>
        </p:nvSpPr>
        <p:spPr>
          <a:xfrm>
            <a:off x="7132007" y="2267993"/>
            <a:ext cx="638828" cy="1097594"/>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it-IT"/>
          </a:p>
        </p:txBody>
      </p:sp>
      <p:sp>
        <p:nvSpPr>
          <p:cNvPr id="8" name="Oval 7"/>
          <p:cNvSpPr/>
          <p:nvPr/>
        </p:nvSpPr>
        <p:spPr>
          <a:xfrm>
            <a:off x="7132007" y="4626180"/>
            <a:ext cx="638828" cy="1097594"/>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it-IT"/>
          </a:p>
        </p:txBody>
      </p:sp>
      <p:sp>
        <p:nvSpPr>
          <p:cNvPr id="9" name="Content Placeholder 2"/>
          <p:cNvSpPr txBox="1">
            <a:spLocks/>
          </p:cNvSpPr>
          <p:nvPr/>
        </p:nvSpPr>
        <p:spPr>
          <a:xfrm>
            <a:off x="328026" y="2261665"/>
            <a:ext cx="2427407" cy="3263504"/>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sz="2100" dirty="0"/>
              <a:t>Global hydrology contribution:</a:t>
            </a:r>
          </a:p>
          <a:p>
            <a:pPr lvl="1"/>
            <a:r>
              <a:rPr lang="it-IT" sz="1800" dirty="0"/>
              <a:t>Black circles: Correlation of some observed transients with global hydro models. Amplitude is very different (large observed w.r.t. predicted). Since Reka doesn’t show much discharge variations, this effect is due probably to very local water accumulation (few meters) around the station.</a:t>
            </a:r>
          </a:p>
          <a:p>
            <a:r>
              <a:rPr lang="it-IT" sz="2100" dirty="0"/>
              <a:t>Orange: during strong flood events gravity change are sensitive to flood in Škocjan caves (300m away from the station)</a:t>
            </a:r>
          </a:p>
        </p:txBody>
      </p:sp>
      <p:sp>
        <p:nvSpPr>
          <p:cNvPr id="10" name="Oval 9"/>
          <p:cNvSpPr/>
          <p:nvPr/>
        </p:nvSpPr>
        <p:spPr>
          <a:xfrm>
            <a:off x="4462397" y="2936857"/>
            <a:ext cx="638828" cy="328808"/>
          </a:xfrm>
          <a:prstGeom prst="ellipse">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Tree>
    <p:extLst>
      <p:ext uri="{BB962C8B-B14F-4D97-AF65-F5344CB8AC3E}">
        <p14:creationId xmlns:p14="http://schemas.microsoft.com/office/powerpoint/2010/main" val="36626312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70573" y="0"/>
            <a:ext cx="8229600" cy="925033"/>
          </a:xfrm>
        </p:spPr>
        <p:txBody>
          <a:bodyPr/>
          <a:lstStyle/>
          <a:p>
            <a:r>
              <a:rPr lang="it-IT" dirty="0" err="1" smtClean="0">
                <a:solidFill>
                  <a:srgbClr val="C00000"/>
                </a:solidFill>
              </a:rPr>
              <a:t>Conclusions</a:t>
            </a:r>
            <a:endParaRPr lang="it-IT" dirty="0">
              <a:solidFill>
                <a:srgbClr val="C00000"/>
              </a:solidFill>
            </a:endParaRPr>
          </a:p>
        </p:txBody>
      </p:sp>
      <p:sp>
        <p:nvSpPr>
          <p:cNvPr id="3" name="Segnaposto contenuto 2"/>
          <p:cNvSpPr>
            <a:spLocks noGrp="1"/>
          </p:cNvSpPr>
          <p:nvPr>
            <p:ph idx="1"/>
          </p:nvPr>
        </p:nvSpPr>
        <p:spPr>
          <a:xfrm>
            <a:off x="370573" y="836893"/>
            <a:ext cx="8229600" cy="5734027"/>
          </a:xfrm>
        </p:spPr>
        <p:txBody>
          <a:bodyPr/>
          <a:lstStyle/>
          <a:p>
            <a:r>
              <a:rPr lang="it-IT" dirty="0" err="1" smtClean="0"/>
              <a:t>Geodetic</a:t>
            </a:r>
            <a:r>
              <a:rPr lang="it-IT" dirty="0" smtClean="0"/>
              <a:t> </a:t>
            </a:r>
            <a:r>
              <a:rPr lang="it-IT" dirty="0" err="1" smtClean="0"/>
              <a:t>measurements</a:t>
            </a:r>
            <a:r>
              <a:rPr lang="it-IT" dirty="0" smtClean="0"/>
              <a:t> </a:t>
            </a:r>
            <a:r>
              <a:rPr lang="it-IT" dirty="0" err="1" smtClean="0"/>
              <a:t>sense</a:t>
            </a:r>
            <a:r>
              <a:rPr lang="it-IT" dirty="0" smtClean="0"/>
              <a:t> a </a:t>
            </a:r>
            <a:r>
              <a:rPr lang="it-IT" dirty="0" err="1" smtClean="0"/>
              <a:t>broad</a:t>
            </a:r>
            <a:r>
              <a:rPr lang="it-IT" dirty="0" smtClean="0"/>
              <a:t> </a:t>
            </a:r>
            <a:r>
              <a:rPr lang="it-IT" dirty="0" err="1" smtClean="0"/>
              <a:t>spectrum</a:t>
            </a:r>
            <a:r>
              <a:rPr lang="it-IT" dirty="0" smtClean="0"/>
              <a:t> of </a:t>
            </a:r>
            <a:r>
              <a:rPr lang="it-IT" dirty="0" err="1" smtClean="0"/>
              <a:t>phenomena</a:t>
            </a:r>
            <a:r>
              <a:rPr lang="it-IT" dirty="0" smtClean="0"/>
              <a:t>, </a:t>
            </a:r>
            <a:r>
              <a:rPr lang="it-IT" dirty="0" err="1" smtClean="0"/>
              <a:t>both</a:t>
            </a:r>
            <a:r>
              <a:rPr lang="it-IT" dirty="0" smtClean="0"/>
              <a:t> in the </a:t>
            </a:r>
            <a:r>
              <a:rPr lang="it-IT" dirty="0" err="1" smtClean="0"/>
              <a:t>changing</a:t>
            </a:r>
            <a:r>
              <a:rPr lang="it-IT" dirty="0" smtClean="0"/>
              <a:t> </a:t>
            </a:r>
            <a:r>
              <a:rPr lang="it-IT" dirty="0" err="1" smtClean="0"/>
              <a:t>gravity</a:t>
            </a:r>
            <a:r>
              <a:rPr lang="it-IT" dirty="0" smtClean="0"/>
              <a:t> </a:t>
            </a:r>
            <a:r>
              <a:rPr lang="it-IT" dirty="0" err="1" smtClean="0"/>
              <a:t>field</a:t>
            </a:r>
            <a:r>
              <a:rPr lang="it-IT" dirty="0" smtClean="0"/>
              <a:t> and in </a:t>
            </a:r>
            <a:r>
              <a:rPr lang="it-IT" dirty="0" err="1" smtClean="0"/>
              <a:t>strain</a:t>
            </a:r>
            <a:r>
              <a:rPr lang="it-IT" dirty="0" smtClean="0"/>
              <a:t> or tilt </a:t>
            </a:r>
            <a:r>
              <a:rPr lang="it-IT" dirty="0" err="1" smtClean="0"/>
              <a:t>measurements</a:t>
            </a:r>
            <a:r>
              <a:rPr lang="it-IT" dirty="0" smtClean="0"/>
              <a:t>.</a:t>
            </a:r>
          </a:p>
          <a:p>
            <a:r>
              <a:rPr lang="it-IT" dirty="0" err="1" smtClean="0"/>
              <a:t>Modeling</a:t>
            </a:r>
            <a:r>
              <a:rPr lang="it-IT" dirty="0" smtClean="0"/>
              <a:t> and transfer </a:t>
            </a:r>
            <a:r>
              <a:rPr lang="it-IT" dirty="0" err="1" smtClean="0"/>
              <a:t>function</a:t>
            </a:r>
            <a:r>
              <a:rPr lang="it-IT" dirty="0" smtClean="0"/>
              <a:t> </a:t>
            </a:r>
            <a:r>
              <a:rPr lang="it-IT" dirty="0" err="1" smtClean="0"/>
              <a:t>calculation</a:t>
            </a:r>
            <a:r>
              <a:rPr lang="it-IT" dirty="0" smtClean="0"/>
              <a:t> can </a:t>
            </a:r>
            <a:r>
              <a:rPr lang="it-IT" dirty="0" err="1" smtClean="0"/>
              <a:t>greatly</a:t>
            </a:r>
            <a:r>
              <a:rPr lang="it-IT" dirty="0" smtClean="0"/>
              <a:t> reduce the </a:t>
            </a:r>
            <a:r>
              <a:rPr lang="it-IT" dirty="0" err="1" smtClean="0"/>
              <a:t>noise</a:t>
            </a:r>
            <a:endParaRPr lang="it-IT" dirty="0" smtClean="0"/>
          </a:p>
          <a:p>
            <a:r>
              <a:rPr lang="it-IT" dirty="0" err="1" smtClean="0"/>
              <a:t>We</a:t>
            </a:r>
            <a:r>
              <a:rPr lang="it-IT" dirty="0" smtClean="0"/>
              <a:t> </a:t>
            </a:r>
            <a:r>
              <a:rPr lang="it-IT" dirty="0" err="1" smtClean="0"/>
              <a:t>predict</a:t>
            </a:r>
            <a:r>
              <a:rPr lang="it-IT" dirty="0" smtClean="0"/>
              <a:t> </a:t>
            </a:r>
            <a:r>
              <a:rPr lang="it-IT" dirty="0" err="1" smtClean="0"/>
              <a:t>that</a:t>
            </a:r>
            <a:r>
              <a:rPr lang="it-IT" dirty="0" smtClean="0"/>
              <a:t> the </a:t>
            </a:r>
            <a:r>
              <a:rPr lang="it-IT" dirty="0" err="1" smtClean="0"/>
              <a:t>overpressure</a:t>
            </a:r>
            <a:r>
              <a:rPr lang="it-IT" dirty="0" smtClean="0"/>
              <a:t> </a:t>
            </a:r>
            <a:r>
              <a:rPr lang="it-IT" dirty="0" err="1" smtClean="0"/>
              <a:t>deforms</a:t>
            </a:r>
            <a:r>
              <a:rPr lang="it-IT" dirty="0" smtClean="0"/>
              <a:t> the </a:t>
            </a:r>
            <a:r>
              <a:rPr lang="it-IT" dirty="0" err="1" smtClean="0"/>
              <a:t>surface</a:t>
            </a:r>
            <a:r>
              <a:rPr lang="it-IT" dirty="0" smtClean="0"/>
              <a:t> and </a:t>
            </a:r>
            <a:r>
              <a:rPr lang="it-IT" dirty="0" err="1" smtClean="0"/>
              <a:t>is</a:t>
            </a:r>
            <a:r>
              <a:rPr lang="it-IT" dirty="0" smtClean="0"/>
              <a:t> </a:t>
            </a:r>
            <a:r>
              <a:rPr lang="it-IT" dirty="0" err="1" smtClean="0"/>
              <a:t>observable</a:t>
            </a:r>
            <a:r>
              <a:rPr lang="it-IT" dirty="0" smtClean="0"/>
              <a:t> by </a:t>
            </a:r>
            <a:r>
              <a:rPr lang="it-IT" dirty="0" err="1" smtClean="0"/>
              <a:t>geodetic</a:t>
            </a:r>
            <a:r>
              <a:rPr lang="it-IT" dirty="0" smtClean="0"/>
              <a:t> </a:t>
            </a:r>
            <a:r>
              <a:rPr lang="it-IT" dirty="0" err="1" smtClean="0"/>
              <a:t>methods</a:t>
            </a:r>
            <a:endParaRPr lang="it-IT" dirty="0" smtClean="0"/>
          </a:p>
          <a:p>
            <a:r>
              <a:rPr lang="it-IT" dirty="0" err="1" smtClean="0"/>
              <a:t>We</a:t>
            </a:r>
            <a:r>
              <a:rPr lang="it-IT" dirty="0" smtClean="0"/>
              <a:t> are </a:t>
            </a:r>
            <a:r>
              <a:rPr lang="it-IT" dirty="0" err="1" smtClean="0"/>
              <a:t>interested</a:t>
            </a:r>
            <a:r>
              <a:rPr lang="it-IT" dirty="0" smtClean="0"/>
              <a:t> in </a:t>
            </a:r>
            <a:r>
              <a:rPr lang="it-IT" dirty="0" err="1" smtClean="0"/>
              <a:t>cooperation</a:t>
            </a:r>
            <a:r>
              <a:rPr lang="it-IT" dirty="0" smtClean="0"/>
              <a:t> in the </a:t>
            </a:r>
            <a:r>
              <a:rPr lang="it-IT" dirty="0" err="1" smtClean="0"/>
              <a:t>analysis</a:t>
            </a:r>
            <a:r>
              <a:rPr lang="it-IT" dirty="0" smtClean="0"/>
              <a:t> of high-</a:t>
            </a:r>
            <a:r>
              <a:rPr lang="it-IT" dirty="0" err="1" smtClean="0"/>
              <a:t>precision</a:t>
            </a:r>
            <a:r>
              <a:rPr lang="it-IT" dirty="0" smtClean="0"/>
              <a:t> </a:t>
            </a:r>
            <a:r>
              <a:rPr lang="it-IT" dirty="0" err="1" smtClean="0"/>
              <a:t>interferometry</a:t>
            </a:r>
            <a:endParaRPr lang="it-IT" dirty="0" smtClean="0"/>
          </a:p>
          <a:p>
            <a:endParaRPr lang="it-IT" dirty="0" smtClean="0"/>
          </a:p>
          <a:p>
            <a:pPr marL="0" indent="0">
              <a:buNone/>
            </a:pPr>
            <a:endParaRPr lang="it-IT" dirty="0"/>
          </a:p>
        </p:txBody>
      </p:sp>
    </p:spTree>
    <p:extLst>
      <p:ext uri="{BB962C8B-B14F-4D97-AF65-F5344CB8AC3E}">
        <p14:creationId xmlns:p14="http://schemas.microsoft.com/office/powerpoint/2010/main" val="265562933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18572</TotalTime>
  <Words>2943</Words>
  <Application>Microsoft Office PowerPoint</Application>
  <PresentationFormat>Presentazione su schermo (4:3)</PresentationFormat>
  <Paragraphs>415</Paragraphs>
  <Slides>70</Slides>
  <Notes>9</Notes>
  <HiddenSlides>2</HiddenSlides>
  <MMClips>1</MMClips>
  <ScaleCrop>false</ScaleCrop>
  <HeadingPairs>
    <vt:vector size="8" baseType="variant">
      <vt:variant>
        <vt:lpstr>Caratteri utilizzati</vt:lpstr>
      </vt:variant>
      <vt:variant>
        <vt:i4>9</vt:i4>
      </vt:variant>
      <vt:variant>
        <vt:lpstr>Tema</vt:lpstr>
      </vt:variant>
      <vt:variant>
        <vt:i4>1</vt:i4>
      </vt:variant>
      <vt:variant>
        <vt:lpstr>Server OLE incorporati</vt:lpstr>
      </vt:variant>
      <vt:variant>
        <vt:i4>1</vt:i4>
      </vt:variant>
      <vt:variant>
        <vt:lpstr>Titoli diapositive</vt:lpstr>
      </vt:variant>
      <vt:variant>
        <vt:i4>70</vt:i4>
      </vt:variant>
    </vt:vector>
  </HeadingPairs>
  <TitlesOfParts>
    <vt:vector size="81" baseType="lpstr">
      <vt:lpstr>SimSun</vt:lpstr>
      <vt:lpstr>.SFNSText-Regular</vt:lpstr>
      <vt:lpstr>Arial</vt:lpstr>
      <vt:lpstr>Calibri</vt:lpstr>
      <vt:lpstr>Cambria Math</vt:lpstr>
      <vt:lpstr>Symbol</vt:lpstr>
      <vt:lpstr>Times New Roman</vt:lpstr>
      <vt:lpstr>Verdana</vt:lpstr>
      <vt:lpstr>Wingdings</vt:lpstr>
      <vt:lpstr>Office Theme</vt:lpstr>
      <vt:lpstr>Equazione</vt:lpstr>
      <vt:lpstr>Gravity field of subsurface mass changes in observation and simulation</vt:lpstr>
      <vt:lpstr>Topics of talk</vt:lpstr>
      <vt:lpstr>1) Introduction to the gravity field</vt:lpstr>
      <vt:lpstr>Modeling the gravity changes</vt:lpstr>
      <vt:lpstr>Gravity Potential effect of extended mass body</vt:lpstr>
      <vt:lpstr>Force field components due to a buried sphere</vt:lpstr>
      <vt:lpstr>Gradient field components</vt:lpstr>
      <vt:lpstr>Integrated field for specific geometrical bodies</vt:lpstr>
      <vt:lpstr>Presentazione standard di PowerPoint</vt:lpstr>
      <vt:lpstr>Spring- superconducting and absolute gravity meter</vt:lpstr>
      <vt:lpstr>Relative gravimeters:  linear and astatized   systems</vt:lpstr>
      <vt:lpstr>Pendulum type instruments</vt:lpstr>
      <vt:lpstr>Principle of the astatization: counterbalance of the mass to increase sensitivity of the construction.</vt:lpstr>
      <vt:lpstr>Presentazione standard di PowerPoint</vt:lpstr>
      <vt:lpstr>Presentazione standard di PowerPoint</vt:lpstr>
      <vt:lpstr>Superconducting gravimeter</vt:lpstr>
      <vt:lpstr>Superconducting gravimeter principle</vt:lpstr>
      <vt:lpstr>Presentazione standard di PowerPoint</vt:lpstr>
      <vt:lpstr>Magnetic levitation</vt:lpstr>
      <vt:lpstr>Absolute gravimeters</vt:lpstr>
      <vt:lpstr>Presentazione standard di PowerPoint</vt:lpstr>
      <vt:lpstr>Atom interferometric gravimeter</vt:lpstr>
      <vt:lpstr>Gravity forward modeling with a discretization in prisms. </vt:lpstr>
      <vt:lpstr>Application of gravity in archeology. Find the underground void below a building.</vt:lpstr>
      <vt:lpstr>Sensitivity analysis for natural caves</vt:lpstr>
      <vt:lpstr>Simulated signal for a cave close to Trieste (Grotta Gigante)</vt:lpstr>
      <vt:lpstr>Synthetic models results of well</vt:lpstr>
      <vt:lpstr>More synthetic models related to the cave</vt:lpstr>
      <vt:lpstr>Forward model of effect of topography</vt:lpstr>
      <vt:lpstr>Model of gravity field generated by cave compared to observation</vt:lpstr>
      <vt:lpstr>Excellent agreement between observed and modelled field</vt:lpstr>
      <vt:lpstr>2 Sources of gravity field changes</vt:lpstr>
      <vt:lpstr>Summary of contributions to gravity observations</vt:lpstr>
      <vt:lpstr>Amplitude-Frequency of gravity field:  measurements of gravity are static or the time-variable field is observed. </vt:lpstr>
      <vt:lpstr>The relative gravimeters achieve higher accuracy than absolute measurements. In figure: SG: superconducting gravimeter. AG: absolute free fall gravimeter</vt:lpstr>
      <vt:lpstr>Gravity change calculation</vt:lpstr>
      <vt:lpstr>3 Transient deformation due to hydrologic effect: observation and model</vt:lpstr>
      <vt:lpstr>1 Overpressure in Hydrologic channels </vt:lpstr>
      <vt:lpstr>Presentazione standard di PowerPoint</vt:lpstr>
      <vt:lpstr>Presentazione standard di PowerPoint</vt:lpstr>
      <vt:lpstr>Location map of Carso/Karst, Italy, Slovenia, Skocjan caves, Reka river, Duino, Timavo springs, Adriatic-Carbonate platform, flysch</vt:lpstr>
      <vt:lpstr>Presentazione standard di PowerPoint</vt:lpstr>
      <vt:lpstr>Hydrologic model for the evolution of the pressure along the channel system </vt:lpstr>
      <vt:lpstr>2 Elastic model of pressurized channel</vt:lpstr>
      <vt:lpstr>Elastic model: elongated channel below surface which undergoes a pressurization.  Predicted movement of surface (units:m)</vt:lpstr>
      <vt:lpstr>Presentazione standard di PowerPoint</vt:lpstr>
      <vt:lpstr>Presentazione standard di PowerPoint</vt:lpstr>
      <vt:lpstr>Presentazione standard di PowerPoint</vt:lpstr>
      <vt:lpstr>Observations at greater floods (12/12/2008)</vt:lpstr>
      <vt:lpstr>Observations at greater floods  (23/12/2009)</vt:lpstr>
      <vt:lpstr>The selected floods in a greater time window</vt:lpstr>
      <vt:lpstr>Relative position of tiltmeter and GPS with respect to channel defines amplitude of induced signal.</vt:lpstr>
      <vt:lpstr>4 Expected and observed gravity changes in Karst</vt:lpstr>
      <vt:lpstr>1) Škocjan cave gravity sensitivity analysis to hydrologic effects</vt:lpstr>
      <vt:lpstr>Starting from cave plan view: discretization of cave with conduits</vt:lpstr>
      <vt:lpstr>Cross section of the channels</vt:lpstr>
      <vt:lpstr>Flow input</vt:lpstr>
      <vt:lpstr>Input data modeling: Water Level variations in the Martel hall</vt:lpstr>
      <vt:lpstr>Hydraulic modeling of the 2008 Event </vt:lpstr>
      <vt:lpstr>Observed vs. Modelled water level variation in the Martel cave</vt:lpstr>
      <vt:lpstr>Expected gravity signal depends on location of station- info center and directly above Martel Hall-  huge event of 2008</vt:lpstr>
      <vt:lpstr>Gravimeter in Karst was installed in June 2018 – g-phone (LIAG)</vt:lpstr>
      <vt:lpstr>Analysis of observed gravity changes: first correction is for tidal signal</vt:lpstr>
      <vt:lpstr>Tidal gravity changes</vt:lpstr>
      <vt:lpstr>Observed tidal gravity signals @ Škocjan Hydrologically disturbed signal removed </vt:lpstr>
      <vt:lpstr>Residuals: a closer look</vt:lpstr>
      <vt:lpstr>Improvement of the residuals including a local tidal model</vt:lpstr>
      <vt:lpstr>Including atmospheric correction</vt:lpstr>
      <vt:lpstr>Check for other possible transients: global hydrology</vt:lpstr>
      <vt:lpstr>Conclusions</vt:lpstr>
    </vt:vector>
  </TitlesOfParts>
  <Company>università</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Integrated Geosciences Petroleum Course  Perugia University  POTENTIAL METHODS   Day I Part 2 Introduction on retrieval of GravMag data</dc:title>
  <dc:creator>università trieste</dc:creator>
  <cp:lastModifiedBy>Carla Braitenberg</cp:lastModifiedBy>
  <cp:revision>997</cp:revision>
  <cp:lastPrinted>2018-05-23T18:02:19Z</cp:lastPrinted>
  <dcterms:created xsi:type="dcterms:W3CDTF">2010-02-06T11:59:53Z</dcterms:created>
  <dcterms:modified xsi:type="dcterms:W3CDTF">2019-07-01T10:42:51Z</dcterms:modified>
</cp:coreProperties>
</file>