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2" r:id="rId2"/>
    <p:sldId id="298" r:id="rId3"/>
    <p:sldId id="306" r:id="rId4"/>
    <p:sldId id="294" r:id="rId5"/>
    <p:sldId id="303" r:id="rId6"/>
    <p:sldId id="304" r:id="rId7"/>
    <p:sldId id="297" r:id="rId8"/>
    <p:sldId id="295" r:id="rId9"/>
    <p:sldId id="299" r:id="rId10"/>
    <p:sldId id="305" r:id="rId11"/>
    <p:sldId id="301" r:id="rId12"/>
    <p:sldId id="302" r:id="rId13"/>
    <p:sldId id="307" r:id="rId14"/>
    <p:sldId id="289" r:id="rId15"/>
    <p:sldId id="291" r:id="rId16"/>
    <p:sldId id="287" r:id="rId17"/>
    <p:sldId id="290" r:id="rId18"/>
    <p:sldId id="293" r:id="rId19"/>
    <p:sldId id="292" r:id="rId20"/>
    <p:sldId id="296" r:id="rId21"/>
    <p:sldId id="30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94590" autoAdjust="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209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C491C-9D00-47E7-88ED-59EC33B7B6F8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C4C15-D09E-49B4-896F-B1ABE6B8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6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C4C15-D09E-49B4-896F-B1ABE6B8A0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49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C4C15-D09E-49B4-896F-B1ABE6B8A0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20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61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1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31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45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1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79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69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78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3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5/3/2016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0DBA-366A-4159-9A3A-D4F2C3C33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2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.jpeg"/><Relationship Id="rId4" Type="http://schemas.openxmlformats.org/officeDocument/2006/relationships/image" Target="../media/image2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31.png"/><Relationship Id="rId7" Type="http://schemas.openxmlformats.org/officeDocument/2006/relationships/image" Target="../media/image3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slwebtest.virgo.infn.it/osl_squeezin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88640" y="4149080"/>
            <a:ext cx="8566720" cy="129614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Jean-Pierre Zendri</a:t>
            </a:r>
          </a:p>
          <a:p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On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behalf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 of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 the </a:t>
            </a:r>
            <a:r>
              <a:rPr lang="it-IT" sz="2800" dirty="0" err="1" smtClean="0">
                <a:solidFill>
                  <a:schemeClr val="accent1">
                    <a:lumMod val="75000"/>
                  </a:schemeClr>
                </a:solidFill>
              </a:rPr>
              <a:t>squeezing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 team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225968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it-I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Cascina </a:t>
            </a:r>
            <a:r>
              <a:rPr lang="it-IT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activity</a:t>
            </a:r>
            <a:r>
              <a:rPr lang="it-I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on </a:t>
            </a:r>
            <a:r>
              <a:rPr lang="it-IT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squeezing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46" y="260768"/>
            <a:ext cx="1089310" cy="1080000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/>
              <a:t>Virgo Week  Cascina 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 4th,  </a:t>
            </a:r>
            <a:r>
              <a:rPr lang="it-IT" dirty="0"/>
              <a:t>2016</a:t>
            </a:r>
            <a:endParaRPr lang="en-US" dirty="0"/>
          </a:p>
          <a:p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872" y="197767"/>
            <a:ext cx="21336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87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Squeezing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activity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in Cascina 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899592" y="908720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it-IT" b="1" dirty="0" err="1" smtClean="0">
                <a:latin typeface="Century" panose="02040604050505020304" pitchFamily="18" charset="0"/>
              </a:rPr>
              <a:t>Aim</a:t>
            </a:r>
            <a:r>
              <a:rPr lang="it-IT" dirty="0" smtClean="0">
                <a:latin typeface="Century" panose="02040604050505020304" pitchFamily="18" charset="0"/>
              </a:rPr>
              <a:t>: Construction of  a </a:t>
            </a:r>
            <a:r>
              <a:rPr lang="it-IT" dirty="0" err="1" smtClean="0">
                <a:latin typeface="Century" panose="02040604050505020304" pitchFamily="18" charset="0"/>
              </a:rPr>
              <a:t>vacuum</a:t>
            </a:r>
            <a:r>
              <a:rPr lang="it-IT" dirty="0" smtClean="0">
                <a:latin typeface="Century" panose="02040604050505020304" pitchFamily="18" charset="0"/>
              </a:rPr>
              <a:t> squeezer  </a:t>
            </a:r>
            <a:r>
              <a:rPr lang="it-IT" dirty="0" err="1" smtClean="0">
                <a:latin typeface="Century" panose="02040604050505020304" pitchFamily="18" charset="0"/>
              </a:rPr>
              <a:t>following</a:t>
            </a:r>
            <a:r>
              <a:rPr lang="it-IT" dirty="0" smtClean="0">
                <a:latin typeface="Century" panose="02040604050505020304" pitchFamily="18" charset="0"/>
              </a:rPr>
              <a:t> the </a:t>
            </a:r>
            <a:r>
              <a:rPr lang="it-IT" dirty="0" err="1" smtClean="0">
                <a:latin typeface="Century" panose="02040604050505020304" pitchFamily="18" charset="0"/>
              </a:rPr>
              <a:t>AdV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squeezing</a:t>
            </a:r>
            <a:r>
              <a:rPr lang="it-IT" dirty="0" smtClean="0">
                <a:latin typeface="Century" panose="02040604050505020304" pitchFamily="18" charset="0"/>
              </a:rPr>
              <a:t> TDR design. </a:t>
            </a:r>
            <a:r>
              <a:rPr lang="it-IT" dirty="0" err="1" smtClean="0">
                <a:latin typeface="Century" panose="02040604050505020304" pitchFamily="18" charset="0"/>
              </a:rPr>
              <a:t>Details</a:t>
            </a:r>
            <a:r>
              <a:rPr lang="it-IT" dirty="0" smtClean="0">
                <a:latin typeface="Century" panose="02040604050505020304" pitchFamily="18" charset="0"/>
              </a:rPr>
              <a:t> in </a:t>
            </a:r>
            <a:r>
              <a:rPr lang="en-US" dirty="0">
                <a:latin typeface="Century" panose="02040604050505020304" pitchFamily="18" charset="0"/>
              </a:rPr>
              <a:t>VIR-0411A-152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6005" y="1556792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err="1" smtClean="0">
                <a:latin typeface="Century" panose="02040604050505020304" pitchFamily="18" charset="0"/>
              </a:rPr>
              <a:t>Homemade</a:t>
            </a:r>
            <a:r>
              <a:rPr lang="it-IT" dirty="0" smtClean="0">
                <a:latin typeface="Century" panose="02040604050505020304" pitchFamily="18" charset="0"/>
              </a:rPr>
              <a:t> SHG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Linear single </a:t>
            </a:r>
            <a:r>
              <a:rPr lang="it-IT" dirty="0" err="1" smtClean="0">
                <a:latin typeface="Century" panose="02040604050505020304" pitchFamily="18" charset="0"/>
              </a:rPr>
              <a:t>resonant</a:t>
            </a:r>
            <a:r>
              <a:rPr lang="it-IT" dirty="0" smtClean="0">
                <a:latin typeface="Century" panose="02040604050505020304" pitchFamily="18" charset="0"/>
              </a:rPr>
              <a:t> OPO</a:t>
            </a:r>
            <a:r>
              <a:rPr lang="it-IT" dirty="0" smtClean="0"/>
              <a:t>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99592" y="4365104"/>
            <a:ext cx="705678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it-IT" dirty="0" smtClean="0">
                <a:latin typeface="Century" panose="02040604050505020304" pitchFamily="18" charset="0"/>
              </a:rPr>
              <a:t>EGO  </a:t>
            </a:r>
            <a:r>
              <a:rPr lang="it-IT" dirty="0" err="1" smtClean="0">
                <a:latin typeface="Century" panose="02040604050505020304" pitchFamily="18" charset="0"/>
              </a:rPr>
              <a:t>support</a:t>
            </a:r>
            <a:endParaRPr lang="it-IT" dirty="0" smtClean="0">
              <a:latin typeface="Century" panose="020406040505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it-IT" dirty="0" err="1" smtClean="0">
                <a:latin typeface="Century" panose="02040604050505020304" pitchFamily="18" charset="0"/>
              </a:rPr>
              <a:t>Logistical</a:t>
            </a:r>
            <a:r>
              <a:rPr lang="it-IT" dirty="0" smtClean="0">
                <a:latin typeface="Century" panose="02040604050505020304" pitchFamily="18" charset="0"/>
              </a:rPr>
              <a:t> and </a:t>
            </a:r>
            <a:r>
              <a:rPr lang="it-IT" dirty="0" err="1" smtClean="0">
                <a:latin typeface="Century" panose="02040604050505020304" pitchFamily="18" charset="0"/>
              </a:rPr>
              <a:t>services</a:t>
            </a:r>
            <a:r>
              <a:rPr lang="it-IT" dirty="0" smtClean="0">
                <a:latin typeface="Century" panose="02040604050505020304" pitchFamily="18" charset="0"/>
              </a:rPr>
              <a:t> (</a:t>
            </a:r>
            <a:r>
              <a:rPr lang="it-IT" dirty="0" err="1" smtClean="0">
                <a:latin typeface="Century" panose="02040604050505020304" pitchFamily="18" charset="0"/>
              </a:rPr>
              <a:t>clean</a:t>
            </a:r>
            <a:r>
              <a:rPr lang="it-IT" dirty="0" smtClean="0">
                <a:latin typeface="Century" panose="02040604050505020304" pitchFamily="18" charset="0"/>
              </a:rPr>
              <a:t> room, </a:t>
            </a:r>
            <a:r>
              <a:rPr lang="it-IT" dirty="0" err="1" smtClean="0">
                <a:latin typeface="Century" panose="02040604050505020304" pitchFamily="18" charset="0"/>
              </a:rPr>
              <a:t>racks</a:t>
            </a:r>
            <a:r>
              <a:rPr lang="it-IT" dirty="0" smtClean="0">
                <a:latin typeface="Century" panose="02040604050505020304" pitchFamily="18" charset="0"/>
              </a:rPr>
              <a:t>, </a:t>
            </a:r>
            <a:r>
              <a:rPr lang="it-IT" dirty="0" err="1" smtClean="0">
                <a:latin typeface="Century" panose="02040604050505020304" pitchFamily="18" charset="0"/>
              </a:rPr>
              <a:t>computers</a:t>
            </a:r>
            <a:r>
              <a:rPr lang="it-IT" dirty="0" smtClean="0">
                <a:latin typeface="Century" panose="02040604050505020304" pitchFamily="18" charset="0"/>
              </a:rPr>
              <a:t>, network,..)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it-IT" dirty="0" err="1" smtClean="0">
                <a:latin typeface="Century" panose="02040604050505020304" pitchFamily="18" charset="0"/>
              </a:rPr>
              <a:t>Specific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tasks</a:t>
            </a:r>
            <a:r>
              <a:rPr lang="it-IT" dirty="0" smtClean="0">
                <a:latin typeface="Century" panose="02040604050505020304" pitchFamily="18" charset="0"/>
              </a:rPr>
              <a:t> (in </a:t>
            </a:r>
            <a:r>
              <a:rPr lang="it-IT" dirty="0" err="1" smtClean="0">
                <a:latin typeface="Century" panose="02040604050505020304" pitchFamily="18" charset="0"/>
              </a:rPr>
              <a:t>vacuum</a:t>
            </a:r>
            <a:r>
              <a:rPr lang="it-IT" dirty="0" smtClean="0">
                <a:latin typeface="Century" panose="02040604050505020304" pitchFamily="18" charset="0"/>
              </a:rPr>
              <a:t> faraday isolator, DC </a:t>
            </a:r>
            <a:r>
              <a:rPr lang="it-IT" dirty="0" err="1" smtClean="0">
                <a:latin typeface="Century" panose="02040604050505020304" pitchFamily="18" charset="0"/>
              </a:rPr>
              <a:t>photodiodes</a:t>
            </a:r>
            <a:r>
              <a:rPr lang="it-IT" dirty="0" smtClean="0">
                <a:latin typeface="Century" panose="02040604050505020304" pitchFamily="18" charset="0"/>
              </a:rPr>
              <a:t>, DC </a:t>
            </a:r>
            <a:r>
              <a:rPr lang="it-IT" dirty="0" err="1" smtClean="0">
                <a:latin typeface="Century" panose="02040604050505020304" pitchFamily="18" charset="0"/>
              </a:rPr>
              <a:t>power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supply</a:t>
            </a:r>
            <a:r>
              <a:rPr lang="it-IT" dirty="0" smtClean="0">
                <a:latin typeface="Century" panose="02040604050505020304" pitchFamily="18" charset="0"/>
              </a:rPr>
              <a:t>, </a:t>
            </a:r>
            <a:r>
              <a:rPr lang="it-IT" dirty="0" err="1" smtClean="0">
                <a:latin typeface="Century" panose="02040604050505020304" pitchFamily="18" charset="0"/>
              </a:rPr>
              <a:t>cabling</a:t>
            </a:r>
            <a:r>
              <a:rPr lang="it-IT" dirty="0" smtClean="0">
                <a:latin typeface="Century" panose="02040604050505020304" pitchFamily="18" charset="0"/>
              </a:rPr>
              <a:t>, PZT HV drivers, </a:t>
            </a:r>
            <a:r>
              <a:rPr lang="it-IT" dirty="0" err="1" smtClean="0">
                <a:latin typeface="Century" panose="02040604050505020304" pitchFamily="18" charset="0"/>
              </a:rPr>
              <a:t>resonant</a:t>
            </a:r>
            <a:r>
              <a:rPr lang="it-IT" dirty="0" smtClean="0">
                <a:latin typeface="Century" panose="02040604050505020304" pitchFamily="18" charset="0"/>
              </a:rPr>
              <a:t> EOM…)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n-US" dirty="0" smtClean="0">
                <a:latin typeface="Century" panose="02040604050505020304" pitchFamily="18" charset="0"/>
              </a:rPr>
              <a:t>Discussion and expertise in many fields.</a:t>
            </a:r>
            <a:endParaRPr lang="it-IT" dirty="0" smtClean="0">
              <a:latin typeface="Century" panose="020406040505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endParaRPr lang="en-US" sz="2000" dirty="0">
              <a:latin typeface="Century" panose="020406040505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2339588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Century" panose="02040604050505020304" pitchFamily="18" charset="0"/>
              </a:rPr>
              <a:t>Goal: 12 dB of </a:t>
            </a:r>
            <a:r>
              <a:rPr lang="it-IT" b="1" dirty="0">
                <a:latin typeface="Century" panose="02040604050505020304" pitchFamily="18" charset="0"/>
              </a:rPr>
              <a:t> </a:t>
            </a:r>
            <a:r>
              <a:rPr lang="it-IT" b="1" dirty="0" err="1" smtClean="0">
                <a:latin typeface="Century" panose="02040604050505020304" pitchFamily="18" charset="0"/>
              </a:rPr>
              <a:t>squeezing</a:t>
            </a:r>
            <a:r>
              <a:rPr lang="it-IT" b="1" dirty="0" smtClean="0">
                <a:latin typeface="Century" panose="02040604050505020304" pitchFamily="18" charset="0"/>
              </a:rPr>
              <a:t> in the audio </a:t>
            </a:r>
            <a:r>
              <a:rPr lang="it-IT" b="1" dirty="0" err="1" smtClean="0">
                <a:latin typeface="Century" panose="02040604050505020304" pitchFamily="18" charset="0"/>
              </a:rPr>
              <a:t>frequency</a:t>
            </a:r>
            <a:r>
              <a:rPr lang="it-IT" b="1" dirty="0" smtClean="0">
                <a:latin typeface="Century" panose="02040604050505020304" pitchFamily="18" charset="0"/>
              </a:rPr>
              <a:t> band</a:t>
            </a:r>
            <a:endParaRPr lang="en-US" b="1" dirty="0">
              <a:latin typeface="Century" panose="020406040505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2" y="3501008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smtClean="0">
                <a:latin typeface="Century" panose="02040604050505020304" pitchFamily="18" charset="0"/>
              </a:rPr>
              <a:t>The main </a:t>
            </a:r>
            <a:r>
              <a:rPr lang="en-US" dirty="0">
                <a:latin typeface="Century" panose="02040604050505020304" pitchFamily="18" charset="0"/>
              </a:rPr>
              <a:t>financial support </a:t>
            </a:r>
            <a:r>
              <a:rPr lang="en-US" dirty="0" smtClean="0">
                <a:latin typeface="Century" panose="02040604050505020304" pitchFamily="18" charset="0"/>
              </a:rPr>
              <a:t>is from INFN (Ge, Na, </a:t>
            </a:r>
            <a:r>
              <a:rPr lang="en-US" dirty="0" err="1" smtClean="0">
                <a:latin typeface="Century" panose="02040604050505020304" pitchFamily="18" charset="0"/>
              </a:rPr>
              <a:t>RomeI</a:t>
            </a:r>
            <a:r>
              <a:rPr lang="en-US" dirty="0" smtClean="0">
                <a:latin typeface="Century" panose="02040604050505020304" pitchFamily="18" charset="0"/>
              </a:rPr>
              <a:t>, </a:t>
            </a:r>
            <a:r>
              <a:rPr lang="en-US" dirty="0" err="1" smtClean="0">
                <a:latin typeface="Century" panose="02040604050505020304" pitchFamily="18" charset="0"/>
              </a:rPr>
              <a:t>RomeII</a:t>
            </a:r>
            <a:r>
              <a:rPr lang="en-US" dirty="0" smtClean="0">
                <a:latin typeface="Century" panose="02040604050505020304" pitchFamily="18" charset="0"/>
              </a:rPr>
              <a:t>, Pi, </a:t>
            </a:r>
            <a:r>
              <a:rPr lang="en-US" dirty="0" err="1" smtClean="0">
                <a:latin typeface="Century" panose="02040604050505020304" pitchFamily="18" charset="0"/>
              </a:rPr>
              <a:t>Pd</a:t>
            </a:r>
            <a:r>
              <a:rPr lang="en-US" dirty="0" smtClean="0">
                <a:latin typeface="Century" panose="02040604050505020304" pitchFamily="18" charset="0"/>
              </a:rPr>
              <a:t>/</a:t>
            </a:r>
            <a:r>
              <a:rPr lang="en-US" dirty="0" err="1" smtClean="0">
                <a:latin typeface="Century" panose="02040604050505020304" pitchFamily="18" charset="0"/>
              </a:rPr>
              <a:t>Tn</a:t>
            </a:r>
            <a:r>
              <a:rPr lang="en-US" dirty="0" smtClean="0">
                <a:latin typeface="Century" panose="02040604050505020304" pitchFamily="18" charset="0"/>
              </a:rPr>
              <a:t>) plus in kind support   from other  Virgo-Labs.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2854677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Century" panose="02040604050505020304" pitchFamily="18" charset="0"/>
              </a:rPr>
              <a:t>The </a:t>
            </a:r>
            <a:r>
              <a:rPr lang="en-US" dirty="0" smtClean="0">
                <a:latin typeface="Century" panose="02040604050505020304" pitchFamily="18" charset="0"/>
              </a:rPr>
              <a:t>construction began </a:t>
            </a:r>
            <a:r>
              <a:rPr lang="en-US" dirty="0">
                <a:latin typeface="Century" panose="02040604050505020304" pitchFamily="18" charset="0"/>
              </a:rPr>
              <a:t>in the </a:t>
            </a:r>
            <a:r>
              <a:rPr lang="en-US" dirty="0" smtClean="0">
                <a:latin typeface="Century" panose="02040604050505020304" pitchFamily="18" charset="0"/>
              </a:rPr>
              <a:t>1500W clean </a:t>
            </a:r>
            <a:r>
              <a:rPr lang="en-US" dirty="0">
                <a:latin typeface="Century" panose="02040604050505020304" pitchFamily="18" charset="0"/>
              </a:rPr>
              <a:t>room in </a:t>
            </a:r>
            <a:r>
              <a:rPr lang="en-US" dirty="0" smtClean="0">
                <a:latin typeface="Century" panose="02040604050505020304" pitchFamily="18" charset="0"/>
              </a:rPr>
              <a:t>September 2015. 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2</a:t>
            </a:fld>
            <a:endParaRPr lang="en-US"/>
          </a:p>
        </p:txBody>
      </p:sp>
      <p:sp>
        <p:nvSpPr>
          <p:cNvPr id="1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</a:t>
            </a:r>
            <a:r>
              <a:rPr lang="it-IT" dirty="0" err="1" smtClean="0"/>
              <a:t>May</a:t>
            </a:r>
            <a:r>
              <a:rPr lang="it-IT" dirty="0" smtClean="0"/>
              <a:t>  4th      2016</a:t>
            </a:r>
            <a:endParaRPr lang="en-US" dirty="0"/>
          </a:p>
        </p:txBody>
      </p:sp>
      <p:pic>
        <p:nvPicPr>
          <p:cNvPr id="2050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54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1500W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optical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layout 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611560" y="692696"/>
            <a:ext cx="7560840" cy="49499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43608" y="5733256"/>
            <a:ext cx="252028" cy="2160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5733256"/>
            <a:ext cx="291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3">
                    <a:lumMod val="75000"/>
                  </a:schemeClr>
                </a:solidFill>
                <a:latin typeface="Century" panose="02040604050505020304" pitchFamily="18" charset="0"/>
              </a:rPr>
              <a:t>Green Line SHG+MZ+MC532</a:t>
            </a:r>
            <a:endParaRPr lang="en-US" sz="1400" dirty="0">
              <a:solidFill>
                <a:schemeClr val="accent3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43608" y="6165304"/>
            <a:ext cx="252028" cy="216024"/>
          </a:xfrm>
          <a:prstGeom prst="rect">
            <a:avLst/>
          </a:prstGeom>
          <a:solidFill>
            <a:srgbClr val="C00000"/>
          </a:solidFill>
          <a:ln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59632" y="6093296"/>
            <a:ext cx="3159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solidFill>
                  <a:srgbClr val="C00000"/>
                </a:solidFill>
                <a:latin typeface="Century" panose="02040604050505020304" pitchFamily="18" charset="0"/>
              </a:rPr>
              <a:t>Homodyne</a:t>
            </a:r>
            <a:r>
              <a:rPr lang="it-IT" sz="1400" dirty="0" smtClean="0">
                <a:solidFill>
                  <a:srgbClr val="C00000"/>
                </a:solidFill>
                <a:latin typeface="Century" panose="02040604050505020304" pitchFamily="18" charset="0"/>
              </a:rPr>
              <a:t> line MC1064+ </a:t>
            </a:r>
            <a:r>
              <a:rPr lang="it-IT" sz="1400" dirty="0" err="1" smtClean="0">
                <a:solidFill>
                  <a:srgbClr val="C00000"/>
                </a:solidFill>
                <a:latin typeface="Century" panose="02040604050505020304" pitchFamily="18" charset="0"/>
              </a:rPr>
              <a:t>homodyne</a:t>
            </a:r>
            <a:endParaRPr lang="en-US" sz="1400" dirty="0">
              <a:solidFill>
                <a:srgbClr val="C00000"/>
              </a:solidFill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9792" y="1268760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chemeClr val="accent3">
                    <a:lumMod val="75000"/>
                  </a:schemeClr>
                </a:solidFill>
                <a:latin typeface="Century" panose="02040604050505020304" pitchFamily="18" charset="0"/>
              </a:rPr>
              <a:t>SHG </a:t>
            </a:r>
            <a:r>
              <a:rPr lang="it-IT" sz="1200" b="1" dirty="0" err="1" smtClean="0">
                <a:solidFill>
                  <a:schemeClr val="accent3">
                    <a:lumMod val="75000"/>
                  </a:schemeClr>
                </a:solidFill>
                <a:latin typeface="Century" panose="02040604050505020304" pitchFamily="18" charset="0"/>
              </a:rPr>
              <a:t>Cavity</a:t>
            </a:r>
            <a:endParaRPr lang="en-US" sz="1200" b="1" dirty="0">
              <a:solidFill>
                <a:schemeClr val="accent3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580" y="2348879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chemeClr val="accent3">
                    <a:lumMod val="75000"/>
                  </a:schemeClr>
                </a:solidFill>
                <a:latin typeface="Century" panose="02040604050505020304" pitchFamily="18" charset="0"/>
              </a:rPr>
              <a:t>Mach </a:t>
            </a:r>
            <a:r>
              <a:rPr lang="it-IT" sz="1200" b="1" dirty="0" err="1" smtClean="0">
                <a:solidFill>
                  <a:schemeClr val="accent3">
                    <a:lumMod val="75000"/>
                  </a:schemeClr>
                </a:solidFill>
                <a:latin typeface="Century" panose="02040604050505020304" pitchFamily="18" charset="0"/>
              </a:rPr>
              <a:t>Zhender</a:t>
            </a:r>
            <a:endParaRPr lang="en-US" sz="1200" b="1" dirty="0">
              <a:solidFill>
                <a:schemeClr val="accent3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51920" y="2287905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chemeClr val="accent3">
                    <a:lumMod val="75000"/>
                  </a:schemeClr>
                </a:solidFill>
                <a:latin typeface="Century" panose="02040604050505020304" pitchFamily="18" charset="0"/>
              </a:rPr>
              <a:t>MC532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84168" y="3656057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rgbClr val="C00000"/>
                </a:solidFill>
                <a:latin typeface="Century" panose="02040604050505020304" pitchFamily="18" charset="0"/>
              </a:rPr>
              <a:t>MC1064</a:t>
            </a:r>
            <a:endParaRPr lang="en-US" sz="1200" b="1" dirty="0">
              <a:solidFill>
                <a:srgbClr val="C00000"/>
              </a:solidFill>
              <a:latin typeface="Century" panose="020406040505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232" y="2575937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solidFill>
                  <a:srgbClr val="C00000"/>
                </a:solidFill>
                <a:latin typeface="Century" panose="02040604050505020304" pitchFamily="18" charset="0"/>
              </a:rPr>
              <a:t>Homodyne</a:t>
            </a:r>
            <a:endParaRPr lang="en-US" sz="1200" b="1" dirty="0">
              <a:solidFill>
                <a:srgbClr val="C00000"/>
              </a:solidFill>
              <a:latin typeface="Century" panose="020406040505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72100" y="5733256"/>
            <a:ext cx="252028" cy="21602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472100" y="6093296"/>
            <a:ext cx="252028" cy="216024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760132" y="5661248"/>
            <a:ext cx="291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</a:rPr>
              <a:t>OPO Line OPO </a:t>
            </a:r>
            <a:r>
              <a:rPr lang="it-IT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</a:rPr>
              <a:t>cavity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60132" y="6021288"/>
            <a:ext cx="29163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Other</a:t>
            </a:r>
            <a:r>
              <a:rPr lang="it-IT" sz="1400" dirty="0" smtClean="0">
                <a:solidFill>
                  <a:srgbClr val="0070C0"/>
                </a:solidFill>
                <a:latin typeface="Century" panose="02040604050505020304" pitchFamily="18" charset="0"/>
              </a:rPr>
              <a:t> OPLL, </a:t>
            </a:r>
            <a:r>
              <a:rPr lang="it-IT" sz="1400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electronics</a:t>
            </a:r>
            <a:endParaRPr lang="en-US" sz="1400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80112" y="2175247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</a:rPr>
              <a:t>OPO</a:t>
            </a:r>
          </a:p>
          <a:p>
            <a:r>
              <a:rPr lang="it-IT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</a:rPr>
              <a:t>cavity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403648" y="3140968"/>
            <a:ext cx="576064" cy="653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907704" y="3639508"/>
            <a:ext cx="576064" cy="653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>
            <a:stCxn id="3" idx="1"/>
          </p:cNvCxnSpPr>
          <p:nvPr/>
        </p:nvCxnSpPr>
        <p:spPr>
          <a:xfrm flipH="1">
            <a:off x="2339752" y="1407260"/>
            <a:ext cx="360040" cy="1495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2515580" y="2852936"/>
            <a:ext cx="202214" cy="3147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3</a:t>
            </a:fld>
            <a:endParaRPr lang="en-US" dirty="0"/>
          </a:p>
        </p:txBody>
      </p:sp>
      <p:sp>
        <p:nvSpPr>
          <p:cNvPr id="29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</a:t>
            </a:r>
            <a:r>
              <a:rPr lang="it-IT" dirty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 4th  2016</a:t>
            </a:r>
            <a:endParaRPr lang="en-US" dirty="0"/>
          </a:p>
        </p:txBody>
      </p:sp>
      <p:pic>
        <p:nvPicPr>
          <p:cNvPr id="27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92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10" grpId="0" animBg="1"/>
      <p:bldP spid="12" grpId="0"/>
      <p:bldP spid="3" grpId="0"/>
      <p:bldP spid="15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4" grpId="0"/>
      <p:bldP spid="4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Second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Harmonic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Generation (SHG)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1621" y="1012746"/>
            <a:ext cx="4779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Crystal: PPKTP  9.3×1.2×1 mm</a:t>
            </a:r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2" y="2728110"/>
            <a:ext cx="4802620" cy="33651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331" y="2780111"/>
            <a:ext cx="4831173" cy="33851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3648" y="262762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Century" panose="02040604050505020304" pitchFamily="18" charset="0"/>
              </a:rPr>
              <a:t>Phase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matching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36096" y="270892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entury" panose="02040604050505020304" pitchFamily="18" charset="0"/>
              </a:rPr>
              <a:t>Double pass </a:t>
            </a:r>
            <a:r>
              <a:rPr lang="it-IT" dirty="0" err="1" smtClean="0">
                <a:latin typeface="Century" panose="02040604050505020304" pitchFamily="18" charset="0"/>
              </a:rPr>
              <a:t>conversion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572" y="6008151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Best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  <a:latin typeface="Century" panose="02040604050505020304" pitchFamily="18" charset="0"/>
              </a:rPr>
              <a:t>efficiency @ </a:t>
            </a:r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305 Kelvin</a:t>
            </a:r>
            <a:endParaRPr lang="en-US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54904" y="6011996"/>
            <a:ext cx="327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Double pass </a:t>
            </a:r>
            <a:r>
              <a:rPr lang="en-US" dirty="0">
                <a:solidFill>
                  <a:srgbClr val="0070C0"/>
                </a:solidFill>
                <a:latin typeface="Century" panose="02040604050505020304" pitchFamily="18" charset="0"/>
              </a:rPr>
              <a:t>efficiency </a:t>
            </a:r>
            <a:r>
              <a:rPr lang="en-US" dirty="0" smtClean="0">
                <a:solidFill>
                  <a:srgbClr val="0070C0"/>
                </a:solidFill>
                <a:latin typeface="Century" panose="02040604050505020304" pitchFamily="18" charset="0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&lt;1%</a:t>
            </a:r>
            <a:endParaRPr lang="en-US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94" y="1343800"/>
            <a:ext cx="1790110" cy="100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7380312" y="1324443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HR </a:t>
            </a:r>
            <a:r>
              <a:rPr lang="it-IT" sz="1200" dirty="0" err="1" smtClean="0">
                <a:latin typeface="Century" panose="02040604050505020304" pitchFamily="18" charset="0"/>
              </a:rPr>
              <a:t>coating</a:t>
            </a:r>
            <a:endParaRPr lang="it-IT" sz="1200" dirty="0" smtClean="0">
              <a:latin typeface="Century" panose="02040604050505020304" pitchFamily="18" charset="0"/>
            </a:endParaRPr>
          </a:p>
          <a:p>
            <a:r>
              <a:rPr lang="it-IT" sz="1200" dirty="0" smtClean="0">
                <a:latin typeface="Century" panose="02040604050505020304" pitchFamily="18" charset="0"/>
              </a:rPr>
              <a:t>ROC 8 mm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87559" y="1319851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Century" panose="02040604050505020304" pitchFamily="18" charset="0"/>
              </a:rPr>
              <a:t>A</a:t>
            </a:r>
            <a:r>
              <a:rPr lang="it-IT" sz="1200" dirty="0" smtClean="0">
                <a:latin typeface="Century" panose="02040604050505020304" pitchFamily="18" charset="0"/>
              </a:rPr>
              <a:t>R </a:t>
            </a:r>
            <a:r>
              <a:rPr lang="it-IT" sz="1200" dirty="0" err="1" smtClean="0">
                <a:latin typeface="Century" panose="02040604050505020304" pitchFamily="18" charset="0"/>
              </a:rPr>
              <a:t>coating</a:t>
            </a:r>
            <a:endParaRPr lang="it-IT" sz="1200" dirty="0" smtClean="0">
              <a:latin typeface="Century" panose="02040604050505020304" pitchFamily="18" charset="0"/>
            </a:endParaRPr>
          </a:p>
          <a:p>
            <a:r>
              <a:rPr lang="it-IT" sz="1200" dirty="0" smtClean="0">
                <a:latin typeface="Century" panose="02040604050505020304" pitchFamily="18" charset="0"/>
              </a:rPr>
              <a:t>1064&amp;532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40152" y="1639833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n=1.8306</a:t>
            </a:r>
            <a:endParaRPr lang="en-US" sz="1200" dirty="0">
              <a:latin typeface="Century" panose="02040604050505020304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652120" y="1268760"/>
            <a:ext cx="151216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012160" y="991761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9.3 mm</a:t>
            </a:r>
            <a:endParaRPr lang="en-US" sz="1200" dirty="0">
              <a:latin typeface="Century" panose="02040604050505020304" pitchFamily="18" charset="0"/>
            </a:endParaRPr>
          </a:p>
        </p:txBody>
      </p:sp>
      <p:cxnSp>
        <p:nvCxnSpPr>
          <p:cNvPr id="30" name="Elbow Connector 29"/>
          <p:cNvCxnSpPr>
            <a:stCxn id="25" idx="2"/>
          </p:cNvCxnSpPr>
          <p:nvPr/>
        </p:nvCxnSpPr>
        <p:spPr>
          <a:xfrm rot="16200000" flipH="1">
            <a:off x="5151242" y="1621888"/>
            <a:ext cx="207324" cy="52657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3" idx="2"/>
          </p:cNvCxnSpPr>
          <p:nvPr/>
        </p:nvCxnSpPr>
        <p:spPr>
          <a:xfrm rot="5400000">
            <a:off x="7530974" y="1635446"/>
            <a:ext cx="202732" cy="50405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084168" y="1999873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Century" panose="02040604050505020304" pitchFamily="18" charset="0"/>
              </a:rPr>
              <a:t>PPKTP</a:t>
            </a:r>
            <a:endParaRPr lang="en-US" sz="1200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4</a:t>
            </a:fld>
            <a:endParaRPr lang="en-US"/>
          </a:p>
        </p:txBody>
      </p:sp>
      <p:sp>
        <p:nvSpPr>
          <p:cNvPr id="31" name="Footer Placeholder 3"/>
          <p:cNvSpPr txBox="1">
            <a:spLocks/>
          </p:cNvSpPr>
          <p:nvPr/>
        </p:nvSpPr>
        <p:spPr>
          <a:xfrm>
            <a:off x="3276600" y="645333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mtClean="0"/>
              <a:t>Virgo Week  Cascina  May  4th,  2016</a:t>
            </a:r>
            <a:endParaRPr lang="en-US" smtClean="0"/>
          </a:p>
          <a:p>
            <a:endParaRPr lang="it-IT" dirty="0"/>
          </a:p>
        </p:txBody>
      </p:sp>
      <p:pic>
        <p:nvPicPr>
          <p:cNvPr id="28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34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Cavity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enhanced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SHG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611" y="1625656"/>
            <a:ext cx="2498485" cy="18738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8070" y="980728"/>
            <a:ext cx="4779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Cavity</a:t>
            </a:r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 design and mode </a:t>
            </a:r>
            <a:r>
              <a:rPr lang="it-IT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matching</a:t>
            </a:r>
            <a:endParaRPr lang="en-US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pic>
        <p:nvPicPr>
          <p:cNvPr id="15" name="Picture 2" descr="D:\2015005_mm_linear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689" y="1340768"/>
            <a:ext cx="3205767" cy="245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12160" y="1196752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 smtClean="0"/>
              <a:t>Achieved</a:t>
            </a:r>
            <a:r>
              <a:rPr lang="it-IT" sz="1600" dirty="0" smtClean="0"/>
              <a:t> Mode </a:t>
            </a:r>
            <a:r>
              <a:rPr lang="it-IT" sz="1600" dirty="0" err="1" smtClean="0"/>
              <a:t>matching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368070" y="4067780"/>
            <a:ext cx="4779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Cavity</a:t>
            </a:r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 </a:t>
            </a:r>
            <a:r>
              <a:rPr lang="it-IT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controls</a:t>
            </a:r>
            <a:endParaRPr lang="en-US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5776" y="4797152"/>
            <a:ext cx="841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ADC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555776" y="4797152"/>
            <a:ext cx="576064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555776" y="5363924"/>
            <a:ext cx="576064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776" y="5363924"/>
            <a:ext cx="578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DAC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63888" y="4797152"/>
            <a:ext cx="792088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3291717" y="4876310"/>
            <a:ext cx="1273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Real time Processing</a:t>
            </a:r>
            <a:endParaRPr lang="en-US" sz="1600" dirty="0"/>
          </a:p>
        </p:txBody>
      </p:sp>
      <p:cxnSp>
        <p:nvCxnSpPr>
          <p:cNvPr id="20" name="Straight Arrow Connector 19"/>
          <p:cNvCxnSpPr>
            <a:endCxn id="8" idx="1"/>
          </p:cNvCxnSpPr>
          <p:nvPr/>
        </p:nvCxnSpPr>
        <p:spPr>
          <a:xfrm>
            <a:off x="1691680" y="498181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>
            <a:off x="1691680" y="558924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267744" y="4653136"/>
            <a:ext cx="2358032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115616" y="4664169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latin typeface="Century" panose="02040604050505020304" pitchFamily="18" charset="0"/>
              </a:rPr>
              <a:t>Error</a:t>
            </a:r>
            <a:r>
              <a:rPr lang="it-IT" sz="1200" dirty="0" smtClean="0">
                <a:latin typeface="Century" panose="02040604050505020304" pitchFamily="18" charset="0"/>
              </a:rPr>
              <a:t> </a:t>
            </a:r>
            <a:r>
              <a:rPr lang="it-IT" sz="1200" dirty="0" err="1" smtClean="0">
                <a:latin typeface="Century" panose="02040604050505020304" pitchFamily="18" charset="0"/>
              </a:rPr>
              <a:t>signal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5616" y="5343599"/>
            <a:ext cx="128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HV PZT driver or </a:t>
            </a:r>
            <a:r>
              <a:rPr lang="it-IT" sz="1200" dirty="0" err="1" smtClean="0">
                <a:latin typeface="Century" panose="02040604050505020304" pitchFamily="18" charset="0"/>
              </a:rPr>
              <a:t>Peltier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5776" y="580526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 NI PXI</a:t>
            </a:r>
            <a:endParaRPr lang="en-US" dirty="0"/>
          </a:p>
        </p:txBody>
      </p:sp>
      <p:cxnSp>
        <p:nvCxnSpPr>
          <p:cNvPr id="27" name="Straight Connector 26"/>
          <p:cNvCxnSpPr>
            <a:stCxn id="9" idx="3"/>
          </p:cNvCxnSpPr>
          <p:nvPr/>
        </p:nvCxnSpPr>
        <p:spPr>
          <a:xfrm>
            <a:off x="3131840" y="4981818"/>
            <a:ext cx="4320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9" idx="3"/>
          </p:cNvCxnSpPr>
          <p:nvPr/>
        </p:nvCxnSpPr>
        <p:spPr>
          <a:xfrm>
            <a:off x="3131840" y="5548590"/>
            <a:ext cx="4320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584304" y="4851157"/>
            <a:ext cx="3092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>
                <a:latin typeface="Century" panose="02040604050505020304" pitchFamily="18" charset="0"/>
              </a:rPr>
              <a:t>Temperature </a:t>
            </a:r>
            <a:r>
              <a:rPr lang="it-IT" sz="1600" dirty="0" err="1" smtClean="0">
                <a:latin typeface="Century" panose="02040604050505020304" pitchFamily="18" charset="0"/>
              </a:rPr>
              <a:t>stability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>
                <a:latin typeface="Century" panose="02040604050505020304" pitchFamily="18" charset="0"/>
              </a:rPr>
              <a:t> </a:t>
            </a:r>
            <a:r>
              <a:rPr lang="it-IT" sz="1600" dirty="0" smtClean="0">
                <a:latin typeface="Century" panose="02040604050505020304" pitchFamily="18" charset="0"/>
              </a:rPr>
              <a:t> 1 </a:t>
            </a:r>
            <a:r>
              <a:rPr lang="it-IT" sz="1600" dirty="0" err="1" smtClean="0">
                <a:latin typeface="Century" panose="02040604050505020304" pitchFamily="18" charset="0"/>
              </a:rPr>
              <a:t>mK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rms</a:t>
            </a:r>
            <a:r>
              <a:rPr lang="it-IT" sz="1600" dirty="0" smtClean="0">
                <a:latin typeface="Century" panose="02040604050505020304" pitchFamily="18" charset="0"/>
              </a:rPr>
              <a:t> (24 bit 100 Hz)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>
                <a:latin typeface="Century" panose="02040604050505020304" pitchFamily="18" charset="0"/>
              </a:rPr>
              <a:t>PDH (14 bit 20 kHz)</a:t>
            </a:r>
            <a:endParaRPr lang="en-US" sz="1600" dirty="0">
              <a:latin typeface="Century" panose="02040604050505020304" pitchFamily="18" charset="0"/>
            </a:endParaRPr>
          </a:p>
        </p:txBody>
      </p:sp>
      <p:sp>
        <p:nvSpPr>
          <p:cNvPr id="34" name="Left-Right Arrow 33"/>
          <p:cNvSpPr/>
          <p:nvPr/>
        </p:nvSpPr>
        <p:spPr>
          <a:xfrm>
            <a:off x="4355976" y="5168697"/>
            <a:ext cx="432048" cy="1595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2473327" cy="194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8199561" y="703729"/>
            <a:ext cx="22050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M. Leonardi</a:t>
            </a:r>
            <a:endParaRPr lang="en-US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5</a:t>
            </a:fld>
            <a:endParaRPr lang="en-US" dirty="0"/>
          </a:p>
        </p:txBody>
      </p:sp>
      <p:sp>
        <p:nvSpPr>
          <p:cNvPr id="3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</a:t>
            </a:r>
            <a:r>
              <a:rPr lang="it-IT" dirty="0"/>
              <a:t> 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4th  2016</a:t>
            </a:r>
            <a:endParaRPr lang="en-US" dirty="0"/>
          </a:p>
        </p:txBody>
      </p:sp>
      <p:pic>
        <p:nvPicPr>
          <p:cNvPr id="36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77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Installed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SHG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efficiency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8070" y="971436"/>
            <a:ext cx="802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The  </a:t>
            </a:r>
            <a:r>
              <a:rPr lang="it-IT" dirty="0" err="1" smtClean="0">
                <a:latin typeface="Century" panose="02040604050505020304" pitchFamily="18" charset="0"/>
              </a:rPr>
              <a:t>present</a:t>
            </a:r>
            <a:r>
              <a:rPr lang="it-IT" dirty="0" smtClean="0">
                <a:latin typeface="Century" panose="02040604050505020304" pitchFamily="18" charset="0"/>
              </a:rPr>
              <a:t>  </a:t>
            </a:r>
            <a:r>
              <a:rPr lang="it-IT" dirty="0" err="1" smtClean="0">
                <a:latin typeface="Century" panose="02040604050505020304" pitchFamily="18" charset="0"/>
              </a:rPr>
              <a:t>incoupling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mirror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reflectivity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is</a:t>
            </a:r>
            <a:r>
              <a:rPr lang="it-IT" dirty="0" smtClean="0">
                <a:latin typeface="Century" panose="02040604050505020304" pitchFamily="18" charset="0"/>
              </a:rPr>
              <a:t>  92% (</a:t>
            </a:r>
            <a:r>
              <a:rPr lang="it-IT" dirty="0" err="1" smtClean="0">
                <a:latin typeface="Century" panose="02040604050505020304" pitchFamily="18" charset="0"/>
              </a:rPr>
              <a:t>tested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also</a:t>
            </a:r>
            <a:r>
              <a:rPr lang="it-IT" dirty="0" smtClean="0">
                <a:latin typeface="Century" panose="02040604050505020304" pitchFamily="18" charset="0"/>
              </a:rPr>
              <a:t> 96%).</a:t>
            </a:r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86068"/>
            <a:ext cx="2952328" cy="235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20470" y="4437112"/>
            <a:ext cx="802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Long </a:t>
            </a:r>
            <a:r>
              <a:rPr lang="it-IT" dirty="0" err="1" smtClean="0">
                <a:latin typeface="Century" panose="02040604050505020304" pitchFamily="18" charset="0"/>
              </a:rPr>
              <a:t>term</a:t>
            </a:r>
            <a:r>
              <a:rPr lang="it-IT" dirty="0" smtClean="0">
                <a:latin typeface="Century" panose="02040604050505020304" pitchFamily="18" charset="0"/>
              </a:rPr>
              <a:t> green </a:t>
            </a:r>
            <a:r>
              <a:rPr lang="it-IT" dirty="0" err="1" smtClean="0">
                <a:latin typeface="Century" panose="02040604050505020304" pitchFamily="18" charset="0"/>
              </a:rPr>
              <a:t>power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stability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470" y="3861048"/>
            <a:ext cx="8155986" cy="369332"/>
          </a:xfrm>
          <a:prstGeom prst="rect">
            <a:avLst/>
          </a:prstGeom>
          <a:noFill/>
          <a:ln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SHG goal  (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P</a:t>
            </a:r>
            <a:r>
              <a:rPr lang="it-IT" baseline="-25000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green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 &gt;100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mW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)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achieved</a:t>
            </a:r>
            <a:endParaRPr lang="en-US" b="1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3152" y="2021939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Century" panose="02040604050505020304" pitchFamily="18" charset="0"/>
              </a:rPr>
              <a:t>At the </a:t>
            </a:r>
            <a:r>
              <a:rPr lang="it-IT" sz="1600" dirty="0" err="1" smtClean="0">
                <a:latin typeface="Century" panose="02040604050505020304" pitchFamily="18" charset="0"/>
              </a:rPr>
              <a:t>optimal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crystal</a:t>
            </a:r>
            <a:r>
              <a:rPr lang="it-IT" sz="1600" dirty="0" smtClean="0">
                <a:latin typeface="Century" panose="02040604050505020304" pitchFamily="18" charset="0"/>
              </a:rPr>
              <a:t> temperature of 305 Kelvin</a:t>
            </a:r>
            <a:endParaRPr lang="en-US" sz="1600" dirty="0">
              <a:latin typeface="Century" panose="020406040505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0192" y="1663640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err="1" smtClean="0">
                <a:latin typeface="Century" panose="02040604050505020304" pitchFamily="18" charset="0"/>
              </a:rPr>
              <a:t>Convertion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efficiency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order</a:t>
            </a:r>
            <a:r>
              <a:rPr lang="it-IT" dirty="0" smtClean="0">
                <a:latin typeface="Century" panose="02040604050505020304" pitchFamily="18" charset="0"/>
              </a:rPr>
              <a:t> of 95%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Up to 200 </a:t>
            </a:r>
            <a:r>
              <a:rPr lang="it-IT" dirty="0" err="1" smtClean="0">
                <a:latin typeface="Century" panose="02040604050505020304" pitchFamily="18" charset="0"/>
              </a:rPr>
              <a:t>mW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produced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199561" y="703729"/>
            <a:ext cx="22050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M. Leonardi   </a:t>
            </a:r>
            <a:endParaRPr lang="en-US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6</a:t>
            </a:fld>
            <a:endParaRPr lang="en-US"/>
          </a:p>
        </p:txBody>
      </p:sp>
      <p:sp>
        <p:nvSpPr>
          <p:cNvPr id="1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4th </a:t>
            </a:r>
            <a:r>
              <a:rPr lang="it-IT" dirty="0" err="1" smtClean="0"/>
              <a:t>May</a:t>
            </a:r>
            <a:r>
              <a:rPr lang="it-IT" dirty="0" smtClean="0"/>
              <a:t> 2016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97152"/>
            <a:ext cx="4536504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0112" y="5085184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ury" panose="02040604050505020304" pitchFamily="18" charset="0"/>
              </a:rPr>
              <a:t>Order of few % due </a:t>
            </a:r>
            <a:r>
              <a:rPr lang="en-US" dirty="0">
                <a:latin typeface="Century" panose="02040604050505020304" pitchFamily="18" charset="0"/>
              </a:rPr>
              <a:t>to the pump laser fluctuations</a:t>
            </a:r>
            <a:endParaRPr lang="it-IT" dirty="0" smtClean="0">
              <a:latin typeface="Century" panose="02040604050505020304" pitchFamily="18" charset="0"/>
            </a:endParaRPr>
          </a:p>
          <a:p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Too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much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!! </a:t>
            </a:r>
            <a:r>
              <a:rPr lang="it-IT" dirty="0" err="1" smtClean="0">
                <a:latin typeface="Century" panose="02040604050505020304" pitchFamily="18" charset="0"/>
              </a:rPr>
              <a:t>Need</a:t>
            </a:r>
            <a:r>
              <a:rPr lang="it-IT" dirty="0" smtClean="0">
                <a:latin typeface="Century" panose="02040604050505020304" pitchFamily="18" charset="0"/>
              </a:rPr>
              <a:t> of </a:t>
            </a:r>
            <a:r>
              <a:rPr lang="it-IT" dirty="0" err="1" smtClean="0">
                <a:latin typeface="Century" panose="02040604050505020304" pitchFamily="18" charset="0"/>
              </a:rPr>
              <a:t>stabilization</a:t>
            </a:r>
            <a:r>
              <a:rPr lang="it-IT" dirty="0" smtClean="0">
                <a:latin typeface="Century" panose="02040604050505020304" pitchFamily="18" charset="0"/>
              </a:rPr>
              <a:t> of the </a:t>
            </a:r>
            <a:r>
              <a:rPr lang="it-IT" dirty="0" err="1" smtClean="0">
                <a:latin typeface="Century" panose="02040604050505020304" pitchFamily="18" charset="0"/>
              </a:rPr>
              <a:t>pump</a:t>
            </a:r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20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68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Green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Power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Stabilizazion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 Mach-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Zhender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647460" y="5733256"/>
            <a:ext cx="698477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Mach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Zehnder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 goal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achieved</a:t>
            </a:r>
            <a:endParaRPr lang="en-US" b="1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7</a:t>
            </a:fld>
            <a:endParaRPr lang="en-US" dirty="0"/>
          </a:p>
        </p:txBody>
      </p:sp>
      <p:sp>
        <p:nvSpPr>
          <p:cNvPr id="1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</a:t>
            </a:r>
            <a:r>
              <a:rPr lang="it-IT" dirty="0" err="1" smtClean="0"/>
              <a:t>May</a:t>
            </a:r>
            <a:r>
              <a:rPr lang="it-IT" dirty="0" smtClean="0"/>
              <a:t> 4th    2016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24744"/>
            <a:ext cx="3168352" cy="23762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62376" y="187975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solidFill>
                  <a:srgbClr val="C00000"/>
                </a:solidFill>
                <a:latin typeface="Century" panose="02040604050505020304" pitchFamily="18" charset="0"/>
              </a:rPr>
              <a:t>Unbalanced</a:t>
            </a:r>
            <a:r>
              <a:rPr lang="it-IT" dirty="0" smtClean="0">
                <a:solidFill>
                  <a:srgbClr val="C00000"/>
                </a:solidFill>
                <a:latin typeface="Century" panose="02040604050505020304" pitchFamily="18" charset="0"/>
              </a:rPr>
              <a:t> MZ</a:t>
            </a:r>
            <a:endParaRPr lang="en-US" dirty="0">
              <a:solidFill>
                <a:srgbClr val="C00000"/>
              </a:solidFill>
              <a:latin typeface="Century" panose="020406040505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08748" y="2307320"/>
            <a:ext cx="3521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Century" panose="02040604050505020304" pitchFamily="18" charset="0"/>
              </a:rPr>
              <a:t>Beam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splitter</a:t>
            </a:r>
            <a:r>
              <a:rPr lang="it-IT" dirty="0" smtClean="0">
                <a:latin typeface="Century" panose="02040604050505020304" pitchFamily="18" charset="0"/>
              </a:rPr>
              <a:t>  </a:t>
            </a:r>
            <a:r>
              <a:rPr lang="it-IT" dirty="0" err="1" smtClean="0">
                <a:latin typeface="Century" panose="02040604050505020304" pitchFamily="18" charset="0"/>
              </a:rPr>
              <a:t>transmittivity</a:t>
            </a:r>
            <a:endParaRPr lang="it-IT" dirty="0" smtClean="0">
              <a:latin typeface="Century" panose="02040604050505020304" pitchFamily="18" charset="0"/>
            </a:endParaRPr>
          </a:p>
          <a:p>
            <a:r>
              <a:rPr lang="it-IT" dirty="0" err="1" smtClean="0">
                <a:latin typeface="Century" panose="02040604050505020304" pitchFamily="18" charset="0"/>
              </a:rPr>
              <a:t>T</a:t>
            </a:r>
            <a:r>
              <a:rPr lang="it-IT" baseline="-25000" dirty="0" err="1" smtClean="0">
                <a:latin typeface="Century" panose="02040604050505020304" pitchFamily="18" charset="0"/>
              </a:rPr>
              <a:t>p</a:t>
            </a:r>
            <a:r>
              <a:rPr lang="it-IT" baseline="-25000" dirty="0" smtClean="0">
                <a:latin typeface="Century" panose="02040604050505020304" pitchFamily="18" charset="0"/>
              </a:rPr>
              <a:t> </a:t>
            </a:r>
            <a:r>
              <a:rPr lang="it-IT" dirty="0" smtClean="0">
                <a:latin typeface="Century" panose="02040604050505020304" pitchFamily="18" charset="0"/>
              </a:rPr>
              <a:t>:10%</a:t>
            </a:r>
          </a:p>
          <a:p>
            <a:r>
              <a:rPr lang="it-IT" dirty="0" err="1" smtClean="0">
                <a:latin typeface="Century" panose="02040604050505020304" pitchFamily="18" charset="0"/>
              </a:rPr>
              <a:t>T</a:t>
            </a:r>
            <a:r>
              <a:rPr lang="it-IT" baseline="-25000" dirty="0" err="1" smtClean="0">
                <a:latin typeface="Century" panose="02040604050505020304" pitchFamily="18" charset="0"/>
              </a:rPr>
              <a:t>s</a:t>
            </a:r>
            <a:r>
              <a:rPr lang="it-IT" baseline="-25000" dirty="0" smtClean="0">
                <a:latin typeface="Century" panose="02040604050505020304" pitchFamily="18" charset="0"/>
              </a:rPr>
              <a:t> </a:t>
            </a:r>
            <a:r>
              <a:rPr lang="it-IT" dirty="0">
                <a:latin typeface="Century" panose="02040604050505020304" pitchFamily="18" charset="0"/>
              </a:rPr>
              <a:t>:</a:t>
            </a:r>
            <a:r>
              <a:rPr lang="it-IT" dirty="0" smtClean="0">
                <a:latin typeface="Century" panose="02040604050505020304" pitchFamily="18" charset="0"/>
              </a:rPr>
              <a:t>1%</a:t>
            </a:r>
            <a:endParaRPr lang="it-IT" dirty="0">
              <a:latin typeface="Century" panose="020406040505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07432" y="1468774"/>
            <a:ext cx="11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PZT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18" name="Picture 17"/>
          <p:cNvPicPr/>
          <p:nvPr/>
        </p:nvPicPr>
        <p:blipFill>
          <a:blip r:embed="rId3"/>
          <a:stretch>
            <a:fillRect/>
          </a:stretch>
        </p:blipFill>
        <p:spPr>
          <a:xfrm>
            <a:off x="1475656" y="3690322"/>
            <a:ext cx="5774055" cy="203073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292612" y="3645024"/>
            <a:ext cx="847236" cy="242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59832" y="356372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Green </a:t>
            </a:r>
            <a:r>
              <a:rPr lang="it-IT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Power</a:t>
            </a:r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 </a:t>
            </a:r>
            <a:r>
              <a:rPr lang="it-IT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at</a:t>
            </a:r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 the MZ output</a:t>
            </a:r>
            <a:endParaRPr lang="en-US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08748" y="1124744"/>
            <a:ext cx="3763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Century" panose="02040604050505020304" pitchFamily="18" charset="0"/>
              </a:rPr>
              <a:t>Required</a:t>
            </a:r>
            <a:r>
              <a:rPr lang="it-IT" dirty="0" smtClean="0">
                <a:latin typeface="Century" panose="02040604050505020304" pitchFamily="18" charset="0"/>
              </a:rPr>
              <a:t> a </a:t>
            </a:r>
            <a:r>
              <a:rPr lang="it-IT" dirty="0" err="1" smtClean="0">
                <a:latin typeface="Century" panose="02040604050505020304" pitchFamily="18" charset="0"/>
              </a:rPr>
              <a:t>stability</a:t>
            </a:r>
            <a:r>
              <a:rPr lang="it-IT" dirty="0" smtClean="0">
                <a:latin typeface="Century" panose="02040604050505020304" pitchFamily="18" charset="0"/>
              </a:rPr>
              <a:t> of </a:t>
            </a:r>
            <a:r>
              <a:rPr lang="it-IT" dirty="0" err="1" smtClean="0">
                <a:latin typeface="Century" panose="02040604050505020304" pitchFamily="18" charset="0"/>
              </a:rPr>
              <a:t>at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least</a:t>
            </a:r>
            <a:r>
              <a:rPr lang="it-IT" dirty="0" smtClean="0">
                <a:latin typeface="Century" panose="02040604050505020304" pitchFamily="18" charset="0"/>
              </a:rPr>
              <a:t> 1%</a:t>
            </a:r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19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7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green Mode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Cleaner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MC532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3059832" cy="213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30524" y="2276872"/>
            <a:ext cx="914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7460" y="5301208"/>
            <a:ext cx="788498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The 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green line </a:t>
            </a:r>
            <a:r>
              <a:rPr lang="it-IT" dirty="0" err="1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is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it-IT" dirty="0" err="1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almost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it-IT" dirty="0" err="1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completed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. SHG Ok, MZ Ok, MC532  </a:t>
            </a:r>
            <a:r>
              <a:rPr lang="it-IT" dirty="0" err="1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integration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it-IT" dirty="0" err="1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this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Century" panose="02040604050505020304" pitchFamily="18" charset="0"/>
              </a:rPr>
              <a:t> week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52" y="3120472"/>
            <a:ext cx="26765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125641" y="908720"/>
            <a:ext cx="36588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Century" panose="02040604050505020304" pitchFamily="18" charset="0"/>
              </a:rPr>
              <a:t>Triangular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cavity</a:t>
            </a:r>
            <a:r>
              <a:rPr lang="it-IT" dirty="0" smtClean="0">
                <a:latin typeface="Century" panose="02040604050505020304" pitchFamily="18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entury" panose="02040604050505020304" pitchFamily="18" charset="0"/>
              </a:rPr>
              <a:t>F</a:t>
            </a:r>
            <a:r>
              <a:rPr lang="it-IT" dirty="0" smtClean="0">
                <a:latin typeface="Century" panose="02040604050505020304" pitchFamily="18" charset="0"/>
              </a:rPr>
              <a:t>inesse 600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Century" panose="02040604050505020304" pitchFamily="18" charset="0"/>
              </a:rPr>
              <a:t>FSR 514 MHz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Century" panose="02040604050505020304" pitchFamily="18" charset="0"/>
              </a:rPr>
              <a:t>Optical </a:t>
            </a:r>
            <a:r>
              <a:rPr lang="it-IT" dirty="0" err="1" smtClean="0">
                <a:latin typeface="Century" panose="02040604050505020304" pitchFamily="18" charset="0"/>
              </a:rPr>
              <a:t>path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length</a:t>
            </a:r>
            <a:r>
              <a:rPr lang="it-IT" dirty="0" smtClean="0">
                <a:latin typeface="Century" panose="02040604050505020304" pitchFamily="18" charset="0"/>
              </a:rPr>
              <a:t> 582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Century" panose="02040604050505020304" pitchFamily="18" charset="0"/>
              </a:rPr>
              <a:t>Invar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55976" y="3212976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entury" panose="02040604050505020304" pitchFamily="18" charset="0"/>
              </a:rPr>
              <a:t>The </a:t>
            </a:r>
            <a:r>
              <a:rPr lang="it-IT" dirty="0" err="1" smtClean="0">
                <a:latin typeface="Century" panose="02040604050505020304" pitchFamily="18" charset="0"/>
              </a:rPr>
              <a:t>assembled</a:t>
            </a:r>
            <a:r>
              <a:rPr lang="it-IT" dirty="0" smtClean="0">
                <a:latin typeface="Century" panose="02040604050505020304" pitchFamily="18" charset="0"/>
              </a:rPr>
              <a:t> MC532 </a:t>
            </a:r>
            <a:r>
              <a:rPr lang="it-IT" dirty="0" err="1" smtClean="0">
                <a:latin typeface="Century" panose="02040604050505020304" pitchFamily="18" charset="0"/>
              </a:rPr>
              <a:t>is</a:t>
            </a:r>
            <a:r>
              <a:rPr lang="it-IT" dirty="0" smtClean="0">
                <a:latin typeface="Century" panose="02040604050505020304" pitchFamily="18" charset="0"/>
              </a:rPr>
              <a:t> ready</a:t>
            </a:r>
          </a:p>
          <a:p>
            <a:r>
              <a:rPr lang="en-US" dirty="0">
                <a:latin typeface="Century" panose="02040604050505020304" pitchFamily="18" charset="0"/>
              </a:rPr>
              <a:t>the integration in the </a:t>
            </a:r>
            <a:r>
              <a:rPr lang="en-US" dirty="0" smtClean="0">
                <a:latin typeface="Century" panose="02040604050505020304" pitchFamily="18" charset="0"/>
              </a:rPr>
              <a:t>squeezer optical </a:t>
            </a:r>
            <a:r>
              <a:rPr lang="en-US" dirty="0">
                <a:latin typeface="Century" panose="02040604050505020304" pitchFamily="18" charset="0"/>
              </a:rPr>
              <a:t>bench </a:t>
            </a:r>
            <a:r>
              <a:rPr lang="en-US" dirty="0" smtClean="0">
                <a:latin typeface="Century" panose="02040604050505020304" pitchFamily="18" charset="0"/>
              </a:rPr>
              <a:t>is currently under way</a:t>
            </a:r>
            <a:endParaRPr lang="it-IT" dirty="0">
              <a:latin typeface="Century" panose="020406040505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1351801"/>
            <a:ext cx="73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99.5%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59632" y="2143889"/>
            <a:ext cx="73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99.5%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39752" y="1484784"/>
            <a:ext cx="73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99.98%</a:t>
            </a:r>
            <a:endParaRPr lang="en-US" sz="1200" dirty="0">
              <a:latin typeface="Century" panose="020406040505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043608" y="1052736"/>
            <a:ext cx="208823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91680" y="816967"/>
            <a:ext cx="990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271 mm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8</a:t>
            </a:fld>
            <a:endParaRPr lang="en-US"/>
          </a:p>
        </p:txBody>
      </p:sp>
      <p:sp>
        <p:nvSpPr>
          <p:cNvPr id="21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</a:t>
            </a:r>
            <a:r>
              <a:rPr lang="it-IT" dirty="0" err="1" smtClean="0"/>
              <a:t>May</a:t>
            </a:r>
            <a:r>
              <a:rPr lang="it-IT" dirty="0" smtClean="0"/>
              <a:t> 4th  2016</a:t>
            </a:r>
            <a:endParaRPr lang="en-US" dirty="0"/>
          </a:p>
        </p:txBody>
      </p:sp>
      <p:pic>
        <p:nvPicPr>
          <p:cNvPr id="20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34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281" y="2967862"/>
            <a:ext cx="5306215" cy="2624485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982260"/>
            <a:ext cx="4320480" cy="1654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Homodyne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 The IR mode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cleaner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rgbClr val="C00000"/>
          </a:solidFill>
          <a:ln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33152" y="908720"/>
            <a:ext cx="32627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Century" panose="02040604050505020304" pitchFamily="18" charset="0"/>
              </a:rPr>
              <a:t>Triangular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cavity</a:t>
            </a:r>
            <a:r>
              <a:rPr lang="it-IT" dirty="0" smtClean="0">
                <a:latin typeface="Century" panose="02040604050505020304" pitchFamily="18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 smtClean="0">
                <a:latin typeface="Century" panose="02040604050505020304" pitchFamily="18" charset="0"/>
              </a:rPr>
              <a:t>p</a:t>
            </a:r>
            <a:r>
              <a:rPr lang="it-IT" dirty="0" smtClean="0">
                <a:latin typeface="Century" panose="02040604050505020304" pitchFamily="18" charset="0"/>
              </a:rPr>
              <a:t> finesse 3000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 smtClean="0">
                <a:latin typeface="Century" panose="02040604050505020304" pitchFamily="18" charset="0"/>
              </a:rPr>
              <a:t>s</a:t>
            </a:r>
            <a:r>
              <a:rPr lang="it-IT" dirty="0" smtClean="0">
                <a:latin typeface="Century" panose="02040604050505020304" pitchFamily="18" charset="0"/>
              </a:rPr>
              <a:t> finesse 250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Century" panose="02040604050505020304" pitchFamily="18" charset="0"/>
              </a:rPr>
              <a:t>Optical </a:t>
            </a:r>
            <a:r>
              <a:rPr lang="it-IT" dirty="0" err="1" smtClean="0">
                <a:latin typeface="Century" panose="02040604050505020304" pitchFamily="18" charset="0"/>
              </a:rPr>
              <a:t>lenght</a:t>
            </a:r>
            <a:r>
              <a:rPr lang="it-IT" dirty="0" smtClean="0">
                <a:latin typeface="Century" panose="02040604050505020304" pitchFamily="18" charset="0"/>
              </a:rPr>
              <a:t> 582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Century" panose="02040604050505020304" pitchFamily="18" charset="0"/>
              </a:rPr>
              <a:t>Invar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2504" y="2691308"/>
            <a:ext cx="3318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Century" panose="02040604050505020304" pitchFamily="18" charset="0"/>
              </a:rPr>
              <a:t>Cavity</a:t>
            </a:r>
            <a:r>
              <a:rPr lang="it-IT" dirty="0" smtClean="0">
                <a:latin typeface="Century" panose="02040604050505020304" pitchFamily="18" charset="0"/>
              </a:rPr>
              <a:t> transfer </a:t>
            </a:r>
            <a:r>
              <a:rPr lang="it-IT" dirty="0" err="1" smtClean="0">
                <a:latin typeface="Century" panose="02040604050505020304" pitchFamily="18" charset="0"/>
              </a:rPr>
              <a:t>function</a:t>
            </a:r>
            <a:r>
              <a:rPr lang="it-IT" dirty="0" smtClean="0">
                <a:latin typeface="Century" panose="02040604050505020304" pitchFamily="18" charset="0"/>
              </a:rPr>
              <a:t>: A/B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3412" y="5373216"/>
            <a:ext cx="336252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Installed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 and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locked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. OK</a:t>
            </a:r>
            <a:endParaRPr lang="en-US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12976"/>
            <a:ext cx="2580301" cy="153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07704" y="4581128"/>
            <a:ext cx="1296144" cy="12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57468" y="4509120"/>
            <a:ext cx="627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 dirty="0" err="1">
                <a:latin typeface="Century" panose="02040604050505020304" pitchFamily="18" charset="0"/>
              </a:rPr>
              <a:t>w</a:t>
            </a:r>
            <a:r>
              <a:rPr lang="it-IT" sz="1200" dirty="0" err="1" smtClean="0">
                <a:latin typeface="Century" panose="02040604050505020304" pitchFamily="18" charset="0"/>
              </a:rPr>
              <a:t>hite</a:t>
            </a:r>
            <a:r>
              <a:rPr lang="it-IT" sz="1200" dirty="0" smtClean="0">
                <a:latin typeface="Century" panose="02040604050505020304" pitchFamily="18" charset="0"/>
              </a:rPr>
              <a:t> </a:t>
            </a:r>
          </a:p>
          <a:p>
            <a:pPr algn="ctr"/>
            <a:r>
              <a:rPr lang="it-IT" sz="1200" dirty="0" err="1" smtClean="0">
                <a:latin typeface="Century" panose="02040604050505020304" pitchFamily="18" charset="0"/>
              </a:rPr>
              <a:t>noise</a:t>
            </a:r>
            <a:endParaRPr lang="it-IT" sz="1200" dirty="0">
              <a:latin typeface="Century" panose="020406040505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05278" y="4437112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 dirty="0" smtClean="0"/>
              <a:t>A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059832" y="4448145"/>
            <a:ext cx="2680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 dirty="0" smtClean="0"/>
              <a:t>B</a:t>
            </a:r>
            <a:endParaRPr lang="en-US" sz="12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779912" y="3429000"/>
            <a:ext cx="34088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779912" y="3060640"/>
            <a:ext cx="0" cy="368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779912" y="3429000"/>
            <a:ext cx="340885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9</a:t>
            </a:fld>
            <a:endParaRPr lang="en-US"/>
          </a:p>
        </p:txBody>
      </p:sp>
      <p:sp>
        <p:nvSpPr>
          <p:cNvPr id="23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 </a:t>
            </a:r>
            <a:r>
              <a:rPr lang="it-IT" dirty="0" err="1" smtClean="0"/>
              <a:t>May</a:t>
            </a:r>
            <a:r>
              <a:rPr lang="it-IT" dirty="0" smtClean="0"/>
              <a:t> 4th 2016</a:t>
            </a:r>
            <a:endParaRPr lang="en-US" dirty="0"/>
          </a:p>
        </p:txBody>
      </p:sp>
      <p:pic>
        <p:nvPicPr>
          <p:cNvPr id="22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05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SAT ADC/DAC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tested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on MC1064 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63488" y="980727"/>
            <a:ext cx="7924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The commercial NI PXI </a:t>
            </a:r>
            <a:r>
              <a:rPr lang="it-IT" dirty="0" err="1" smtClean="0">
                <a:latin typeface="Century" panose="02040604050505020304" pitchFamily="18" charset="0"/>
              </a:rPr>
              <a:t>has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been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recently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substituted</a:t>
            </a:r>
            <a:r>
              <a:rPr lang="it-IT" dirty="0" smtClean="0">
                <a:latin typeface="Century" panose="02040604050505020304" pitchFamily="18" charset="0"/>
              </a:rPr>
              <a:t> with the new SAT ADC/DAC  (24 bit 320 kHz).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PDH with </a:t>
            </a:r>
            <a:r>
              <a:rPr lang="it-IT" dirty="0" err="1">
                <a:latin typeface="Century" panose="02040604050505020304" pitchFamily="18" charset="0"/>
              </a:rPr>
              <a:t>a</a:t>
            </a:r>
            <a:r>
              <a:rPr lang="it-IT" dirty="0" err="1" smtClean="0">
                <a:latin typeface="Century" panose="02040604050505020304" pitchFamily="18" charset="0"/>
              </a:rPr>
              <a:t>utolocking</a:t>
            </a:r>
            <a:r>
              <a:rPr lang="it-IT" dirty="0" smtClean="0">
                <a:latin typeface="Century" panose="02040604050505020304" pitchFamily="18" charset="0"/>
              </a:rPr>
              <a:t>  </a:t>
            </a:r>
            <a:r>
              <a:rPr lang="it-IT" dirty="0" err="1" smtClean="0">
                <a:latin typeface="Century" panose="02040604050505020304" pitchFamily="18" charset="0"/>
              </a:rPr>
              <a:t>implemented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rgbClr val="C00000"/>
          </a:solidFill>
          <a:ln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64" y="3333005"/>
            <a:ext cx="2792643" cy="204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5160" y="2298358"/>
            <a:ext cx="275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 smtClean="0">
                <a:latin typeface="Century" panose="02040604050505020304" pitchFamily="18" charset="0"/>
              </a:rPr>
              <a:t>Example</a:t>
            </a:r>
            <a:r>
              <a:rPr lang="it-IT" sz="1600" dirty="0" smtClean="0">
                <a:latin typeface="Century" panose="02040604050505020304" pitchFamily="18" charset="0"/>
              </a:rPr>
              <a:t>: </a:t>
            </a:r>
            <a:endParaRPr lang="en-US" sz="1600" dirty="0">
              <a:latin typeface="Century" panose="020406040505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2874422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Error</a:t>
            </a:r>
            <a:r>
              <a:rPr lang="it-IT" sz="1600" dirty="0" smtClean="0">
                <a:solidFill>
                  <a:srgbClr val="0070C0"/>
                </a:solidFill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signal</a:t>
            </a:r>
            <a:endParaRPr lang="en-US" sz="1600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1960" y="2708920"/>
            <a:ext cx="4464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0070C0"/>
                </a:solidFill>
                <a:latin typeface="Century" panose="02040604050505020304" pitchFamily="18" charset="0"/>
              </a:rPr>
              <a:t>PDH Open </a:t>
            </a:r>
            <a:r>
              <a:rPr lang="it-IT" sz="1600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loop</a:t>
            </a:r>
            <a:r>
              <a:rPr lang="it-IT" sz="1600" dirty="0" smtClean="0">
                <a:solidFill>
                  <a:srgbClr val="0070C0"/>
                </a:solidFill>
                <a:latin typeface="Century" panose="02040604050505020304" pitchFamily="18" charset="0"/>
              </a:rPr>
              <a:t> gain </a:t>
            </a:r>
            <a:endParaRPr lang="en-US" sz="1600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10</a:t>
            </a:fld>
            <a:endParaRPr lang="en-US" dirty="0"/>
          </a:p>
        </p:txBody>
      </p:sp>
      <p:sp>
        <p:nvSpPr>
          <p:cNvPr id="17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</a:t>
            </a:r>
            <a:r>
              <a:rPr lang="it-IT" dirty="0" err="1" smtClean="0"/>
              <a:t>May</a:t>
            </a:r>
            <a:r>
              <a:rPr lang="it-IT" dirty="0" smtClean="0"/>
              <a:t> 4th 2016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047474"/>
            <a:ext cx="5343373" cy="2642864"/>
          </a:xfrm>
          <a:prstGeom prst="rect">
            <a:avLst/>
          </a:prstGeom>
        </p:spPr>
      </p:pic>
      <p:pic>
        <p:nvPicPr>
          <p:cNvPr id="15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0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705" y="1628800"/>
            <a:ext cx="3423444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Homodyne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detection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9552" y="921494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latin typeface="Century" panose="02040604050505020304" pitchFamily="18" charset="0"/>
              </a:rPr>
              <a:t>Audio </a:t>
            </a:r>
            <a:r>
              <a:rPr lang="it-IT" b="1" dirty="0" err="1" smtClean="0">
                <a:latin typeface="Century" panose="02040604050505020304" pitchFamily="18" charset="0"/>
              </a:rPr>
              <a:t>frequency</a:t>
            </a:r>
            <a:r>
              <a:rPr lang="it-IT" b="1" dirty="0" smtClean="0">
                <a:latin typeface="Century" panose="02040604050505020304" pitchFamily="18" charset="0"/>
              </a:rPr>
              <a:t>:</a:t>
            </a:r>
            <a:endParaRPr lang="it-IT" dirty="0" smtClean="0">
              <a:latin typeface="Century" panose="02040604050505020304" pitchFamily="18" charset="0"/>
            </a:endParaRPr>
          </a:p>
          <a:p>
            <a:r>
              <a:rPr lang="it-IT" dirty="0" smtClean="0">
                <a:latin typeface="Century" panose="02040604050505020304" pitchFamily="18" charset="0"/>
              </a:rPr>
              <a:t>For the </a:t>
            </a:r>
            <a:r>
              <a:rPr lang="it-IT" dirty="0" err="1" smtClean="0">
                <a:latin typeface="Century" panose="02040604050505020304" pitchFamily="18" charset="0"/>
              </a:rPr>
              <a:t>differential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channel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it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is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required</a:t>
            </a:r>
            <a:r>
              <a:rPr lang="it-IT" dirty="0" smtClean="0">
                <a:latin typeface="Century" panose="02040604050505020304" pitchFamily="18" charset="0"/>
              </a:rPr>
              <a:t> a </a:t>
            </a:r>
            <a:r>
              <a:rPr lang="it-IT" dirty="0" err="1" smtClean="0">
                <a:latin typeface="Century" panose="02040604050505020304" pitchFamily="18" charset="0"/>
              </a:rPr>
              <a:t>noise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floor</a:t>
            </a:r>
            <a:r>
              <a:rPr lang="it-IT" dirty="0" smtClean="0">
                <a:latin typeface="Century" panose="02040604050505020304" pitchFamily="18" charset="0"/>
              </a:rPr>
              <a:t>  15-20 dB </a:t>
            </a:r>
            <a:r>
              <a:rPr lang="it-IT" dirty="0" err="1" smtClean="0">
                <a:latin typeface="Century" panose="02040604050505020304" pitchFamily="18" charset="0"/>
              </a:rPr>
              <a:t>below</a:t>
            </a:r>
            <a:r>
              <a:rPr lang="it-IT" dirty="0" smtClean="0">
                <a:latin typeface="Century" panose="02040604050505020304" pitchFamily="18" charset="0"/>
              </a:rPr>
              <a:t> the </a:t>
            </a:r>
            <a:r>
              <a:rPr lang="it-IT" dirty="0" err="1" smtClean="0">
                <a:latin typeface="Century" panose="02040604050505020304" pitchFamily="18" charset="0"/>
              </a:rPr>
              <a:t>shot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noise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limit</a:t>
            </a:r>
            <a:r>
              <a:rPr lang="it-IT" dirty="0" smtClean="0">
                <a:latin typeface="Century" panose="02040604050505020304" pitchFamily="18" charset="0"/>
              </a:rPr>
              <a:t>  @ Local </a:t>
            </a:r>
            <a:r>
              <a:rPr lang="it-IT" dirty="0" err="1" smtClean="0">
                <a:latin typeface="Century" panose="02040604050505020304" pitchFamily="18" charset="0"/>
              </a:rPr>
              <a:t>Oscillator</a:t>
            </a:r>
            <a:r>
              <a:rPr lang="it-IT" dirty="0" smtClean="0">
                <a:latin typeface="Century" panose="02040604050505020304" pitchFamily="18" charset="0"/>
              </a:rPr>
              <a:t> 1 </a:t>
            </a:r>
            <a:r>
              <a:rPr lang="it-IT" dirty="0" err="1" smtClean="0">
                <a:latin typeface="Century" panose="02040604050505020304" pitchFamily="18" charset="0"/>
              </a:rPr>
              <a:t>mW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6021288"/>
            <a:ext cx="815932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600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Above</a:t>
            </a:r>
            <a:r>
              <a:rPr lang="it-IT" sz="1600" dirty="0" smtClean="0">
                <a:solidFill>
                  <a:srgbClr val="FF0000"/>
                </a:solidFill>
                <a:latin typeface="Century" panose="02040604050505020304" pitchFamily="18" charset="0"/>
              </a:rPr>
              <a:t> 200 Hz </a:t>
            </a:r>
            <a:r>
              <a:rPr lang="it-IT" sz="1600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achieved</a:t>
            </a:r>
            <a:r>
              <a:rPr lang="it-IT" sz="1600" dirty="0" smtClean="0">
                <a:solidFill>
                  <a:srgbClr val="FF0000"/>
                </a:solidFill>
                <a:latin typeface="Century" panose="02040604050505020304" pitchFamily="18" charset="0"/>
              </a:rPr>
              <a:t> the </a:t>
            </a:r>
            <a:r>
              <a:rPr lang="it-IT" sz="1600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homodyne</a:t>
            </a:r>
            <a:r>
              <a:rPr lang="it-IT" sz="1600" dirty="0" smtClean="0">
                <a:solidFill>
                  <a:srgbClr val="FF0000"/>
                </a:solidFill>
                <a:latin typeface="Century" panose="02040604050505020304" pitchFamily="18" charset="0"/>
              </a:rPr>
              <a:t> audio </a:t>
            </a:r>
            <a:r>
              <a:rPr lang="it-IT" sz="1600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frequency</a:t>
            </a:r>
            <a:r>
              <a:rPr lang="it-IT" sz="1600" dirty="0" smtClean="0">
                <a:solidFill>
                  <a:srgbClr val="FF0000"/>
                </a:solidFill>
                <a:latin typeface="Century" panose="02040604050505020304" pitchFamily="18" charset="0"/>
              </a:rPr>
              <a:t> goal</a:t>
            </a:r>
            <a:endParaRPr lang="en-US" sz="1600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2132856"/>
            <a:ext cx="42469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Century" panose="02040604050505020304" pitchFamily="18" charset="0"/>
              </a:rPr>
              <a:t>Self </a:t>
            </a:r>
            <a:r>
              <a:rPr lang="it-IT" sz="1600" dirty="0" err="1" smtClean="0">
                <a:latin typeface="Century" panose="02040604050505020304" pitchFamily="18" charset="0"/>
              </a:rPr>
              <a:t>substraction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scheme</a:t>
            </a:r>
            <a:endParaRPr lang="it-IT" sz="16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err="1" smtClean="0">
                <a:latin typeface="Century" panose="02040604050505020304" pitchFamily="18" charset="0"/>
              </a:rPr>
              <a:t>Nominal</a:t>
            </a:r>
            <a:r>
              <a:rPr lang="it-IT" sz="1600" dirty="0" smtClean="0">
                <a:latin typeface="Century" panose="02040604050505020304" pitchFamily="18" charset="0"/>
              </a:rPr>
              <a:t>  </a:t>
            </a:r>
            <a:r>
              <a:rPr lang="it-IT" sz="1600" dirty="0" err="1" smtClean="0">
                <a:latin typeface="Century" panose="02040604050505020304" pitchFamily="18" charset="0"/>
              </a:rPr>
              <a:t>photodiodes</a:t>
            </a:r>
            <a:r>
              <a:rPr lang="it-IT" sz="1600" dirty="0" smtClean="0">
                <a:latin typeface="Century" panose="02040604050505020304" pitchFamily="18" charset="0"/>
              </a:rPr>
              <a:t>  quantum </a:t>
            </a:r>
            <a:r>
              <a:rPr lang="it-IT" sz="1600" dirty="0" err="1" smtClean="0">
                <a:latin typeface="Century" panose="02040604050505020304" pitchFamily="18" charset="0"/>
              </a:rPr>
              <a:t>efficiency</a:t>
            </a:r>
            <a:r>
              <a:rPr lang="it-IT" sz="1600" dirty="0" smtClean="0">
                <a:latin typeface="Century" panose="02040604050505020304" pitchFamily="18" charset="0"/>
              </a:rPr>
              <a:t> &gt;99%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err="1" smtClean="0">
                <a:latin typeface="Century" panose="02040604050505020304" pitchFamily="18" charset="0"/>
              </a:rPr>
              <a:t>Low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noise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amplifiers</a:t>
            </a:r>
            <a:r>
              <a:rPr lang="it-IT" sz="1600" dirty="0" smtClean="0">
                <a:latin typeface="Century" panose="02040604050505020304" pitchFamily="18" charset="0"/>
              </a:rPr>
              <a:t> AD8625</a:t>
            </a:r>
            <a:endParaRPr lang="en-US" sz="1600" dirty="0">
              <a:latin typeface="Century" panose="020406040505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rgbClr val="C00000"/>
          </a:solidFill>
          <a:ln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652120" y="4690019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 smtClean="0">
                <a:latin typeface="Century" panose="02040604050505020304" pitchFamily="18" charset="0"/>
              </a:rPr>
              <a:t>Below</a:t>
            </a:r>
            <a:r>
              <a:rPr lang="it-IT" sz="1600" dirty="0" smtClean="0">
                <a:latin typeface="Century" panose="02040604050505020304" pitchFamily="18" charset="0"/>
              </a:rPr>
              <a:t> 200 Hz </a:t>
            </a:r>
            <a:r>
              <a:rPr lang="it-IT" sz="1600" dirty="0" err="1" smtClean="0">
                <a:latin typeface="Century" panose="02040604050505020304" pitchFamily="18" charset="0"/>
              </a:rPr>
              <a:t>noise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dominated</a:t>
            </a:r>
            <a:r>
              <a:rPr lang="it-IT" sz="1600" dirty="0" smtClean="0">
                <a:latin typeface="Century" panose="02040604050505020304" pitchFamily="18" charset="0"/>
              </a:rPr>
              <a:t> by </a:t>
            </a:r>
            <a:r>
              <a:rPr lang="it-IT" sz="1600" dirty="0" err="1" smtClean="0">
                <a:latin typeface="Century" panose="02040604050505020304" pitchFamily="18" charset="0"/>
              </a:rPr>
              <a:t>acoustic</a:t>
            </a:r>
            <a:r>
              <a:rPr lang="it-IT" sz="1600" dirty="0" smtClean="0">
                <a:latin typeface="Century" panose="02040604050505020304" pitchFamily="18" charset="0"/>
              </a:rPr>
              <a:t> and air flow </a:t>
            </a:r>
            <a:r>
              <a:rPr lang="it-IT" sz="1600" dirty="0" err="1" smtClean="0">
                <a:latin typeface="Century" panose="02040604050505020304" pitchFamily="18" charset="0"/>
              </a:rPr>
              <a:t>noise</a:t>
            </a:r>
            <a:endParaRPr lang="en-US" sz="1600" dirty="0">
              <a:latin typeface="Century" panose="020406040505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48" y="3277416"/>
            <a:ext cx="4646216" cy="2671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4th  </a:t>
            </a:r>
            <a:r>
              <a:rPr lang="it-IT" dirty="0" err="1" smtClean="0"/>
              <a:t>May</a:t>
            </a:r>
            <a:r>
              <a:rPr lang="it-IT" dirty="0" smtClean="0"/>
              <a:t> 2016</a:t>
            </a:r>
            <a:endParaRPr lang="en-US" dirty="0"/>
          </a:p>
        </p:txBody>
      </p:sp>
      <p:pic>
        <p:nvPicPr>
          <p:cNvPr id="19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13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Homodyne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detection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9552" y="836712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latin typeface="Century" panose="02040604050505020304" pitchFamily="18" charset="0"/>
              </a:rPr>
              <a:t>Common Mode </a:t>
            </a:r>
            <a:r>
              <a:rPr lang="en-US" b="1" dirty="0" smtClean="0">
                <a:latin typeface="Century" panose="02040604050505020304" pitchFamily="18" charset="0"/>
              </a:rPr>
              <a:t>Rejection</a:t>
            </a:r>
            <a:r>
              <a:rPr lang="en-US" dirty="0" smtClean="0"/>
              <a:t> </a:t>
            </a:r>
            <a:r>
              <a:rPr lang="it-IT" b="1" dirty="0" smtClean="0">
                <a:latin typeface="Century" panose="02040604050505020304" pitchFamily="18" charset="0"/>
              </a:rPr>
              <a:t>:</a:t>
            </a:r>
            <a:endParaRPr lang="it-IT" dirty="0" smtClean="0">
              <a:latin typeface="Century" panose="020406040505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3681" y="4248040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entury" panose="02040604050505020304" pitchFamily="18" charset="0"/>
              </a:rPr>
              <a:t>R</a:t>
            </a:r>
            <a:r>
              <a:rPr lang="it-IT" b="1" dirty="0" smtClean="0">
                <a:latin typeface="Century" panose="02040604050505020304" pitchFamily="18" charset="0"/>
              </a:rPr>
              <a:t>adio </a:t>
            </a:r>
            <a:r>
              <a:rPr lang="it-IT" b="1" dirty="0" err="1" smtClean="0">
                <a:latin typeface="Century" panose="02040604050505020304" pitchFamily="18" charset="0"/>
              </a:rPr>
              <a:t>frequency</a:t>
            </a:r>
            <a:r>
              <a:rPr lang="it-IT" b="1" dirty="0" smtClean="0">
                <a:latin typeface="Century" panose="02040604050505020304" pitchFamily="18" charset="0"/>
              </a:rPr>
              <a:t>:</a:t>
            </a:r>
          </a:p>
          <a:p>
            <a:endParaRPr lang="it-IT" dirty="0" smtClean="0">
              <a:latin typeface="Century" panose="020406040505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Century" panose="02040604050505020304" pitchFamily="18" charset="0"/>
              </a:rPr>
              <a:t>The </a:t>
            </a:r>
            <a:r>
              <a:rPr lang="it-IT" sz="1600" dirty="0" err="1" smtClean="0">
                <a:latin typeface="Century" panose="02040604050505020304" pitchFamily="18" charset="0"/>
              </a:rPr>
              <a:t>homodyne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rf</a:t>
            </a:r>
            <a:r>
              <a:rPr lang="it-IT" sz="1600" dirty="0">
                <a:latin typeface="Century" panose="02040604050505020304" pitchFamily="18" charset="0"/>
              </a:rPr>
              <a:t> </a:t>
            </a:r>
            <a:r>
              <a:rPr lang="it-IT" sz="1600" dirty="0" smtClean="0">
                <a:latin typeface="Century" panose="02040604050505020304" pitchFamily="18" charset="0"/>
              </a:rPr>
              <a:t>line </a:t>
            </a:r>
            <a:r>
              <a:rPr lang="it-IT" sz="1600" dirty="0" err="1" smtClean="0">
                <a:latin typeface="Century" panose="02040604050505020304" pitchFamily="18" charset="0"/>
              </a:rPr>
              <a:t>at</a:t>
            </a:r>
            <a:r>
              <a:rPr lang="it-IT" sz="1600" dirty="0" smtClean="0">
                <a:latin typeface="Century" panose="02040604050505020304" pitchFamily="18" charset="0"/>
              </a:rPr>
              <a:t> 7 MHz </a:t>
            </a:r>
            <a:r>
              <a:rPr lang="it-IT" sz="1600" dirty="0" err="1" smtClean="0">
                <a:latin typeface="Century" panose="02040604050505020304" pitchFamily="18" charset="0"/>
              </a:rPr>
              <a:t>still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have</a:t>
            </a:r>
            <a:r>
              <a:rPr lang="it-IT" sz="1600" dirty="0" smtClean="0">
                <a:latin typeface="Century" panose="02040604050505020304" pitchFamily="18" charset="0"/>
              </a:rPr>
              <a:t> to be </a:t>
            </a:r>
            <a:r>
              <a:rPr lang="it-IT" sz="1600" dirty="0" err="1" smtClean="0">
                <a:latin typeface="Century" panose="02040604050505020304" pitchFamily="18" charset="0"/>
              </a:rPr>
              <a:t>tested</a:t>
            </a:r>
            <a:endParaRPr lang="it-IT" sz="1600" dirty="0" smtClean="0">
              <a:latin typeface="Century" panose="02040604050505020304" pitchFamily="18" charset="0"/>
            </a:endParaRPr>
          </a:p>
          <a:p>
            <a:pPr lvl="1"/>
            <a:endParaRPr lang="it-IT" sz="1600" dirty="0">
              <a:latin typeface="Century" panose="02040604050505020304" pitchFamily="18" charset="0"/>
            </a:endParaRPr>
          </a:p>
          <a:p>
            <a:pPr lvl="1"/>
            <a:r>
              <a:rPr lang="it-IT" sz="1600" dirty="0" smtClean="0">
                <a:latin typeface="Century" panose="02040604050505020304" pitchFamily="18" charset="0"/>
              </a:rPr>
              <a:t>7MHz </a:t>
            </a:r>
            <a:r>
              <a:rPr lang="it-IT" sz="1600" dirty="0" err="1" smtClean="0">
                <a:latin typeface="Century" panose="02040604050505020304" pitchFamily="18" charset="0"/>
              </a:rPr>
              <a:t>is</a:t>
            </a:r>
            <a:r>
              <a:rPr lang="it-IT" sz="1600" dirty="0" smtClean="0">
                <a:latin typeface="Century" panose="02040604050505020304" pitchFamily="18" charset="0"/>
              </a:rPr>
              <a:t> the </a:t>
            </a:r>
            <a:r>
              <a:rPr lang="it-IT" sz="1600" dirty="0" err="1" smtClean="0">
                <a:latin typeface="Century" panose="02040604050505020304" pitchFamily="18" charset="0"/>
              </a:rPr>
              <a:t>planned</a:t>
            </a:r>
            <a:r>
              <a:rPr lang="it-IT" sz="1600" dirty="0" smtClean="0">
                <a:latin typeface="Century" panose="02040604050505020304" pitchFamily="18" charset="0"/>
              </a:rPr>
              <a:t>  </a:t>
            </a:r>
            <a:r>
              <a:rPr lang="it-IT" sz="1600" dirty="0" err="1" smtClean="0">
                <a:latin typeface="Century" panose="02040604050505020304" pitchFamily="18" charset="0"/>
              </a:rPr>
              <a:t>Coherent</a:t>
            </a:r>
            <a:r>
              <a:rPr lang="it-IT" sz="1600" dirty="0" smtClean="0">
                <a:latin typeface="Century" panose="02040604050505020304" pitchFamily="18" charset="0"/>
              </a:rPr>
              <a:t> control </a:t>
            </a:r>
            <a:r>
              <a:rPr lang="it-IT" sz="1600" dirty="0" err="1" smtClean="0">
                <a:latin typeface="Century" panose="02040604050505020304" pitchFamily="18" charset="0"/>
              </a:rPr>
              <a:t>loop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frequency</a:t>
            </a:r>
            <a:endParaRPr lang="en-US" sz="1600" dirty="0">
              <a:latin typeface="Century" panose="020406040505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rgbClr val="C00000"/>
          </a:solidFill>
          <a:ln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148064" y="1359509"/>
                <a:ext cx="2736304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𝐶𝑀𝑀𝑅</m:t>
                      </m:r>
                      <m:r>
                        <a:rPr lang="it-IT" b="0" i="1" smtClean="0">
                          <a:latin typeface="Cambria Math"/>
                        </a:rPr>
                        <m:t>=20∙</m:t>
                      </m:r>
                      <m:r>
                        <a:rPr lang="it-IT" b="0" i="1" smtClean="0">
                          <a:latin typeface="Cambria Math"/>
                        </a:rPr>
                        <m:t>𝐿𝑜𝑔</m:t>
                      </m:r>
                      <m:d>
                        <m:d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it-IT" i="1">
                                      <a:latin typeface="Cambria Math"/>
                                    </a:rPr>
                                    <m:t>−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it-IT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it-IT" i="1">
                                      <a:latin typeface="Cambria Math"/>
                                    </a:rPr>
                                    <m:t>+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359509"/>
                <a:ext cx="2736304" cy="7146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7488324" y="270892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Ok</a:t>
            </a:r>
            <a:endParaRPr lang="en-US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67635" y="5949280"/>
            <a:ext cx="788498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 err="1">
                <a:solidFill>
                  <a:srgbClr val="FF0000"/>
                </a:solidFill>
                <a:latin typeface="Century" panose="02040604050505020304" pitchFamily="18" charset="0"/>
              </a:rPr>
              <a:t>H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omodyne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 line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installed</a:t>
            </a:r>
            <a:r>
              <a:rPr lang="it-IT" dirty="0">
                <a:solidFill>
                  <a:srgbClr val="FF0000"/>
                </a:solidFill>
                <a:latin typeface="Century" panose="02040604050505020304" pitchFamily="18" charset="0"/>
              </a:rPr>
              <a:t>: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  </a:t>
            </a:r>
            <a:r>
              <a:rPr lang="it-IT" dirty="0">
                <a:solidFill>
                  <a:srgbClr val="FF0000"/>
                </a:solidFill>
                <a:latin typeface="Century" panose="02040604050505020304" pitchFamily="18" charset="0"/>
              </a:rPr>
              <a:t>A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udio line  Ok, 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rf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 line to be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tested</a:t>
            </a:r>
            <a:endParaRPr lang="en-US" b="1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76292" y="2361654"/>
            <a:ext cx="2012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entury" panose="02040604050505020304" pitchFamily="18" charset="0"/>
              </a:rPr>
              <a:t>Best </a:t>
            </a:r>
            <a:r>
              <a:rPr lang="it-IT" dirty="0" err="1" smtClean="0">
                <a:latin typeface="Century" panose="02040604050505020304" pitchFamily="18" charset="0"/>
              </a:rPr>
              <a:t>achieved</a:t>
            </a:r>
            <a:r>
              <a:rPr lang="it-IT" dirty="0" smtClean="0">
                <a:latin typeface="Century" panose="02040604050505020304" pitchFamily="18" charset="0"/>
              </a:rPr>
              <a:t> (in the kHz </a:t>
            </a:r>
            <a:r>
              <a:rPr lang="it-IT" dirty="0" err="1" smtClean="0">
                <a:latin typeface="Century" panose="02040604050505020304" pitchFamily="18" charset="0"/>
              </a:rPr>
              <a:t>region</a:t>
            </a:r>
            <a:r>
              <a:rPr lang="it-IT" dirty="0" smtClean="0">
                <a:latin typeface="Century" panose="02040604050505020304" pitchFamily="18" charset="0"/>
              </a:rPr>
              <a:t>) </a:t>
            </a:r>
            <a:r>
              <a:rPr lang="it-IT" dirty="0" err="1" smtClean="0">
                <a:latin typeface="Century" panose="02040604050505020304" pitchFamily="18" charset="0"/>
              </a:rPr>
              <a:t>about</a:t>
            </a:r>
            <a:r>
              <a:rPr lang="it-IT" dirty="0" smtClean="0">
                <a:latin typeface="Century" panose="02040604050505020304" pitchFamily="18" charset="0"/>
              </a:rPr>
              <a:t> 80 dB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12</a:t>
            </a:fld>
            <a:endParaRPr lang="en-US" dirty="0"/>
          </a:p>
        </p:txBody>
      </p:sp>
      <p:sp>
        <p:nvSpPr>
          <p:cNvPr id="24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 </a:t>
            </a:r>
            <a:r>
              <a:rPr lang="it-IT" dirty="0" err="1" smtClean="0"/>
              <a:t>May</a:t>
            </a:r>
            <a:r>
              <a:rPr lang="it-IT" dirty="0" smtClean="0"/>
              <a:t>  4th 2016</a:t>
            </a:r>
            <a:endParaRPr lang="en-US" dirty="0"/>
          </a:p>
        </p:txBody>
      </p:sp>
      <p:pic>
        <p:nvPicPr>
          <p:cNvPr id="21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magine 7" descr="self_homodyn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75656" y="1703487"/>
            <a:ext cx="1951054" cy="1474477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39488" y="3416768"/>
            <a:ext cx="494913" cy="53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503860"/>
            <a:ext cx="357188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2339752" y="2996952"/>
            <a:ext cx="43204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123728" y="3140968"/>
            <a:ext cx="327455" cy="1070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stCxn id="26" idx="3"/>
            <a:endCxn id="29" idx="2"/>
          </p:cNvCxnSpPr>
          <p:nvPr/>
        </p:nvCxnSpPr>
        <p:spPr>
          <a:xfrm flipV="1">
            <a:off x="2286945" y="3247988"/>
            <a:ext cx="511" cy="1901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2483768" y="3682454"/>
            <a:ext cx="360040" cy="3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483768" y="3347700"/>
            <a:ext cx="54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err="1" smtClean="0">
                <a:latin typeface="Century" panose="02040604050505020304" pitchFamily="18" charset="0"/>
              </a:rPr>
              <a:t>Pump</a:t>
            </a:r>
            <a:r>
              <a:rPr lang="it-IT" sz="900" dirty="0" smtClean="0">
                <a:latin typeface="Century" panose="02040604050505020304" pitchFamily="18" charset="0"/>
              </a:rPr>
              <a:t> </a:t>
            </a:r>
          </a:p>
          <a:p>
            <a:r>
              <a:rPr lang="it-IT" sz="900" dirty="0" err="1" smtClean="0">
                <a:latin typeface="Century" panose="02040604050505020304" pitchFamily="18" charset="0"/>
              </a:rPr>
              <a:t>Mod</a:t>
            </a:r>
            <a:r>
              <a:rPr lang="it-IT" sz="900" dirty="0" smtClean="0">
                <a:latin typeface="Century" panose="02040604050505020304" pitchFamily="18" charset="0"/>
              </a:rPr>
              <a:t>.</a:t>
            </a:r>
            <a:endParaRPr lang="en-US" sz="900" dirty="0">
              <a:latin typeface="Century" panose="020406040505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11760" y="3079062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>
                <a:latin typeface="Symbol" panose="05050102010706020507" pitchFamily="18" charset="2"/>
              </a:rPr>
              <a:t>l</a:t>
            </a:r>
            <a:r>
              <a:rPr lang="it-IT" sz="900" dirty="0" smtClean="0"/>
              <a:t>/2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8746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OPO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cavity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30846" y="3356992"/>
            <a:ext cx="734481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The OPO </a:t>
            </a:r>
            <a:r>
              <a:rPr lang="it-IT" dirty="0" err="1" smtClean="0">
                <a:latin typeface="Century" panose="02040604050505020304" pitchFamily="18" charset="0"/>
              </a:rPr>
              <a:t>is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presently</a:t>
            </a:r>
            <a:r>
              <a:rPr lang="it-IT" dirty="0" smtClean="0">
                <a:latin typeface="Century" panose="02040604050505020304" pitchFamily="18" charset="0"/>
              </a:rPr>
              <a:t> the </a:t>
            </a:r>
            <a:r>
              <a:rPr lang="it-IT" dirty="0" err="1" smtClean="0">
                <a:latin typeface="Century" panose="02040604050505020304" pitchFamily="18" charset="0"/>
              </a:rPr>
              <a:t>only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subsystem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that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will</a:t>
            </a:r>
            <a:r>
              <a:rPr lang="it-IT" dirty="0" smtClean="0">
                <a:latin typeface="Century" panose="02040604050505020304" pitchFamily="18" charset="0"/>
              </a:rPr>
              <a:t> incorporate </a:t>
            </a:r>
            <a:r>
              <a:rPr lang="it-IT" dirty="0" err="1" smtClean="0">
                <a:latin typeface="Century" panose="02040604050505020304" pitchFamily="18" charset="0"/>
              </a:rPr>
              <a:t>superpolished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optics</a:t>
            </a:r>
            <a:r>
              <a:rPr lang="it-IT" dirty="0" smtClean="0">
                <a:latin typeface="Century" panose="02040604050505020304" pitchFamily="18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2000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The </a:t>
            </a:r>
            <a:r>
              <a:rPr lang="it-IT" dirty="0" err="1" smtClean="0">
                <a:latin typeface="Century" panose="02040604050505020304" pitchFamily="18" charset="0"/>
              </a:rPr>
              <a:t>superpolished</a:t>
            </a:r>
            <a:r>
              <a:rPr lang="it-IT" dirty="0" smtClean="0">
                <a:latin typeface="Century" panose="02040604050505020304" pitchFamily="18" charset="0"/>
              </a:rPr>
              <a:t> and </a:t>
            </a:r>
            <a:r>
              <a:rPr lang="it-IT" dirty="0" err="1" smtClean="0">
                <a:latin typeface="Century" panose="02040604050505020304" pitchFamily="18" charset="0"/>
              </a:rPr>
              <a:t>coated</a:t>
            </a:r>
            <a:r>
              <a:rPr lang="it-IT" dirty="0" smtClean="0">
                <a:latin typeface="Century" panose="02040604050505020304" pitchFamily="18" charset="0"/>
              </a:rPr>
              <a:t> (LMA) </a:t>
            </a:r>
            <a:r>
              <a:rPr lang="it-IT" dirty="0" err="1" smtClean="0">
                <a:latin typeface="Century" panose="02040604050505020304" pitchFamily="18" charset="0"/>
              </a:rPr>
              <a:t>crystals</a:t>
            </a:r>
            <a:r>
              <a:rPr lang="it-IT" dirty="0" smtClean="0">
                <a:latin typeface="Century" panose="02040604050505020304" pitchFamily="18" charset="0"/>
              </a:rPr>
              <a:t> and the </a:t>
            </a:r>
            <a:r>
              <a:rPr lang="it-IT" dirty="0" err="1" smtClean="0">
                <a:latin typeface="Century" panose="02040604050505020304" pitchFamily="18" charset="0"/>
              </a:rPr>
              <a:t>incoupling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mirrors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has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been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delivered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few</a:t>
            </a:r>
            <a:r>
              <a:rPr lang="it-IT" dirty="0" smtClean="0">
                <a:latin typeface="Century" panose="02040604050505020304" pitchFamily="18" charset="0"/>
              </a:rPr>
              <a:t> weeks ago.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2000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err="1" smtClean="0">
                <a:latin typeface="Century" panose="02040604050505020304" pitchFamily="18" charset="0"/>
              </a:rPr>
              <a:t>All</a:t>
            </a:r>
            <a:r>
              <a:rPr lang="it-IT" dirty="0" smtClean="0">
                <a:latin typeface="Century" panose="02040604050505020304" pitchFamily="18" charset="0"/>
              </a:rPr>
              <a:t> the </a:t>
            </a:r>
            <a:r>
              <a:rPr lang="it-IT" dirty="0" err="1" smtClean="0">
                <a:latin typeface="Century" panose="02040604050505020304" pitchFamily="18" charset="0"/>
              </a:rPr>
              <a:t>components</a:t>
            </a:r>
            <a:r>
              <a:rPr lang="it-IT" dirty="0" smtClean="0">
                <a:latin typeface="Century" panose="02040604050505020304" pitchFamily="18" charset="0"/>
              </a:rPr>
              <a:t> are ready for the </a:t>
            </a:r>
            <a:r>
              <a:rPr lang="it-IT" dirty="0" err="1" smtClean="0">
                <a:latin typeface="Century" panose="02040604050505020304" pitchFamily="18" charset="0"/>
              </a:rPr>
              <a:t>cavity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assembly</a:t>
            </a:r>
            <a:r>
              <a:rPr lang="it-IT" dirty="0" smtClean="0">
                <a:latin typeface="Century" panose="02040604050505020304" pitchFamily="18" charset="0"/>
              </a:rPr>
              <a:t>.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8985" y="-379464"/>
            <a:ext cx="432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L</a:t>
            </a:r>
            <a:r>
              <a:rPr lang="it-IT" sz="2400" baseline="-25000" dirty="0"/>
              <a:t>C</a:t>
            </a:r>
            <a:endParaRPr lang="it-IT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57858"/>
            <a:ext cx="2509193" cy="100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2584476" y="1257858"/>
            <a:ext cx="133945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23928" y="2247255"/>
            <a:ext cx="1121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HR </a:t>
            </a:r>
            <a:r>
              <a:rPr lang="it-IT" sz="1200" dirty="0" err="1" smtClean="0">
                <a:latin typeface="Century" panose="02040604050505020304" pitchFamily="18" charset="0"/>
              </a:rPr>
              <a:t>coating</a:t>
            </a:r>
            <a:endParaRPr lang="it-IT" sz="1200" dirty="0" smtClean="0">
              <a:latin typeface="Century" panose="02040604050505020304" pitchFamily="18" charset="0"/>
            </a:endParaRPr>
          </a:p>
          <a:p>
            <a:r>
              <a:rPr lang="it-IT" sz="1200" dirty="0" smtClean="0">
                <a:latin typeface="Century" panose="02040604050505020304" pitchFamily="18" charset="0"/>
              </a:rPr>
              <a:t>ROC 12 mm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36866" y="2278613"/>
            <a:ext cx="115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92% @1064</a:t>
            </a:r>
          </a:p>
          <a:p>
            <a:r>
              <a:rPr lang="it-IT" sz="1200" dirty="0" smtClean="0">
                <a:latin typeface="Century" panose="02040604050505020304" pitchFamily="18" charset="0"/>
              </a:rPr>
              <a:t>20% @532</a:t>
            </a:r>
            <a:endParaRPr lang="en-US" sz="1200" dirty="0">
              <a:latin typeface="Century" panose="02040604050505020304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259632" y="1772816"/>
            <a:ext cx="502294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872508" y="934692"/>
            <a:ext cx="892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latin typeface="Century" panose="02040604050505020304" pitchFamily="18" charset="0"/>
              </a:rPr>
              <a:t>9.2 mm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43808" y="1771920"/>
            <a:ext cx="892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0070C0"/>
                </a:solidFill>
                <a:latin typeface="Century" panose="02040604050505020304" pitchFamily="18" charset="0"/>
              </a:rPr>
              <a:t>PPKTP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13</a:t>
            </a:fld>
            <a:endParaRPr lang="en-US"/>
          </a:p>
        </p:txBody>
      </p:sp>
      <p:sp>
        <p:nvSpPr>
          <p:cNvPr id="21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 </a:t>
            </a:r>
            <a:r>
              <a:rPr lang="it-IT" dirty="0" err="1" smtClean="0"/>
              <a:t>May</a:t>
            </a:r>
            <a:r>
              <a:rPr lang="it-IT" dirty="0" smtClean="0"/>
              <a:t> 4th 2016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798" y="975587"/>
            <a:ext cx="2506570" cy="187734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3923928" y="1762659"/>
            <a:ext cx="432048" cy="10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355976" y="1772817"/>
            <a:ext cx="0" cy="474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259632" y="1772816"/>
            <a:ext cx="0" cy="474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61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Optical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Phase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Locked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Loop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(OPLL)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90508"/>
              </p:ext>
            </p:extLst>
          </p:nvPr>
        </p:nvGraphicFramePr>
        <p:xfrm>
          <a:off x="960384" y="1412776"/>
          <a:ext cx="7068000" cy="16916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00000"/>
                <a:gridCol w="1728000"/>
                <a:gridCol w="1524000"/>
                <a:gridCol w="2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err="1" smtClean="0">
                          <a:latin typeface="Century" panose="02040604050505020304" pitchFamily="18" charset="0"/>
                        </a:rPr>
                        <a:t>Main</a:t>
                      </a:r>
                      <a:r>
                        <a:rPr lang="it-IT" sz="1800" dirty="0" smtClean="0">
                          <a:latin typeface="Century" panose="02040604050505020304" pitchFamily="18" charset="0"/>
                        </a:rPr>
                        <a:t> laser</a:t>
                      </a:r>
                      <a:endParaRPr lang="en-US" sz="18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latin typeface="Century" panose="02040604050505020304" pitchFamily="18" charset="0"/>
                        </a:rPr>
                        <a:t>Slave  laser</a:t>
                      </a:r>
                      <a:endParaRPr lang="en-US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latin typeface="Century" panose="02040604050505020304" pitchFamily="18" charset="0"/>
                        </a:rPr>
                        <a:t>RF </a:t>
                      </a:r>
                      <a:r>
                        <a:rPr lang="it-IT" dirty="0" err="1" smtClean="0">
                          <a:latin typeface="Century" panose="02040604050505020304" pitchFamily="18" charset="0"/>
                        </a:rPr>
                        <a:t>Offest</a:t>
                      </a:r>
                      <a:r>
                        <a:rPr lang="it-IT" dirty="0" smtClean="0">
                          <a:latin typeface="Century" panose="02040604050505020304" pitchFamily="18" charset="0"/>
                        </a:rPr>
                        <a:t> </a:t>
                      </a:r>
                      <a:endParaRPr lang="en-US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AdV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main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laser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Squeezer </a:t>
                      </a:r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main</a:t>
                      </a:r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 laser 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TBD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Locking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the squeezer to </a:t>
                      </a:r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AdV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Squeez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main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las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.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Aux</a:t>
                      </a:r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 laser 1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20 MHz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OPO </a:t>
                      </a:r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length</a:t>
                      </a:r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 control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Squeez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main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las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.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Aux</a:t>
                      </a:r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 laser 2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7 MHz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Coherent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control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71800" y="807095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Century" panose="02040604050505020304" pitchFamily="18" charset="0"/>
              </a:rPr>
              <a:t>3 OPPL </a:t>
            </a:r>
            <a:r>
              <a:rPr lang="it-IT" sz="2400" dirty="0" err="1" smtClean="0">
                <a:latin typeface="Century" panose="02040604050505020304" pitchFamily="18" charset="0"/>
              </a:rPr>
              <a:t>required</a:t>
            </a:r>
            <a:endParaRPr lang="en-US" sz="2400" dirty="0">
              <a:latin typeface="Century" panose="020406040505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3587" y="3365135"/>
            <a:ext cx="7308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>
                <a:latin typeface="Century" panose="02040604050505020304" pitchFamily="18" charset="0"/>
              </a:rPr>
              <a:t>Residual</a:t>
            </a:r>
            <a:r>
              <a:rPr lang="it-IT" sz="2000" dirty="0" smtClean="0">
                <a:latin typeface="Century" panose="02040604050505020304" pitchFamily="18" charset="0"/>
              </a:rPr>
              <a:t>  </a:t>
            </a:r>
            <a:r>
              <a:rPr lang="it-IT" sz="2000" dirty="0" err="1" smtClean="0">
                <a:latin typeface="Century" panose="02040604050505020304" pitchFamily="18" charset="0"/>
              </a:rPr>
              <a:t>Phase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jitter</a:t>
            </a:r>
            <a:r>
              <a:rPr lang="it-IT" sz="2000" dirty="0" smtClean="0">
                <a:latin typeface="Century" panose="02040604050505020304" pitchFamily="18" charset="0"/>
              </a:rPr>
              <a:t> must be </a:t>
            </a:r>
            <a:r>
              <a:rPr lang="it-IT" sz="2000" dirty="0" err="1" smtClean="0">
                <a:latin typeface="Century" panose="02040604050505020304" pitchFamily="18" charset="0"/>
              </a:rPr>
              <a:t>kept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below</a:t>
            </a:r>
            <a:r>
              <a:rPr lang="it-IT" sz="2000" dirty="0" smtClean="0">
                <a:latin typeface="Century" panose="02040604050505020304" pitchFamily="18" charset="0"/>
              </a:rPr>
              <a:t> 20 </a:t>
            </a:r>
            <a:r>
              <a:rPr lang="it-IT" sz="2000" dirty="0" err="1" smtClean="0">
                <a:latin typeface="Century" panose="02040604050505020304" pitchFamily="18" charset="0"/>
              </a:rPr>
              <a:t>mrad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rms</a:t>
            </a:r>
            <a:endParaRPr lang="en-US" sz="2000" dirty="0">
              <a:latin typeface="Century" panose="020406040505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99123" y="4396929"/>
            <a:ext cx="424432" cy="246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149080"/>
            <a:ext cx="681503" cy="74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132312"/>
            <a:ext cx="681503" cy="74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Connector 18"/>
          <p:cNvCxnSpPr/>
          <p:nvPr/>
        </p:nvCxnSpPr>
        <p:spPr>
          <a:xfrm>
            <a:off x="3887924" y="434022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247964" y="434022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887924" y="433585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887924" y="470026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887924" y="4340224"/>
            <a:ext cx="36004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12" idx="0"/>
          </p:cNvCxnSpPr>
          <p:nvPr/>
        </p:nvCxnSpPr>
        <p:spPr>
          <a:xfrm>
            <a:off x="3292571" y="4520244"/>
            <a:ext cx="149545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381295" y="5555405"/>
            <a:ext cx="68664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067944" y="4520244"/>
            <a:ext cx="0" cy="103516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 rot="18788363">
            <a:off x="3967851" y="5563432"/>
            <a:ext cx="288032" cy="7200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652120" y="4308027"/>
            <a:ext cx="576064" cy="424433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5940152" y="4732460"/>
            <a:ext cx="0" cy="3278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483768" y="5420344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2627784" y="5636368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6588224" y="4628256"/>
            <a:ext cx="0" cy="12444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6228184" y="4628256"/>
            <a:ext cx="3600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228184" y="4412232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804248" y="4412232"/>
            <a:ext cx="0" cy="16561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2483768" y="6068416"/>
            <a:ext cx="43204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 flipV="1">
            <a:off x="2627784" y="5852392"/>
            <a:ext cx="3960440" cy="101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627784" y="5636368"/>
            <a:ext cx="0" cy="2363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2483768" y="5420344"/>
            <a:ext cx="0" cy="6480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2" idx="2"/>
            <a:endCxn id="28" idx="1"/>
          </p:cNvCxnSpPr>
          <p:nvPr/>
        </p:nvCxnSpPr>
        <p:spPr>
          <a:xfrm>
            <a:off x="5034654" y="4520244"/>
            <a:ext cx="61746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552940" y="4382540"/>
            <a:ext cx="747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latin typeface="Century" panose="02040604050505020304" pitchFamily="18" charset="0"/>
              </a:rPr>
              <a:t>PLL</a:t>
            </a:r>
            <a:endParaRPr lang="en-US" sz="1400" dirty="0">
              <a:latin typeface="Century" panose="020406040505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543187" y="5832404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Slow: </a:t>
            </a:r>
            <a:r>
              <a:rPr lang="it-IT" sz="1200" dirty="0" err="1" smtClean="0">
                <a:latin typeface="Century" panose="02040604050505020304" pitchFamily="18" charset="0"/>
              </a:rPr>
              <a:t>Peltier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72000" y="5589240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Fast: PZT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4048" y="411705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Symbol" panose="05050102010706020507" pitchFamily="18" charset="2"/>
              </a:rPr>
              <a:t>n</a:t>
            </a:r>
            <a:r>
              <a:rPr lang="it-IT" baseline="-25000" dirty="0" err="1" smtClean="0">
                <a:latin typeface="Century" panose="02040604050505020304" pitchFamily="18" charset="0"/>
              </a:rPr>
              <a:t>beat</a:t>
            </a:r>
            <a:endParaRPr lang="en-US" dirty="0">
              <a:latin typeface="Symbol" panose="05050102010706020507" pitchFamily="18" charset="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24128" y="494116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Symbol" panose="05050102010706020507" pitchFamily="18" charset="2"/>
              </a:rPr>
              <a:t>n</a:t>
            </a:r>
            <a:r>
              <a:rPr lang="it-IT" baseline="-25000" dirty="0" err="1" smtClean="0">
                <a:latin typeface="Century" panose="02040604050505020304" pitchFamily="18" charset="0"/>
              </a:rPr>
              <a:t>ref</a:t>
            </a:r>
            <a:endParaRPr lang="en-US" dirty="0">
              <a:latin typeface="Symbol" panose="05050102010706020507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14</a:t>
            </a:fld>
            <a:endParaRPr lang="en-US"/>
          </a:p>
        </p:txBody>
      </p:sp>
      <p:sp>
        <p:nvSpPr>
          <p:cNvPr id="4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 </a:t>
            </a:r>
            <a:r>
              <a:rPr lang="it-IT" dirty="0" err="1" smtClean="0"/>
              <a:t>May</a:t>
            </a:r>
            <a:r>
              <a:rPr lang="it-IT" dirty="0" smtClean="0"/>
              <a:t> 4th 2016</a:t>
            </a:r>
            <a:endParaRPr lang="en-US" dirty="0"/>
          </a:p>
        </p:txBody>
      </p:sp>
      <p:pic>
        <p:nvPicPr>
          <p:cNvPr id="47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8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OPLL-PCB 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91" y="2348880"/>
            <a:ext cx="7192801" cy="33596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35896" y="4748951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Century" panose="02040604050505020304" pitchFamily="18" charset="0"/>
              </a:rPr>
              <a:t>I/O  serial </a:t>
            </a:r>
            <a:r>
              <a:rPr lang="it-IT" sz="1600" dirty="0" err="1" smtClean="0">
                <a:latin typeface="Century" panose="02040604050505020304" pitchFamily="18" charset="0"/>
              </a:rPr>
              <a:t>protocol</a:t>
            </a:r>
            <a:endParaRPr lang="it-IT" sz="16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Century" panose="02040604050505020304" pitchFamily="18" charset="0"/>
              </a:rPr>
              <a:t>ADC/DAC </a:t>
            </a:r>
            <a:r>
              <a:rPr lang="it-IT" sz="1600" dirty="0" err="1" smtClean="0">
                <a:latin typeface="Century" panose="02040604050505020304" pitchFamily="18" charset="0"/>
              </a:rPr>
              <a:t>manage</a:t>
            </a:r>
            <a:endParaRPr lang="it-IT" sz="16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err="1" smtClean="0">
                <a:latin typeface="Century" panose="02040604050505020304" pitchFamily="18" charset="0"/>
              </a:rPr>
              <a:t>Diagnostics</a:t>
            </a:r>
            <a:endParaRPr lang="it-IT" sz="16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err="1" smtClean="0">
                <a:latin typeface="Century" panose="02040604050505020304" pitchFamily="18" charset="0"/>
              </a:rPr>
              <a:t>Autolocking</a:t>
            </a:r>
            <a:endParaRPr lang="en-US" sz="1600" dirty="0">
              <a:latin typeface="Century" panose="020406040505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536" y="836712"/>
            <a:ext cx="2885600" cy="157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2824" y="980728"/>
            <a:ext cx="2370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 smtClean="0">
                <a:latin typeface="Century" panose="02040604050505020304" pitchFamily="18" charset="0"/>
              </a:rPr>
              <a:t>Bandwidth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limits</a:t>
            </a:r>
            <a:r>
              <a:rPr lang="it-IT" sz="1600" dirty="0" smtClean="0">
                <a:latin typeface="Century" panose="02040604050505020304" pitchFamily="18" charset="0"/>
              </a:rPr>
              <a:t> (laser PZT </a:t>
            </a:r>
            <a:r>
              <a:rPr lang="it-IT" sz="1600" dirty="0" err="1" smtClean="0">
                <a:latin typeface="Century" panose="02040604050505020304" pitchFamily="18" charset="0"/>
              </a:rPr>
              <a:t>resonances</a:t>
            </a:r>
            <a:r>
              <a:rPr lang="it-IT" sz="1600" dirty="0" smtClean="0">
                <a:latin typeface="Century" panose="02040604050505020304" pitchFamily="18" charset="0"/>
              </a:rPr>
              <a:t>)</a:t>
            </a:r>
            <a:endParaRPr lang="en-US" sz="1600" dirty="0">
              <a:latin typeface="Century" panose="020406040505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1520" y="1628800"/>
                <a:ext cx="24482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/>
                            </a:rPr>
                            <m:t>𝑙𝑎𝑠𝑒𝑟</m:t>
                          </m:r>
                        </m:sub>
                      </m:sSub>
                      <m:r>
                        <a:rPr lang="it-IT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it-IT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it-IT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it-IT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it-IT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it-IT" sz="14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/>
                            </a:rPr>
                            <m:t>𝑃𝑍𝑇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628800"/>
                <a:ext cx="2448272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03848" y="1023119"/>
                <a:ext cx="23042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dirty="0" smtClean="0">
                    <a:solidFill>
                      <a:srgbClr val="0070C0"/>
                    </a:solidFill>
                    <a:latin typeface="Century" panose="02040604050505020304" pitchFamily="18" charset="0"/>
                  </a:rPr>
                  <a:t>Measured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t-IT" sz="12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it-IT" sz="12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it-IT" sz="120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it-IT" sz="12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</m:d>
                  </m:oMath>
                </a14:m>
                <a:endParaRPr lang="en-US" sz="1200" dirty="0" smtClean="0">
                  <a:solidFill>
                    <a:srgbClr val="0070C0"/>
                  </a:solidFill>
                  <a:latin typeface="Century" panose="02040604050505020304" pitchFamily="18" charset="0"/>
                </a:endParaRPr>
              </a:p>
              <a:p>
                <a:r>
                  <a:rPr lang="en-US" sz="1200" dirty="0">
                    <a:solidFill>
                      <a:srgbClr val="0070C0"/>
                    </a:solidFill>
                    <a:latin typeface="Century" panose="02040604050505020304" pitchFamily="18" charset="0"/>
                  </a:rPr>
                  <a:t>f</a:t>
                </a:r>
                <a:r>
                  <a:rPr lang="en-US" sz="1200" dirty="0" smtClean="0">
                    <a:solidFill>
                      <a:srgbClr val="0070C0"/>
                    </a:solidFill>
                    <a:latin typeface="Century" panose="02040604050505020304" pitchFamily="18" charset="0"/>
                  </a:rPr>
                  <a:t>or </a:t>
                </a:r>
                <a:r>
                  <a:rPr lang="en-US" sz="1200" dirty="0" err="1" smtClean="0">
                    <a:solidFill>
                      <a:srgbClr val="0070C0"/>
                    </a:solidFill>
                    <a:latin typeface="Century" panose="02040604050505020304" pitchFamily="18" charset="0"/>
                  </a:rPr>
                  <a:t>Mephisto</a:t>
                </a:r>
                <a:r>
                  <a:rPr lang="en-US" sz="1200" dirty="0" smtClean="0">
                    <a:solidFill>
                      <a:srgbClr val="0070C0"/>
                    </a:solidFill>
                    <a:latin typeface="Century" panose="02040604050505020304" pitchFamily="18" charset="0"/>
                  </a:rPr>
                  <a:t> 500NE</a:t>
                </a:r>
                <a:endParaRPr lang="en-US" sz="1200" dirty="0">
                  <a:solidFill>
                    <a:srgbClr val="0070C0"/>
                  </a:solidFill>
                  <a:latin typeface="Century" panose="020406040505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1023119"/>
                <a:ext cx="230425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65" t="-1316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014159" y="1013827"/>
            <a:ext cx="2878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Century" panose="02040604050505020304" pitchFamily="18" charset="0"/>
              </a:rPr>
              <a:t>100 kHz </a:t>
            </a:r>
            <a:r>
              <a:rPr lang="it-IT" sz="1600" dirty="0" err="1" smtClean="0">
                <a:latin typeface="Century" panose="02040604050505020304" pitchFamily="18" charset="0"/>
              </a:rPr>
              <a:t>unitary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bandwidth</a:t>
            </a:r>
            <a:r>
              <a:rPr lang="it-IT" sz="1600" dirty="0" smtClean="0">
                <a:latin typeface="Century" panose="02040604050505020304" pitchFamily="18" charset="0"/>
              </a:rPr>
              <a:t> can be </a:t>
            </a:r>
            <a:r>
              <a:rPr lang="it-IT" sz="1600" dirty="0" err="1" smtClean="0">
                <a:latin typeface="Century" panose="02040604050505020304" pitchFamily="18" charset="0"/>
              </a:rPr>
              <a:t>approached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using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notch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latin typeface="Century" panose="02040604050505020304" pitchFamily="18" charset="0"/>
              </a:rPr>
              <a:t>filters</a:t>
            </a:r>
            <a:r>
              <a:rPr lang="it-IT" sz="1600" dirty="0" smtClean="0">
                <a:latin typeface="Century" panose="02040604050505020304" pitchFamily="18" charset="0"/>
              </a:rPr>
              <a:t> </a:t>
            </a:r>
            <a:endParaRPr lang="en-US" sz="1600" dirty="0">
              <a:latin typeface="Century" panose="02040604050505020304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4503991" y="2414638"/>
            <a:ext cx="0" cy="2222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503991" y="2414638"/>
            <a:ext cx="30203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7524328" y="1782688"/>
            <a:ext cx="0" cy="6319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66" y="4079081"/>
            <a:ext cx="2202570" cy="225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15</a:t>
            </a:fld>
            <a:endParaRPr lang="en-US"/>
          </a:p>
        </p:txBody>
      </p:sp>
      <p:sp>
        <p:nvSpPr>
          <p:cNvPr id="21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 </a:t>
            </a:r>
            <a:r>
              <a:rPr lang="it-IT" dirty="0" err="1" smtClean="0"/>
              <a:t>May</a:t>
            </a:r>
            <a:r>
              <a:rPr lang="it-IT" dirty="0" smtClean="0"/>
              <a:t> 4th 2016</a:t>
            </a:r>
            <a:endParaRPr lang="en-US" dirty="0"/>
          </a:p>
        </p:txBody>
      </p:sp>
      <p:pic>
        <p:nvPicPr>
          <p:cNvPr id="22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44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OPLL-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results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8070" y="827420"/>
            <a:ext cx="8236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Optical </a:t>
            </a:r>
            <a:r>
              <a:rPr lang="it-IT" dirty="0" err="1" smtClean="0">
                <a:latin typeface="Century" panose="02040604050505020304" pitchFamily="18" charset="0"/>
              </a:rPr>
              <a:t>Phase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Locked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Loops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between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Mephisto</a:t>
            </a:r>
            <a:r>
              <a:rPr lang="it-IT" dirty="0" smtClean="0">
                <a:latin typeface="Century" panose="02040604050505020304" pitchFamily="18" charset="0"/>
              </a:rPr>
              <a:t> 500 NE and lightwave  </a:t>
            </a:r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87365"/>
            <a:ext cx="3084857" cy="231364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  <p:cxnSp>
        <p:nvCxnSpPr>
          <p:cNvPr id="14" name="Straight Arrow Connector 13"/>
          <p:cNvCxnSpPr/>
          <p:nvPr/>
        </p:nvCxnSpPr>
        <p:spPr>
          <a:xfrm>
            <a:off x="3088159" y="2065784"/>
            <a:ext cx="2135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389433" y="1916832"/>
            <a:ext cx="0" cy="72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173409" y="1988840"/>
            <a:ext cx="2160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173409" y="1988840"/>
            <a:ext cx="0" cy="10081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264654" y="2996952"/>
            <a:ext cx="90875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64654" y="2378497"/>
            <a:ext cx="116667" cy="61845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165297" y="1844824"/>
            <a:ext cx="0" cy="72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021281" y="1916832"/>
            <a:ext cx="1440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61241" y="1916832"/>
            <a:ext cx="360040" cy="720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61241" y="2636912"/>
            <a:ext cx="6034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264654" y="2378497"/>
            <a:ext cx="58333" cy="2584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21413"/>
            <a:ext cx="3366865" cy="235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32040" y="4365103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err="1" smtClean="0">
                <a:latin typeface="Century" panose="02040604050505020304" pitchFamily="18" charset="0"/>
              </a:rPr>
              <a:t>Residual</a:t>
            </a:r>
            <a:r>
              <a:rPr lang="it-IT" dirty="0" smtClean="0">
                <a:latin typeface="Century" panose="02040604050505020304" pitchFamily="18" charset="0"/>
              </a:rPr>
              <a:t>  </a:t>
            </a:r>
            <a:r>
              <a:rPr lang="it-IT" dirty="0" err="1" smtClean="0">
                <a:latin typeface="Century" panose="02040604050505020304" pitchFamily="18" charset="0"/>
              </a:rPr>
              <a:t>phase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jitter</a:t>
            </a:r>
            <a:r>
              <a:rPr lang="it-IT" dirty="0" smtClean="0">
                <a:latin typeface="Century" panose="02040604050505020304" pitchFamily="18" charset="0"/>
              </a:rPr>
              <a:t> 15 </a:t>
            </a:r>
            <a:r>
              <a:rPr lang="it-IT" dirty="0" err="1" smtClean="0">
                <a:latin typeface="Century" panose="02040604050505020304" pitchFamily="18" charset="0"/>
              </a:rPr>
              <a:t>mrad</a:t>
            </a:r>
            <a:r>
              <a:rPr lang="it-IT" dirty="0" smtClean="0">
                <a:latin typeface="Century" panose="02040604050505020304" pitchFamily="18" charset="0"/>
              </a:rPr>
              <a:t> (</a:t>
            </a:r>
            <a:r>
              <a:rPr lang="it-IT" dirty="0" err="1" smtClean="0">
                <a:latin typeface="Century" panose="02040604050505020304" pitchFamily="18" charset="0"/>
              </a:rPr>
              <a:t>unitary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bandwidth</a:t>
            </a:r>
            <a:r>
              <a:rPr lang="it-IT" dirty="0" smtClean="0">
                <a:latin typeface="Century" panose="02040604050505020304" pitchFamily="18" charset="0"/>
              </a:rPr>
              <a:t> 45 kHz)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Long </a:t>
            </a:r>
            <a:r>
              <a:rPr lang="it-IT" dirty="0" err="1" smtClean="0">
                <a:latin typeface="Century" panose="02040604050505020304" pitchFamily="18" charset="0"/>
              </a:rPr>
              <a:t>term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operation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70" y="3889598"/>
            <a:ext cx="3771882" cy="217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64654" y="372032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0070C0"/>
                </a:solidFill>
                <a:latin typeface="Century" panose="02040604050505020304" pitchFamily="18" charset="0"/>
              </a:rPr>
              <a:t>LONG </a:t>
            </a:r>
            <a:r>
              <a:rPr lang="it-IT" sz="1600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term</a:t>
            </a:r>
            <a:r>
              <a:rPr lang="it-IT" sz="1600" dirty="0" smtClean="0">
                <a:solidFill>
                  <a:srgbClr val="0070C0"/>
                </a:solidFill>
                <a:latin typeface="Century" panose="02040604050505020304" pitchFamily="18" charset="0"/>
              </a:rPr>
              <a:t> </a:t>
            </a:r>
            <a:r>
              <a:rPr lang="it-IT" sz="1600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operation</a:t>
            </a:r>
            <a:endParaRPr lang="en-US" sz="1600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99860" y="6021288"/>
            <a:ext cx="698477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PLL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electronics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 ready for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installation</a:t>
            </a:r>
            <a:endParaRPr lang="en-US" b="1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16</a:t>
            </a:fld>
            <a:endParaRPr lang="en-US"/>
          </a:p>
        </p:txBody>
      </p:sp>
      <p:sp>
        <p:nvSpPr>
          <p:cNvPr id="30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81328"/>
            <a:ext cx="2895600" cy="365125"/>
          </a:xfrm>
        </p:spPr>
        <p:txBody>
          <a:bodyPr/>
          <a:lstStyle/>
          <a:p>
            <a:r>
              <a:rPr lang="it-IT" dirty="0" smtClean="0"/>
              <a:t>Virgo Week  Cascina   </a:t>
            </a:r>
            <a:r>
              <a:rPr lang="it-IT" dirty="0" err="1" smtClean="0"/>
              <a:t>May</a:t>
            </a:r>
            <a:r>
              <a:rPr lang="it-IT" dirty="0" smtClean="0"/>
              <a:t>  4th2016</a:t>
            </a:r>
            <a:endParaRPr lang="en-US" dirty="0"/>
          </a:p>
        </p:txBody>
      </p:sp>
      <p:pic>
        <p:nvPicPr>
          <p:cNvPr id="27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94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Direct Digital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Synthetizer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(DDS)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951111"/>
            <a:ext cx="8015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>
                <a:latin typeface="Century" panose="02040604050505020304" pitchFamily="18" charset="0"/>
              </a:rPr>
              <a:t>Needed</a:t>
            </a:r>
            <a:r>
              <a:rPr lang="it-IT" sz="2400" dirty="0" smtClean="0">
                <a:latin typeface="Century" panose="02040604050505020304" pitchFamily="18" charset="0"/>
              </a:rPr>
              <a:t> </a:t>
            </a:r>
            <a:r>
              <a:rPr lang="it-IT" sz="2400" dirty="0" err="1" smtClean="0">
                <a:latin typeface="Century" panose="02040604050505020304" pitchFamily="18" charset="0"/>
              </a:rPr>
              <a:t>at</a:t>
            </a:r>
            <a:r>
              <a:rPr lang="it-IT" sz="2400" dirty="0" smtClean="0">
                <a:latin typeface="Century" panose="02040604050505020304" pitchFamily="18" charset="0"/>
              </a:rPr>
              <a:t> </a:t>
            </a:r>
            <a:r>
              <a:rPr lang="it-IT" sz="2400" dirty="0" err="1" smtClean="0">
                <a:latin typeface="Century" panose="02040604050505020304" pitchFamily="18" charset="0"/>
              </a:rPr>
              <a:t>least</a:t>
            </a:r>
            <a:r>
              <a:rPr lang="it-IT" sz="2400" dirty="0" smtClean="0">
                <a:latin typeface="Century" panose="02040604050505020304" pitchFamily="18" charset="0"/>
              </a:rPr>
              <a:t> 12 </a:t>
            </a:r>
            <a:r>
              <a:rPr lang="it-IT" sz="2400" dirty="0" err="1" smtClean="0">
                <a:latin typeface="Century" panose="02040604050505020304" pitchFamily="18" charset="0"/>
              </a:rPr>
              <a:t>low</a:t>
            </a:r>
            <a:r>
              <a:rPr lang="it-IT" sz="2400" dirty="0" smtClean="0">
                <a:latin typeface="Century" panose="02040604050505020304" pitchFamily="18" charset="0"/>
              </a:rPr>
              <a:t> </a:t>
            </a:r>
            <a:r>
              <a:rPr lang="it-IT" sz="2400" dirty="0" err="1" smtClean="0">
                <a:latin typeface="Century" panose="02040604050505020304" pitchFamily="18" charset="0"/>
              </a:rPr>
              <a:t>noise</a:t>
            </a:r>
            <a:r>
              <a:rPr lang="it-IT" sz="2400" dirty="0" smtClean="0">
                <a:latin typeface="Century" panose="02040604050505020304" pitchFamily="18" charset="0"/>
              </a:rPr>
              <a:t> </a:t>
            </a:r>
            <a:r>
              <a:rPr lang="it-IT" sz="2400" dirty="0" err="1" smtClean="0">
                <a:latin typeface="Century" panose="02040604050505020304" pitchFamily="18" charset="0"/>
              </a:rPr>
              <a:t>rf</a:t>
            </a:r>
            <a:r>
              <a:rPr lang="it-IT" sz="2400" dirty="0" smtClean="0">
                <a:latin typeface="Century" panose="02040604050505020304" pitchFamily="18" charset="0"/>
              </a:rPr>
              <a:t> </a:t>
            </a:r>
            <a:r>
              <a:rPr lang="it-IT" sz="2400" dirty="0" err="1" smtClean="0">
                <a:latin typeface="Century" panose="02040604050505020304" pitchFamily="18" charset="0"/>
              </a:rPr>
              <a:t>channels</a:t>
            </a:r>
            <a:r>
              <a:rPr lang="it-IT" sz="2400" dirty="0" smtClean="0">
                <a:latin typeface="Century" panose="02040604050505020304" pitchFamily="18" charset="0"/>
              </a:rPr>
              <a:t> 5÷100 MHz</a:t>
            </a:r>
            <a:endParaRPr lang="en-US" sz="2400" dirty="0">
              <a:latin typeface="Century" panose="020406040505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16224"/>
            <a:ext cx="5052053" cy="3789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2160" y="2060848"/>
            <a:ext cx="25908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latin typeface="Century" panose="02040604050505020304" pitchFamily="18" charset="0"/>
              </a:rPr>
              <a:t>4 </a:t>
            </a:r>
            <a:r>
              <a:rPr lang="it-IT" b="1" dirty="0" err="1" smtClean="0">
                <a:latin typeface="Century" panose="02040604050505020304" pitchFamily="18" charset="0"/>
              </a:rPr>
              <a:t>locked</a:t>
            </a:r>
            <a:r>
              <a:rPr lang="it-IT" b="1" dirty="0" smtClean="0">
                <a:latin typeface="Century" panose="02040604050505020304" pitchFamily="18" charset="0"/>
              </a:rPr>
              <a:t> </a:t>
            </a:r>
            <a:r>
              <a:rPr lang="it-IT" b="1" dirty="0" err="1" smtClean="0">
                <a:latin typeface="Century" panose="02040604050505020304" pitchFamily="18" charset="0"/>
              </a:rPr>
              <a:t>rf</a:t>
            </a:r>
            <a:r>
              <a:rPr lang="it-IT" b="1" dirty="0" smtClean="0">
                <a:latin typeface="Century" panose="02040604050505020304" pitchFamily="18" charset="0"/>
              </a:rPr>
              <a:t> </a:t>
            </a:r>
            <a:r>
              <a:rPr lang="it-IT" b="1" dirty="0" err="1" smtClean="0">
                <a:latin typeface="Century" panose="02040604050505020304" pitchFamily="18" charset="0"/>
              </a:rPr>
              <a:t>channels</a:t>
            </a:r>
            <a:r>
              <a:rPr lang="it-IT" b="1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each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channel</a:t>
            </a:r>
            <a:r>
              <a:rPr lang="it-IT" dirty="0" smtClean="0">
                <a:latin typeface="Century" panose="02040604050505020304" pitchFamily="18" charset="0"/>
              </a:rPr>
              <a:t>  </a:t>
            </a:r>
            <a:r>
              <a:rPr lang="it-IT" dirty="0" err="1" smtClean="0">
                <a:latin typeface="Century" panose="02040604050505020304" pitchFamily="18" charset="0"/>
              </a:rPr>
              <a:t>has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remotely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selectable</a:t>
            </a:r>
            <a:endParaRPr lang="it-IT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amplitude</a:t>
            </a:r>
            <a:r>
              <a:rPr lang="it-IT" dirty="0" smtClean="0">
                <a:latin typeface="Century" panose="02040604050505020304" pitchFamily="18" charset="0"/>
              </a:rPr>
              <a:t> (</a:t>
            </a:r>
            <a:r>
              <a:rPr lang="it-IT" dirty="0" err="1" smtClean="0">
                <a:latin typeface="Century" panose="02040604050505020304" pitchFamily="18" charset="0"/>
              </a:rPr>
              <a:t>max</a:t>
            </a:r>
            <a:r>
              <a:rPr lang="it-IT" dirty="0" smtClean="0">
                <a:latin typeface="Century" panose="02040604050505020304" pitchFamily="18" charset="0"/>
              </a:rPr>
              <a:t> 7 </a:t>
            </a:r>
            <a:r>
              <a:rPr lang="it-IT" dirty="0" err="1" smtClean="0">
                <a:latin typeface="Century" panose="02040604050505020304" pitchFamily="18" charset="0"/>
              </a:rPr>
              <a:t>dBm</a:t>
            </a:r>
            <a:r>
              <a:rPr lang="it-IT" dirty="0" smtClean="0">
                <a:latin typeface="Century" panose="02040604050505020304" pitchFamily="18" charset="0"/>
              </a:rPr>
              <a:t>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err="1">
                <a:latin typeface="Century" panose="02040604050505020304" pitchFamily="18" charset="0"/>
              </a:rPr>
              <a:t>f</a:t>
            </a:r>
            <a:r>
              <a:rPr lang="it-IT" dirty="0" err="1" smtClean="0">
                <a:latin typeface="Century" panose="02040604050505020304" pitchFamily="18" charset="0"/>
              </a:rPr>
              <a:t>requency</a:t>
            </a:r>
            <a:r>
              <a:rPr lang="it-IT" dirty="0" smtClean="0">
                <a:latin typeface="Century" panose="02040604050505020304" pitchFamily="18" charset="0"/>
              </a:rPr>
              <a:t> (up to 500 MHz)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err="1">
                <a:latin typeface="Century" panose="02040604050505020304" pitchFamily="18" charset="0"/>
              </a:rPr>
              <a:t>p</a:t>
            </a:r>
            <a:r>
              <a:rPr lang="it-IT" dirty="0" err="1" smtClean="0">
                <a:latin typeface="Century" panose="02040604050505020304" pitchFamily="18" charset="0"/>
              </a:rPr>
              <a:t>hase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2160" y="465313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AD9910: 14 bit 1 GSPS </a:t>
            </a:r>
            <a:endParaRPr lang="en-US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1484784"/>
            <a:ext cx="2590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USB or </a:t>
            </a:r>
            <a:r>
              <a:rPr lang="en-US" dirty="0">
                <a:solidFill>
                  <a:srgbClr val="0070C0"/>
                </a:solidFill>
                <a:latin typeface="Century" panose="02040604050505020304" pitchFamily="18" charset="0"/>
              </a:rPr>
              <a:t>Ethernet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27784" y="1484784"/>
            <a:ext cx="296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Linux </a:t>
            </a:r>
            <a:r>
              <a:rPr lang="it-IT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embedded</a:t>
            </a:r>
            <a:r>
              <a:rPr lang="it-IT" dirty="0" smtClean="0">
                <a:solidFill>
                  <a:srgbClr val="0070C0"/>
                </a:solidFill>
                <a:latin typeface="Century" panose="02040604050505020304" pitchFamily="18" charset="0"/>
              </a:rPr>
              <a:t> </a:t>
            </a:r>
            <a:r>
              <a:rPr lang="it-IT" dirty="0" err="1" smtClean="0">
                <a:solidFill>
                  <a:srgbClr val="0070C0"/>
                </a:solidFill>
                <a:latin typeface="Century" panose="02040604050505020304" pitchFamily="18" charset="0"/>
              </a:rPr>
              <a:t>module</a:t>
            </a:r>
            <a:endParaRPr lang="en-US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923196" y="4509120"/>
            <a:ext cx="2016956" cy="3286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979712" y="1854116"/>
            <a:ext cx="1085866" cy="12148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33152" y="1854116"/>
            <a:ext cx="310456" cy="782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2" idx="2"/>
          </p:cNvCxnSpPr>
          <p:nvPr/>
        </p:nvCxnSpPr>
        <p:spPr>
          <a:xfrm flipH="1">
            <a:off x="1043608" y="1854116"/>
            <a:ext cx="503325" cy="13608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1560" y="5877272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ury" panose="02040604050505020304" pitchFamily="18" charset="0"/>
              </a:rPr>
              <a:t>External</a:t>
            </a:r>
            <a:r>
              <a:rPr lang="it-IT" dirty="0" smtClean="0">
                <a:latin typeface="Century" panose="02040604050505020304" pitchFamily="18" charset="0"/>
              </a:rPr>
              <a:t> Clock: </a:t>
            </a:r>
            <a:r>
              <a:rPr lang="it-IT" dirty="0" err="1" smtClean="0">
                <a:latin typeface="Century" panose="02040604050505020304" pitchFamily="18" charset="0"/>
              </a:rPr>
              <a:t>Wenzel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crystal</a:t>
            </a:r>
            <a:r>
              <a:rPr lang="it-IT" dirty="0" smtClean="0">
                <a:latin typeface="Century" panose="02040604050505020304" pitchFamily="18" charset="0"/>
              </a:rPr>
              <a:t> @ 500 MHz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Virgo Week  Cascina   </a:t>
            </a:r>
            <a:r>
              <a:rPr lang="it-IT" dirty="0" err="1"/>
              <a:t>May</a:t>
            </a:r>
            <a:r>
              <a:rPr lang="it-IT" dirty="0"/>
              <a:t>  4th2016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17</a:t>
            </a:fld>
            <a:endParaRPr lang="en-US"/>
          </a:p>
        </p:txBody>
      </p:sp>
      <p:pic>
        <p:nvPicPr>
          <p:cNvPr id="20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92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Direct Digital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Synthetizer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(DDS)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results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1184" y="1124744"/>
            <a:ext cx="2470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entury" panose="02040604050505020304" pitchFamily="18" charset="0"/>
              </a:rPr>
              <a:t>Absolute </a:t>
            </a:r>
            <a:r>
              <a:rPr lang="it-IT" dirty="0" err="1" smtClean="0">
                <a:latin typeface="Century" panose="02040604050505020304" pitchFamily="18" charset="0"/>
              </a:rPr>
              <a:t>phase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noise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85680" y="1124744"/>
            <a:ext cx="2470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entury" panose="02040604050505020304" pitchFamily="18" charset="0"/>
              </a:rPr>
              <a:t>Relative </a:t>
            </a:r>
            <a:r>
              <a:rPr lang="it-IT" dirty="0" err="1" smtClean="0">
                <a:latin typeface="Century" panose="02040604050505020304" pitchFamily="18" charset="0"/>
              </a:rPr>
              <a:t>phase</a:t>
            </a:r>
            <a:r>
              <a:rPr lang="it-IT" dirty="0" smtClean="0">
                <a:latin typeface="Century" panose="02040604050505020304" pitchFamily="18" charset="0"/>
              </a:rPr>
              <a:t> </a:t>
            </a:r>
            <a:r>
              <a:rPr lang="it-IT" dirty="0" err="1" smtClean="0">
                <a:latin typeface="Century" panose="02040604050505020304" pitchFamily="18" charset="0"/>
              </a:rPr>
              <a:t>noise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5696" y="1887215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latin typeface="Century" panose="02040604050505020304" pitchFamily="18" charset="0"/>
              </a:rPr>
              <a:t>Spectrum</a:t>
            </a:r>
            <a:r>
              <a:rPr lang="it-IT" sz="1200" dirty="0" smtClean="0">
                <a:latin typeface="Century" panose="02040604050505020304" pitchFamily="18" charset="0"/>
              </a:rPr>
              <a:t> </a:t>
            </a:r>
            <a:r>
              <a:rPr lang="it-IT" sz="1200" dirty="0" err="1" smtClean="0">
                <a:latin typeface="Century" panose="02040604050505020304" pitchFamily="18" charset="0"/>
              </a:rPr>
              <a:t>analyser</a:t>
            </a:r>
            <a:endParaRPr lang="en-US" sz="1200" dirty="0">
              <a:latin typeface="Century" panose="020406040505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763688" y="1844824"/>
            <a:ext cx="1224136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020272" y="1844824"/>
            <a:ext cx="1224136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020272" y="1916832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FFT </a:t>
            </a:r>
            <a:r>
              <a:rPr lang="it-IT" sz="1200" dirty="0" err="1" smtClean="0">
                <a:latin typeface="Century" panose="02040604050505020304" pitchFamily="18" charset="0"/>
              </a:rPr>
              <a:t>analyzer</a:t>
            </a:r>
            <a:endParaRPr lang="it-IT" sz="1200" dirty="0" smtClean="0">
              <a:latin typeface="Century" panose="02040604050505020304" pitchFamily="18" charset="0"/>
            </a:endParaRPr>
          </a:p>
          <a:p>
            <a:r>
              <a:rPr lang="it-IT" sz="1200" dirty="0" smtClean="0">
                <a:latin typeface="Century" panose="02040604050505020304" pitchFamily="18" charset="0"/>
              </a:rPr>
              <a:t>SR540 </a:t>
            </a:r>
            <a:endParaRPr lang="en-US" sz="1200" dirty="0">
              <a:latin typeface="Century" panose="02040604050505020304" pitchFamily="18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6228184" y="198884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516216" y="1988840"/>
            <a:ext cx="166440" cy="2880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198865" y="2123058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entury" panose="02040604050505020304" pitchFamily="18" charset="0"/>
              </a:rPr>
              <a:t>LP</a:t>
            </a:r>
            <a:endParaRPr lang="en-US" sz="1200" dirty="0">
              <a:latin typeface="Century" panose="02040604050505020304" pitchFamily="18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H="1">
            <a:off x="6754664" y="2147664"/>
            <a:ext cx="2656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198865" y="1916832"/>
            <a:ext cx="555799" cy="483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724128" y="1988840"/>
            <a:ext cx="288032" cy="3176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>
            <a:stCxn id="53" idx="1"/>
            <a:endCxn id="53" idx="5"/>
          </p:cNvCxnSpPr>
          <p:nvPr/>
        </p:nvCxnSpPr>
        <p:spPr>
          <a:xfrm>
            <a:off x="5766309" y="2035358"/>
            <a:ext cx="203670" cy="224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3" idx="3"/>
            <a:endCxn id="53" idx="7"/>
          </p:cNvCxnSpPr>
          <p:nvPr/>
        </p:nvCxnSpPr>
        <p:spPr>
          <a:xfrm flipV="1">
            <a:off x="5766309" y="2035358"/>
            <a:ext cx="203670" cy="224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50" idx="1"/>
          </p:cNvCxnSpPr>
          <p:nvPr/>
        </p:nvCxnSpPr>
        <p:spPr>
          <a:xfrm flipH="1">
            <a:off x="5999298" y="2158445"/>
            <a:ext cx="1995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10" idx="1"/>
          </p:cNvCxnSpPr>
          <p:nvPr/>
        </p:nvCxnSpPr>
        <p:spPr>
          <a:xfrm>
            <a:off x="971600" y="2123058"/>
            <a:ext cx="792088" cy="97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endCxn id="53" idx="2"/>
          </p:cNvCxnSpPr>
          <p:nvPr/>
        </p:nvCxnSpPr>
        <p:spPr>
          <a:xfrm flipV="1">
            <a:off x="5292080" y="2147664"/>
            <a:ext cx="432048" cy="107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endCxn id="53" idx="0"/>
          </p:cNvCxnSpPr>
          <p:nvPr/>
        </p:nvCxnSpPr>
        <p:spPr>
          <a:xfrm>
            <a:off x="5868144" y="162880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868144" y="1556792"/>
            <a:ext cx="526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latin typeface="Century" panose="02040604050505020304" pitchFamily="18" charset="0"/>
              </a:rPr>
              <a:t>Ch</a:t>
            </a:r>
            <a:r>
              <a:rPr lang="it-IT" sz="1200" baseline="-25000" dirty="0" err="1">
                <a:latin typeface="Century" panose="02040604050505020304" pitchFamily="18" charset="0"/>
              </a:rPr>
              <a:t>I</a:t>
            </a:r>
            <a:endParaRPr lang="en-US" sz="1200" baseline="-25000" dirty="0">
              <a:latin typeface="Century" panose="02040604050505020304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909616" y="1988840"/>
            <a:ext cx="526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latin typeface="Century" panose="02040604050505020304" pitchFamily="18" charset="0"/>
              </a:rPr>
              <a:t>Ch</a:t>
            </a:r>
            <a:r>
              <a:rPr lang="it-IT" sz="1200" baseline="-25000" dirty="0" err="1" smtClean="0">
                <a:latin typeface="Century" panose="02040604050505020304" pitchFamily="18" charset="0"/>
              </a:rPr>
              <a:t>J</a:t>
            </a:r>
            <a:endParaRPr lang="en-US" sz="1200" baseline="-25000" dirty="0">
              <a:latin typeface="Century" panose="020406040505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043608" y="1855857"/>
            <a:ext cx="526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latin typeface="Century" panose="02040604050505020304" pitchFamily="18" charset="0"/>
              </a:rPr>
              <a:t>Ch</a:t>
            </a:r>
            <a:r>
              <a:rPr lang="it-IT" sz="1200" baseline="-25000" dirty="0" err="1">
                <a:latin typeface="Century" panose="02040604050505020304" pitchFamily="18" charset="0"/>
              </a:rPr>
              <a:t>I</a:t>
            </a:r>
            <a:endParaRPr lang="en-US" sz="1200" baseline="-25000" dirty="0">
              <a:latin typeface="Century" panose="02040604050505020304" pitchFamily="18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980929"/>
            <a:ext cx="3633576" cy="2543503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1043608" y="5877272"/>
            <a:ext cx="7560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Well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within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 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our</a:t>
            </a:r>
            <a:r>
              <a:rPr lang="it-IT" dirty="0" smtClean="0">
                <a:solidFill>
                  <a:srgbClr val="FF0000"/>
                </a:solidFill>
                <a:latin typeface="Century" panose="02040604050505020304" pitchFamily="18" charset="0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latin typeface="Century" panose="02040604050505020304" pitchFamily="18" charset="0"/>
              </a:rPr>
              <a:t>requirements</a:t>
            </a:r>
            <a:endParaRPr lang="en-US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06" y="2996952"/>
            <a:ext cx="358843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Rectangle 77"/>
          <p:cNvSpPr/>
          <p:nvPr/>
        </p:nvSpPr>
        <p:spPr>
          <a:xfrm>
            <a:off x="8532440" y="188640"/>
            <a:ext cx="504056" cy="432048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</a:t>
            </a:r>
            <a:r>
              <a:rPr lang="it-IT" dirty="0" err="1" smtClean="0"/>
              <a:t>May</a:t>
            </a:r>
            <a:r>
              <a:rPr lang="it-IT" dirty="0" smtClean="0"/>
              <a:t> 4th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18</a:t>
            </a:fld>
            <a:endParaRPr lang="en-US" dirty="0"/>
          </a:p>
        </p:txBody>
      </p:sp>
      <p:pic>
        <p:nvPicPr>
          <p:cNvPr id="33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89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Summary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188810"/>
              </p:ext>
            </p:extLst>
          </p:nvPr>
        </p:nvGraphicFramePr>
        <p:xfrm>
          <a:off x="734988" y="2938800"/>
          <a:ext cx="3837012" cy="107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8506"/>
                <a:gridCol w="1918506"/>
              </a:tblGrid>
              <a:tr h="0">
                <a:tc>
                  <a:txBody>
                    <a:bodyPr/>
                    <a:lstStyle/>
                    <a:p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Homodyne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Line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MC1064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Installed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Homodyne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Installed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177480"/>
              </p:ext>
            </p:extLst>
          </p:nvPr>
        </p:nvGraphicFramePr>
        <p:xfrm>
          <a:off x="4767436" y="1268760"/>
          <a:ext cx="419705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26"/>
                <a:gridCol w="2098526"/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OPO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line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OPO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close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to be </a:t>
                      </a:r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assembl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.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902647"/>
              </p:ext>
            </p:extLst>
          </p:nvPr>
        </p:nvGraphicFramePr>
        <p:xfrm>
          <a:off x="755576" y="1282616"/>
          <a:ext cx="3837012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8506"/>
                <a:gridCol w="1918506"/>
              </a:tblGrid>
              <a:tr h="0">
                <a:tc>
                  <a:txBody>
                    <a:bodyPr/>
                    <a:lstStyle/>
                    <a:p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Green Line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SHG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Installed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MZ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Installed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MC532 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I</a:t>
                      </a:r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nstal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. </a:t>
                      </a:r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underway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405749"/>
              </p:ext>
            </p:extLst>
          </p:nvPr>
        </p:nvGraphicFramePr>
        <p:xfrm>
          <a:off x="4788024" y="2146712"/>
          <a:ext cx="4176464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088232"/>
              </a:tblGrid>
              <a:tr h="0">
                <a:tc>
                  <a:txBody>
                    <a:bodyPr/>
                    <a:lstStyle/>
                    <a:p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OPL and </a:t>
                      </a:r>
                      <a:r>
                        <a:rPr lang="it-IT" sz="1600" baseline="0" dirty="0" err="1" smtClean="0">
                          <a:latin typeface="Century" panose="02040604050505020304" pitchFamily="18" charset="0"/>
                        </a:rPr>
                        <a:t>electronic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OPLL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PCB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Ready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DCC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Ready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Main</a:t>
                      </a:r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it-IT" sz="1600" dirty="0" err="1" smtClean="0">
                          <a:latin typeface="Century" panose="02040604050505020304" pitchFamily="18" charset="0"/>
                        </a:rPr>
                        <a:t>Controls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" panose="02040604050505020304" pitchFamily="18" charset="0"/>
                        </a:rPr>
                        <a:t>Work</a:t>
                      </a:r>
                      <a:r>
                        <a:rPr lang="it-IT" sz="1600" baseline="0" dirty="0" smtClean="0">
                          <a:latin typeface="Century" panose="02040604050505020304" pitchFamily="18" charset="0"/>
                        </a:rPr>
                        <a:t> in progress</a:t>
                      </a:r>
                      <a:endParaRPr lang="en-US" sz="16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33152" y="803316"/>
            <a:ext cx="24288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  <a:latin typeface="Century" panose="02040604050505020304" pitchFamily="18" charset="0"/>
              </a:rPr>
              <a:t>Status of squeezer:</a:t>
            </a:r>
            <a:endParaRPr lang="en-US" sz="2000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Virgo Week  Cascina   </a:t>
            </a:r>
            <a:r>
              <a:rPr lang="it-IT" dirty="0" err="1"/>
              <a:t>May</a:t>
            </a:r>
            <a:r>
              <a:rPr lang="it-IT" dirty="0"/>
              <a:t>  4th2016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19</a:t>
            </a:fld>
            <a:endParaRPr lang="en-US"/>
          </a:p>
        </p:txBody>
      </p:sp>
      <p:pic>
        <p:nvPicPr>
          <p:cNvPr id="17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90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Short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term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activity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0248" y="4933037"/>
            <a:ext cx="8064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 smtClean="0"/>
          </a:p>
          <a:p>
            <a:pPr algn="ctr"/>
            <a:r>
              <a:rPr lang="it-IT" dirty="0" smtClean="0"/>
              <a:t>   </a:t>
            </a:r>
            <a:r>
              <a:rPr lang="it-IT" sz="2800" dirty="0" smtClean="0">
                <a:solidFill>
                  <a:srgbClr val="FF0000"/>
                </a:solidFill>
              </a:rPr>
              <a:t>Squeezer </a:t>
            </a:r>
            <a:r>
              <a:rPr lang="it-IT" sz="2800" dirty="0" err="1" smtClean="0">
                <a:solidFill>
                  <a:srgbClr val="FF0000"/>
                </a:solidFill>
              </a:rPr>
              <a:t>commissioning</a:t>
            </a:r>
            <a:endParaRPr lang="it-IT" sz="2800" dirty="0" smtClean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2692" y="1178510"/>
            <a:ext cx="688000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smtClean="0">
                <a:latin typeface="Century" panose="02040604050505020304" pitchFamily="18" charset="0"/>
              </a:rPr>
              <a:t>Conclude </a:t>
            </a:r>
            <a:r>
              <a:rPr lang="it-IT" sz="2000" dirty="0" smtClean="0">
                <a:latin typeface="Century" panose="02040604050505020304" pitchFamily="18" charset="0"/>
              </a:rPr>
              <a:t>the squeezer </a:t>
            </a:r>
            <a:r>
              <a:rPr lang="it-IT" sz="2000" dirty="0" err="1" smtClean="0">
                <a:latin typeface="Century" panose="02040604050505020304" pitchFamily="18" charset="0"/>
              </a:rPr>
              <a:t>assembly</a:t>
            </a:r>
            <a:endParaRPr lang="en-US" sz="20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Century" panose="02040604050505020304" pitchFamily="18" charset="0"/>
              </a:rPr>
              <a:t>Draw </a:t>
            </a:r>
            <a:r>
              <a:rPr lang="en-US" sz="2000" dirty="0">
                <a:latin typeface="Century" panose="02040604050505020304" pitchFamily="18" charset="0"/>
              </a:rPr>
              <a:t>build and install</a:t>
            </a:r>
            <a:r>
              <a:rPr lang="it-IT" sz="2000" dirty="0" smtClean="0">
                <a:latin typeface="Century" panose="02040604050505020304" pitchFamily="18" charset="0"/>
              </a:rPr>
              <a:t> the </a:t>
            </a:r>
            <a:r>
              <a:rPr lang="it-IT" sz="2000" dirty="0" err="1" smtClean="0">
                <a:latin typeface="Century" panose="02040604050505020304" pitchFamily="18" charset="0"/>
              </a:rPr>
              <a:t>beam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dumps</a:t>
            </a:r>
            <a:r>
              <a:rPr lang="it-IT" sz="2000" dirty="0" smtClean="0">
                <a:latin typeface="Century" panose="02040604050505020304" pitchFamily="18" charset="0"/>
              </a:rPr>
              <a:t> and </a:t>
            </a:r>
            <a:r>
              <a:rPr lang="it-IT" sz="2000" dirty="0" err="1" smtClean="0">
                <a:latin typeface="Century" panose="02040604050505020304" pitchFamily="18" charset="0"/>
              </a:rPr>
              <a:t>absorbers</a:t>
            </a:r>
            <a:endParaRPr lang="it-IT" sz="20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20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smtClean="0">
                <a:latin typeface="Century" panose="02040604050505020304" pitchFamily="18" charset="0"/>
              </a:rPr>
              <a:t>House the </a:t>
            </a:r>
            <a:r>
              <a:rPr lang="it-IT" sz="2000" dirty="0" err="1" smtClean="0">
                <a:latin typeface="Century" panose="02040604050505020304" pitchFamily="18" charset="0"/>
              </a:rPr>
              <a:t>optical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bench</a:t>
            </a:r>
            <a:r>
              <a:rPr lang="it-IT" sz="2000" dirty="0" smtClean="0">
                <a:latin typeface="Century" panose="02040604050505020304" pitchFamily="18" charset="0"/>
              </a:rPr>
              <a:t> and the </a:t>
            </a:r>
            <a:r>
              <a:rPr lang="it-IT" sz="2000" dirty="0" err="1" smtClean="0">
                <a:latin typeface="Century" panose="02040604050505020304" pitchFamily="18" charset="0"/>
              </a:rPr>
              <a:t>homodyne</a:t>
            </a:r>
            <a:r>
              <a:rPr lang="it-IT" sz="2000" dirty="0" smtClean="0">
                <a:latin typeface="Century" panose="02040604050505020304" pitchFamily="18" charset="0"/>
              </a:rPr>
              <a:t> detector in a </a:t>
            </a:r>
            <a:r>
              <a:rPr lang="it-IT" sz="2000" dirty="0" err="1" smtClean="0">
                <a:latin typeface="Century" panose="02040604050505020304" pitchFamily="18" charset="0"/>
              </a:rPr>
              <a:t>dedicated</a:t>
            </a:r>
            <a:r>
              <a:rPr lang="it-IT" sz="2000" dirty="0" smtClean="0">
                <a:latin typeface="Century" panose="02040604050505020304" pitchFamily="18" charset="0"/>
              </a:rPr>
              <a:t> box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20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err="1" smtClean="0">
                <a:latin typeface="Century" panose="02040604050505020304" pitchFamily="18" charset="0"/>
              </a:rPr>
              <a:t>Choerent</a:t>
            </a:r>
            <a:r>
              <a:rPr lang="it-IT" sz="2000" dirty="0" smtClean="0">
                <a:latin typeface="Century" panose="02040604050505020304" pitchFamily="18" charset="0"/>
              </a:rPr>
              <a:t> Control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20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smtClean="0">
                <a:latin typeface="Century" panose="02040604050505020304" pitchFamily="18" charset="0"/>
              </a:rPr>
              <a:t>Hardware and software </a:t>
            </a:r>
            <a:r>
              <a:rPr lang="it-IT" sz="2000" dirty="0" err="1" smtClean="0">
                <a:latin typeface="Century" panose="02040604050505020304" pitchFamily="18" charset="0"/>
              </a:rPr>
              <a:t>improvement</a:t>
            </a:r>
            <a:r>
              <a:rPr lang="it-IT" sz="2000" dirty="0" smtClean="0">
                <a:latin typeface="Century" panose="02040604050505020304" pitchFamily="18" charset="0"/>
              </a:rPr>
              <a:t>, </a:t>
            </a:r>
            <a:r>
              <a:rPr lang="it-IT" sz="2000" dirty="0" err="1" smtClean="0">
                <a:latin typeface="Century" panose="02040604050505020304" pitchFamily="18" charset="0"/>
              </a:rPr>
              <a:t>cabling</a:t>
            </a:r>
            <a:endParaRPr lang="it-IT" sz="20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2000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err="1" smtClean="0">
                <a:latin typeface="Century" panose="02040604050505020304" pitchFamily="18" charset="0"/>
              </a:rPr>
              <a:t>Add</a:t>
            </a:r>
            <a:r>
              <a:rPr lang="it-IT" sz="2000" dirty="0" smtClean="0">
                <a:latin typeface="Century" panose="02040604050505020304" pitchFamily="18" charset="0"/>
              </a:rPr>
              <a:t> more </a:t>
            </a:r>
            <a:r>
              <a:rPr lang="it-IT" sz="2000" dirty="0" err="1" smtClean="0">
                <a:latin typeface="Century" panose="02040604050505020304" pitchFamily="18" charset="0"/>
              </a:rPr>
              <a:t>superpolished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components</a:t>
            </a:r>
            <a:endParaRPr lang="it-IT" sz="2000" dirty="0" smtClean="0">
              <a:latin typeface="Century" panose="02040604050505020304" pitchFamily="18" charset="0"/>
            </a:endParaRPr>
          </a:p>
          <a:p>
            <a:endParaRPr lang="it-IT" dirty="0">
              <a:latin typeface="Century" panose="020406040505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20</a:t>
            </a:fld>
            <a:endParaRPr lang="en-US"/>
          </a:p>
        </p:txBody>
      </p:sp>
      <p:sp>
        <p:nvSpPr>
          <p:cNvPr id="20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</a:t>
            </a:r>
            <a:r>
              <a:rPr lang="it-IT" dirty="0"/>
              <a:t> 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4th 2016</a:t>
            </a:r>
            <a:endParaRPr lang="en-US" dirty="0"/>
          </a:p>
        </p:txBody>
      </p:sp>
      <p:pic>
        <p:nvPicPr>
          <p:cNvPr id="10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7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34665" y="663079"/>
            <a:ext cx="8982223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1639" y="141790"/>
            <a:ext cx="705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Logbook</a:t>
            </a:r>
            <a:endParaRPr lang="it-IT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619672" y="116632"/>
            <a:ext cx="7497216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83568" y="908720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Century" panose="02040604050505020304" pitchFamily="18" charset="0"/>
              </a:rPr>
              <a:t>More </a:t>
            </a:r>
            <a:r>
              <a:rPr lang="it-IT" sz="2000" dirty="0" err="1" smtClean="0">
                <a:latin typeface="Century" panose="02040604050505020304" pitchFamily="18" charset="0"/>
              </a:rPr>
              <a:t>details</a:t>
            </a:r>
            <a:r>
              <a:rPr lang="it-IT" sz="2000" dirty="0" smtClean="0">
                <a:latin typeface="Century" panose="02040604050505020304" pitchFamily="18" charset="0"/>
              </a:rPr>
              <a:t> in</a:t>
            </a:r>
            <a:endParaRPr lang="en-US" sz="2000" dirty="0">
              <a:latin typeface="Century" panose="020406040505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0DBA-366A-4159-9A3A-D4F2C3C3307F}" type="slidenum">
              <a:rPr lang="en-US" smtClean="0"/>
              <a:t>21</a:t>
            </a:fld>
            <a:endParaRPr lang="en-US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Virgo Week  Cascina   </a:t>
            </a:r>
            <a:r>
              <a:rPr lang="it-IT" dirty="0" err="1" smtClean="0"/>
              <a:t>May</a:t>
            </a:r>
            <a:r>
              <a:rPr lang="it-IT" dirty="0" smtClean="0"/>
              <a:t> 4th 2016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5727" y="945332"/>
            <a:ext cx="4334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http://slwebtest.virgo.infn.it/osl_squeezing/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700808"/>
            <a:ext cx="5916149" cy="4437112"/>
          </a:xfrm>
          <a:prstGeom prst="rect">
            <a:avLst/>
          </a:prstGeom>
        </p:spPr>
      </p:pic>
      <p:pic>
        <p:nvPicPr>
          <p:cNvPr id="12" name="Picture 2" descr="https://www.scc.kit.edu/img/newsbites/advlogo-d09c3-fa8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28"/>
            <a:ext cx="1104057" cy="5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08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2424</TotalTime>
  <Words>1169</Words>
  <Application>Microsoft Office PowerPoint</Application>
  <PresentationFormat>On-screen Show (4:3)</PresentationFormat>
  <Paragraphs>282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The Cascina activity on squeezing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Sezione di Padova</dc:creator>
  <cp:lastModifiedBy>Sezione di Padova</cp:lastModifiedBy>
  <cp:revision>455</cp:revision>
  <dcterms:created xsi:type="dcterms:W3CDTF">2016-04-23T07:32:15Z</dcterms:created>
  <dcterms:modified xsi:type="dcterms:W3CDTF">2016-05-04T05:12:58Z</dcterms:modified>
</cp:coreProperties>
</file>