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22"/>
  </p:notesMasterIdLst>
  <p:sldIdLst>
    <p:sldId id="256" r:id="rId2"/>
    <p:sldId id="321" r:id="rId3"/>
    <p:sldId id="322" r:id="rId4"/>
    <p:sldId id="307" r:id="rId5"/>
    <p:sldId id="315" r:id="rId6"/>
    <p:sldId id="323" r:id="rId7"/>
    <p:sldId id="293" r:id="rId8"/>
    <p:sldId id="290" r:id="rId9"/>
    <p:sldId id="312" r:id="rId10"/>
    <p:sldId id="318" r:id="rId11"/>
    <p:sldId id="324" r:id="rId12"/>
    <p:sldId id="317" r:id="rId13"/>
    <p:sldId id="314" r:id="rId14"/>
    <p:sldId id="316" r:id="rId15"/>
    <p:sldId id="291" r:id="rId16"/>
    <p:sldId id="310" r:id="rId17"/>
    <p:sldId id="273" r:id="rId18"/>
    <p:sldId id="294" r:id="rId19"/>
    <p:sldId id="274" r:id="rId20"/>
    <p:sldId id="295" r:id="rId2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52" autoAdjust="0"/>
  </p:normalViewPr>
  <p:slideViewPr>
    <p:cSldViewPr snapToGrid="0" snapToObjects="1">
      <p:cViewPr varScale="1">
        <p:scale>
          <a:sx n="58" d="100"/>
          <a:sy n="58" d="100"/>
        </p:scale>
        <p:origin x="-96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533E2-2BBA-4318-B4CA-E5CA5E3E6E2E}" type="datetimeFigureOut">
              <a:rPr lang="fr-FR" smtClean="0"/>
              <a:pPr/>
              <a:t>17/11/2015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B86F0-1274-444A-B01A-348689B290B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5475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B86F0-1274-444A-B01A-348689B290B0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B86F0-1274-444A-B01A-348689B290B0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B86F0-1274-444A-B01A-348689B290B0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B86F0-1274-444A-B01A-348689B290B0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145" y="6190773"/>
            <a:ext cx="49305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7767638" cy="114141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7621263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130" y="6198937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0.jpeg"/><Relationship Id="rId7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0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4354285" y="5505937"/>
            <a:ext cx="51707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00B0F0"/>
                </a:solidFill>
                <a:latin typeface="Bookman Old Style" pitchFamily="18" charset="0"/>
              </a:rPr>
              <a:t>Matthieu</a:t>
            </a:r>
            <a:r>
              <a:rPr lang="en-US" sz="2400" dirty="0" smtClean="0">
                <a:solidFill>
                  <a:srgbClr val="00B0F0"/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Bookman Old Style" pitchFamily="18" charset="0"/>
              </a:rPr>
              <a:t>Gosselin</a:t>
            </a:r>
            <a:endParaRPr lang="en-US" sz="2400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199" y="2276856"/>
            <a:ext cx="6947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sz="3600" dirty="0" smtClean="0">
                <a:solidFill>
                  <a:schemeClr val="bg1"/>
                </a:solidFill>
                <a:latin typeface="Bookman Old Style" pitchFamily="18" charset="0"/>
              </a:rPr>
              <a:t>5W fibered electro-optic phase modulator</a:t>
            </a:r>
            <a:endParaRPr lang="en-US" sz="36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10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028825" y="3893022"/>
            <a:ext cx="6518786" cy="830997"/>
            <a:chOff x="2028825" y="4714875"/>
            <a:chExt cx="6518786" cy="830997"/>
          </a:xfrm>
        </p:grpSpPr>
        <p:sp>
          <p:nvSpPr>
            <p:cNvPr id="8" name="Rectangle 7"/>
            <p:cNvSpPr/>
            <p:nvPr/>
          </p:nvSpPr>
          <p:spPr>
            <a:xfrm>
              <a:off x="2028825" y="4714875"/>
              <a:ext cx="651878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en-US" sz="2400" dirty="0" smtClean="0">
                  <a:solidFill>
                    <a:schemeClr val="bg1"/>
                  </a:solidFill>
                  <a:latin typeface="Bookman Old Style" pitchFamily="18" charset="0"/>
                </a:rPr>
                <a:t/>
              </a:r>
              <a:br>
                <a:rPr lang="en-US" sz="2400" dirty="0" smtClean="0">
                  <a:solidFill>
                    <a:schemeClr val="bg1"/>
                  </a:solidFill>
                  <a:latin typeface="Bookman Old Style" pitchFamily="18" charset="0"/>
                </a:rPr>
              </a:br>
              <a:r>
                <a:rPr lang="en-US" sz="2400" dirty="0" smtClean="0">
                  <a:solidFill>
                    <a:schemeClr val="bg1"/>
                  </a:solidFill>
                  <a:latin typeface="Bookman Old Style" pitchFamily="18" charset="0"/>
                </a:rPr>
                <a:t>November, 17</a:t>
              </a:r>
              <a:r>
                <a:rPr lang="en-US" sz="2400" baseline="30000" dirty="0" smtClean="0">
                  <a:solidFill>
                    <a:schemeClr val="bg1"/>
                  </a:solidFill>
                  <a:latin typeface="Bookman Old Style" pitchFamily="18" charset="0"/>
                </a:rPr>
                <a:t>th</a:t>
              </a:r>
              <a:r>
                <a:rPr lang="en-US" sz="2400" dirty="0" smtClean="0">
                  <a:solidFill>
                    <a:schemeClr val="bg1"/>
                  </a:solidFill>
                  <a:latin typeface="Bookman Old Style" pitchFamily="18" charset="0"/>
                </a:rPr>
                <a:t> 2015, EGO</a:t>
              </a:r>
              <a:endParaRPr lang="en-US" sz="2400" dirty="0">
                <a:solidFill>
                  <a:schemeClr val="bg1"/>
                </a:solidFill>
                <a:latin typeface="Bookman Old Style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81717" y="4724019"/>
              <a:ext cx="19688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prstClr val="white"/>
                  </a:solidFill>
                  <a:latin typeface="Bookman Old Style" pitchFamily="18" charset="0"/>
                </a:rPr>
                <a:t>Virgo Week </a:t>
              </a:r>
              <a:endParaRPr lang="en-US" dirty="0"/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595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79461" y="527307"/>
            <a:ext cx="7583484" cy="1044391"/>
          </a:xfrm>
        </p:spPr>
        <p:txBody>
          <a:bodyPr/>
          <a:lstStyle/>
          <a:p>
            <a:pPr lvl="0"/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3" name="Content Placeholder 7" descr="LOGOdef_completo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67283" y="172501"/>
            <a:ext cx="5308960" cy="70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0"/>
          <p:cNvGrpSpPr/>
          <p:nvPr/>
        </p:nvGrpSpPr>
        <p:grpSpPr>
          <a:xfrm>
            <a:off x="192024" y="5820037"/>
            <a:ext cx="3995927" cy="861776"/>
            <a:chOff x="192024" y="5820037"/>
            <a:chExt cx="3995927" cy="861776"/>
          </a:xfrm>
        </p:grpSpPr>
        <p:pic>
          <p:nvPicPr>
            <p:cNvPr id="5" name="Picture 4" descr="http://cls.ru.nl/projects/bbfor2/Logo_Marie-Cur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92024" y="5820037"/>
              <a:ext cx="878080" cy="851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12"/>
            <p:cNvSpPr txBox="1"/>
            <p:nvPr/>
          </p:nvSpPr>
          <p:spPr>
            <a:xfrm>
              <a:off x="1033528" y="5820037"/>
              <a:ext cx="3154423" cy="8617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GraWIToN</a:t>
              </a:r>
              <a:endParaRPr lang="en-US" sz="2800" b="0" i="0" u="none" strike="noStrike" kern="1200" cap="none" spc="0" baseline="0">
                <a:solidFill>
                  <a:srgbClr val="88CDF4"/>
                </a:solidFill>
                <a:uFillTx/>
                <a:latin typeface="Segoe UI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GW Initial Training Network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9460" y="1936742"/>
            <a:ext cx="51915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GraWIToN</a:t>
            </a:r>
            <a:r>
              <a:rPr lang="en-US" sz="2400" dirty="0" smtClean="0">
                <a:solidFill>
                  <a:schemeClr val="bg1"/>
                </a:solidFill>
              </a:rPr>
              <a:t> project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Phd</a:t>
            </a:r>
            <a:r>
              <a:rPr lang="en-US" sz="2400" dirty="0" smtClean="0">
                <a:solidFill>
                  <a:schemeClr val="bg1"/>
                </a:solidFill>
              </a:rPr>
              <a:t> overview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First developments and results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79461" y="527307"/>
            <a:ext cx="7583484" cy="1044391"/>
          </a:xfrm>
        </p:spPr>
        <p:txBody>
          <a:bodyPr/>
          <a:lstStyle/>
          <a:p>
            <a:pPr lvl="0"/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3" name="Content Placeholder 7" descr="LOGOdef_completo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67283" y="172501"/>
            <a:ext cx="5308960" cy="70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0"/>
          <p:cNvGrpSpPr/>
          <p:nvPr/>
        </p:nvGrpSpPr>
        <p:grpSpPr>
          <a:xfrm>
            <a:off x="192024" y="5820037"/>
            <a:ext cx="3995927" cy="861776"/>
            <a:chOff x="192024" y="5820037"/>
            <a:chExt cx="3995927" cy="861776"/>
          </a:xfrm>
        </p:grpSpPr>
        <p:pic>
          <p:nvPicPr>
            <p:cNvPr id="5" name="Picture 4" descr="http://cls.ru.nl/projects/bbfor2/Logo_Marie-Cur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92024" y="5820037"/>
              <a:ext cx="878080" cy="851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12"/>
            <p:cNvSpPr txBox="1"/>
            <p:nvPr/>
          </p:nvSpPr>
          <p:spPr>
            <a:xfrm>
              <a:off x="1033528" y="5820037"/>
              <a:ext cx="3154423" cy="8617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GraWIToN</a:t>
              </a:r>
              <a:endParaRPr lang="en-US" sz="2800" b="0" i="0" u="none" strike="noStrike" kern="1200" cap="none" spc="0" baseline="0">
                <a:solidFill>
                  <a:srgbClr val="88CDF4"/>
                </a:solidFill>
                <a:uFillTx/>
                <a:latin typeface="Segoe UI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GW Initial Training Network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9460" y="1936742"/>
            <a:ext cx="65357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GraWIToN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project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Phd</a:t>
            </a:r>
            <a:r>
              <a:rPr lang="en-US" sz="2400" dirty="0" smtClean="0">
                <a:solidFill>
                  <a:schemeClr val="bg1"/>
                </a:solidFill>
              </a:rPr>
              <a:t> overview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First developments and results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79461" y="527307"/>
            <a:ext cx="7583484" cy="1044391"/>
          </a:xfrm>
        </p:spPr>
        <p:txBody>
          <a:bodyPr/>
          <a:lstStyle/>
          <a:p>
            <a:pPr lvl="0"/>
            <a:r>
              <a:rPr lang="en-US" dirty="0" err="1" smtClean="0"/>
              <a:t>GraWIToN</a:t>
            </a:r>
            <a:r>
              <a:rPr lang="en-US" dirty="0" smtClean="0"/>
              <a:t> Training Project</a:t>
            </a:r>
            <a:endParaRPr lang="en-US" dirty="0"/>
          </a:p>
        </p:txBody>
      </p:sp>
      <p:pic>
        <p:nvPicPr>
          <p:cNvPr id="3" name="Content Placeholder 7" descr="LOGOdef_completo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67283" y="172501"/>
            <a:ext cx="5308960" cy="70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0"/>
          <p:cNvGrpSpPr/>
          <p:nvPr/>
        </p:nvGrpSpPr>
        <p:grpSpPr>
          <a:xfrm>
            <a:off x="192024" y="5820037"/>
            <a:ext cx="3995927" cy="861776"/>
            <a:chOff x="192024" y="5820037"/>
            <a:chExt cx="3995927" cy="861776"/>
          </a:xfrm>
        </p:grpSpPr>
        <p:pic>
          <p:nvPicPr>
            <p:cNvPr id="5" name="Picture 4" descr="http://cls.ru.nl/projects/bbfor2/Logo_Marie-Cur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92024" y="5820037"/>
              <a:ext cx="878080" cy="851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12"/>
            <p:cNvSpPr txBox="1"/>
            <p:nvPr/>
          </p:nvSpPr>
          <p:spPr>
            <a:xfrm>
              <a:off x="1033528" y="5820037"/>
              <a:ext cx="3154423" cy="8617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GraWIToN</a:t>
              </a:r>
              <a:endParaRPr lang="en-US" sz="2800" b="0" i="0" u="none" strike="noStrike" kern="1200" cap="none" spc="0" baseline="0">
                <a:solidFill>
                  <a:srgbClr val="88CDF4"/>
                </a:solidFill>
                <a:uFillTx/>
                <a:latin typeface="Segoe UI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GW Initial Training Network</a:t>
              </a:r>
            </a:p>
          </p:txBody>
        </p:sp>
      </p:grpSp>
      <p:pic>
        <p:nvPicPr>
          <p:cNvPr id="7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003596" y="2657776"/>
            <a:ext cx="5811021" cy="33108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14"/>
          <p:cNvSpPr txBox="1"/>
          <p:nvPr/>
        </p:nvSpPr>
        <p:spPr>
          <a:xfrm>
            <a:off x="351983" y="2687963"/>
            <a:ext cx="2465148" cy="27699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Trebuchet MS"/>
              </a:rPr>
              <a:t>High </a:t>
            </a: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Trebuchet MS"/>
              </a:rPr>
              <a:t>power optical components</a:t>
            </a:r>
          </a:p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 b="0" i="0" u="none" strike="noStrike" kern="1200" cap="none" spc="0" baseline="0" dirty="0">
              <a:solidFill>
                <a:srgbClr val="FFFFFF"/>
              </a:solidFill>
              <a:uFillTx/>
              <a:latin typeface="Trebuchet MS"/>
            </a:endParaRPr>
          </a:p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Trebuchet MS"/>
              </a:rPr>
              <a:t>Materials (Silicon Carbide, Adhesive-Free Bond...)</a:t>
            </a:r>
          </a:p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 b="0" i="0" u="none" strike="noStrike" kern="1200" cap="none" spc="0" baseline="0" dirty="0">
              <a:solidFill>
                <a:srgbClr val="FFFFFF"/>
              </a:solidFill>
              <a:uFillTx/>
              <a:latin typeface="Trebuchet MS"/>
            </a:endParaRPr>
          </a:p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Trebuchet MS"/>
              </a:rPr>
              <a:t>Computer simulations</a:t>
            </a:r>
          </a:p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 b="0" i="0" u="none" strike="noStrike" kern="1200" cap="none" spc="0" baseline="0" dirty="0">
              <a:solidFill>
                <a:srgbClr val="FFFFFF"/>
              </a:solidFill>
              <a:uFillTx/>
              <a:latin typeface="Trebuchet MS"/>
            </a:endParaRPr>
          </a:p>
          <a:p>
            <a:pPr marL="0" marR="0" lvl="1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Trebuchet MS"/>
              </a:rPr>
              <a:t>Data Analysis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1983" y="1647898"/>
            <a:ext cx="8115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smtClean="0">
                <a:solidFill>
                  <a:srgbClr val="FFFFFF"/>
                </a:solidFill>
              </a:rPr>
              <a:t>14 PhD students in public and private institutions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1983" y="2048008"/>
            <a:ext cx="7159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Funded by European Commission under FP7-Marie Curie Actions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79460" y="527307"/>
            <a:ext cx="8364539" cy="1044391"/>
          </a:xfrm>
        </p:spPr>
        <p:txBody>
          <a:bodyPr/>
          <a:lstStyle/>
          <a:p>
            <a:pPr lvl="0"/>
            <a:r>
              <a:rPr lang="en-US" dirty="0" err="1" smtClean="0"/>
              <a:t>GraWIToN</a:t>
            </a:r>
            <a:r>
              <a:rPr lang="en-US" dirty="0" smtClean="0"/>
              <a:t> in the Virgo Collaboration</a:t>
            </a:r>
            <a:endParaRPr lang="en-US" dirty="0"/>
          </a:p>
        </p:txBody>
      </p:sp>
      <p:pic>
        <p:nvPicPr>
          <p:cNvPr id="3" name="Content Placeholder 7" descr="LOGOdef_completo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67283" y="172501"/>
            <a:ext cx="5308960" cy="70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0"/>
          <p:cNvGrpSpPr/>
          <p:nvPr/>
        </p:nvGrpSpPr>
        <p:grpSpPr>
          <a:xfrm>
            <a:off x="192024" y="5820037"/>
            <a:ext cx="3995927" cy="861776"/>
            <a:chOff x="192024" y="5820037"/>
            <a:chExt cx="3995927" cy="861776"/>
          </a:xfrm>
        </p:grpSpPr>
        <p:pic>
          <p:nvPicPr>
            <p:cNvPr id="5" name="Picture 4" descr="http://cls.ru.nl/projects/bbfor2/Logo_Marie-Cur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92024" y="5820037"/>
              <a:ext cx="878080" cy="851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12"/>
            <p:cNvSpPr txBox="1"/>
            <p:nvPr/>
          </p:nvSpPr>
          <p:spPr>
            <a:xfrm>
              <a:off x="1033528" y="5820037"/>
              <a:ext cx="3154423" cy="8617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GraWIToN</a:t>
              </a:r>
              <a:endParaRPr lang="en-US" sz="2800" b="0" i="0" u="none" strike="noStrike" kern="1200" cap="none" spc="0" baseline="0">
                <a:solidFill>
                  <a:srgbClr val="88CDF4"/>
                </a:solidFill>
                <a:uFillTx/>
                <a:latin typeface="Segoe UI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GW Initial Training Network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6580" y="1680710"/>
            <a:ext cx="340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Data Analysis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580" y="2778669"/>
            <a:ext cx="340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Simulation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6579" y="4239030"/>
            <a:ext cx="340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New technologies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291" y="4619708"/>
            <a:ext cx="7906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Rudy </a:t>
            </a:r>
            <a:r>
              <a:rPr lang="en-US" sz="1400" dirty="0" err="1" smtClean="0">
                <a:solidFill>
                  <a:schemeClr val="bg1"/>
                </a:solidFill>
              </a:rPr>
              <a:t>Nahed</a:t>
            </a:r>
            <a:r>
              <a:rPr lang="en-US" sz="1400" dirty="0" smtClean="0">
                <a:solidFill>
                  <a:schemeClr val="bg1"/>
                </a:solidFill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</a:rPr>
              <a:t>Boostec</a:t>
            </a:r>
            <a:r>
              <a:rPr lang="en-US" sz="1400" dirty="0" smtClean="0">
                <a:solidFill>
                  <a:schemeClr val="bg1"/>
                </a:solidFill>
              </a:rPr>
              <a:t> Tarbes, Silicon carbide for stray light control (June 15, Oct 15, 2016)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8293" y="3157145"/>
            <a:ext cx="7422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Jose M. </a:t>
            </a:r>
            <a:r>
              <a:rPr lang="en-US" sz="1400" dirty="0" err="1" smtClean="0">
                <a:solidFill>
                  <a:schemeClr val="bg1"/>
                </a:solidFill>
              </a:rPr>
              <a:t>González</a:t>
            </a:r>
            <a:r>
              <a:rPr lang="en-US" sz="1400" dirty="0" smtClean="0">
                <a:solidFill>
                  <a:schemeClr val="bg1"/>
                </a:solidFill>
              </a:rPr>
              <a:t> Castro, University of Pisa, Computer intensive simulation of optical systems and components (regular basis)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87436" y="2031754"/>
            <a:ext cx="7203190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Gang Wang, INFN (Pisa), Multi Band Template Analysis, </a:t>
            </a:r>
            <a:r>
              <a:rPr lang="en-US" sz="1400" dirty="0" err="1" smtClean="0">
                <a:solidFill>
                  <a:schemeClr val="bg1"/>
                </a:solidFill>
              </a:rPr>
              <a:t>multimessenger</a:t>
            </a:r>
            <a:r>
              <a:rPr lang="en-US" sz="1400" dirty="0" smtClean="0">
                <a:solidFill>
                  <a:schemeClr val="bg1"/>
                </a:solidFill>
              </a:rPr>
              <a:t> (regular basis)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Shubhanshu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Tiwari</a:t>
            </a:r>
            <a:r>
              <a:rPr lang="en-US" sz="1400" dirty="0" smtClean="0">
                <a:solidFill>
                  <a:schemeClr val="bg1"/>
                </a:solidFill>
              </a:rPr>
              <a:t>, INFN (Trento), </a:t>
            </a:r>
            <a:r>
              <a:rPr lang="en-US" sz="1400" dirty="0" err="1" smtClean="0">
                <a:solidFill>
                  <a:schemeClr val="bg1"/>
                </a:solidFill>
              </a:rPr>
              <a:t>cWB</a:t>
            </a:r>
            <a:r>
              <a:rPr lang="en-US" sz="1400" dirty="0" smtClean="0">
                <a:solidFill>
                  <a:schemeClr val="bg1"/>
                </a:solidFill>
              </a:rPr>
              <a:t> : Bursts Analysis (regular basis)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87436" y="3688378"/>
            <a:ext cx="8090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dirty="0" smtClean="0">
                <a:solidFill>
                  <a:prstClr val="white"/>
                </a:solidFill>
              </a:rPr>
              <a:t> Daniel </a:t>
            </a:r>
            <a:r>
              <a:rPr lang="en-US" sz="1400" dirty="0" err="1" smtClean="0">
                <a:solidFill>
                  <a:prstClr val="white"/>
                </a:solidFill>
              </a:rPr>
              <a:t>Töyrä</a:t>
            </a:r>
            <a:r>
              <a:rPr lang="en-US" sz="1400" dirty="0" smtClean="0">
                <a:solidFill>
                  <a:prstClr val="white"/>
                </a:solidFill>
              </a:rPr>
              <a:t>, University of Birmingham, Computational modeling of advanced laser-</a:t>
            </a:r>
            <a:r>
              <a:rPr lang="en-US" sz="1400" dirty="0" err="1" smtClean="0">
                <a:solidFill>
                  <a:prstClr val="white"/>
                </a:solidFill>
              </a:rPr>
              <a:t>interferometric</a:t>
            </a:r>
            <a:r>
              <a:rPr lang="en-US" sz="1400" dirty="0" smtClean="0">
                <a:solidFill>
                  <a:prstClr val="white"/>
                </a:solidFill>
              </a:rPr>
              <a:t> gravitational wave detectors (2 months in 2016)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87433" y="4988593"/>
            <a:ext cx="8556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1400" dirty="0" smtClean="0">
                <a:solidFill>
                  <a:prstClr val="white"/>
                </a:solidFill>
              </a:rPr>
              <a:t> Marina </a:t>
            </a:r>
            <a:r>
              <a:rPr lang="en-US" sz="1400" dirty="0" err="1" smtClean="0">
                <a:solidFill>
                  <a:prstClr val="white"/>
                </a:solidFill>
              </a:rPr>
              <a:t>Trad</a:t>
            </a:r>
            <a:r>
              <a:rPr lang="en-US" sz="1400" dirty="0" smtClean="0">
                <a:solidFill>
                  <a:prstClr val="white"/>
                </a:solidFill>
              </a:rPr>
              <a:t> </a:t>
            </a:r>
            <a:r>
              <a:rPr lang="en-US" sz="1400" dirty="0" err="1" smtClean="0">
                <a:solidFill>
                  <a:prstClr val="white"/>
                </a:solidFill>
              </a:rPr>
              <a:t>Nery</a:t>
            </a:r>
            <a:r>
              <a:rPr lang="en-US" sz="1400" dirty="0" smtClean="0">
                <a:solidFill>
                  <a:prstClr val="white"/>
                </a:solidFill>
              </a:rPr>
              <a:t>, AEI Hannover, Power stabilization at and below the shot noise limit (Oct 15, 2016)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8291" y="5332946"/>
            <a:ext cx="79061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1400" dirty="0" smtClean="0">
                <a:solidFill>
                  <a:prstClr val="white"/>
                </a:solidFill>
              </a:rPr>
              <a:t> Omar De </a:t>
            </a:r>
            <a:r>
              <a:rPr lang="en-US" sz="1400" dirty="0" err="1" smtClean="0">
                <a:solidFill>
                  <a:prstClr val="white"/>
                </a:solidFill>
              </a:rPr>
              <a:t>Varona</a:t>
            </a:r>
            <a:r>
              <a:rPr lang="en-US" sz="1400" dirty="0" smtClean="0">
                <a:solidFill>
                  <a:prstClr val="white"/>
                </a:solidFill>
              </a:rPr>
              <a:t>, LZH Hannover, Dynamics of high power </a:t>
            </a:r>
            <a:r>
              <a:rPr lang="en-US" sz="1400" dirty="0" err="1" smtClean="0">
                <a:solidFill>
                  <a:prstClr val="white"/>
                </a:solidFill>
              </a:rPr>
              <a:t>fibre</a:t>
            </a:r>
            <a:r>
              <a:rPr lang="en-US" sz="1400" dirty="0" smtClean="0">
                <a:solidFill>
                  <a:prstClr val="white"/>
                </a:solidFill>
              </a:rPr>
              <a:t> amplifiers (2016)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79461" y="527307"/>
            <a:ext cx="7583484" cy="1044391"/>
          </a:xfrm>
        </p:spPr>
        <p:txBody>
          <a:bodyPr/>
          <a:lstStyle/>
          <a:p>
            <a:pPr lvl="0"/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3" name="Content Placeholder 7" descr="LOGOdef_completo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67283" y="172501"/>
            <a:ext cx="5308960" cy="70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0"/>
          <p:cNvGrpSpPr/>
          <p:nvPr/>
        </p:nvGrpSpPr>
        <p:grpSpPr>
          <a:xfrm>
            <a:off x="192024" y="5820037"/>
            <a:ext cx="3995927" cy="861776"/>
            <a:chOff x="192024" y="5820037"/>
            <a:chExt cx="3995927" cy="861776"/>
          </a:xfrm>
        </p:grpSpPr>
        <p:pic>
          <p:nvPicPr>
            <p:cNvPr id="5" name="Picture 4" descr="http://cls.ru.nl/projects/bbfor2/Logo_Marie-Cur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92024" y="5820037"/>
              <a:ext cx="878080" cy="851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12"/>
            <p:cNvSpPr txBox="1"/>
            <p:nvPr/>
          </p:nvSpPr>
          <p:spPr>
            <a:xfrm>
              <a:off x="1033528" y="5820037"/>
              <a:ext cx="3154423" cy="8617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GraWIToN</a:t>
              </a:r>
              <a:endParaRPr lang="en-US" sz="2800" b="0" i="0" u="none" strike="noStrike" kern="1200" cap="none" spc="0" baseline="0">
                <a:solidFill>
                  <a:srgbClr val="88CDF4"/>
                </a:solidFill>
                <a:uFillTx/>
                <a:latin typeface="Segoe UI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GW Initial Training Network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9460" y="1936742"/>
            <a:ext cx="54841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GraWIToN</a:t>
            </a:r>
            <a:r>
              <a:rPr lang="en-US" sz="2400" dirty="0" smtClean="0">
                <a:solidFill>
                  <a:schemeClr val="bg1"/>
                </a:solidFill>
              </a:rPr>
              <a:t> project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Phd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overview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First developments and results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583487" cy="1044388"/>
          </a:xfrm>
        </p:spPr>
        <p:txBody>
          <a:bodyPr/>
          <a:lstStyle/>
          <a:p>
            <a:r>
              <a:rPr lang="en-US" dirty="0" smtClean="0"/>
              <a:t>Details on my </a:t>
            </a:r>
            <a:r>
              <a:rPr lang="en-US" dirty="0" err="1" smtClean="0"/>
              <a:t>Phd</a:t>
            </a:r>
            <a:r>
              <a:rPr lang="en-US" dirty="0" smtClean="0"/>
              <a:t> position 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7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772440"/>
            <a:ext cx="8196773" cy="501091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Input optics components for the upgrade of the 2</a:t>
            </a:r>
            <a:r>
              <a:rPr lang="en-US" baseline="30000" dirty="0" smtClean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             and 3</a:t>
            </a:r>
            <a:r>
              <a:rPr lang="en-US" baseline="30000" dirty="0" smtClean="0">
                <a:solidFill>
                  <a:schemeClr val="accent2">
                    <a:lumMod val="75000"/>
                  </a:schemeClr>
                </a:solidFill>
              </a:rPr>
              <a:t>rd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generations of gravitational waves detector</a:t>
            </a:r>
            <a:endParaRPr lang="en-US" sz="1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>
              <a:buNone/>
            </a:pPr>
            <a:endParaRPr lang="en-US" sz="1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>
              <a:buNone/>
            </a:pPr>
            <a:endParaRPr lang="en-US" sz="1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>
              <a:buNone/>
            </a:pPr>
            <a:endParaRPr lang="en-US" sz="1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77850" lvl="2">
              <a:buFont typeface="Wingdings" pitchFamily="2" charset="2"/>
              <a:buChar char="Ø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year : </a:t>
            </a:r>
            <a:r>
              <a:rPr lang="en-US" u="sng" dirty="0" smtClean="0"/>
              <a:t>fibered</a:t>
            </a:r>
            <a:r>
              <a:rPr lang="en-US" dirty="0" smtClean="0"/>
              <a:t> Electro-Optic Modulator for ≤10W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1800" dirty="0" smtClean="0"/>
              <a:t>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year : </a:t>
            </a:r>
            <a:r>
              <a:rPr lang="en-US" sz="1800" u="sng" dirty="0" smtClean="0"/>
              <a:t>fibered</a:t>
            </a:r>
            <a:r>
              <a:rPr lang="en-US" sz="1800" dirty="0" smtClean="0"/>
              <a:t> Electro-Optic Modulator for ≥ 100W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1800" dirty="0" smtClean="0"/>
              <a:t>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year : </a:t>
            </a:r>
            <a:r>
              <a:rPr lang="en-US" sz="1800" u="sng" dirty="0" smtClean="0"/>
              <a:t>fibered</a:t>
            </a:r>
            <a:r>
              <a:rPr lang="en-US" sz="1800" dirty="0" smtClean="0"/>
              <a:t> Faraday isolator for ≥ 100W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33550" y="4791075"/>
            <a:ext cx="687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Gain experience with EOM before working on Faraday Isolator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Increasing power step by step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378625" y="2606040"/>
            <a:ext cx="32319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November 2014 - November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13" y="527304"/>
            <a:ext cx="8090217" cy="1044388"/>
          </a:xfrm>
        </p:spPr>
        <p:txBody>
          <a:bodyPr/>
          <a:lstStyle/>
          <a:p>
            <a:r>
              <a:rPr lang="en-US" dirty="0" smtClean="0"/>
              <a:t>Injection into vacuum with a fiber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6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884736" y="1701152"/>
            <a:ext cx="393045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 Fibered the transmissions before Mode cleaner </a:t>
            </a:r>
          </a:p>
          <a:p>
            <a:pPr>
              <a:buFont typeface="Wingdings" pitchFamily="2" charset="2"/>
              <a:buChar char="Ø"/>
            </a:pPr>
            <a:endParaRPr lang="en-US" sz="16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 Reduction of the noises</a:t>
            </a:r>
          </a:p>
          <a:p>
            <a:pPr>
              <a:buFont typeface="Wingdings" pitchFamily="2" charset="2"/>
              <a:buChar char="Ø"/>
            </a:pPr>
            <a:endParaRPr lang="en-US" sz="16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 Ease the transmission on the in-vacuum bench</a:t>
            </a:r>
          </a:p>
          <a:p>
            <a:pPr>
              <a:buFont typeface="Wingdings" pitchFamily="2" charset="2"/>
              <a:buChar char="Ø"/>
            </a:pPr>
            <a:endParaRPr lang="en-US" sz="1600" dirty="0" smtClean="0">
              <a:solidFill>
                <a:schemeClr val="bg1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633413" y="1758444"/>
            <a:ext cx="3781058" cy="2314064"/>
            <a:chOff x="338138" y="1865356"/>
            <a:chExt cx="3466301" cy="2121428"/>
          </a:xfrm>
        </p:grpSpPr>
        <p:grpSp>
          <p:nvGrpSpPr>
            <p:cNvPr id="8" name="Group 23"/>
            <p:cNvGrpSpPr/>
            <p:nvPr/>
          </p:nvGrpSpPr>
          <p:grpSpPr>
            <a:xfrm>
              <a:off x="419184" y="1865357"/>
              <a:ext cx="3385255" cy="2121427"/>
              <a:chOff x="419184" y="2331701"/>
              <a:chExt cx="3385255" cy="2121427"/>
            </a:xfrm>
          </p:grpSpPr>
          <p:pic>
            <p:nvPicPr>
              <p:cNvPr id="17409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19184" y="2331701"/>
                <a:ext cx="3385255" cy="21214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Oval 13"/>
              <p:cNvSpPr/>
              <p:nvPr/>
            </p:nvSpPr>
            <p:spPr>
              <a:xfrm>
                <a:off x="2089550" y="3362409"/>
                <a:ext cx="628921" cy="300503"/>
              </a:xfrm>
              <a:prstGeom prst="ellipse">
                <a:avLst/>
              </a:prstGeom>
              <a:noFill/>
              <a:ln w="19050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891117" y="3199777"/>
                <a:ext cx="752545" cy="362949"/>
              </a:xfrm>
              <a:prstGeom prst="ellipse">
                <a:avLst/>
              </a:prstGeom>
              <a:noFill/>
              <a:ln w="19050">
                <a:solidFill>
                  <a:srgbClr val="12B649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Flowchart: Process 35"/>
            <p:cNvSpPr/>
            <p:nvPr/>
          </p:nvSpPr>
          <p:spPr>
            <a:xfrm flipH="1">
              <a:off x="338138" y="1865356"/>
              <a:ext cx="83906" cy="2121427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746595" y="3665696"/>
            <a:ext cx="3504426" cy="2544213"/>
            <a:chOff x="5191714" y="1654365"/>
            <a:chExt cx="3586780" cy="2666279"/>
          </a:xfrm>
        </p:grpSpPr>
        <p:grpSp>
          <p:nvGrpSpPr>
            <p:cNvPr id="3" name="Group 39"/>
            <p:cNvGrpSpPr/>
            <p:nvPr/>
          </p:nvGrpSpPr>
          <p:grpSpPr>
            <a:xfrm>
              <a:off x="5191714" y="1654365"/>
              <a:ext cx="3586780" cy="2666279"/>
              <a:chOff x="5191714" y="2120709"/>
              <a:chExt cx="3586780" cy="26662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191714" y="2120709"/>
                <a:ext cx="3586780" cy="2666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Flowchart: Process 37"/>
              <p:cNvSpPr/>
              <p:nvPr/>
            </p:nvSpPr>
            <p:spPr>
              <a:xfrm flipH="1">
                <a:off x="5395913" y="4245378"/>
                <a:ext cx="762598" cy="415498"/>
              </a:xfrm>
              <a:prstGeom prst="flowChartProcess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5531643" y="2869741"/>
              <a:ext cx="626868" cy="351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 smtClean="0">
                  <a:solidFill>
                    <a:srgbClr val="12B649"/>
                  </a:solidFill>
                </a:rPr>
                <a:t>Fibered EOM</a:t>
              </a:r>
              <a:endParaRPr lang="en-US" sz="700" b="1" dirty="0">
                <a:solidFill>
                  <a:srgbClr val="12B649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91714" y="3571286"/>
              <a:ext cx="75803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 smtClean="0">
                  <a:solidFill>
                    <a:srgbClr val="12B649"/>
                  </a:solidFill>
                </a:rPr>
                <a:t>Fibered FI </a:t>
              </a:r>
            </a:p>
            <a:p>
              <a:pPr algn="ctr"/>
              <a:r>
                <a:rPr lang="en-US" sz="700" b="1" dirty="0" smtClean="0">
                  <a:solidFill>
                    <a:srgbClr val="12B649"/>
                  </a:solidFill>
                </a:rPr>
                <a:t>and Power Control</a:t>
              </a:r>
              <a:endParaRPr lang="en-US" sz="700" b="1" dirty="0">
                <a:solidFill>
                  <a:srgbClr val="12B649"/>
                </a:solidFill>
              </a:endParaRPr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5" name="Bent Arrow 34"/>
          <p:cNvSpPr/>
          <p:nvPr/>
        </p:nvSpPr>
        <p:spPr>
          <a:xfrm flipV="1">
            <a:off x="2881466" y="4266825"/>
            <a:ext cx="1571625" cy="1302665"/>
          </a:xfrm>
          <a:prstGeom prst="ben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35704" y="6219988"/>
            <a:ext cx="3209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Possible </a:t>
            </a:r>
            <a:r>
              <a:rPr lang="en-US" sz="1400" dirty="0" err="1" smtClean="0">
                <a:solidFill>
                  <a:schemeClr val="bg1"/>
                </a:solidFill>
              </a:rPr>
              <a:t>futur</a:t>
            </a:r>
            <a:r>
              <a:rPr lang="en-US" sz="1400" dirty="0" smtClean="0">
                <a:solidFill>
                  <a:schemeClr val="bg1"/>
                </a:solidFill>
              </a:rPr>
              <a:t> design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13" y="527304"/>
            <a:ext cx="8090217" cy="1044388"/>
          </a:xfrm>
        </p:spPr>
        <p:txBody>
          <a:bodyPr/>
          <a:lstStyle/>
          <a:p>
            <a:r>
              <a:rPr lang="en-US" dirty="0" err="1" smtClean="0"/>
              <a:t>Fibering</a:t>
            </a:r>
            <a:r>
              <a:rPr lang="en-US" dirty="0" smtClean="0"/>
              <a:t> expectations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6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 cstate="screen"/>
          <a:srcRect l="3969" t="5922" r="54247"/>
          <a:stretch>
            <a:fillRect/>
          </a:stretch>
        </p:blipFill>
        <p:spPr bwMode="auto">
          <a:xfrm>
            <a:off x="5276850" y="2407309"/>
            <a:ext cx="3446780" cy="2463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56741" y="5023228"/>
            <a:ext cx="3366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Noises, free space to vacuum injection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9433" y="2807988"/>
            <a:ext cx="51608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Better control on the propagation 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No alignment issues, beam jitter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Fiber can be directly brought inside the tower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0103" y="166551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Noises due to the free space propagation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7426" y="389086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Fibering</a:t>
            </a:r>
            <a:r>
              <a:rPr 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will induced other noises that have to be characterized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Phase noise induced by the fiber can be canceled with a retroaction loop on the EOM or other  “phase” actuators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4850" y="192009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white"/>
                </a:solidFill>
              </a:rPr>
              <a:t> Already improved by covering the beam path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white"/>
                </a:solidFill>
              </a:rPr>
              <a:t> Could be improved by </a:t>
            </a:r>
            <a:r>
              <a:rPr lang="en-US" sz="1600" dirty="0" err="1" smtClean="0">
                <a:solidFill>
                  <a:prstClr val="white"/>
                </a:solidFill>
              </a:rPr>
              <a:t>fibering</a:t>
            </a:r>
            <a:r>
              <a:rPr lang="en-US" sz="1600" dirty="0" smtClean="0">
                <a:solidFill>
                  <a:prstClr val="white"/>
                </a:solidFill>
              </a:rPr>
              <a:t> everything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124" y="3264408"/>
            <a:ext cx="7583487" cy="237543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/>
              <a:t>EGO optics group (</a:t>
            </a:r>
            <a:r>
              <a:rPr lang="en-US" sz="1600" dirty="0" smtClean="0">
                <a:solidFill>
                  <a:prstClr val="white"/>
                </a:solidFill>
              </a:rPr>
              <a:t>Eric </a:t>
            </a:r>
            <a:r>
              <a:rPr lang="en-US" sz="1600" dirty="0" err="1" smtClean="0">
                <a:solidFill>
                  <a:prstClr val="white"/>
                </a:solidFill>
              </a:rPr>
              <a:t>Genin</a:t>
            </a:r>
            <a:r>
              <a:rPr lang="en-US" sz="1600" dirty="0" smtClean="0">
                <a:solidFill>
                  <a:prstClr val="white"/>
                </a:solidFill>
              </a:rPr>
              <a:t>, Gabriel </a:t>
            </a:r>
            <a:r>
              <a:rPr lang="en-US" sz="1600" dirty="0" err="1" smtClean="0">
                <a:solidFill>
                  <a:prstClr val="white"/>
                </a:solidFill>
              </a:rPr>
              <a:t>Pillant</a:t>
            </a:r>
            <a:r>
              <a:rPr lang="en-US" sz="1600" dirty="0" smtClean="0"/>
              <a:t>) : experience in high power electro-optics components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/>
              <a:t>LZH (3 month </a:t>
            </a:r>
            <a:r>
              <a:rPr lang="en-US" sz="1600" dirty="0" err="1" smtClean="0"/>
              <a:t>secondment</a:t>
            </a:r>
            <a:r>
              <a:rPr lang="en-US" sz="1600" dirty="0" smtClean="0"/>
              <a:t>) : Abilities in high power injection into fibers,               Use of a single frequency high power laser inducing non linear effects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err="1" smtClean="0"/>
              <a:t>Boostec</a:t>
            </a:r>
            <a:r>
              <a:rPr lang="en-US" sz="1600" dirty="0" smtClean="0"/>
              <a:t> (1 month </a:t>
            </a:r>
            <a:r>
              <a:rPr lang="en-US" sz="1600" dirty="0" err="1" smtClean="0"/>
              <a:t>secondment</a:t>
            </a:r>
            <a:r>
              <a:rPr lang="en-US" sz="1600" dirty="0" smtClean="0"/>
              <a:t>) : use of silicon carbide as beam dumps in   our application</a:t>
            </a:r>
          </a:p>
        </p:txBody>
      </p:sp>
      <p:grpSp>
        <p:nvGrpSpPr>
          <p:cNvPr id="2" name="Group 10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12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pic>
        <p:nvPicPr>
          <p:cNvPr id="15" name="Content Placeholder 7" descr="LOGOdef_completo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633413" y="527304"/>
            <a:ext cx="809021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Trainings and </a:t>
            </a:r>
            <a:r>
              <a:rPr lang="en-US" sz="3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Experiences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" name="Group 19"/>
          <p:cNvGrpSpPr/>
          <p:nvPr/>
        </p:nvGrpSpPr>
        <p:grpSpPr>
          <a:xfrm>
            <a:off x="964124" y="1910020"/>
            <a:ext cx="7081135" cy="1014456"/>
            <a:chOff x="1033529" y="3956268"/>
            <a:chExt cx="7081135" cy="1014456"/>
          </a:xfrm>
        </p:grpSpPr>
        <p:sp>
          <p:nvSpPr>
            <p:cNvPr id="8" name="Rectangle 7"/>
            <p:cNvSpPr/>
            <p:nvPr/>
          </p:nvSpPr>
          <p:spPr>
            <a:xfrm>
              <a:off x="3001080" y="4294822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Good overview of all the fields of GW detection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01080" y="4632170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Meet many actors of the project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33529" y="3956268"/>
              <a:ext cx="708113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2575" lvl="0" indent="-282575">
                <a:spcBef>
                  <a:spcPts val="2000"/>
                </a:spcBef>
                <a:buFont typeface="Wingdings" pitchFamily="2" charset="2"/>
                <a:buChar char="Ø"/>
              </a:pPr>
              <a:r>
                <a:rPr lang="en-US" sz="1600" dirty="0" err="1" smtClean="0">
                  <a:solidFill>
                    <a:schemeClr val="bg1"/>
                  </a:solidFill>
                </a:rPr>
                <a:t>GraWIToN</a:t>
              </a:r>
              <a:r>
                <a:rPr lang="en-US" sz="1600" dirty="0" smtClean="0">
                  <a:solidFill>
                    <a:schemeClr val="bg1"/>
                  </a:solidFill>
                </a:rPr>
                <a:t> school : Useful lectures on high power optical components</a:t>
              </a:r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79461" y="527307"/>
            <a:ext cx="7583484" cy="1044391"/>
          </a:xfrm>
        </p:spPr>
        <p:txBody>
          <a:bodyPr/>
          <a:lstStyle/>
          <a:p>
            <a:pPr lvl="0"/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3" name="Content Placeholder 7" descr="LOGOdef_completo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67283" y="172501"/>
            <a:ext cx="5308960" cy="70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0"/>
          <p:cNvGrpSpPr/>
          <p:nvPr/>
        </p:nvGrpSpPr>
        <p:grpSpPr>
          <a:xfrm>
            <a:off x="192024" y="5820037"/>
            <a:ext cx="3995927" cy="861776"/>
            <a:chOff x="192024" y="5820037"/>
            <a:chExt cx="3995927" cy="861776"/>
          </a:xfrm>
        </p:grpSpPr>
        <p:pic>
          <p:nvPicPr>
            <p:cNvPr id="5" name="Picture 4" descr="http://cls.ru.nl/projects/bbfor2/Logo_Marie-Cur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92024" y="5820037"/>
              <a:ext cx="878080" cy="851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12"/>
            <p:cNvSpPr txBox="1"/>
            <p:nvPr/>
          </p:nvSpPr>
          <p:spPr>
            <a:xfrm>
              <a:off x="1033528" y="5820037"/>
              <a:ext cx="3154423" cy="8617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GraWIToN</a:t>
              </a:r>
              <a:endParaRPr lang="en-US" sz="2800" b="0" i="0" u="none" strike="noStrike" kern="1200" cap="none" spc="0" baseline="0">
                <a:solidFill>
                  <a:srgbClr val="88CDF4"/>
                </a:solidFill>
                <a:uFillTx/>
                <a:latin typeface="Segoe UI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88CDF4"/>
                  </a:solidFill>
                  <a:uFillTx/>
                  <a:latin typeface="Segoe UI Light" pitchFamily="34"/>
                </a:rPr>
                <a:t>GW Initial Training Network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9460" y="1936742"/>
            <a:ext cx="60145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GraWIToN</a:t>
            </a:r>
            <a:r>
              <a:rPr lang="en-US" sz="2400" dirty="0" smtClean="0">
                <a:solidFill>
                  <a:schemeClr val="bg1"/>
                </a:solidFill>
              </a:rPr>
              <a:t> project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Phd</a:t>
            </a:r>
            <a:r>
              <a:rPr lang="en-US" sz="2400" dirty="0" smtClean="0">
                <a:solidFill>
                  <a:schemeClr val="bg1"/>
                </a:solidFill>
              </a:rPr>
              <a:t> overview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First developments and results</a:t>
            </a:r>
            <a:endParaRPr lang="en-US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583487" cy="1044388"/>
          </a:xfrm>
        </p:spPr>
        <p:txBody>
          <a:bodyPr/>
          <a:lstStyle/>
          <a:p>
            <a:r>
              <a:rPr lang="en-US" dirty="0" smtClean="0"/>
              <a:t>Non linear effects 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11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79463" y="1725580"/>
            <a:ext cx="4878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Raman, Four waves mixing,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Brillouin</a:t>
            </a:r>
            <a:r>
              <a:rPr lang="en-US" dirty="0" smtClean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" name="Picture 29" descr="aaa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4140" y="1971468"/>
            <a:ext cx="5420266" cy="2629488"/>
          </a:xfrm>
          <a:prstGeom prst="rect">
            <a:avLst/>
          </a:prstGeom>
        </p:spPr>
      </p:pic>
      <p:grpSp>
        <p:nvGrpSpPr>
          <p:cNvPr id="5" name="Group 32"/>
          <p:cNvGrpSpPr/>
          <p:nvPr/>
        </p:nvGrpSpPr>
        <p:grpSpPr>
          <a:xfrm>
            <a:off x="600075" y="4160050"/>
            <a:ext cx="1565564" cy="1460368"/>
            <a:chOff x="6432320" y="4729072"/>
            <a:chExt cx="1565564" cy="1460368"/>
          </a:xfrm>
        </p:grpSpPr>
        <p:sp>
          <p:nvSpPr>
            <p:cNvPr id="32" name="Rectangle 31"/>
            <p:cNvSpPr/>
            <p:nvPr/>
          </p:nvSpPr>
          <p:spPr>
            <a:xfrm>
              <a:off x="6432320" y="4729072"/>
              <a:ext cx="1565564" cy="1460367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" descr="C:\classes\521\report3\506px-Lattice_wave.svg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2320" y="4729073"/>
              <a:ext cx="1565564" cy="1460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744854" y="2610682"/>
            <a:ext cx="1724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Field of a single frequency laser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1472" y="3476625"/>
            <a:ext cx="1887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Intensity of the light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68879" y="4753142"/>
            <a:ext cx="5240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Electrostriction , Bragg Mirror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Incident light is back reflected</a:t>
            </a:r>
          </a:p>
        </p:txBody>
      </p:sp>
      <p:grpSp>
        <p:nvGrpSpPr>
          <p:cNvPr id="6" name="Group 40"/>
          <p:cNvGrpSpPr/>
          <p:nvPr/>
        </p:nvGrpSpPr>
        <p:grpSpPr>
          <a:xfrm>
            <a:off x="4524529" y="5509795"/>
            <a:ext cx="3325270" cy="923331"/>
            <a:chOff x="3810154" y="5602129"/>
            <a:chExt cx="3325270" cy="923331"/>
          </a:xfrm>
        </p:grpSpPr>
        <p:sp>
          <p:nvSpPr>
            <p:cNvPr id="39" name="Rectangle 38"/>
            <p:cNvSpPr/>
            <p:nvPr/>
          </p:nvSpPr>
          <p:spPr>
            <a:xfrm>
              <a:off x="3810154" y="5602129"/>
              <a:ext cx="1640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Increase with 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450347" y="5602130"/>
              <a:ext cx="168507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dirty="0" smtClean="0">
                  <a:solidFill>
                    <a:schemeClr val="bg1"/>
                  </a:solidFill>
                </a:rPr>
                <a:t> Power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dirty="0" smtClean="0">
                  <a:solidFill>
                    <a:schemeClr val="bg1"/>
                  </a:solidFill>
                </a:rPr>
                <a:t> Length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dirty="0" smtClean="0">
                  <a:solidFill>
                    <a:schemeClr val="bg1"/>
                  </a:solidFill>
                </a:rPr>
                <a:t> Narrowband</a:t>
              </a:r>
            </a:p>
          </p:txBody>
        </p:sp>
      </p:grp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702062" cy="1044388"/>
          </a:xfrm>
        </p:spPr>
        <p:txBody>
          <a:bodyPr/>
          <a:lstStyle/>
          <a:p>
            <a:r>
              <a:rPr lang="en-US" dirty="0" err="1" smtClean="0"/>
              <a:t>Brillouin</a:t>
            </a:r>
            <a:r>
              <a:rPr lang="en-US" dirty="0" smtClean="0"/>
              <a:t> effect into fibers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5"/>
          <p:cNvGrpSpPr/>
          <p:nvPr/>
        </p:nvGrpSpPr>
        <p:grpSpPr>
          <a:xfrm>
            <a:off x="192024" y="5820224"/>
            <a:ext cx="3995928" cy="861774"/>
            <a:chOff x="173736" y="5829181"/>
            <a:chExt cx="3995928" cy="861774"/>
          </a:xfrm>
        </p:grpSpPr>
        <p:pic>
          <p:nvPicPr>
            <p:cNvPr id="7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7063" y="3779393"/>
            <a:ext cx="1565858" cy="169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584780" y="1728216"/>
            <a:ext cx="6309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200W CW single frequency in a 15</a:t>
            </a:r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</a:rPr>
              <a:t>μ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m silica core </a:t>
            </a:r>
          </a:p>
        </p:txBody>
      </p:sp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697" y="2263107"/>
            <a:ext cx="1029666" cy="1069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5231116" y="1729606"/>
            <a:ext cx="4535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Few centimeters of propagation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73771" y="2450096"/>
            <a:ext cx="6448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Behavior for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microstructured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fiber not well defined by the theory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82148" y="2788650"/>
            <a:ext cx="6561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It has been used for powers to up 30W in the AEI at Hannover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6690" y="3276903"/>
            <a:ext cx="963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</a:rPr>
              <a:t>LMA-PM-15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85948" y="3779393"/>
            <a:ext cx="63097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chemeClr val="bg1">
                    <a:lumMod val="95000"/>
                  </a:schemeClr>
                </a:solidFill>
              </a:rPr>
              <a:t>Upcoming tests on new fibers</a:t>
            </a:r>
          </a:p>
          <a:p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LMA-PM with larger core : 25</a:t>
            </a:r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</a:rPr>
              <a:t>μ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m , 30</a:t>
            </a:r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</a:rPr>
              <a:t>μ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m</a:t>
            </a:r>
          </a:p>
          <a:p>
            <a:pPr>
              <a:buFont typeface="Arial" pitchFamily="34" charset="0"/>
              <a:buChar char="•"/>
            </a:pP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Hollow core fibers : propagation into air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81457" y="4546720"/>
            <a:ext cx="4535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Power densities divided by 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90601" y="5309638"/>
            <a:ext cx="4535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No non-linear effects anymore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20627" y="5879419"/>
            <a:ext cx="5905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Compromise between beam quality and propagation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3316" y="3071050"/>
            <a:ext cx="6561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5 meters no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brillouin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702062" cy="1044388"/>
          </a:xfrm>
        </p:spPr>
        <p:txBody>
          <a:bodyPr/>
          <a:lstStyle/>
          <a:p>
            <a:r>
              <a:rPr lang="en-US" dirty="0" smtClean="0"/>
              <a:t>Injection into fibers-Connectors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5"/>
          <p:cNvGrpSpPr/>
          <p:nvPr/>
        </p:nvGrpSpPr>
        <p:grpSpPr>
          <a:xfrm>
            <a:off x="192024" y="5820224"/>
            <a:ext cx="3995928" cy="861774"/>
            <a:chOff x="173736" y="5829181"/>
            <a:chExt cx="3995928" cy="861774"/>
          </a:xfrm>
        </p:grpSpPr>
        <p:pic>
          <p:nvPicPr>
            <p:cNvPr id="7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>
          <a:xfrm>
            <a:off x="8340983" y="6198937"/>
            <a:ext cx="493059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9" name="Picture 5" descr="C:\Users\gosselin\Desktop\pictures components\copies\DSCF7678.JPG"/>
          <p:cNvPicPr>
            <a:picLocks noChangeAspect="1" noChangeArrowheads="1"/>
          </p:cNvPicPr>
          <p:nvPr/>
        </p:nvPicPr>
        <p:blipFill>
          <a:blip r:embed="rId4" cstate="print"/>
          <a:srcRect l="24222" t="1689" r="-8765" b="27895"/>
          <a:stretch>
            <a:fillRect/>
          </a:stretch>
        </p:blipFill>
        <p:spPr bwMode="auto">
          <a:xfrm>
            <a:off x="598443" y="1648159"/>
            <a:ext cx="2822240" cy="3134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3874681" y="1771722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Losses</a:t>
            </a:r>
            <a:br>
              <a:rPr lang="en-US" dirty="0" smtClean="0"/>
            </a:br>
            <a:r>
              <a:rPr lang="en-US" dirty="0" smtClean="0"/>
              <a:t>Noises…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ALphanov</a:t>
            </a:r>
            <a:endParaRPr lang="en-US" dirty="0"/>
          </a:p>
        </p:txBody>
      </p:sp>
      <p:pic>
        <p:nvPicPr>
          <p:cNvPr id="2051" name="Picture 3" descr="C:\Users\gosselin\Documents\WP_20150821_001.jpg"/>
          <p:cNvPicPr>
            <a:picLocks noChangeAspect="1" noChangeArrowheads="1"/>
          </p:cNvPicPr>
          <p:nvPr/>
        </p:nvPicPr>
        <p:blipFill>
          <a:blip r:embed="rId5" cstate="print"/>
          <a:srcRect l="4671" t="24938" b="23361"/>
          <a:stretch>
            <a:fillRect/>
          </a:stretch>
        </p:blipFill>
        <p:spPr bwMode="auto">
          <a:xfrm>
            <a:off x="3354008" y="1686259"/>
            <a:ext cx="1710006" cy="1652311"/>
          </a:xfrm>
          <a:prstGeom prst="rect">
            <a:avLst/>
          </a:prstGeom>
          <a:noFill/>
        </p:spPr>
      </p:pic>
      <p:pic>
        <p:nvPicPr>
          <p:cNvPr id="40" name="Picture 3" descr="C:\Users\gosselin\Documents\WP_20150821_001.jpg"/>
          <p:cNvPicPr>
            <a:picLocks noChangeAspect="1" noChangeArrowheads="1"/>
          </p:cNvPicPr>
          <p:nvPr/>
        </p:nvPicPr>
        <p:blipFill>
          <a:blip r:embed="rId6" cstate="print"/>
          <a:srcRect l="43795" t="48897" r="43696" b="44799"/>
          <a:stretch>
            <a:fillRect/>
          </a:stretch>
        </p:blipFill>
        <p:spPr bwMode="auto">
          <a:xfrm>
            <a:off x="4309785" y="3586820"/>
            <a:ext cx="1116503" cy="1161558"/>
          </a:xfrm>
          <a:prstGeom prst="ellipse">
            <a:avLst/>
          </a:prstGeom>
          <a:ln w="3175" cap="rnd">
            <a:solidFill>
              <a:schemeClr val="accent5">
                <a:lumMod val="60000"/>
                <a:lumOff val="40000"/>
              </a:schemeClr>
            </a:solidFill>
            <a:prstDash val="sysDot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1" name="Oval 40"/>
          <p:cNvSpPr/>
          <p:nvPr/>
        </p:nvSpPr>
        <p:spPr>
          <a:xfrm>
            <a:off x="4053944" y="2440945"/>
            <a:ext cx="219075" cy="228600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1" idx="4"/>
            <a:endCxn id="40" idx="0"/>
          </p:cNvCxnSpPr>
          <p:nvPr/>
        </p:nvCxnSpPr>
        <p:spPr>
          <a:xfrm rot="16200000" flipH="1">
            <a:off x="4057122" y="2775904"/>
            <a:ext cx="917275" cy="704555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46138" y="5013554"/>
            <a:ext cx="2125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Current connectors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High power SMA-905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81164" y="3991222"/>
            <a:ext cx="3098014" cy="195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www.routedeslasers.com/img/logo/136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2503" y="1690564"/>
            <a:ext cx="1875750" cy="65911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3020100" y="5408959"/>
            <a:ext cx="2043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Temperature elevation </a:t>
            </a:r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~7°C/W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19438" y="3414748"/>
            <a:ext cx="184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10W misaligned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16200000" flipV="1">
            <a:off x="1484222" y="3525932"/>
            <a:ext cx="2003652" cy="9715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010955" y="4867451"/>
            <a:ext cx="1800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Strip out the mismatched light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86361" y="2469657"/>
            <a:ext cx="1977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New generation of connectors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217387" y="3665604"/>
            <a:ext cx="1406028" cy="514523"/>
            <a:chOff x="3171667" y="3775332"/>
            <a:chExt cx="1406028" cy="514523"/>
          </a:xfrm>
        </p:grpSpPr>
        <p:sp>
          <p:nvSpPr>
            <p:cNvPr id="47" name="Rectangle 46"/>
            <p:cNvSpPr/>
            <p:nvPr/>
          </p:nvSpPr>
          <p:spPr>
            <a:xfrm>
              <a:off x="3171667" y="3775332"/>
              <a:ext cx="140602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Font typeface="Wingdings" pitchFamily="2" charset="2"/>
                <a:buChar char="Ø"/>
              </a:pPr>
              <a:r>
                <a:rPr lang="en-US" sz="1400" dirty="0" smtClean="0">
                  <a:solidFill>
                    <a:prstClr val="white"/>
                  </a:solidFill>
                </a:rPr>
                <a:t> end facet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365633" y="3982078"/>
              <a:ext cx="7521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prstClr val="white"/>
                  </a:solidFill>
                </a:rPr>
                <a:t>melted</a:t>
              </a:r>
              <a:endParaRPr lang="en-US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263029" y="3207428"/>
            <a:ext cx="268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Laser </a:t>
            </a:r>
            <a:r>
              <a:rPr lang="en-US" sz="1400" dirty="0" err="1" smtClean="0">
                <a:solidFill>
                  <a:schemeClr val="bg1"/>
                </a:solidFill>
              </a:rPr>
              <a:t>micromachined</a:t>
            </a:r>
            <a:r>
              <a:rPr lang="en-US" sz="1400" dirty="0" smtClean="0">
                <a:solidFill>
                  <a:schemeClr val="bg1"/>
                </a:solidFill>
              </a:rPr>
              <a:t/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Higher power tolerance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583487" cy="1044388"/>
          </a:xfrm>
        </p:spPr>
        <p:txBody>
          <a:bodyPr/>
          <a:lstStyle/>
          <a:p>
            <a:r>
              <a:rPr lang="en-US" dirty="0" smtClean="0"/>
              <a:t>EOM set-up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11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grpSp>
        <p:nvGrpSpPr>
          <p:cNvPr id="5" name="Group 53"/>
          <p:cNvGrpSpPr/>
          <p:nvPr/>
        </p:nvGrpSpPr>
        <p:grpSpPr>
          <a:xfrm>
            <a:off x="849856" y="2009116"/>
            <a:ext cx="7287489" cy="1055052"/>
            <a:chOff x="785971" y="4443984"/>
            <a:chExt cx="7287489" cy="1055052"/>
          </a:xfrm>
        </p:grpSpPr>
        <p:grpSp>
          <p:nvGrpSpPr>
            <p:cNvPr id="6" name="Group 48"/>
            <p:cNvGrpSpPr/>
            <p:nvPr/>
          </p:nvGrpSpPr>
          <p:grpSpPr>
            <a:xfrm>
              <a:off x="785971" y="4586443"/>
              <a:ext cx="7287489" cy="912593"/>
              <a:chOff x="666195" y="4616599"/>
              <a:chExt cx="7287489" cy="912593"/>
            </a:xfrm>
          </p:grpSpPr>
          <p:sp>
            <p:nvSpPr>
              <p:cNvPr id="48" name="Flowchart: Magnetic Disk 47"/>
              <p:cNvSpPr/>
              <p:nvPr/>
            </p:nvSpPr>
            <p:spPr>
              <a:xfrm>
                <a:off x="3085062" y="5132644"/>
                <a:ext cx="45719" cy="326324"/>
              </a:xfrm>
              <a:prstGeom prst="flowChartMagneticDisk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lowchart: Magnetic Disk 46"/>
              <p:cNvSpPr/>
              <p:nvPr/>
            </p:nvSpPr>
            <p:spPr>
              <a:xfrm>
                <a:off x="2731120" y="5112766"/>
                <a:ext cx="45719" cy="326324"/>
              </a:xfrm>
              <a:prstGeom prst="flowChartMagneticDisk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 flipH="1">
                <a:off x="730080" y="5168500"/>
                <a:ext cx="1224401" cy="203686"/>
              </a:xfrm>
              <a:prstGeom prst="rect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1003">
                <a:schemeClr val="dk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 flipH="1">
                <a:off x="7008903" y="5042938"/>
                <a:ext cx="575814" cy="280352"/>
              </a:xfrm>
              <a:prstGeom prst="rect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1003">
                <a:schemeClr val="dk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450108" y="5041032"/>
                <a:ext cx="575814" cy="280673"/>
              </a:xfrm>
              <a:prstGeom prst="rect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1003">
                <a:schemeClr val="dk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 flipH="1">
                <a:off x="4219723" y="5041032"/>
                <a:ext cx="575814" cy="334328"/>
              </a:xfrm>
              <a:prstGeom prst="rect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1003">
                <a:schemeClr val="dk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Arc 16"/>
              <p:cNvSpPr/>
              <p:nvPr/>
            </p:nvSpPr>
            <p:spPr>
              <a:xfrm flipV="1">
                <a:off x="3075892" y="4660415"/>
                <a:ext cx="2295788" cy="229235"/>
              </a:xfrm>
              <a:prstGeom prst="arc">
                <a:avLst>
                  <a:gd name="adj1" fmla="val 10899324"/>
                  <a:gd name="adj2" fmla="val 16248132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Arc 17"/>
              <p:cNvSpPr/>
              <p:nvPr/>
            </p:nvSpPr>
            <p:spPr>
              <a:xfrm>
                <a:off x="3075892" y="4973117"/>
                <a:ext cx="2295788" cy="229235"/>
              </a:xfrm>
              <a:prstGeom prst="arc">
                <a:avLst>
                  <a:gd name="adj1" fmla="val 10899324"/>
                  <a:gd name="adj2" fmla="val 16248132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Arc 18"/>
              <p:cNvSpPr/>
              <p:nvPr/>
            </p:nvSpPr>
            <p:spPr>
              <a:xfrm flipH="1">
                <a:off x="2409087" y="4942674"/>
                <a:ext cx="692642" cy="309474"/>
              </a:xfrm>
              <a:prstGeom prst="arc">
                <a:avLst>
                  <a:gd name="adj1" fmla="val 10899324"/>
                  <a:gd name="adj2" fmla="val 16248132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19"/>
              <p:cNvSpPr/>
              <p:nvPr/>
            </p:nvSpPr>
            <p:spPr>
              <a:xfrm flipH="1" flipV="1">
                <a:off x="2409088" y="4616599"/>
                <a:ext cx="692642" cy="309474"/>
              </a:xfrm>
              <a:prstGeom prst="arc">
                <a:avLst>
                  <a:gd name="adj1" fmla="val 10899324"/>
                  <a:gd name="adj2" fmla="val 16248132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Arc 20"/>
              <p:cNvSpPr/>
              <p:nvPr/>
            </p:nvSpPr>
            <p:spPr>
              <a:xfrm flipV="1">
                <a:off x="1689274" y="4674701"/>
                <a:ext cx="1732883" cy="251109"/>
              </a:xfrm>
              <a:prstGeom prst="arc">
                <a:avLst>
                  <a:gd name="adj1" fmla="val 10961979"/>
                  <a:gd name="adj2" fmla="val 19565553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Arc 21"/>
              <p:cNvSpPr/>
              <p:nvPr/>
            </p:nvSpPr>
            <p:spPr>
              <a:xfrm>
                <a:off x="1674988" y="4940259"/>
                <a:ext cx="1732883" cy="251109"/>
              </a:xfrm>
              <a:prstGeom prst="arc">
                <a:avLst>
                  <a:gd name="adj1" fmla="val 10961979"/>
                  <a:gd name="adj2" fmla="val 19565553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Curved Connector 22"/>
              <p:cNvCxnSpPr/>
              <p:nvPr/>
            </p:nvCxnSpPr>
            <p:spPr>
              <a:xfrm rot="10800000" flipV="1">
                <a:off x="4643365" y="4894887"/>
                <a:ext cx="463139" cy="41563"/>
              </a:xfrm>
              <a:prstGeom prst="curvedConnector3">
                <a:avLst>
                  <a:gd name="adj1" fmla="val 50000"/>
                </a:avLst>
              </a:prstGeom>
              <a:ln w="19050" cap="rnd" cmpd="sng">
                <a:gradFill flip="none" rotWithShape="1">
                  <a:gsLst>
                    <a:gs pos="0">
                      <a:srgbClr val="FFFFFF"/>
                    </a:gs>
                    <a:gs pos="16000">
                      <a:srgbClr val="1F1F1F"/>
                    </a:gs>
                    <a:gs pos="17999">
                      <a:srgbClr val="FFFFFF"/>
                    </a:gs>
                    <a:gs pos="42000">
                      <a:srgbClr val="636363"/>
                    </a:gs>
                    <a:gs pos="53000">
                      <a:srgbClr val="CFCFCF"/>
                    </a:gs>
                    <a:gs pos="66000">
                      <a:srgbClr val="CFCFCF"/>
                    </a:gs>
                    <a:gs pos="75999">
                      <a:srgbClr val="1F1F1F"/>
                    </a:gs>
                    <a:gs pos="78999">
                      <a:srgbClr val="FFFFFF"/>
                    </a:gs>
                    <a:gs pos="100000">
                      <a:srgbClr val="7F7F7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 flipH="1">
                <a:off x="4502869" y="4916762"/>
                <a:ext cx="140493" cy="45719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 flipH="1">
                <a:off x="4223786" y="4836149"/>
                <a:ext cx="279082" cy="19774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66195" y="5372186"/>
                <a:ext cx="7287489" cy="15700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65000"/>
                      <a:shade val="30000"/>
                      <a:satMod val="115000"/>
                    </a:schemeClr>
                  </a:gs>
                  <a:gs pos="50000">
                    <a:schemeClr val="bg1">
                      <a:lumMod val="6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6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5603965" y="4922636"/>
                <a:ext cx="140493" cy="45719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411151" y="5329641"/>
                <a:ext cx="2258310" cy="45719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744459" y="4842023"/>
                <a:ext cx="279082" cy="19774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Arc 29"/>
              <p:cNvSpPr/>
              <p:nvPr/>
            </p:nvSpPr>
            <p:spPr>
              <a:xfrm flipV="1">
                <a:off x="5994964" y="4749155"/>
                <a:ext cx="1047277" cy="154781"/>
              </a:xfrm>
              <a:prstGeom prst="arc">
                <a:avLst>
                  <a:gd name="adj1" fmla="val 10990805"/>
                  <a:gd name="adj2" fmla="val 21415353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/>
              <p:cNvSpPr/>
              <p:nvPr/>
            </p:nvSpPr>
            <p:spPr>
              <a:xfrm rot="10800000" flipV="1">
                <a:off x="5994964" y="4977863"/>
                <a:ext cx="1047277" cy="154781"/>
              </a:xfrm>
              <a:prstGeom prst="arc">
                <a:avLst>
                  <a:gd name="adj1" fmla="val 10990805"/>
                  <a:gd name="adj2" fmla="val 21415353"/>
                </a:avLst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 flipH="1">
                <a:off x="7287986" y="4925810"/>
                <a:ext cx="140493" cy="45719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 flipH="1">
                <a:off x="7008903" y="4845197"/>
                <a:ext cx="279082" cy="19774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368588" y="4981820"/>
                <a:ext cx="295275" cy="271148"/>
              </a:xfrm>
              <a:prstGeom prst="rect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  <a:tint val="66000"/>
                      <a:satMod val="160000"/>
                    </a:schemeClr>
                  </a:gs>
                  <a:gs pos="50000">
                    <a:schemeClr val="tx1">
                      <a:lumMod val="65000"/>
                      <a:lumOff val="35000"/>
                      <a:tint val="44500"/>
                      <a:satMod val="160000"/>
                    </a:schemeClr>
                  </a:gs>
                  <a:gs pos="100000">
                    <a:schemeClr val="tx1">
                      <a:lumMod val="65000"/>
                      <a:lumOff val="35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368588" y="4870602"/>
                <a:ext cx="295275" cy="127328"/>
              </a:xfrm>
              <a:prstGeom prst="rect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  <a:tint val="66000"/>
                      <a:satMod val="160000"/>
                    </a:schemeClr>
                  </a:gs>
                  <a:gs pos="50000">
                    <a:schemeClr val="tx1">
                      <a:lumMod val="65000"/>
                      <a:lumOff val="35000"/>
                      <a:tint val="44500"/>
                      <a:satMod val="160000"/>
                    </a:schemeClr>
                  </a:gs>
                  <a:gs pos="100000">
                    <a:schemeClr val="tx1">
                      <a:lumMod val="65000"/>
                      <a:lumOff val="35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368588" y="5252967"/>
                <a:ext cx="295275" cy="7667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7" name="Curved Connector 36"/>
              <p:cNvCxnSpPr/>
              <p:nvPr/>
            </p:nvCxnSpPr>
            <p:spPr>
              <a:xfrm>
                <a:off x="5106504" y="4894888"/>
                <a:ext cx="497461" cy="39481"/>
              </a:xfrm>
              <a:prstGeom prst="curvedConnector3">
                <a:avLst>
                  <a:gd name="adj1" fmla="val 50000"/>
                </a:avLst>
              </a:prstGeom>
              <a:ln w="19050" cap="rnd" cmpd="sng">
                <a:gradFill flip="none" rotWithShape="1">
                  <a:gsLst>
                    <a:gs pos="0">
                      <a:srgbClr val="FFFFFF"/>
                    </a:gs>
                    <a:gs pos="16000">
                      <a:srgbClr val="1F1F1F"/>
                    </a:gs>
                    <a:gs pos="17999">
                      <a:srgbClr val="FFFFFF"/>
                    </a:gs>
                    <a:gs pos="42000">
                      <a:srgbClr val="636363"/>
                    </a:gs>
                    <a:gs pos="53000">
                      <a:srgbClr val="CFCFCF"/>
                    </a:gs>
                    <a:gs pos="66000">
                      <a:srgbClr val="CFCFCF"/>
                    </a:gs>
                    <a:gs pos="75999">
                      <a:srgbClr val="1F1F1F"/>
                    </a:gs>
                    <a:gs pos="78999">
                      <a:srgbClr val="FFFFFF"/>
                    </a:gs>
                    <a:gs pos="100000">
                      <a:srgbClr val="7F7F7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/>
              <p:cNvSpPr/>
              <p:nvPr/>
            </p:nvSpPr>
            <p:spPr>
              <a:xfrm>
                <a:off x="852851" y="4693447"/>
                <a:ext cx="946151" cy="47505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35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 smtClean="0"/>
                  <a:t>High power Laser</a:t>
                </a:r>
                <a:endParaRPr lang="en-US" sz="1100" dirty="0"/>
              </a:p>
            </p:txBody>
          </p:sp>
          <p:cxnSp>
            <p:nvCxnSpPr>
              <p:cNvPr id="42" name="Curved Connector 41"/>
              <p:cNvCxnSpPr/>
              <p:nvPr/>
            </p:nvCxnSpPr>
            <p:spPr>
              <a:xfrm rot="10800000" flipV="1">
                <a:off x="7428479" y="4903936"/>
                <a:ext cx="463139" cy="41563"/>
              </a:xfrm>
              <a:prstGeom prst="curvedConnector3">
                <a:avLst>
                  <a:gd name="adj1" fmla="val 50000"/>
                </a:avLst>
              </a:prstGeom>
              <a:ln w="19050" cap="rnd" cmpd="sng">
                <a:gradFill flip="none" rotWithShape="1">
                  <a:gsLst>
                    <a:gs pos="0">
                      <a:srgbClr val="FFFFFF"/>
                    </a:gs>
                    <a:gs pos="16000">
                      <a:srgbClr val="1F1F1F"/>
                    </a:gs>
                    <a:gs pos="17999">
                      <a:srgbClr val="FFFFFF"/>
                    </a:gs>
                    <a:gs pos="42000">
                      <a:srgbClr val="636363"/>
                    </a:gs>
                    <a:gs pos="53000">
                      <a:srgbClr val="CFCFCF"/>
                    </a:gs>
                    <a:gs pos="66000">
                      <a:srgbClr val="CFCFCF"/>
                    </a:gs>
                    <a:gs pos="75999">
                      <a:srgbClr val="1F1F1F"/>
                    </a:gs>
                    <a:gs pos="78999">
                      <a:srgbClr val="FFFFFF"/>
                    </a:gs>
                    <a:gs pos="100000">
                      <a:srgbClr val="7F7F7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Flowchart: Delay 45"/>
              <p:cNvSpPr/>
              <p:nvPr/>
            </p:nvSpPr>
            <p:spPr>
              <a:xfrm>
                <a:off x="3069542" y="4690255"/>
                <a:ext cx="122772" cy="474984"/>
              </a:xfrm>
              <a:prstGeom prst="flowChartDelay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lowchart: Stored Data 44"/>
              <p:cNvSpPr/>
              <p:nvPr/>
            </p:nvSpPr>
            <p:spPr>
              <a:xfrm rot="10800000">
                <a:off x="2681120" y="4693447"/>
                <a:ext cx="155480" cy="478842"/>
              </a:xfrm>
              <a:prstGeom prst="flowChartOnlineStorag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Round Same Side Corner Rectangle 49"/>
            <p:cNvSpPr/>
            <p:nvPr/>
          </p:nvSpPr>
          <p:spPr>
            <a:xfrm>
              <a:off x="5376672" y="4443984"/>
              <a:ext cx="2542032" cy="901221"/>
            </a:xfrm>
            <a:prstGeom prst="round2SameRect">
              <a:avLst/>
            </a:prstGeom>
            <a:solidFill>
              <a:schemeClr val="bg2">
                <a:lumMod val="60000"/>
                <a:lumOff val="40000"/>
                <a:alpha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681624" y="1824450"/>
            <a:ext cx="1388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coupling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42514" y="2107324"/>
            <a:ext cx="1388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EOM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998934" y="1701339"/>
            <a:ext cx="1388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Plastic box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7" name="Slide Number Placeholder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-2130552" y="53788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86" name="Oval 85"/>
          <p:cNvSpPr/>
          <p:nvPr/>
        </p:nvSpPr>
        <p:spPr>
          <a:xfrm>
            <a:off x="704815" y="1701339"/>
            <a:ext cx="4199735" cy="1928269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4686529" y="1613780"/>
            <a:ext cx="3701158" cy="1555176"/>
          </a:xfrm>
          <a:prstGeom prst="ellipse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240143" y="3903750"/>
            <a:ext cx="2441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Free space injection  </a:t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Or </a:t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Fibered laser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643333" y="3657529"/>
            <a:ext cx="27443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 Plastic box to confine the component as much as possible from outside perturbations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633769" y="4974336"/>
            <a:ext cx="311797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 Breadboard to be easily move from a place to another, from a laser to another, keeping the alignment</a:t>
            </a:r>
          </a:p>
          <a:p>
            <a:endParaRPr lang="en-US" dirty="0" smtClean="0"/>
          </a:p>
        </p:txBody>
      </p:sp>
      <p:pic>
        <p:nvPicPr>
          <p:cNvPr id="78" name="Picture 2" descr="C:\Users\gosselin\Desktop\pictures EOM\a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7345" y="3903750"/>
            <a:ext cx="2125960" cy="1791700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7233374" y="2843154"/>
            <a:ext cx="1388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Breadboard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583487" cy="1044388"/>
          </a:xfrm>
        </p:spPr>
        <p:txBody>
          <a:bodyPr/>
          <a:lstStyle/>
          <a:p>
            <a:r>
              <a:rPr lang="en-US" dirty="0" smtClean="0"/>
              <a:t>Electro-optic modulator</a:t>
            </a:r>
            <a:endParaRPr lang="en-US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11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pic>
        <p:nvPicPr>
          <p:cNvPr id="1026" name="Picture 2" descr="C:\Users\gosselin\Desktop\pictures EOM\a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807" y="1880602"/>
            <a:ext cx="4130865" cy="3481378"/>
          </a:xfrm>
          <a:prstGeom prst="rect">
            <a:avLst/>
          </a:prstGeom>
          <a:noFill/>
        </p:spPr>
      </p:pic>
      <p:sp>
        <p:nvSpPr>
          <p:cNvPr id="57" name="Slide Number Placeholder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866174" y="2219573"/>
            <a:ext cx="3622552" cy="2072028"/>
            <a:chOff x="593962" y="3394777"/>
            <a:chExt cx="3622552" cy="2072028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38860" y="3394777"/>
              <a:ext cx="2677654" cy="2072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0" name="Straight Arrow Connector 29"/>
            <p:cNvCxnSpPr/>
            <p:nvPr/>
          </p:nvCxnSpPr>
          <p:spPr>
            <a:xfrm>
              <a:off x="1538860" y="3995245"/>
              <a:ext cx="498288" cy="24449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48447" y="3687468"/>
              <a:ext cx="1388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Electrodes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1390261" y="4397034"/>
              <a:ext cx="646887" cy="41616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93962" y="4178941"/>
              <a:ext cx="1388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Crystals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1390261" y="4765518"/>
              <a:ext cx="938191" cy="92232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648447" y="4583230"/>
              <a:ext cx="10083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bg1"/>
                  </a:solidFill>
                </a:rPr>
                <a:t>Peltier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866174" y="4623316"/>
            <a:ext cx="3496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Control the temperature with </a:t>
            </a:r>
            <a:r>
              <a:rPr lang="en-US" dirty="0" err="1" smtClean="0">
                <a:solidFill>
                  <a:schemeClr val="bg1"/>
                </a:solidFill>
              </a:rPr>
              <a:t>peltier</a:t>
            </a:r>
            <a:r>
              <a:rPr lang="en-US" dirty="0" smtClean="0">
                <a:solidFill>
                  <a:schemeClr val="bg1"/>
                </a:solidFill>
              </a:rPr>
              <a:t> modules to reduce the noises (in particular RAM)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5W electro-optic modulator with 4 modulation frequencies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01758" y="1694970"/>
            <a:ext cx="3386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Design with the mechanics and electronics department of 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610" y="1808380"/>
            <a:ext cx="4203112" cy="461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583487" cy="1044388"/>
          </a:xfrm>
        </p:spPr>
        <p:txBody>
          <a:bodyPr/>
          <a:lstStyle/>
          <a:p>
            <a:r>
              <a:rPr lang="en-US" dirty="0" smtClean="0"/>
              <a:t>Characterization Set-up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39537" y="1990728"/>
            <a:ext cx="3409948" cy="1123951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42975" y="3800475"/>
            <a:ext cx="2919413" cy="108585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26256" y="4937126"/>
            <a:ext cx="4131469" cy="137477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5" idx="1"/>
          </p:cNvCxnSpPr>
          <p:nvPr/>
        </p:nvCxnSpPr>
        <p:spPr>
          <a:xfrm rot="10800000" flipV="1">
            <a:off x="4049486" y="1765054"/>
            <a:ext cx="1180883" cy="813671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755789" y="2621113"/>
            <a:ext cx="1581178" cy="136798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 flipV="1">
            <a:off x="4657726" y="5306458"/>
            <a:ext cx="260223" cy="25227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230368" y="2144290"/>
            <a:ext cx="3267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Mach-</a:t>
            </a:r>
            <a:r>
              <a:rPr lang="en-US" u="sng" dirty="0" err="1" smtClean="0">
                <a:solidFill>
                  <a:schemeClr val="bg1"/>
                </a:solidFill>
              </a:rPr>
              <a:t>Zehnder</a:t>
            </a:r>
            <a:r>
              <a:rPr lang="en-US" u="sng" dirty="0" smtClean="0">
                <a:solidFill>
                  <a:schemeClr val="bg1"/>
                </a:solidFill>
              </a:rPr>
              <a:t> interferometer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16155" y="4937126"/>
            <a:ext cx="1991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Electronics layer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30368" y="1441889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Injection</a:t>
            </a:r>
            <a:r>
              <a:rPr lang="en-US" u="sng" dirty="0" smtClean="0"/>
              <a:t> </a:t>
            </a:r>
            <a:r>
              <a:rPr lang="en-US" u="sng" dirty="0" smtClean="0">
                <a:solidFill>
                  <a:schemeClr val="bg1"/>
                </a:solidFill>
              </a:rPr>
              <a:t>part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7948" y="3185741"/>
            <a:ext cx="1677062" cy="12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5230368" y="2514514"/>
            <a:ext cx="3387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Beating between the incident light and the modulated light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71997" y="3185740"/>
            <a:ext cx="1690953" cy="126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39"/>
          <p:cNvSpPr/>
          <p:nvPr/>
        </p:nvSpPr>
        <p:spPr>
          <a:xfrm>
            <a:off x="5230368" y="1765814"/>
            <a:ext cx="35477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87% coupling through the all fibered EOM </a:t>
            </a:r>
            <a:endParaRPr lang="en-US" sz="14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8193" y="4675961"/>
            <a:ext cx="1300027" cy="136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Rectangle 42"/>
          <p:cNvSpPr/>
          <p:nvPr/>
        </p:nvSpPr>
        <p:spPr>
          <a:xfrm>
            <a:off x="4880157" y="5357793"/>
            <a:ext cx="2277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Mixing with the reference signal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Study the characteristics of the sidebands</a:t>
            </a:r>
            <a:endParaRPr lang="en-US" sz="1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30368" y="3185740"/>
            <a:ext cx="578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ω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74037" y="3446978"/>
            <a:ext cx="10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ω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r>
              <a:rPr lang="en-US" sz="1400" dirty="0" smtClean="0">
                <a:solidFill>
                  <a:srgbClr val="FF0000"/>
                </a:solidFill>
              </a:rPr>
              <a:t>-</a:t>
            </a:r>
            <a:r>
              <a:rPr lang="el-GR" sz="1400" dirty="0" smtClean="0">
                <a:solidFill>
                  <a:srgbClr val="FF0000"/>
                </a:solidFill>
              </a:rPr>
              <a:t>ω</a:t>
            </a:r>
            <a:r>
              <a:rPr lang="en-US" sz="1400" baseline="-25000" dirty="0" smtClean="0">
                <a:solidFill>
                  <a:srgbClr val="FF0000"/>
                </a:solidFill>
              </a:rPr>
              <a:t>m 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58652" y="3492698"/>
            <a:ext cx="10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ω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r>
              <a:rPr lang="en-US" sz="1400" dirty="0" smtClean="0">
                <a:solidFill>
                  <a:srgbClr val="FF0000"/>
                </a:solidFill>
              </a:rPr>
              <a:t>+</a:t>
            </a:r>
            <a:r>
              <a:rPr lang="el-GR" sz="1400" dirty="0" smtClean="0">
                <a:solidFill>
                  <a:srgbClr val="FF0000"/>
                </a:solidFill>
              </a:rPr>
              <a:t>ω</a:t>
            </a:r>
            <a:r>
              <a:rPr lang="en-US" sz="1400" baseline="-25000" dirty="0" smtClean="0">
                <a:solidFill>
                  <a:srgbClr val="FF0000"/>
                </a:solidFill>
              </a:rPr>
              <a:t>m 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50" name="Bent-Up Arrow 49"/>
          <p:cNvSpPr/>
          <p:nvPr/>
        </p:nvSpPr>
        <p:spPr>
          <a:xfrm rot="5400000">
            <a:off x="6680408" y="4694073"/>
            <a:ext cx="789465" cy="486105"/>
          </a:xfrm>
          <a:prstGeom prst="bentUpArrow">
            <a:avLst>
              <a:gd name="adj1" fmla="val 25000"/>
              <a:gd name="adj2" fmla="val 26190"/>
              <a:gd name="adj3" fmla="val 49615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784565" y="4675961"/>
            <a:ext cx="57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ω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pic>
        <p:nvPicPr>
          <p:cNvPr id="27" name="Content Placeholder 7" descr="LOGOdef_completo-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lide Number Placeholder 56"/>
          <p:cNvSpPr txBox="1">
            <a:spLocks/>
          </p:cNvSpPr>
          <p:nvPr/>
        </p:nvSpPr>
        <p:spPr>
          <a:xfrm>
            <a:off x="8455745" y="6275324"/>
            <a:ext cx="493059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7D7A59-36E2-48B9-B146-C1E59501F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4429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1938858"/>
            <a:ext cx="2600106" cy="17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3651" y="1969376"/>
            <a:ext cx="2551277" cy="173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1518" y="1969376"/>
            <a:ext cx="2557380" cy="175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8625" y="1548509"/>
            <a:ext cx="296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Output power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3651" y="1548509"/>
            <a:ext cx="232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Error Signal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1518" y="1600044"/>
            <a:ext cx="232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Apply correction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" y="3895450"/>
            <a:ext cx="2600106" cy="1873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465950" y="2123264"/>
            <a:ext cx="2498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Slow shift of the arms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779463" y="527304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Lock Mach-</a:t>
            </a:r>
            <a:r>
              <a:rPr kumimoji="0" lang="en-US" sz="38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Zender</a:t>
            </a:r>
            <a:r>
              <a:rPr lang="en-US" sz="3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000125" y="3904594"/>
            <a:ext cx="1571625" cy="1029356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437518" y="4195287"/>
            <a:ext cx="55268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Lock of the Mach-</a:t>
            </a:r>
            <a:r>
              <a:rPr lang="en-US" dirty="0" err="1" smtClean="0">
                <a:solidFill>
                  <a:schemeClr val="bg1"/>
                </a:solidFill>
              </a:rPr>
              <a:t>Zehnder</a:t>
            </a:r>
            <a:r>
              <a:rPr lang="en-US" dirty="0" smtClean="0">
                <a:solidFill>
                  <a:schemeClr val="bg1"/>
                </a:solidFill>
              </a:rPr>
              <a:t> interferometer in  order to cancel its phase noise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Upcoming measurements : full characterization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2571751" y="4407407"/>
            <a:ext cx="865769" cy="1588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92520" y="3209925"/>
            <a:ext cx="2498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Dark fringe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2520" y="1938858"/>
            <a:ext cx="2498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Bright fringe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22" name="Group 9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23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pic>
        <p:nvPicPr>
          <p:cNvPr id="27" name="Content Placeholder 7" descr="LOGOdef_completo-1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4187952" y="5315365"/>
            <a:ext cx="36170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Residual Amplitude Modulation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EOM phase noise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V</a:t>
            </a:r>
            <a:r>
              <a:rPr lang="el-GR" dirty="0" smtClean="0">
                <a:solidFill>
                  <a:schemeClr val="bg1">
                    <a:lumMod val="95000"/>
                  </a:schemeClr>
                </a:solidFill>
              </a:rPr>
              <a:t>π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, modulation depth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Slide Number Placeholder 56"/>
          <p:cNvSpPr txBox="1">
            <a:spLocks/>
          </p:cNvSpPr>
          <p:nvPr/>
        </p:nvSpPr>
        <p:spPr>
          <a:xfrm>
            <a:off x="8477578" y="6281233"/>
            <a:ext cx="493059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7D7A59-36E2-48B9-B146-C1E59501F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4429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8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79463" y="527304"/>
            <a:ext cx="7583487" cy="1044388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290705" y="2965549"/>
            <a:ext cx="8266014" cy="2616101"/>
            <a:chOff x="1033530" y="2965549"/>
            <a:chExt cx="8266014" cy="2616101"/>
          </a:xfrm>
        </p:grpSpPr>
        <p:sp>
          <p:nvSpPr>
            <p:cNvPr id="5" name="TextBox 4"/>
            <p:cNvSpPr txBox="1"/>
            <p:nvPr/>
          </p:nvSpPr>
          <p:spPr>
            <a:xfrm>
              <a:off x="1033530" y="2965549"/>
              <a:ext cx="8266014" cy="2616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endParaRPr lang="en-US" sz="1600" dirty="0" smtClean="0">
                <a:solidFill>
                  <a:schemeClr val="bg1"/>
                </a:solidFill>
              </a:endParaRPr>
            </a:p>
            <a:p>
              <a:endParaRPr lang="en-US" sz="1600" dirty="0" smtClean="0">
                <a:solidFill>
                  <a:schemeClr val="bg1"/>
                </a:solidFill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>
                  <a:solidFill>
                    <a:schemeClr val="bg1"/>
                  </a:solidFill>
                </a:rPr>
                <a:t> Increase the power : up to 200W at EGO</a:t>
              </a:r>
            </a:p>
            <a:p>
              <a:pPr>
                <a:buFont typeface="Wingdings" pitchFamily="2" charset="2"/>
                <a:buChar char="Ø"/>
              </a:pPr>
              <a:endParaRPr lang="en-US" sz="1600" dirty="0" smtClean="0">
                <a:solidFill>
                  <a:schemeClr val="bg1"/>
                </a:solidFill>
              </a:endParaRPr>
            </a:p>
            <a:p>
              <a:pPr>
                <a:buFont typeface="Wingdings" pitchFamily="2" charset="2"/>
                <a:buChar char="Ø"/>
              </a:pPr>
              <a:endParaRPr lang="en-US" sz="1600" dirty="0" smtClean="0">
                <a:solidFill>
                  <a:schemeClr val="bg1"/>
                </a:solidFill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>
                  <a:solidFill>
                    <a:schemeClr val="bg1"/>
                  </a:solidFill>
                </a:rPr>
                <a:t> New fibers for higher power : larger core, hollow core </a:t>
              </a:r>
              <a:br>
                <a:rPr lang="en-US" sz="1600" dirty="0" smtClean="0">
                  <a:solidFill>
                    <a:schemeClr val="bg1"/>
                  </a:solidFill>
                </a:rPr>
              </a:br>
              <a:r>
                <a:rPr lang="en-US" sz="1600" dirty="0" smtClean="0">
                  <a:solidFill>
                    <a:schemeClr val="bg1"/>
                  </a:solidFill>
                </a:rPr>
                <a:t>in order to avoid non linear effects </a:t>
              </a:r>
            </a:p>
            <a:p>
              <a:pPr>
                <a:buFont typeface="Wingdings" pitchFamily="2" charset="2"/>
                <a:buChar char="Ø"/>
              </a:pPr>
              <a:endParaRPr lang="en-US" sz="1600" dirty="0" smtClean="0">
                <a:solidFill>
                  <a:schemeClr val="bg1"/>
                </a:solidFill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>
                  <a:solidFill>
                    <a:schemeClr val="bg1"/>
                  </a:solidFill>
                </a:rPr>
                <a:t> Control of the characteristics with feedback loops </a:t>
              </a:r>
              <a:br>
                <a:rPr lang="en-US" sz="1600" dirty="0" smtClean="0">
                  <a:solidFill>
                    <a:schemeClr val="bg1"/>
                  </a:solidFill>
                </a:rPr>
              </a:br>
              <a:r>
                <a:rPr lang="en-US" sz="1600" dirty="0" smtClean="0">
                  <a:solidFill>
                    <a:schemeClr val="bg1"/>
                  </a:solidFill>
                </a:rPr>
                <a:t>			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33530" y="3655040"/>
              <a:ext cx="540067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Up to 200W single frequency in Hannover (early 2016)</a:t>
              </a:r>
              <a:endParaRPr lang="en-US" sz="16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79462" y="2765494"/>
            <a:ext cx="2880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Further developments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9462" y="1819275"/>
            <a:ext cx="758348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Functional 5W electro-optic modulator under characterization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8" name="Content Placeholder 7" descr="LOGOdef_completo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6"/>
          <p:cNvSpPr txBox="1">
            <a:spLocks/>
          </p:cNvSpPr>
          <p:nvPr/>
        </p:nvSpPr>
        <p:spPr>
          <a:xfrm>
            <a:off x="8468434" y="6299521"/>
            <a:ext cx="493059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7D7A59-36E2-48B9-B146-C1E59501F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4429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27" y="2433817"/>
            <a:ext cx="7583487" cy="42089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Thank you for your attention</a:t>
            </a:r>
            <a:endParaRPr lang="en-US" sz="4000" dirty="0"/>
          </a:p>
        </p:txBody>
      </p:sp>
      <p:pic>
        <p:nvPicPr>
          <p:cNvPr id="4" name="Content Placeholder 7" descr="LOGOdef_completo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279" y="172502"/>
            <a:ext cx="5308957" cy="70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/>
          <p:nvPr/>
        </p:nvGrpSpPr>
        <p:grpSpPr>
          <a:xfrm>
            <a:off x="192024" y="5820037"/>
            <a:ext cx="3995928" cy="861774"/>
            <a:chOff x="173736" y="5829181"/>
            <a:chExt cx="3995928" cy="861774"/>
          </a:xfrm>
        </p:grpSpPr>
        <p:pic>
          <p:nvPicPr>
            <p:cNvPr id="6" name="Picture 4" descr="http://cls.ru.nl/projects/bbfor2/Logo_Marie-Curi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736" y="5829181"/>
              <a:ext cx="878082" cy="851754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015242" y="5829181"/>
              <a:ext cx="315442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GraWIToN</a:t>
              </a:r>
              <a:endPara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  <a:p>
              <a:r>
                <a:rPr lang="en-US" dirty="0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egoe UI Light" pitchFamily="34" charset="0"/>
                </a:rPr>
                <a:t>GW Initial Training Network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850523" y="5239512"/>
            <a:ext cx="4116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Matthieu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Gosselin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gosselin@ego-gw.it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2611</TotalTime>
  <Words>1040</Words>
  <Application>Microsoft Office PowerPoint</Application>
  <PresentationFormat>On-screen Show (4:3)</PresentationFormat>
  <Paragraphs>253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Revolution</vt:lpstr>
      <vt:lpstr>Slide 1</vt:lpstr>
      <vt:lpstr>Summary</vt:lpstr>
      <vt:lpstr>Summary</vt:lpstr>
      <vt:lpstr>GraWIToN Training Project</vt:lpstr>
      <vt:lpstr>GraWIToN in the Virgo Collaboration</vt:lpstr>
      <vt:lpstr>Summary</vt:lpstr>
      <vt:lpstr>Details on my Phd position </vt:lpstr>
      <vt:lpstr>Injection into vacuum with a fiber</vt:lpstr>
      <vt:lpstr>Fibering expectations</vt:lpstr>
      <vt:lpstr>Slide 10</vt:lpstr>
      <vt:lpstr>Summary</vt:lpstr>
      <vt:lpstr>Non linear effects </vt:lpstr>
      <vt:lpstr>Brillouin effect into fibers</vt:lpstr>
      <vt:lpstr>Injection into fibers-Connectors</vt:lpstr>
      <vt:lpstr>EOM set-up</vt:lpstr>
      <vt:lpstr>Electro-optic modulator</vt:lpstr>
      <vt:lpstr>Characterization Set-up</vt:lpstr>
      <vt:lpstr>Slide 18</vt:lpstr>
      <vt:lpstr>Conclusion</vt:lpstr>
      <vt:lpstr>Slide 20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Federico Ferrini</dc:creator>
  <cp:lastModifiedBy>Genin</cp:lastModifiedBy>
  <cp:revision>300</cp:revision>
  <dcterms:created xsi:type="dcterms:W3CDTF">2014-05-29T16:35:30Z</dcterms:created>
  <dcterms:modified xsi:type="dcterms:W3CDTF">2015-11-17T15:20:06Z</dcterms:modified>
</cp:coreProperties>
</file>