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7" r:id="rId3"/>
    <p:sldId id="258" r:id="rId4"/>
    <p:sldId id="279" r:id="rId5"/>
    <p:sldId id="259" r:id="rId6"/>
    <p:sldId id="260" r:id="rId7"/>
    <p:sldId id="261" r:id="rId8"/>
    <p:sldId id="262" r:id="rId9"/>
    <p:sldId id="263" r:id="rId10"/>
    <p:sldId id="264" r:id="rId11"/>
    <p:sldId id="269" r:id="rId12"/>
    <p:sldId id="265" r:id="rId13"/>
    <p:sldId id="281" r:id="rId14"/>
    <p:sldId id="266" r:id="rId15"/>
    <p:sldId id="267" r:id="rId16"/>
    <p:sldId id="270" r:id="rId17"/>
    <p:sldId id="271" r:id="rId18"/>
    <p:sldId id="273" r:id="rId19"/>
    <p:sldId id="272" r:id="rId20"/>
    <p:sldId id="275" r:id="rId21"/>
    <p:sldId id="276" r:id="rId22"/>
    <p:sldId id="277" r:id="rId23"/>
    <p:sldId id="278" r:id="rId24"/>
    <p:sldId id="283" r:id="rId25"/>
    <p:sldId id="285" r:id="rId26"/>
    <p:sldId id="282" r:id="rId27"/>
    <p:sldId id="28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91" autoAdjust="0"/>
    <p:restoredTop sz="98131" autoAdjust="0"/>
  </p:normalViewPr>
  <p:slideViewPr>
    <p:cSldViewPr snapToGrid="0" snapToObjects="1">
      <p:cViewPr>
        <p:scale>
          <a:sx n="116" d="100"/>
          <a:sy n="116" d="100"/>
        </p:scale>
        <p:origin x="-888" y="664"/>
      </p:cViewPr>
      <p:guideLst>
        <p:guide orient="horz" pos="2160"/>
        <p:guide pos="2880"/>
      </p:guideLst>
    </p:cSldViewPr>
  </p:slideViewPr>
  <p:outlineViewPr>
    <p:cViewPr>
      <p:scale>
        <a:sx n="33" d="100"/>
        <a:sy n="33" d="100"/>
      </p:scale>
      <p:origin x="0" y="1205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6C6759-9139-794E-B8B4-293CB4EE4FF1}" type="datetimeFigureOut">
              <a:rPr lang="en-US" smtClean="0"/>
              <a:t>7/19/13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35F9D4-08FD-6748-AE6F-D011FEA752FE}" type="slidenum">
              <a:rPr lang="en-US" smtClean="0"/>
              <a:t>‹#›</a:t>
            </a:fld>
            <a:endParaRPr lang="en-US"/>
          </a:p>
        </p:txBody>
      </p:sp>
    </p:spTree>
    <p:extLst>
      <p:ext uri="{BB962C8B-B14F-4D97-AF65-F5344CB8AC3E}">
        <p14:creationId xmlns:p14="http://schemas.microsoft.com/office/powerpoint/2010/main" val="38853355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777B80-19E5-254A-9E7B-C66E79E34889}" type="datetimeFigureOut">
              <a:rPr lang="en-US" smtClean="0"/>
              <a:t>7/19/13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B1679E-9C4B-7242-BF48-2A6EF337613A}" type="slidenum">
              <a:rPr lang="en-US" smtClean="0"/>
              <a:t>‹#›</a:t>
            </a:fld>
            <a:endParaRPr lang="en-US"/>
          </a:p>
        </p:txBody>
      </p:sp>
    </p:spTree>
    <p:extLst>
      <p:ext uri="{BB962C8B-B14F-4D97-AF65-F5344CB8AC3E}">
        <p14:creationId xmlns:p14="http://schemas.microsoft.com/office/powerpoint/2010/main" val="426147951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EB1679E-9C4B-7242-BF48-2A6EF337613A}" type="slidenum">
              <a:rPr lang="en-US" smtClean="0"/>
              <a:t>2</a:t>
            </a:fld>
            <a:endParaRPr lang="en-US"/>
          </a:p>
        </p:txBody>
      </p:sp>
    </p:spTree>
    <p:extLst>
      <p:ext uri="{BB962C8B-B14F-4D97-AF65-F5344CB8AC3E}">
        <p14:creationId xmlns:p14="http://schemas.microsoft.com/office/powerpoint/2010/main" val="139950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Channels</a:t>
            </a:r>
            <a:r>
              <a:rPr lang="en-US" baseline="0" dirty="0" smtClean="0"/>
              <a:t> are sampled at 1 kHz and above. </a:t>
            </a:r>
          </a:p>
          <a:p>
            <a:endParaRPr lang="en-US" baseline="0" dirty="0" smtClean="0"/>
          </a:p>
          <a:p>
            <a:r>
              <a:rPr lang="en-US" baseline="0" dirty="0" smtClean="0"/>
              <a:t>Channels are chosen because all probes that monitor electromagnetic activity give important information about magnetic transients.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3</a:t>
            </a:fld>
            <a:endParaRPr lang="en-US"/>
          </a:p>
        </p:txBody>
      </p:sp>
    </p:spTree>
    <p:extLst>
      <p:ext uri="{BB962C8B-B14F-4D97-AF65-F5344CB8AC3E}">
        <p14:creationId xmlns:p14="http://schemas.microsoft.com/office/powerpoint/2010/main" val="3127420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channels</a:t>
            </a:r>
            <a:r>
              <a:rPr lang="en-US" baseline="0" dirty="0" smtClean="0"/>
              <a:t> are sampled at 1 Hz</a:t>
            </a:r>
          </a:p>
          <a:p>
            <a:endParaRPr lang="en-US" baseline="0" dirty="0" smtClean="0"/>
          </a:p>
          <a:p>
            <a:r>
              <a:rPr lang="en-US" baseline="0" dirty="0" smtClean="0"/>
              <a:t>Give time for people to read but also commentate on the channel names. </a:t>
            </a:r>
          </a:p>
          <a:p>
            <a:endParaRPr lang="en-US" baseline="0" dirty="0" smtClean="0"/>
          </a:p>
          <a:p>
            <a:r>
              <a:rPr lang="en-US" baseline="0" dirty="0" smtClean="0"/>
              <a:t>Information about IMMS channels (give information about the machinery incorporated into the VIRGO infrastructure)</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4</a:t>
            </a:fld>
            <a:endParaRPr lang="en-US"/>
          </a:p>
        </p:txBody>
      </p:sp>
    </p:spTree>
    <p:extLst>
      <p:ext uri="{BB962C8B-B14F-4D97-AF65-F5344CB8AC3E}">
        <p14:creationId xmlns:p14="http://schemas.microsoft.com/office/powerpoint/2010/main" val="3522758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5</a:t>
            </a:fld>
            <a:endParaRPr lang="en-US"/>
          </a:p>
        </p:txBody>
      </p:sp>
    </p:spTree>
    <p:extLst>
      <p:ext uri="{BB962C8B-B14F-4D97-AF65-F5344CB8AC3E}">
        <p14:creationId xmlns:p14="http://schemas.microsoft.com/office/powerpoint/2010/main" val="1011676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6</a:t>
            </a:fld>
            <a:endParaRPr lang="en-US"/>
          </a:p>
        </p:txBody>
      </p:sp>
    </p:spTree>
    <p:extLst>
      <p:ext uri="{BB962C8B-B14F-4D97-AF65-F5344CB8AC3E}">
        <p14:creationId xmlns:p14="http://schemas.microsoft.com/office/powerpoint/2010/main" val="1697472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7</a:t>
            </a:fld>
            <a:endParaRPr lang="en-US"/>
          </a:p>
        </p:txBody>
      </p:sp>
    </p:spTree>
    <p:extLst>
      <p:ext uri="{BB962C8B-B14F-4D97-AF65-F5344CB8AC3E}">
        <p14:creationId xmlns:p14="http://schemas.microsoft.com/office/powerpoint/2010/main" val="4117655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Steadily introduce the plot: </a:t>
            </a:r>
          </a:p>
          <a:p>
            <a:endParaRPr lang="en-US" baseline="0" dirty="0" smtClean="0"/>
          </a:p>
          <a:p>
            <a:r>
              <a:rPr lang="en-US" baseline="0" dirty="0" smtClean="0"/>
              <a:t>Two auxiliary channels plotted against one another Specifically a Magnetometer in the Central Building (Em_MABDCE02) and a Magnetometer in the Mode Cleaner (Em_MABDMC02)</a:t>
            </a:r>
          </a:p>
          <a:p>
            <a:endParaRPr lang="en-US" baseline="0" dirty="0" smtClean="0"/>
          </a:p>
          <a:p>
            <a:r>
              <a:rPr lang="en-US" baseline="0" dirty="0" smtClean="0"/>
              <a:t>We care about these kinds of plots to verify if machinery at VIRGO is responsible. </a:t>
            </a:r>
          </a:p>
          <a:p>
            <a:endParaRPr lang="en-US" baseline="0" dirty="0" smtClean="0"/>
          </a:p>
          <a:p>
            <a:r>
              <a:rPr lang="en-US" baseline="0" dirty="0" smtClean="0"/>
              <a:t>Next slide will primarily focus on histograms along the axes</a:t>
            </a:r>
          </a:p>
        </p:txBody>
      </p:sp>
      <p:sp>
        <p:nvSpPr>
          <p:cNvPr id="4" name="Slide Number Placeholder 3"/>
          <p:cNvSpPr>
            <a:spLocks noGrp="1"/>
          </p:cNvSpPr>
          <p:nvPr>
            <p:ph type="sldNum" sz="quarter" idx="10"/>
          </p:nvPr>
        </p:nvSpPr>
        <p:spPr/>
        <p:txBody>
          <a:bodyPr/>
          <a:lstStyle/>
          <a:p>
            <a:fld id="{DEB1679E-9C4B-7242-BF48-2A6EF337613A}" type="slidenum">
              <a:rPr lang="en-US" smtClean="0"/>
              <a:t>9</a:t>
            </a:fld>
            <a:endParaRPr lang="en-US"/>
          </a:p>
        </p:txBody>
      </p:sp>
    </p:spTree>
    <p:extLst>
      <p:ext uri="{BB962C8B-B14F-4D97-AF65-F5344CB8AC3E}">
        <p14:creationId xmlns:p14="http://schemas.microsoft.com/office/powerpoint/2010/main" val="582330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Plot without</a:t>
            </a:r>
            <a:r>
              <a:rPr lang="en-US" baseline="0" dirty="0" smtClean="0"/>
              <a:t> coincident triggers</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11</a:t>
            </a:fld>
            <a:endParaRPr lang="en-US"/>
          </a:p>
        </p:txBody>
      </p:sp>
    </p:spTree>
    <p:extLst>
      <p:ext uri="{BB962C8B-B14F-4D97-AF65-F5344CB8AC3E}">
        <p14:creationId xmlns:p14="http://schemas.microsoft.com/office/powerpoint/2010/main" val="1899011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mentioning the probabilities a</a:t>
            </a:r>
            <a:r>
              <a:rPr lang="en-US" baseline="0" dirty="0" smtClean="0"/>
              <a:t> little bit about the bin size will be mentioned</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12</a:t>
            </a:fld>
            <a:endParaRPr lang="en-US"/>
          </a:p>
        </p:txBody>
      </p:sp>
    </p:spTree>
    <p:extLst>
      <p:ext uri="{BB962C8B-B14F-4D97-AF65-F5344CB8AC3E}">
        <p14:creationId xmlns:p14="http://schemas.microsoft.com/office/powerpoint/2010/main" val="1835700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Plot with coincident triggers</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13</a:t>
            </a:fld>
            <a:endParaRPr lang="en-US"/>
          </a:p>
        </p:txBody>
      </p:sp>
    </p:spTree>
    <p:extLst>
      <p:ext uri="{BB962C8B-B14F-4D97-AF65-F5344CB8AC3E}">
        <p14:creationId xmlns:p14="http://schemas.microsoft.com/office/powerpoint/2010/main" val="1021630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Plot</a:t>
            </a:r>
            <a:r>
              <a:rPr lang="en-US" baseline="0" dirty="0" smtClean="0"/>
              <a:t> with fake 10 second offset. Central cluster disappears, and now can consider “real coincidence”. Explain how this correlates to the statistics (review previous slide)</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14</a:t>
            </a:fld>
            <a:endParaRPr lang="en-US"/>
          </a:p>
        </p:txBody>
      </p:sp>
    </p:spTree>
    <p:extLst>
      <p:ext uri="{BB962C8B-B14F-4D97-AF65-F5344CB8AC3E}">
        <p14:creationId xmlns:p14="http://schemas.microsoft.com/office/powerpoint/2010/main" val="2898409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now identify a Region</a:t>
            </a:r>
            <a:r>
              <a:rPr lang="en-US" baseline="0" dirty="0" smtClean="0"/>
              <a:t> of Interest (disappearing cluster)</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15</a:t>
            </a:fld>
            <a:endParaRPr lang="en-US"/>
          </a:p>
        </p:txBody>
      </p:sp>
    </p:spTree>
    <p:extLst>
      <p:ext uri="{BB962C8B-B14F-4D97-AF65-F5344CB8AC3E}">
        <p14:creationId xmlns:p14="http://schemas.microsoft.com/office/powerpoint/2010/main" val="2517719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rush current refers</a:t>
            </a:r>
            <a:r>
              <a:rPr lang="en-US" baseline="0" dirty="0" smtClean="0"/>
              <a:t> to the phenomena that involves a large draw of current when an electrical electrical device is switched on. (For a motor, this occurs because the motor is not initially moving to begin with, which leads to the circuit having little to no resistance but once the motor is in motion, it begins to act as a voltage source opposing the current which leads to stabilization)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17</a:t>
            </a:fld>
            <a:endParaRPr lang="en-US"/>
          </a:p>
        </p:txBody>
      </p:sp>
    </p:spTree>
    <p:extLst>
      <p:ext uri="{BB962C8B-B14F-4D97-AF65-F5344CB8AC3E}">
        <p14:creationId xmlns:p14="http://schemas.microsoft.com/office/powerpoint/2010/main" val="23550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Mode</a:t>
            </a:r>
            <a:r>
              <a:rPr lang="en-US" baseline="0" dirty="0" smtClean="0"/>
              <a:t> Cleaner magnetometer triggers found in Dark Fringe Channel. </a:t>
            </a:r>
            <a:r>
              <a:rPr lang="en-US" dirty="0" smtClean="0"/>
              <a:t>Zoomed in</a:t>
            </a:r>
            <a:r>
              <a:rPr lang="en-US" baseline="0" dirty="0" smtClean="0"/>
              <a:t> ROI.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plot indicates significant activity in the Dark Fringe due to some glitch in the Mode Cleaner. </a:t>
            </a:r>
          </a:p>
          <a:p>
            <a:r>
              <a:rPr lang="en-US" baseline="0" dirty="0" smtClean="0"/>
              <a:t>SNR limits are accounted in order to complete analysis.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18</a:t>
            </a:fld>
            <a:endParaRPr lang="en-US"/>
          </a:p>
        </p:txBody>
      </p:sp>
    </p:spTree>
    <p:extLst>
      <p:ext uri="{BB962C8B-B14F-4D97-AF65-F5344CB8AC3E}">
        <p14:creationId xmlns:p14="http://schemas.microsoft.com/office/powerpoint/2010/main" val="1882223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a:t>
            </a:r>
            <a:r>
              <a:rPr lang="en-US" baseline="0" dirty="0" err="1" smtClean="0"/>
              <a:t>trigMMC</a:t>
            </a:r>
            <a:r>
              <a:rPr lang="en-US" baseline="0" dirty="0" smtClean="0"/>
              <a:t> are the triggers taken from the last slide</a:t>
            </a:r>
          </a:p>
          <a:p>
            <a:endParaRPr lang="en-US" baseline="0" dirty="0" smtClean="0"/>
          </a:p>
          <a:p>
            <a:r>
              <a:rPr lang="en-US" baseline="0" dirty="0" smtClean="0"/>
              <a:t>Em_MABDMC02_max is a channel that corresponds the the maximum reading read by the magnetometer in time</a:t>
            </a:r>
          </a:p>
          <a:p>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19</a:t>
            </a:fld>
            <a:endParaRPr lang="en-US"/>
          </a:p>
        </p:txBody>
      </p:sp>
    </p:spTree>
    <p:extLst>
      <p:ext uri="{BB962C8B-B14F-4D97-AF65-F5344CB8AC3E}">
        <p14:creationId xmlns:p14="http://schemas.microsoft.com/office/powerpoint/2010/main" val="789491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West End</a:t>
            </a:r>
            <a:r>
              <a:rPr lang="en-US" baseline="0" dirty="0" smtClean="0"/>
              <a:t> triggers found in Dark Fringe Channel. This is zoomed into the ROI where only a handful only a handful of events can be seen. Only the left triggers (from an SNR of 40 – 55) can be trusted as interesting data since as shown by the the histograms (and follow up 10 second offset).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20</a:t>
            </a:fld>
            <a:endParaRPr lang="en-US"/>
          </a:p>
        </p:txBody>
      </p:sp>
    </p:spTree>
    <p:extLst>
      <p:ext uri="{BB962C8B-B14F-4D97-AF65-F5344CB8AC3E}">
        <p14:creationId xmlns:p14="http://schemas.microsoft.com/office/powerpoint/2010/main" val="3016102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small window within</a:t>
            </a:r>
            <a:r>
              <a:rPr lang="en-US" baseline="0" dirty="0" smtClean="0"/>
              <a:t> the five day run is displayed above</a:t>
            </a:r>
            <a:endParaRPr lang="en-US" dirty="0" smtClean="0"/>
          </a:p>
          <a:p>
            <a:endParaRPr lang="en-US" dirty="0" smtClean="0"/>
          </a:p>
          <a:p>
            <a:r>
              <a:rPr lang="en-US" dirty="0" smtClean="0"/>
              <a:t>The</a:t>
            </a:r>
            <a:r>
              <a:rPr lang="en-US" baseline="0" dirty="0" smtClean="0"/>
              <a:t> magenta holes at the magnetometer peaks correspond to coincident triggers found between a Current Probe and a magnetometer in the West Terminal Building. These triggers can are associated to the chiller glitches as they can be paired with the sudden changes in temperature. </a:t>
            </a:r>
          </a:p>
          <a:p>
            <a:endParaRPr lang="en-US" baseline="0" dirty="0" smtClean="0"/>
          </a:p>
          <a:p>
            <a:r>
              <a:rPr lang="en-US" baseline="0" dirty="0" smtClean="0"/>
              <a:t>The triggers found in the dark fringe (yellow dots within holes),  correlate to the triggers produced between Auxiliary channels, which correlate to the chiller which verifies the yellow triggers as chiller glitches</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21</a:t>
            </a:fld>
            <a:endParaRPr lang="en-US"/>
          </a:p>
        </p:txBody>
      </p:sp>
    </p:spTree>
    <p:extLst>
      <p:ext uri="{BB962C8B-B14F-4D97-AF65-F5344CB8AC3E}">
        <p14:creationId xmlns:p14="http://schemas.microsoft.com/office/powerpoint/2010/main" val="3962044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ROI</a:t>
            </a:r>
            <a:r>
              <a:rPr lang="en-US" baseline="0" dirty="0" smtClean="0"/>
              <a:t> correlates to chiller glitches while the blue correlates to another (not so obvious) noise source.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22</a:t>
            </a:fld>
            <a:endParaRPr lang="en-US"/>
          </a:p>
        </p:txBody>
      </p:sp>
    </p:spTree>
    <p:extLst>
      <p:ext uri="{BB962C8B-B14F-4D97-AF65-F5344CB8AC3E}">
        <p14:creationId xmlns:p14="http://schemas.microsoft.com/office/powerpoint/2010/main" val="3425129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Yellow dots correlate</a:t>
            </a:r>
            <a:r>
              <a:rPr lang="en-US" baseline="0" dirty="0" smtClean="0"/>
              <a:t> to coincident triggers found in Blue ROI on previous slide. </a:t>
            </a:r>
            <a:endParaRPr lang="en-US" dirty="0"/>
          </a:p>
        </p:txBody>
      </p:sp>
      <p:sp>
        <p:nvSpPr>
          <p:cNvPr id="4" name="Slide Number Placeholder 3"/>
          <p:cNvSpPr>
            <a:spLocks noGrp="1"/>
          </p:cNvSpPr>
          <p:nvPr>
            <p:ph type="sldNum" sz="quarter" idx="10"/>
          </p:nvPr>
        </p:nvSpPr>
        <p:spPr/>
        <p:txBody>
          <a:bodyPr/>
          <a:lstStyle/>
          <a:p>
            <a:fld id="{DEB1679E-9C4B-7242-BF48-2A6EF337613A}" type="slidenum">
              <a:rPr lang="en-US" smtClean="0"/>
              <a:t>23</a:t>
            </a:fld>
            <a:endParaRPr lang="en-US"/>
          </a:p>
        </p:txBody>
      </p:sp>
    </p:spTree>
    <p:extLst>
      <p:ext uri="{BB962C8B-B14F-4D97-AF65-F5344CB8AC3E}">
        <p14:creationId xmlns:p14="http://schemas.microsoft.com/office/powerpoint/2010/main" val="2114345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Voltage probes seem</a:t>
            </a:r>
            <a:r>
              <a:rPr lang="en-US" baseline="0" dirty="0" smtClean="0"/>
              <a:t> to be showing some same electromagnetic activity among </a:t>
            </a:r>
            <a:r>
              <a:rPr lang="en-US" baseline="0" dirty="0" smtClean="0"/>
              <a:t>distant buildings</a:t>
            </a:r>
            <a:r>
              <a:rPr lang="en-US" baseline="0" dirty="0" smtClean="0"/>
              <a:t>: </a:t>
            </a:r>
          </a:p>
          <a:p>
            <a:r>
              <a:rPr lang="en-US" baseline="0" dirty="0" smtClean="0"/>
              <a:t>Top left plot:  Voltage probe for IPS cable in North Building (</a:t>
            </a:r>
            <a:r>
              <a:rPr lang="en-US" baseline="0" dirty="0" err="1" smtClean="0"/>
              <a:t>Em_IPSNE_tmp</a:t>
            </a:r>
            <a:r>
              <a:rPr lang="en-US" baseline="0" dirty="0" smtClean="0"/>
              <a:t>) vs. Voltage probe for IPS cable in Central Building (Em_IPSCB_50Hz)</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Top right plot: Voltage probe for IPS cable in West Building (</a:t>
            </a:r>
            <a:r>
              <a:rPr lang="en-US" baseline="0" dirty="0" err="1" smtClean="0"/>
              <a:t>Em_IPSWE_tmp</a:t>
            </a:r>
            <a:r>
              <a:rPr lang="en-US" baseline="0" dirty="0" smtClean="0"/>
              <a:t>) vs. Voltage probe for IPS cable in Central Building (Em_IPSCB_50Hz)</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Bottom middle plot: Voltage probe for IPS cable in West Building (</a:t>
            </a:r>
            <a:r>
              <a:rPr lang="en-US" baseline="0" dirty="0" err="1" smtClean="0"/>
              <a:t>Em_IPSWE_tmp</a:t>
            </a:r>
            <a:r>
              <a:rPr lang="en-US" baseline="0" dirty="0" smtClean="0"/>
              <a:t>) vs. Voltage probe for IPS cable in North Building (</a:t>
            </a:r>
            <a:r>
              <a:rPr lang="en-US" baseline="0" dirty="0" err="1" smtClean="0"/>
              <a:t>Em_IPSNE_tmp</a:t>
            </a:r>
            <a:r>
              <a:rPr lang="en-US" baseline="0" dirty="0" smtClean="0"/>
              <a:t>) </a:t>
            </a:r>
          </a:p>
          <a:p>
            <a:r>
              <a:rPr lang="en-US" baseline="0" dirty="0" smtClean="0"/>
              <a:t>  </a:t>
            </a:r>
          </a:p>
          <a:p>
            <a:r>
              <a:rPr lang="en-US" baseline="0" dirty="0" smtClean="0"/>
              <a:t>Blue ROI is considered to be interesting data </a:t>
            </a:r>
          </a:p>
          <a:p>
            <a:endParaRPr lang="en-US" baseline="0" dirty="0" smtClean="0"/>
          </a:p>
          <a:p>
            <a:r>
              <a:rPr lang="en-US" baseline="0" dirty="0" smtClean="0"/>
              <a:t>This activity has not yet been paired with any particular source. </a:t>
            </a:r>
          </a:p>
          <a:p>
            <a:endParaRPr lang="en-US" baseline="0" dirty="0" smtClean="0"/>
          </a:p>
          <a:p>
            <a:r>
              <a:rPr lang="en-US" baseline="0" dirty="0" smtClean="0"/>
              <a:t>Possibly very low SNR values (hiding in noise) that other probes can’t read and are hard to spot when plotted in time with continuous data.  </a:t>
            </a:r>
          </a:p>
        </p:txBody>
      </p:sp>
      <p:sp>
        <p:nvSpPr>
          <p:cNvPr id="4" name="Slide Number Placeholder 3"/>
          <p:cNvSpPr>
            <a:spLocks noGrp="1"/>
          </p:cNvSpPr>
          <p:nvPr>
            <p:ph type="sldNum" sz="quarter" idx="10"/>
          </p:nvPr>
        </p:nvSpPr>
        <p:spPr/>
        <p:txBody>
          <a:bodyPr/>
          <a:lstStyle/>
          <a:p>
            <a:fld id="{DEB1679E-9C4B-7242-BF48-2A6EF337613A}" type="slidenum">
              <a:rPr lang="en-US" smtClean="0"/>
              <a:t>24</a:t>
            </a:fld>
            <a:endParaRPr lang="en-US"/>
          </a:p>
        </p:txBody>
      </p:sp>
    </p:spTree>
    <p:extLst>
      <p:ext uri="{BB962C8B-B14F-4D97-AF65-F5344CB8AC3E}">
        <p14:creationId xmlns:p14="http://schemas.microsoft.com/office/powerpoint/2010/main" val="3686969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Spectrogram</a:t>
            </a:r>
            <a:r>
              <a:rPr lang="en-US" baseline="0" dirty="0" smtClean="0"/>
              <a:t> above shows a moment in time that displays the same even among buildings via a spectral line. Disconcerting that this line shows up in Dark Fringe. Chiller Glitches? Shared Power lines?</a:t>
            </a:r>
          </a:p>
          <a:p>
            <a:endParaRPr lang="en-US" baseline="0" dirty="0" smtClean="0"/>
          </a:p>
        </p:txBody>
      </p:sp>
      <p:sp>
        <p:nvSpPr>
          <p:cNvPr id="4" name="Slide Number Placeholder 3"/>
          <p:cNvSpPr>
            <a:spLocks noGrp="1"/>
          </p:cNvSpPr>
          <p:nvPr>
            <p:ph type="sldNum" sz="quarter" idx="10"/>
          </p:nvPr>
        </p:nvSpPr>
        <p:spPr/>
        <p:txBody>
          <a:bodyPr/>
          <a:lstStyle/>
          <a:p>
            <a:fld id="{DEB1679E-9C4B-7242-BF48-2A6EF337613A}" type="slidenum">
              <a:rPr lang="en-US" smtClean="0"/>
              <a:t>25</a:t>
            </a:fld>
            <a:endParaRPr lang="en-US"/>
          </a:p>
        </p:txBody>
      </p:sp>
    </p:spTree>
    <p:extLst>
      <p:ext uri="{BB962C8B-B14F-4D97-AF65-F5344CB8AC3E}">
        <p14:creationId xmlns:p14="http://schemas.microsoft.com/office/powerpoint/2010/main" val="611837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0938AC-4842-AC4E-AEAD-AF8E39C49B7C}" type="datetime1">
              <a:rPr lang="en-US" smtClean="0"/>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1F0B9A-9A79-754D-B956-B2CEDB2A31B4}" type="datetime1">
              <a:rPr lang="en-US" smtClean="0"/>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888B23-082E-8542-9236-47BBDC3646D0}" type="datetime1">
              <a:rPr lang="en-US" smtClean="0"/>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7EABD9-060B-6D41-BD5A-D88FA6CCC4AF}" type="datetime1">
              <a:rPr lang="en-US" smtClean="0"/>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F64FD4-57A2-1C4C-98A5-723E8B05A6A3}" type="datetime1">
              <a:rPr lang="en-US" smtClean="0"/>
              <a:t>7/19/13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580195-0BF8-5E42-8513-6D41BF83C5E0}" type="datetime1">
              <a:rPr lang="en-US" smtClean="0"/>
              <a:t>7/19/13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FD1AA4-C054-9B4A-878C-E83A5519D716}" type="datetime1">
              <a:rPr lang="en-US" smtClean="0"/>
              <a:t>7/19/13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D72C71-BEDB-A24B-B5F4-6A9F68A19C32}" type="datetime1">
              <a:rPr lang="en-US" smtClean="0"/>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B6A2C3-69E6-F842-8FCB-228D198F0A59}" type="datetime1">
              <a:rPr lang="en-US" smtClean="0"/>
              <a:t>7/19/13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BD179D-0D78-2441-ADC3-DC616C8B6515}" type="datetime1">
              <a:rPr lang="en-US" smtClean="0"/>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88153-06B3-5D4E-B0BF-08D880FFAFA1}" type="datetime1">
              <a:rPr lang="en-US" smtClean="0"/>
              <a:t>7/19/13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84E77-25D6-DD40-B077-D1BBB9400C36}" type="datetime1">
              <a:rPr lang="en-US" smtClean="0"/>
              <a:t>7/19/13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92576" y="920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5" Type="http://schemas.openxmlformats.org/officeDocument/2006/relationships/image" Target="../media/image4.emf"/><Relationship Id="rId6" Type="http://schemas.openxmlformats.org/officeDocument/2006/relationships/image" Target="../media/image5.emf"/><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hyperlink" Target="https://tds.ego-gw.it/itf/tds/index.php?callContent=2&amp;callCode=9517&amp;title=Omicron&amp;author=Florent&amp;startPage" TargetMode="External"/><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1.png"/><Relationship Id="rId5"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9361" y="751855"/>
            <a:ext cx="7772400" cy="1470025"/>
          </a:xfrm>
        </p:spPr>
        <p:txBody>
          <a:bodyPr/>
          <a:lstStyle/>
          <a:p>
            <a:r>
              <a:rPr lang="en-US" dirty="0" smtClean="0">
                <a:solidFill>
                  <a:schemeClr val="bg1"/>
                </a:solidFill>
              </a:rPr>
              <a:t>The Characterization of Magnetic </a:t>
            </a:r>
            <a:r>
              <a:rPr lang="en-US" dirty="0" smtClean="0">
                <a:solidFill>
                  <a:schemeClr val="bg1"/>
                </a:solidFill>
              </a:rPr>
              <a:t>Glitches </a:t>
            </a:r>
            <a:r>
              <a:rPr lang="en-US" dirty="0" smtClean="0">
                <a:solidFill>
                  <a:schemeClr val="bg1"/>
                </a:solidFill>
              </a:rPr>
              <a:t>in VSR4 data</a:t>
            </a:r>
            <a:endParaRPr lang="en-US" dirty="0">
              <a:solidFill>
                <a:schemeClr val="bg1"/>
              </a:solidFill>
            </a:endParaRPr>
          </a:p>
        </p:txBody>
      </p:sp>
      <p:sp>
        <p:nvSpPr>
          <p:cNvPr id="3" name="Subtitle 2"/>
          <p:cNvSpPr>
            <a:spLocks noGrp="1"/>
          </p:cNvSpPr>
          <p:nvPr>
            <p:ph type="subTitle" idx="1"/>
          </p:nvPr>
        </p:nvSpPr>
        <p:spPr>
          <a:xfrm>
            <a:off x="1371600" y="2494746"/>
            <a:ext cx="6400800" cy="1752600"/>
          </a:xfrm>
        </p:spPr>
        <p:txBody>
          <a:bodyPr/>
          <a:lstStyle/>
          <a:p>
            <a:r>
              <a:rPr lang="en-US" sz="3600" dirty="0" smtClean="0">
                <a:solidFill>
                  <a:srgbClr val="000000"/>
                </a:solidFill>
              </a:rPr>
              <a:t>Daniel Vander-Hyde</a:t>
            </a:r>
          </a:p>
          <a:p>
            <a:endParaRPr lang="en-US" sz="1200" dirty="0" smtClean="0">
              <a:solidFill>
                <a:srgbClr val="000000"/>
              </a:solidFill>
            </a:endParaRPr>
          </a:p>
          <a:p>
            <a:r>
              <a:rPr lang="en-US" sz="2400" dirty="0" smtClean="0">
                <a:solidFill>
                  <a:srgbClr val="000000"/>
                </a:solidFill>
              </a:rPr>
              <a:t>Friday, July 19</a:t>
            </a:r>
            <a:r>
              <a:rPr lang="en-US" sz="2400" baseline="30000" dirty="0" smtClean="0">
                <a:solidFill>
                  <a:srgbClr val="000000"/>
                </a:solidFill>
              </a:rPr>
              <a:t>th</a:t>
            </a:r>
            <a:r>
              <a:rPr lang="en-US" sz="2400" dirty="0" smtClean="0">
                <a:solidFill>
                  <a:srgbClr val="000000"/>
                </a:solidFill>
              </a:rPr>
              <a:t>, 2013</a:t>
            </a:r>
            <a:endParaRPr lang="en-US" sz="2400" dirty="0">
              <a:solidFill>
                <a:srgbClr val="000000"/>
              </a:solidFill>
            </a:endParaRPr>
          </a:p>
        </p:txBody>
      </p:sp>
      <p:pic>
        <p:nvPicPr>
          <p:cNvPr id="4" name="Picture 3"/>
          <p:cNvPicPr>
            <a:picLocks noChangeAspect="1"/>
          </p:cNvPicPr>
          <p:nvPr/>
        </p:nvPicPr>
        <p:blipFill>
          <a:blip r:embed="rId3"/>
          <a:stretch>
            <a:fillRect/>
          </a:stretch>
        </p:blipFill>
        <p:spPr>
          <a:xfrm>
            <a:off x="0" y="3805278"/>
            <a:ext cx="4834978" cy="1431091"/>
          </a:xfrm>
          <a:prstGeom prst="rect">
            <a:avLst/>
          </a:prstGeom>
        </p:spPr>
      </p:pic>
      <p:pic>
        <p:nvPicPr>
          <p:cNvPr id="6" name="Picture 5"/>
          <p:cNvPicPr>
            <a:picLocks noChangeAspect="1"/>
          </p:cNvPicPr>
          <p:nvPr/>
        </p:nvPicPr>
        <p:blipFill>
          <a:blip r:embed="rId4"/>
          <a:stretch>
            <a:fillRect/>
          </a:stretch>
        </p:blipFill>
        <p:spPr>
          <a:xfrm>
            <a:off x="4834978" y="4247346"/>
            <a:ext cx="3901644" cy="989023"/>
          </a:xfrm>
          <a:prstGeom prst="rect">
            <a:avLst/>
          </a:prstGeom>
        </p:spPr>
      </p:pic>
      <p:pic>
        <p:nvPicPr>
          <p:cNvPr id="7" name="Picture 6"/>
          <p:cNvPicPr>
            <a:picLocks noChangeAspect="1"/>
          </p:cNvPicPr>
          <p:nvPr/>
        </p:nvPicPr>
        <p:blipFill>
          <a:blip r:embed="rId5"/>
          <a:stretch>
            <a:fillRect/>
          </a:stretch>
        </p:blipFill>
        <p:spPr>
          <a:xfrm>
            <a:off x="929308" y="5236369"/>
            <a:ext cx="3149600" cy="571500"/>
          </a:xfrm>
          <a:prstGeom prst="rect">
            <a:avLst/>
          </a:prstGeom>
        </p:spPr>
      </p:pic>
      <p:pic>
        <p:nvPicPr>
          <p:cNvPr id="8" name="Picture 7"/>
          <p:cNvPicPr>
            <a:picLocks noChangeAspect="1"/>
          </p:cNvPicPr>
          <p:nvPr/>
        </p:nvPicPr>
        <p:blipFill>
          <a:blip r:embed="rId6"/>
          <a:stretch>
            <a:fillRect/>
          </a:stretch>
        </p:blipFill>
        <p:spPr>
          <a:xfrm>
            <a:off x="122404" y="6013875"/>
            <a:ext cx="5980379" cy="571500"/>
          </a:xfrm>
          <a:prstGeom prst="rect">
            <a:avLst/>
          </a:prstGeom>
        </p:spPr>
      </p:pic>
      <p:pic>
        <p:nvPicPr>
          <p:cNvPr id="10" name="Picture 9"/>
          <p:cNvPicPr>
            <a:picLocks noChangeAspect="1"/>
          </p:cNvPicPr>
          <p:nvPr/>
        </p:nvPicPr>
        <p:blipFill>
          <a:blip r:embed="rId7"/>
          <a:stretch>
            <a:fillRect/>
          </a:stretch>
        </p:blipFill>
        <p:spPr>
          <a:xfrm>
            <a:off x="7766092" y="5382071"/>
            <a:ext cx="1377908" cy="1377908"/>
          </a:xfrm>
          <a:prstGeom prst="rect">
            <a:avLst/>
          </a:prstGeom>
        </p:spPr>
      </p:pic>
      <p:pic>
        <p:nvPicPr>
          <p:cNvPr id="12" name="Picture 11"/>
          <p:cNvPicPr>
            <a:picLocks noChangeAspect="1"/>
          </p:cNvPicPr>
          <p:nvPr/>
        </p:nvPicPr>
        <p:blipFill>
          <a:blip r:embed="rId8"/>
          <a:stretch>
            <a:fillRect/>
          </a:stretch>
        </p:blipFill>
        <p:spPr>
          <a:xfrm>
            <a:off x="6425736" y="5556675"/>
            <a:ext cx="1054100" cy="1028700"/>
          </a:xfrm>
          <a:prstGeom prst="rect">
            <a:avLst/>
          </a:prstGeom>
        </p:spPr>
      </p:pic>
      <p:sp>
        <p:nvSpPr>
          <p:cNvPr id="5" name="Slide Number Placeholder 4"/>
          <p:cNvSpPr>
            <a:spLocks noGrp="1"/>
          </p:cNvSpPr>
          <p:nvPr>
            <p:ph type="sldNum" sz="quarter" idx="12"/>
          </p:nvPr>
        </p:nvSpPr>
        <p:spPr/>
        <p:txBody>
          <a:bodyPr/>
          <a:lstStyle/>
          <a:p>
            <a:fld id="{0FB56013-B943-42BA-886F-6F9D4EB85E9D}" type="slidenum">
              <a:rPr lang="en-US" smtClean="0">
                <a:solidFill>
                  <a:schemeClr val="bg1"/>
                </a:solidFill>
              </a:rPr>
              <a:t>1</a:t>
            </a:fld>
            <a:endParaRPr lang="en-US" dirty="0">
              <a:solidFill>
                <a:schemeClr val="bg1"/>
              </a:solidFill>
            </a:endParaRPr>
          </a:p>
        </p:txBody>
      </p:sp>
    </p:spTree>
    <p:extLst>
      <p:ext uri="{BB962C8B-B14F-4D97-AF65-F5344CB8AC3E}">
        <p14:creationId xmlns:p14="http://schemas.microsoft.com/office/powerpoint/2010/main" val="8276170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Used Parameters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VSR4 </a:t>
            </a:r>
          </a:p>
          <a:p>
            <a:pPr lvl="1"/>
            <a:r>
              <a:rPr lang="en-US" dirty="0" smtClean="0"/>
              <a:t>UTC time – August 2, 14:10:00 to August 7, 14:20:00 2011 (Good sensitivity)</a:t>
            </a:r>
          </a:p>
          <a:p>
            <a:r>
              <a:rPr lang="en-US" dirty="0" smtClean="0"/>
              <a:t>Sources of Initial Data</a:t>
            </a:r>
            <a:r>
              <a:rPr lang="en-US" dirty="0" smtClean="0"/>
              <a:t>:</a:t>
            </a:r>
          </a:p>
          <a:p>
            <a:pPr lvl="1"/>
            <a:r>
              <a:rPr lang="en-US" dirty="0"/>
              <a:t> OMICRON triggers (Fast Channels)</a:t>
            </a:r>
          </a:p>
          <a:p>
            <a:pPr lvl="2"/>
            <a:r>
              <a:rPr lang="en-US" dirty="0"/>
              <a:t>GPS time </a:t>
            </a:r>
          </a:p>
          <a:p>
            <a:pPr lvl="2"/>
            <a:r>
              <a:rPr lang="en-US" dirty="0"/>
              <a:t>Signal to Noise Ratio (SNR)</a:t>
            </a:r>
          </a:p>
          <a:p>
            <a:pPr lvl="2"/>
            <a:r>
              <a:rPr lang="en-US" dirty="0"/>
              <a:t>Frequency</a:t>
            </a:r>
          </a:p>
          <a:p>
            <a:pPr lvl="2"/>
            <a:r>
              <a:rPr lang="en-US" dirty="0"/>
              <a:t>Time (with respect to the beginning of the data set</a:t>
            </a:r>
            <a:r>
              <a:rPr lang="en-US" dirty="0" smtClean="0"/>
              <a:t>)</a:t>
            </a:r>
            <a:endParaRPr lang="en-US" dirty="0" smtClean="0"/>
          </a:p>
          <a:p>
            <a:pPr lvl="1"/>
            <a:r>
              <a:rPr lang="en-US" dirty="0" smtClean="0"/>
              <a:t> Infrastructure Machines Monitoring System (IMMS) (Slow Channels)</a:t>
            </a:r>
          </a:p>
          <a:p>
            <a:pPr marL="457200" lvl="1" indent="0">
              <a:buNone/>
            </a:pPr>
            <a:endParaRPr lang="en-US" dirty="0"/>
          </a:p>
        </p:txBody>
      </p:sp>
      <p:sp>
        <p:nvSpPr>
          <p:cNvPr id="4" name="TextBox 3"/>
          <p:cNvSpPr txBox="1"/>
          <p:nvPr/>
        </p:nvSpPr>
        <p:spPr>
          <a:xfrm>
            <a:off x="129327" y="6319391"/>
            <a:ext cx="9535472" cy="1077218"/>
          </a:xfrm>
          <a:prstGeom prst="rect">
            <a:avLst/>
          </a:prstGeom>
          <a:noFill/>
        </p:spPr>
        <p:txBody>
          <a:bodyPr wrap="square" rtlCol="0">
            <a:spAutoFit/>
          </a:bodyPr>
          <a:lstStyle/>
          <a:p>
            <a:r>
              <a:rPr lang="en-US" sz="1400" dirty="0" smtClean="0"/>
              <a:t>More information </a:t>
            </a:r>
            <a:r>
              <a:rPr lang="en-US" sz="1400" dirty="0"/>
              <a:t>on OMICRON</a:t>
            </a:r>
            <a:r>
              <a:rPr lang="en-US" sz="1400" dirty="0" smtClean="0"/>
              <a:t>: </a:t>
            </a:r>
            <a:r>
              <a:rPr lang="en-US" sz="1400" dirty="0" smtClean="0">
                <a:hlinkClick r:id="rId3"/>
              </a:rPr>
              <a:t>https</a:t>
            </a:r>
            <a:r>
              <a:rPr lang="en-US" sz="1400" dirty="0">
                <a:hlinkClick r:id="rId3"/>
              </a:rPr>
              <a:t>://tds.ego-gw.it/itf/tds/index.php?callContent=2&amp;callCode=9517&amp;title=Omicron&amp;author=Florent&amp;</a:t>
            </a:r>
            <a:r>
              <a:rPr lang="en-US" sz="1400" dirty="0" smtClean="0">
                <a:hlinkClick r:id="rId3"/>
              </a:rPr>
              <a:t>startPage</a:t>
            </a:r>
            <a:endParaRPr lang="en-US" sz="1400" dirty="0" smtClean="0"/>
          </a:p>
          <a:p>
            <a:endParaRPr lang="en-US" dirty="0" smtClean="0"/>
          </a:p>
          <a:p>
            <a:r>
              <a:rPr lang="en-US" dirty="0" smtClean="0"/>
              <a:t>  </a:t>
            </a:r>
            <a:endParaRPr lang="en-US" dirty="0"/>
          </a:p>
        </p:txBody>
      </p:sp>
      <p:pic>
        <p:nvPicPr>
          <p:cNvPr id="5" name="Picture 4" descr="Screen Shot 2013-07-17 at 2.58.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0633" y="3218142"/>
            <a:ext cx="1926377" cy="1427670"/>
          </a:xfrm>
          <a:prstGeom prst="rect">
            <a:avLst/>
          </a:prstGeom>
        </p:spPr>
      </p:pic>
      <p:sp>
        <p:nvSpPr>
          <p:cNvPr id="6" name="Slide Number Placeholder 5"/>
          <p:cNvSpPr>
            <a:spLocks noGrp="1"/>
          </p:cNvSpPr>
          <p:nvPr>
            <p:ph type="sldNum" sz="quarter" idx="12"/>
          </p:nvPr>
        </p:nvSpPr>
        <p:spPr/>
        <p:txBody>
          <a:bodyPr/>
          <a:lstStyle/>
          <a:p>
            <a:fld id="{0FB56013-B943-42BA-886F-6F9D4EB85E9D}" type="slidenum">
              <a:rPr lang="en-US" smtClean="0"/>
              <a:t>2</a:t>
            </a:fld>
            <a:endParaRPr lang="en-US" dirty="0"/>
          </a:p>
        </p:txBody>
      </p:sp>
    </p:spTree>
    <p:extLst>
      <p:ext uri="{BB962C8B-B14F-4D97-AF65-F5344CB8AC3E}">
        <p14:creationId xmlns:p14="http://schemas.microsoft.com/office/powerpoint/2010/main" val="149183935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Sample </a:t>
            </a:r>
            <a:r>
              <a:rPr lang="en-US" dirty="0" smtClean="0"/>
              <a:t>(Fast </a:t>
            </a:r>
            <a:r>
              <a:rPr lang="en-US" dirty="0"/>
              <a:t>C</a:t>
            </a:r>
            <a:r>
              <a:rPr lang="en-US" dirty="0" smtClean="0"/>
              <a:t>hannels)</a:t>
            </a:r>
            <a:endParaRPr lang="en-US" dirty="0"/>
          </a:p>
        </p:txBody>
      </p:sp>
      <p:sp>
        <p:nvSpPr>
          <p:cNvPr id="9" name="TextBox 8"/>
          <p:cNvSpPr txBox="1"/>
          <p:nvPr/>
        </p:nvSpPr>
        <p:spPr>
          <a:xfrm>
            <a:off x="1369254" y="1232972"/>
            <a:ext cx="6448250" cy="369332"/>
          </a:xfrm>
          <a:prstGeom prst="rect">
            <a:avLst/>
          </a:prstGeom>
          <a:noFill/>
        </p:spPr>
        <p:txBody>
          <a:bodyPr wrap="none" rtlCol="0">
            <a:spAutoFit/>
          </a:bodyPr>
          <a:lstStyle/>
          <a:p>
            <a:r>
              <a:rPr lang="en-US" dirty="0" smtClean="0"/>
              <a:t> Triggers were produced (by OMICRON) for the following channels: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3</a:t>
            </a:fld>
            <a:endParaRPr lang="en-US"/>
          </a:p>
        </p:txBody>
      </p:sp>
      <p:pic>
        <p:nvPicPr>
          <p:cNvPr id="5" name="Picture 4" descr="Screen Shot 2013-07-19 at 11.26.5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2304"/>
            <a:ext cx="9144000" cy="5255696"/>
          </a:xfrm>
          <a:prstGeom prst="rect">
            <a:avLst/>
          </a:prstGeom>
        </p:spPr>
      </p:pic>
    </p:spTree>
    <p:extLst>
      <p:ext uri="{BB962C8B-B14F-4D97-AF65-F5344CB8AC3E}">
        <p14:creationId xmlns:p14="http://schemas.microsoft.com/office/powerpoint/2010/main" val="118633958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435"/>
            <a:ext cx="8229600" cy="1143000"/>
          </a:xfrm>
        </p:spPr>
        <p:txBody>
          <a:bodyPr>
            <a:normAutofit fontScale="90000"/>
          </a:bodyPr>
          <a:lstStyle/>
          <a:p>
            <a:r>
              <a:rPr lang="en-US" dirty="0" smtClean="0"/>
              <a:t>Data Sample (IMMS / Slow </a:t>
            </a:r>
            <a:r>
              <a:rPr lang="en-US" dirty="0"/>
              <a:t>c</a:t>
            </a:r>
            <a:r>
              <a:rPr lang="en-US" dirty="0" smtClean="0"/>
              <a:t>hannels)</a:t>
            </a:r>
            <a:endParaRPr lang="en-US" dirty="0"/>
          </a:p>
        </p:txBody>
      </p:sp>
      <p:sp>
        <p:nvSpPr>
          <p:cNvPr id="3" name="Content Placeholder 2"/>
          <p:cNvSpPr>
            <a:spLocks noGrp="1"/>
          </p:cNvSpPr>
          <p:nvPr>
            <p:ph idx="1"/>
          </p:nvPr>
        </p:nvSpPr>
        <p:spPr>
          <a:xfrm>
            <a:off x="457200" y="881565"/>
            <a:ext cx="8229600" cy="4525963"/>
          </a:xfrm>
        </p:spPr>
        <p:txBody>
          <a:bodyPr>
            <a:normAutofit/>
          </a:bodyPr>
          <a:lstStyle/>
          <a:p>
            <a:r>
              <a:rPr lang="en-US" sz="2000" dirty="0" smtClean="0"/>
              <a:t>All of the following channels are IMMS channels, plotted in time with selected triggers:</a:t>
            </a:r>
            <a:endParaRPr lang="en-US" sz="2000" dirty="0"/>
          </a:p>
        </p:txBody>
      </p:sp>
      <p:pic>
        <p:nvPicPr>
          <p:cNvPr id="5" name="Picture 4" descr="Screen Shot 2013-07-17 at 12.26.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2820"/>
            <a:ext cx="9144000" cy="5325182"/>
          </a:xfrm>
          <a:prstGeom prst="rect">
            <a:avLst/>
          </a:prstGeom>
        </p:spPr>
      </p:pic>
      <p:sp>
        <p:nvSpPr>
          <p:cNvPr id="4" name="Slide Number Placeholder 3"/>
          <p:cNvSpPr>
            <a:spLocks noGrp="1"/>
          </p:cNvSpPr>
          <p:nvPr>
            <p:ph type="sldNum" sz="quarter" idx="12"/>
          </p:nvPr>
        </p:nvSpPr>
        <p:spPr/>
        <p:txBody>
          <a:bodyPr/>
          <a:lstStyle/>
          <a:p>
            <a:fld id="{0FB56013-B943-42BA-886F-6F9D4EB85E9D}" type="slidenum">
              <a:rPr lang="en-US" smtClean="0"/>
              <a:t>4</a:t>
            </a:fld>
            <a:endParaRPr lang="en-US"/>
          </a:p>
        </p:txBody>
      </p:sp>
    </p:spTree>
    <p:extLst>
      <p:ext uri="{BB962C8B-B14F-4D97-AF65-F5344CB8AC3E}">
        <p14:creationId xmlns:p14="http://schemas.microsoft.com/office/powerpoint/2010/main" val="29512496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3-07-17 at 3.00.4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894705" cy="6858000"/>
          </a:xfrm>
          <a:prstGeom prst="rect">
            <a:avLst/>
          </a:prstGeom>
        </p:spPr>
      </p:pic>
      <p:pic>
        <p:nvPicPr>
          <p:cNvPr id="6" name="Picture 5" descr="Screen Shot 2013-07-17 at 3.01.5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4842" y="0"/>
            <a:ext cx="3149158" cy="6858000"/>
          </a:xfrm>
          <a:prstGeom prst="rect">
            <a:avLst/>
          </a:prstGeom>
        </p:spPr>
      </p:pic>
      <p:pic>
        <p:nvPicPr>
          <p:cNvPr id="5" name="Picture 4" descr="Screen Shot 2013-07-17 at 3.01.1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4704" y="0"/>
            <a:ext cx="3100136" cy="6858000"/>
          </a:xfrm>
          <a:prstGeom prst="rect">
            <a:avLst/>
          </a:prstGeom>
        </p:spPr>
      </p:pic>
      <p:sp>
        <p:nvSpPr>
          <p:cNvPr id="2" name="Title 1"/>
          <p:cNvSpPr>
            <a:spLocks noGrp="1"/>
          </p:cNvSpPr>
          <p:nvPr>
            <p:ph type="title"/>
          </p:nvPr>
        </p:nvSpPr>
        <p:spPr/>
        <p:txBody>
          <a:bodyPr/>
          <a:lstStyle/>
          <a:p>
            <a:r>
              <a:rPr lang="en-US" dirty="0" smtClean="0">
                <a:solidFill>
                  <a:srgbClr val="FF0000"/>
                </a:solidFill>
              </a:rPr>
              <a:t>Data Analysis</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With the usage of </a:t>
            </a:r>
            <a:r>
              <a:rPr lang="en-US" i="1" dirty="0" err="1" smtClean="0">
                <a:solidFill>
                  <a:srgbClr val="FF0000"/>
                </a:solidFill>
              </a:rPr>
              <a:t>MatLab</a:t>
            </a:r>
            <a:r>
              <a:rPr lang="en-US" dirty="0" smtClean="0">
                <a:solidFill>
                  <a:srgbClr val="FF0000"/>
                </a:solidFill>
              </a:rPr>
              <a:t> </a:t>
            </a:r>
            <a:r>
              <a:rPr lang="en-US" dirty="0" smtClean="0">
                <a:solidFill>
                  <a:srgbClr val="FF0000"/>
                </a:solidFill>
              </a:rPr>
              <a:t>scripts, the </a:t>
            </a:r>
            <a:r>
              <a:rPr lang="en-US" dirty="0" smtClean="0">
                <a:solidFill>
                  <a:srgbClr val="FF0000"/>
                </a:solidFill>
              </a:rPr>
              <a:t>following was </a:t>
            </a:r>
            <a:r>
              <a:rPr lang="en-US" dirty="0" smtClean="0">
                <a:solidFill>
                  <a:srgbClr val="FF0000"/>
                </a:solidFill>
              </a:rPr>
              <a:t>performed between each fast channel pair:</a:t>
            </a:r>
            <a:endParaRPr lang="en-US" dirty="0" smtClean="0">
              <a:solidFill>
                <a:srgbClr val="FF0000"/>
              </a:solidFill>
            </a:endParaRPr>
          </a:p>
          <a:p>
            <a:pPr marL="971550" lvl="1" indent="-514350">
              <a:buAutoNum type="arabicPeriod"/>
            </a:pPr>
            <a:r>
              <a:rPr lang="en-US" dirty="0" smtClean="0">
                <a:solidFill>
                  <a:srgbClr val="FF0000"/>
                </a:solidFill>
              </a:rPr>
              <a:t>Time coincidences</a:t>
            </a:r>
          </a:p>
          <a:p>
            <a:pPr marL="971550" lvl="1" indent="-514350">
              <a:buAutoNum type="arabicPeriod"/>
            </a:pPr>
            <a:r>
              <a:rPr lang="en-US" dirty="0" smtClean="0">
                <a:solidFill>
                  <a:srgbClr val="FF0000"/>
                </a:solidFill>
              </a:rPr>
              <a:t>Plotting </a:t>
            </a:r>
            <a:r>
              <a:rPr lang="en-US" dirty="0" smtClean="0">
                <a:solidFill>
                  <a:srgbClr val="FF0000"/>
                </a:solidFill>
              </a:rPr>
              <a:t>coincidences (SNR vs. SNR</a:t>
            </a:r>
            <a:r>
              <a:rPr lang="en-US" dirty="0" smtClean="0">
                <a:solidFill>
                  <a:srgbClr val="FF0000"/>
                </a:solidFill>
              </a:rPr>
              <a:t>)</a:t>
            </a:r>
          </a:p>
          <a:p>
            <a:pPr marL="971550" lvl="1" indent="-514350">
              <a:buAutoNum type="arabicPeriod"/>
            </a:pPr>
            <a:r>
              <a:rPr lang="en-US" dirty="0" smtClean="0">
                <a:solidFill>
                  <a:srgbClr val="FF0000"/>
                </a:solidFill>
              </a:rPr>
              <a:t>Identifying </a:t>
            </a:r>
            <a:r>
              <a:rPr lang="en-US" dirty="0" smtClean="0">
                <a:solidFill>
                  <a:srgbClr val="FF0000"/>
                </a:solidFill>
              </a:rPr>
              <a:t>a region of interest (ROI) </a:t>
            </a:r>
            <a:endParaRPr lang="en-US" dirty="0" smtClean="0">
              <a:solidFill>
                <a:srgbClr val="FF0000"/>
              </a:solidFill>
            </a:endParaRPr>
          </a:p>
          <a:p>
            <a:pPr marL="971550" lvl="1" indent="-514350">
              <a:buAutoNum type="arabicPeriod"/>
            </a:pPr>
            <a:r>
              <a:rPr lang="en-US" dirty="0" smtClean="0">
                <a:solidFill>
                  <a:srgbClr val="FF0000"/>
                </a:solidFill>
              </a:rPr>
              <a:t>Plot </a:t>
            </a:r>
            <a:r>
              <a:rPr lang="en-US" dirty="0" smtClean="0">
                <a:solidFill>
                  <a:srgbClr val="FF0000"/>
                </a:solidFill>
              </a:rPr>
              <a:t>interesting data in time and compare with IMMS channels</a:t>
            </a:r>
            <a:endParaRPr lang="en-US" dirty="0">
              <a:solidFill>
                <a:srgbClr val="FF0000"/>
              </a:solidFill>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solidFill>
                  <a:srgbClr val="FF0000"/>
                </a:solidFill>
              </a:rPr>
              <a:t>5</a:t>
            </a:fld>
            <a:endParaRPr lang="en-US" dirty="0">
              <a:solidFill>
                <a:srgbClr val="FF0000"/>
              </a:solidFill>
            </a:endParaRPr>
          </a:p>
        </p:txBody>
      </p:sp>
    </p:spTree>
    <p:extLst>
      <p:ext uri="{BB962C8B-B14F-4D97-AF65-F5344CB8AC3E}">
        <p14:creationId xmlns:p14="http://schemas.microsoft.com/office/powerpoint/2010/main" val="87128362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Coincidence</a:t>
            </a:r>
            <a:endParaRPr lang="en-US" dirty="0"/>
          </a:p>
        </p:txBody>
      </p:sp>
      <p:sp>
        <p:nvSpPr>
          <p:cNvPr id="3" name="Content Placeholder 2"/>
          <p:cNvSpPr>
            <a:spLocks noGrp="1"/>
          </p:cNvSpPr>
          <p:nvPr>
            <p:ph idx="1"/>
          </p:nvPr>
        </p:nvSpPr>
        <p:spPr/>
        <p:txBody>
          <a:bodyPr>
            <a:normAutofit fontScale="92500"/>
          </a:bodyPr>
          <a:lstStyle/>
          <a:p>
            <a:r>
              <a:rPr lang="en-US" dirty="0" smtClean="0"/>
              <a:t>Auxiliary Channel vs. </a:t>
            </a:r>
            <a:r>
              <a:rPr lang="en-US" dirty="0" smtClean="0"/>
              <a:t>Dark Fringe </a:t>
            </a:r>
            <a:endParaRPr lang="en-US" dirty="0" smtClean="0"/>
          </a:p>
          <a:p>
            <a:pPr lvl="1"/>
            <a:r>
              <a:rPr lang="en-US" dirty="0" smtClean="0"/>
              <a:t>PRIMARY INTEREST</a:t>
            </a:r>
          </a:p>
          <a:p>
            <a:pPr lvl="1"/>
            <a:r>
              <a:rPr lang="en-US" dirty="0" smtClean="0"/>
              <a:t>Gives information on how often this environmental and/or instrumental glitch couples into the Dark Fringe. </a:t>
            </a:r>
          </a:p>
          <a:p>
            <a:r>
              <a:rPr lang="en-US" dirty="0" smtClean="0"/>
              <a:t>Auxiliary Channel vs. Auxiliary Channel</a:t>
            </a:r>
          </a:p>
          <a:p>
            <a:pPr lvl="1"/>
            <a:r>
              <a:rPr lang="en-US" dirty="0" smtClean="0"/>
              <a:t>For Magnetic noise, finding coincidences between Magnetometers, Voltage Probes and Current Probes gives a good indication if a noise is produced by the VIRGO </a:t>
            </a:r>
            <a:r>
              <a:rPr lang="en-US" dirty="0" smtClean="0"/>
              <a:t>infrastructure</a:t>
            </a:r>
            <a:r>
              <a:rPr lang="en-US" dirty="0"/>
              <a:t> </a:t>
            </a:r>
            <a:r>
              <a:rPr lang="en-US" dirty="0" smtClean="0"/>
              <a:t>as well as the noise path. </a:t>
            </a:r>
            <a:endParaRPr lang="en-US" dirty="0" smtClean="0"/>
          </a:p>
        </p:txBody>
      </p:sp>
      <p:sp>
        <p:nvSpPr>
          <p:cNvPr id="4" name="Slide Number Placeholder 3"/>
          <p:cNvSpPr>
            <a:spLocks noGrp="1"/>
          </p:cNvSpPr>
          <p:nvPr>
            <p:ph type="sldNum" sz="quarter" idx="12"/>
          </p:nvPr>
        </p:nvSpPr>
        <p:spPr/>
        <p:txBody>
          <a:bodyPr/>
          <a:lstStyle/>
          <a:p>
            <a:fld id="{0FB56013-B943-42BA-886F-6F9D4EB85E9D}" type="slidenum">
              <a:rPr lang="en-US" smtClean="0"/>
              <a:t>6</a:t>
            </a:fld>
            <a:endParaRPr lang="en-US"/>
          </a:p>
        </p:txBody>
      </p:sp>
    </p:spTree>
    <p:extLst>
      <p:ext uri="{BB962C8B-B14F-4D97-AF65-F5344CB8AC3E}">
        <p14:creationId xmlns:p14="http://schemas.microsoft.com/office/powerpoint/2010/main" val="4117950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Coincidence</a:t>
            </a:r>
            <a:endParaRPr lang="en-US" dirty="0"/>
          </a:p>
        </p:txBody>
      </p:sp>
      <p:sp>
        <p:nvSpPr>
          <p:cNvPr id="3" name="Content Placeholder 2"/>
          <p:cNvSpPr>
            <a:spLocks noGrp="1"/>
          </p:cNvSpPr>
          <p:nvPr>
            <p:ph idx="1"/>
          </p:nvPr>
        </p:nvSpPr>
        <p:spPr/>
        <p:txBody>
          <a:bodyPr/>
          <a:lstStyle/>
          <a:p>
            <a:r>
              <a:rPr lang="en-US" dirty="0" smtClean="0"/>
              <a:t>Done through a coincidence function in </a:t>
            </a:r>
            <a:r>
              <a:rPr lang="en-US" i="1" dirty="0" err="1" smtClean="0"/>
              <a:t>MatLab</a:t>
            </a:r>
            <a:r>
              <a:rPr lang="en-US" dirty="0" smtClean="0"/>
              <a:t>. (Thanks, Bas)</a:t>
            </a:r>
          </a:p>
          <a:p>
            <a:pPr lvl="1"/>
            <a:r>
              <a:rPr lang="en-US" dirty="0" smtClean="0"/>
              <a:t>[i1, i2] = </a:t>
            </a:r>
            <a:r>
              <a:rPr lang="en-US" dirty="0" err="1" smtClean="0"/>
              <a:t>coinc</a:t>
            </a:r>
            <a:r>
              <a:rPr lang="en-US" dirty="0" smtClean="0"/>
              <a:t>(t1</a:t>
            </a:r>
            <a:r>
              <a:rPr lang="en-US" dirty="0" smtClean="0"/>
              <a:t>, </a:t>
            </a:r>
            <a:r>
              <a:rPr lang="en-US" dirty="0" smtClean="0"/>
              <a:t>t2</a:t>
            </a:r>
            <a:r>
              <a:rPr lang="en-US" dirty="0" smtClean="0"/>
              <a:t>, </a:t>
            </a:r>
            <a:r>
              <a:rPr lang="en-US" dirty="0" err="1" smtClean="0"/>
              <a:t>th</a:t>
            </a:r>
            <a:r>
              <a:rPr lang="en-US" dirty="0" smtClean="0"/>
              <a:t>) </a:t>
            </a:r>
          </a:p>
          <a:p>
            <a:pPr lvl="1"/>
            <a:r>
              <a:rPr lang="en-US" dirty="0" smtClean="0"/>
              <a:t>Where </a:t>
            </a:r>
            <a:r>
              <a:rPr lang="en-US" dirty="0" smtClean="0"/>
              <a:t>t1 </a:t>
            </a:r>
            <a:r>
              <a:rPr lang="en-US" dirty="0" smtClean="0"/>
              <a:t>and </a:t>
            </a:r>
            <a:r>
              <a:rPr lang="en-US" dirty="0" smtClean="0"/>
              <a:t>t2 </a:t>
            </a:r>
            <a:r>
              <a:rPr lang="en-US" dirty="0" smtClean="0"/>
              <a:t>are </a:t>
            </a:r>
            <a:r>
              <a:rPr lang="en-US" dirty="0" smtClean="0"/>
              <a:t>a pair of</a:t>
            </a:r>
            <a:r>
              <a:rPr lang="en-US" dirty="0" smtClean="0"/>
              <a:t> </a:t>
            </a:r>
            <a:r>
              <a:rPr lang="en-US" dirty="0" smtClean="0"/>
              <a:t>time vectors from two channels and </a:t>
            </a:r>
            <a:r>
              <a:rPr lang="en-US" dirty="0" err="1" smtClean="0"/>
              <a:t>th</a:t>
            </a:r>
            <a:r>
              <a:rPr lang="en-US" dirty="0" smtClean="0"/>
              <a:t> is a threshold window. For all of the mentioned coincidences </a:t>
            </a:r>
            <a:r>
              <a:rPr lang="en-US" dirty="0" err="1" smtClean="0"/>
              <a:t>th</a:t>
            </a:r>
            <a:r>
              <a:rPr lang="en-US" dirty="0" smtClean="0"/>
              <a:t> = .1 sec</a:t>
            </a:r>
          </a:p>
          <a:p>
            <a:pPr lvl="1"/>
            <a:r>
              <a:rPr lang="en-US" dirty="0" smtClean="0"/>
              <a:t>The function gives back  i1 and i2 which are indices that store the location of the coincident times for </a:t>
            </a:r>
            <a:r>
              <a:rPr lang="en-US" dirty="0" smtClean="0"/>
              <a:t>t1 </a:t>
            </a:r>
            <a:r>
              <a:rPr lang="en-US" dirty="0" smtClean="0"/>
              <a:t>and </a:t>
            </a:r>
            <a:r>
              <a:rPr lang="en-US" dirty="0" smtClean="0"/>
              <a:t>t2 </a:t>
            </a:r>
            <a:r>
              <a:rPr lang="en-US" dirty="0" smtClean="0"/>
              <a:t>respectively</a:t>
            </a:r>
          </a:p>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7</a:t>
            </a:fld>
            <a:endParaRPr lang="en-US"/>
          </a:p>
        </p:txBody>
      </p:sp>
    </p:spTree>
    <p:extLst>
      <p:ext uri="{BB962C8B-B14F-4D97-AF65-F5344CB8AC3E}">
        <p14:creationId xmlns:p14="http://schemas.microsoft.com/office/powerpoint/2010/main" val="7575389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SNR vs. SNR plot</a:t>
            </a:r>
            <a:endParaRPr lang="en-US" dirty="0"/>
          </a:p>
        </p:txBody>
      </p:sp>
      <p:sp>
        <p:nvSpPr>
          <p:cNvPr id="3" name="Content Placeholder 2"/>
          <p:cNvSpPr>
            <a:spLocks noGrp="1"/>
          </p:cNvSpPr>
          <p:nvPr>
            <p:ph idx="1"/>
          </p:nvPr>
        </p:nvSpPr>
        <p:spPr>
          <a:xfrm>
            <a:off x="457200" y="1611149"/>
            <a:ext cx="8229600" cy="4525963"/>
          </a:xfrm>
        </p:spPr>
        <p:txBody>
          <a:bodyPr>
            <a:normAutofit fontScale="77500" lnSpcReduction="20000"/>
          </a:bodyPr>
          <a:lstStyle/>
          <a:p>
            <a:r>
              <a:rPr lang="en-US" dirty="0" smtClean="0"/>
              <a:t>Use </a:t>
            </a:r>
            <a:r>
              <a:rPr lang="en-US" dirty="0" smtClean="0"/>
              <a:t>index outputs from time coincidence </a:t>
            </a:r>
            <a:r>
              <a:rPr lang="en-US" dirty="0" smtClean="0"/>
              <a:t>to </a:t>
            </a:r>
            <a:r>
              <a:rPr lang="en-US" dirty="0" smtClean="0"/>
              <a:t>create SNR vs. SNR plot. </a:t>
            </a:r>
          </a:p>
          <a:p>
            <a:pPr lvl="1"/>
            <a:r>
              <a:rPr lang="en-US" dirty="0" smtClean="0"/>
              <a:t>Plotting one channel against another (AUX vs. H) or (AUX vs. AUX)</a:t>
            </a:r>
          </a:p>
          <a:p>
            <a:r>
              <a:rPr lang="en-US" dirty="0" smtClean="0"/>
              <a:t>These plots tend to produce trigger clusters, which have potential of revealing useful information about noise sources. </a:t>
            </a:r>
          </a:p>
          <a:p>
            <a:pPr marL="857250" lvl="1" indent="-457200"/>
            <a:r>
              <a:rPr lang="en-US" dirty="0" smtClean="0"/>
              <a:t>For high SNR events it can be easy to spot apparent clusters of data.   </a:t>
            </a:r>
          </a:p>
          <a:p>
            <a:pPr marL="857250" lvl="1" indent="-457200"/>
            <a:r>
              <a:rPr lang="en-US" dirty="0" smtClean="0"/>
              <a:t>For low SNR events, it can be more difficult. Not all time coincidences can be trusted as “real coincidence”</a:t>
            </a:r>
          </a:p>
          <a:p>
            <a:pPr marL="857250" lvl="1" indent="-457200"/>
            <a:r>
              <a:rPr lang="en-US" dirty="0" smtClean="0"/>
              <a:t>Used </a:t>
            </a:r>
            <a:r>
              <a:rPr lang="en-US" dirty="0" err="1" smtClean="0"/>
              <a:t>MatLab</a:t>
            </a:r>
            <a:r>
              <a:rPr lang="en-US" dirty="0" smtClean="0"/>
              <a:t> script, with extra plotting features </a:t>
            </a:r>
            <a:r>
              <a:rPr lang="en-US" dirty="0" smtClean="0"/>
              <a:t>(</a:t>
            </a:r>
            <a:r>
              <a:rPr lang="en-US" dirty="0" smtClean="0"/>
              <a:t>i.e. visual statistics and fake time offsets) </a:t>
            </a:r>
            <a:r>
              <a:rPr lang="en-US" dirty="0" smtClean="0"/>
              <a:t>as </a:t>
            </a:r>
            <a:r>
              <a:rPr lang="en-US" dirty="0" smtClean="0"/>
              <a:t>a guide to choosing the best data. </a:t>
            </a:r>
          </a:p>
          <a:p>
            <a:pPr lvl="1"/>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8</a:t>
            </a:fld>
            <a:endParaRPr lang="en-US"/>
          </a:p>
        </p:txBody>
      </p:sp>
    </p:spTree>
    <p:extLst>
      <p:ext uri="{BB962C8B-B14F-4D97-AF65-F5344CB8AC3E}">
        <p14:creationId xmlns:p14="http://schemas.microsoft.com/office/powerpoint/2010/main" val="6460267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r>
              <a:rPr lang="en-US" dirty="0" smtClean="0"/>
              <a:t>SNR vs. SNR plot</a:t>
            </a:r>
            <a:endParaRPr lang="en-US" dirty="0"/>
          </a:p>
        </p:txBody>
      </p:sp>
      <p:pic>
        <p:nvPicPr>
          <p:cNvPr id="18" name="Content Placeholder 17" descr="Screen Shot 2013-07-17 at 4.34.32 PM.png"/>
          <p:cNvPicPr>
            <a:picLocks noGrp="1" noChangeAspect="1"/>
          </p:cNvPicPr>
          <p:nvPr>
            <p:ph idx="1"/>
          </p:nvPr>
        </p:nvPicPr>
        <p:blipFill>
          <a:blip r:embed="rId3">
            <a:extLst>
              <a:ext uri="{28A0092B-C50C-407E-A947-70E740481C1C}">
                <a14:useLocalDpi xmlns:a14="http://schemas.microsoft.com/office/drawing/2010/main" val="0"/>
              </a:ext>
            </a:extLst>
          </a:blip>
          <a:srcRect l="-18349" r="-18349"/>
          <a:stretch>
            <a:fillRect/>
          </a:stretch>
        </p:blipFill>
        <p:spPr>
          <a:xfrm>
            <a:off x="-1641777" y="846138"/>
            <a:ext cx="12421746" cy="6011862"/>
          </a:xfrm>
        </p:spPr>
      </p:pic>
      <p:sp>
        <p:nvSpPr>
          <p:cNvPr id="11" name="Frame 10"/>
          <p:cNvSpPr/>
          <p:nvPr/>
        </p:nvSpPr>
        <p:spPr>
          <a:xfrm>
            <a:off x="963935" y="1068779"/>
            <a:ext cx="1958471" cy="4025954"/>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Frame 11"/>
          <p:cNvSpPr/>
          <p:nvPr/>
        </p:nvSpPr>
        <p:spPr>
          <a:xfrm>
            <a:off x="2922406" y="5094733"/>
            <a:ext cx="5447002" cy="128515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Slide Number Placeholder 2"/>
          <p:cNvSpPr>
            <a:spLocks noGrp="1"/>
          </p:cNvSpPr>
          <p:nvPr>
            <p:ph type="sldNum" sz="quarter" idx="12"/>
          </p:nvPr>
        </p:nvSpPr>
        <p:spPr/>
        <p:txBody>
          <a:bodyPr/>
          <a:lstStyle/>
          <a:p>
            <a:fld id="{0FB56013-B943-42BA-886F-6F9D4EB85E9D}" type="slidenum">
              <a:rPr lang="en-US" smtClean="0"/>
              <a:t>9</a:t>
            </a:fld>
            <a:endParaRPr lang="en-US"/>
          </a:p>
        </p:txBody>
      </p:sp>
    </p:spTree>
    <p:extLst>
      <p:ext uri="{BB962C8B-B14F-4D97-AF65-F5344CB8AC3E}">
        <p14:creationId xmlns:p14="http://schemas.microsoft.com/office/powerpoint/2010/main" val="4282933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SNR vs. SNR plot</a:t>
            </a:r>
            <a:endParaRPr lang="en-US" dirty="0"/>
          </a:p>
        </p:txBody>
      </p:sp>
      <p:sp>
        <p:nvSpPr>
          <p:cNvPr id="3" name="Content Placeholder 2"/>
          <p:cNvSpPr>
            <a:spLocks noGrp="1"/>
          </p:cNvSpPr>
          <p:nvPr>
            <p:ph idx="1"/>
          </p:nvPr>
        </p:nvSpPr>
        <p:spPr/>
        <p:txBody>
          <a:bodyPr>
            <a:normAutofit fontScale="92500"/>
          </a:bodyPr>
          <a:lstStyle/>
          <a:p>
            <a:r>
              <a:rPr lang="en-US" dirty="0" smtClean="0"/>
              <a:t>Total of 3 subplots</a:t>
            </a:r>
          </a:p>
          <a:p>
            <a:r>
              <a:rPr lang="en-US" dirty="0" smtClean="0"/>
              <a:t>Two are along the axes of the SNR vs. SNR plot. </a:t>
            </a:r>
          </a:p>
          <a:p>
            <a:pPr lvl="1"/>
            <a:r>
              <a:rPr lang="en-US" dirty="0" smtClean="0"/>
              <a:t>Histograms designed to display the statistical significance of coincident data. </a:t>
            </a:r>
          </a:p>
          <a:p>
            <a:pPr lvl="1"/>
            <a:r>
              <a:rPr lang="en-US" dirty="0" smtClean="0"/>
              <a:t>The likeliness of finding a trigger in a specified bin are </a:t>
            </a:r>
            <a:r>
              <a:rPr lang="en-US" dirty="0" smtClean="0"/>
              <a:t>measured</a:t>
            </a:r>
            <a:r>
              <a:rPr lang="en-US" dirty="0" smtClean="0"/>
              <a:t> </a:t>
            </a:r>
            <a:r>
              <a:rPr lang="en-US" dirty="0" smtClean="0"/>
              <a:t>by </a:t>
            </a:r>
            <a:r>
              <a:rPr lang="en-US" dirty="0" smtClean="0"/>
              <a:t>the relative </a:t>
            </a:r>
            <a:r>
              <a:rPr lang="en-US" dirty="0" smtClean="0"/>
              <a:t>heights of the red and green dots:</a:t>
            </a:r>
          </a:p>
          <a:p>
            <a:pPr lvl="2"/>
            <a:r>
              <a:rPr lang="en-US" dirty="0" smtClean="0"/>
              <a:t>Red (all triggers): </a:t>
            </a:r>
          </a:p>
          <a:p>
            <a:pPr marL="457200" lvl="1" indent="0">
              <a:buNone/>
            </a:pPr>
            <a:endParaRPr lang="en-US" dirty="0" smtClean="0"/>
          </a:p>
          <a:p>
            <a:pPr lvl="2"/>
            <a:r>
              <a:rPr lang="en-US" dirty="0" smtClean="0"/>
              <a:t>Green (coincident triggers): </a:t>
            </a:r>
          </a:p>
          <a:p>
            <a:pPr marL="457200" lvl="1" indent="0" algn="ctr">
              <a:buNone/>
            </a:pPr>
            <a:endParaRPr lang="en-US" dirty="0" smtClean="0"/>
          </a:p>
          <a:p>
            <a:pPr marL="457200" lvl="1" indent="0">
              <a:buNone/>
            </a:pPr>
            <a:endParaRPr lang="en-US" dirty="0" smtClean="0"/>
          </a:p>
          <a:p>
            <a:pPr marL="457200" lvl="1" indent="0">
              <a:buNone/>
            </a:pPr>
            <a:endParaRPr lang="en-US" dirty="0" smtClean="0"/>
          </a:p>
        </p:txBody>
      </p:sp>
      <p:pic>
        <p:nvPicPr>
          <p:cNvPr id="14" name="Picture 13" descr="Screen Shot 2013-07-17 at 4.15.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4861" y="5343896"/>
            <a:ext cx="4838700" cy="355600"/>
          </a:xfrm>
          <a:prstGeom prst="rect">
            <a:avLst/>
          </a:prstGeom>
        </p:spPr>
      </p:pic>
      <p:pic>
        <p:nvPicPr>
          <p:cNvPr id="15" name="Picture 14" descr="Screen Shot 2013-07-17 at 4.16.3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119" y="6126163"/>
            <a:ext cx="7594600" cy="711200"/>
          </a:xfrm>
          <a:prstGeom prst="rect">
            <a:avLst/>
          </a:prstGeom>
        </p:spPr>
      </p:pic>
      <p:sp>
        <p:nvSpPr>
          <p:cNvPr id="4" name="Slide Number Placeholder 3"/>
          <p:cNvSpPr>
            <a:spLocks noGrp="1"/>
          </p:cNvSpPr>
          <p:nvPr>
            <p:ph type="sldNum" sz="quarter" idx="12"/>
          </p:nvPr>
        </p:nvSpPr>
        <p:spPr/>
        <p:txBody>
          <a:bodyPr/>
          <a:lstStyle/>
          <a:p>
            <a:fld id="{0FB56013-B943-42BA-886F-6F9D4EB85E9D}" type="slidenum">
              <a:rPr lang="en-US" smtClean="0"/>
              <a:t>10</a:t>
            </a:fld>
            <a:endParaRPr lang="en-US"/>
          </a:p>
        </p:txBody>
      </p:sp>
    </p:spTree>
    <p:extLst>
      <p:ext uri="{BB962C8B-B14F-4D97-AF65-F5344CB8AC3E}">
        <p14:creationId xmlns:p14="http://schemas.microsoft.com/office/powerpoint/2010/main" val="25812062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7466"/>
            <a:ext cx="8229600" cy="1143000"/>
          </a:xfrm>
        </p:spPr>
        <p:txBody>
          <a:bodyPr/>
          <a:lstStyle/>
          <a:p>
            <a:r>
              <a:rPr lang="en-US" dirty="0" smtClean="0"/>
              <a:t>SNR vs. SNR plot</a:t>
            </a:r>
            <a:endParaRPr lang="en-US" dirty="0"/>
          </a:p>
        </p:txBody>
      </p:sp>
      <p:pic>
        <p:nvPicPr>
          <p:cNvPr id="7" name="Content Placeholder 6" descr="Screen Shot 2013-07-17 at 1.53.43 PM.png"/>
          <p:cNvPicPr>
            <a:picLocks noGrp="1" noChangeAspect="1"/>
          </p:cNvPicPr>
          <p:nvPr>
            <p:ph idx="1"/>
          </p:nvPr>
        </p:nvPicPr>
        <p:blipFill>
          <a:blip r:embed="rId3">
            <a:extLst>
              <a:ext uri="{28A0092B-C50C-407E-A947-70E740481C1C}">
                <a14:useLocalDpi xmlns:a14="http://schemas.microsoft.com/office/drawing/2010/main" val="0"/>
              </a:ext>
            </a:extLst>
          </a:blip>
          <a:srcRect l="-17944" r="-17944"/>
          <a:stretch>
            <a:fillRect/>
          </a:stretch>
        </p:blipFill>
        <p:spPr>
          <a:xfrm>
            <a:off x="-1564335" y="728009"/>
            <a:ext cx="12282350" cy="6129991"/>
          </a:xfrm>
        </p:spPr>
      </p:pic>
      <p:pic>
        <p:nvPicPr>
          <p:cNvPr id="8" name="Picture 7" descr="Screen Shot 2013-07-17 at 4.36.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328" y="5390365"/>
            <a:ext cx="2787922" cy="495300"/>
          </a:xfrm>
          <a:prstGeom prst="rect">
            <a:avLst/>
          </a:prstGeom>
        </p:spPr>
      </p:pic>
      <p:sp>
        <p:nvSpPr>
          <p:cNvPr id="3" name="Slide Number Placeholder 2"/>
          <p:cNvSpPr>
            <a:spLocks noGrp="1"/>
          </p:cNvSpPr>
          <p:nvPr>
            <p:ph type="sldNum" sz="quarter" idx="12"/>
          </p:nvPr>
        </p:nvSpPr>
        <p:spPr/>
        <p:txBody>
          <a:bodyPr/>
          <a:lstStyle/>
          <a:p>
            <a:fld id="{0FB56013-B943-42BA-886F-6F9D4EB85E9D}" type="slidenum">
              <a:rPr lang="en-US" smtClean="0"/>
              <a:t>11</a:t>
            </a:fld>
            <a:endParaRPr lang="en-US"/>
          </a:p>
        </p:txBody>
      </p:sp>
    </p:spTree>
    <p:extLst>
      <p:ext uri="{BB962C8B-B14F-4D97-AF65-F5344CB8AC3E}">
        <p14:creationId xmlns:p14="http://schemas.microsoft.com/office/powerpoint/2010/main" val="36170096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SNR vs. SNR plot</a:t>
            </a:r>
            <a:endParaRPr lang="en-US" dirty="0"/>
          </a:p>
        </p:txBody>
      </p:sp>
      <p:sp>
        <p:nvSpPr>
          <p:cNvPr id="3" name="Content Placeholder 2"/>
          <p:cNvSpPr>
            <a:spLocks noGrp="1"/>
          </p:cNvSpPr>
          <p:nvPr>
            <p:ph idx="1"/>
          </p:nvPr>
        </p:nvSpPr>
        <p:spPr>
          <a:xfrm>
            <a:off x="457200" y="1600200"/>
            <a:ext cx="8229600" cy="5257799"/>
          </a:xfrm>
        </p:spPr>
        <p:txBody>
          <a:bodyPr>
            <a:normAutofit fontScale="92500" lnSpcReduction="20000"/>
          </a:bodyPr>
          <a:lstStyle/>
          <a:p>
            <a:r>
              <a:rPr lang="en-US" dirty="0" smtClean="0"/>
              <a:t>Central Subplot: </a:t>
            </a:r>
          </a:p>
          <a:p>
            <a:pPr lvl="1"/>
            <a:r>
              <a:rPr lang="en-US" dirty="0" smtClean="0"/>
              <a:t>Displays “hot” color map background which visually presents the probability of finding a trigger at a (</a:t>
            </a:r>
            <a:r>
              <a:rPr lang="en-US" dirty="0" err="1" smtClean="0"/>
              <a:t>Bin</a:t>
            </a:r>
            <a:r>
              <a:rPr lang="en-US" baseline="-25000" dirty="0" err="1" smtClean="0"/>
              <a:t>x</a:t>
            </a:r>
            <a:r>
              <a:rPr lang="en-US" baseline="-25000" dirty="0" smtClean="0"/>
              <a:t>,</a:t>
            </a:r>
            <a:r>
              <a:rPr lang="en-US" dirty="0" smtClean="0"/>
              <a:t> </a:t>
            </a:r>
            <a:r>
              <a:rPr lang="en-US" dirty="0" err="1" smtClean="0"/>
              <a:t>Bin</a:t>
            </a:r>
            <a:r>
              <a:rPr lang="en-US" baseline="-25000" dirty="0" err="1" smtClean="0"/>
              <a:t>y</a:t>
            </a:r>
            <a:r>
              <a:rPr lang="en-US" dirty="0" smtClean="0"/>
              <a:t>) pixel via intensity. This Two-Dimensional probability is defined: </a:t>
            </a:r>
          </a:p>
          <a:p>
            <a:pPr lvl="1"/>
            <a:endParaRPr lang="en-US" dirty="0"/>
          </a:p>
          <a:p>
            <a:pPr lvl="1"/>
            <a:endParaRPr lang="en-US" dirty="0" smtClean="0"/>
          </a:p>
          <a:p>
            <a:pPr marL="457200" lvl="1" indent="0">
              <a:buNone/>
            </a:pPr>
            <a:endParaRPr lang="en-US" dirty="0" smtClean="0"/>
          </a:p>
          <a:p>
            <a:pPr marL="457200" lvl="1" indent="0">
              <a:buNone/>
            </a:pPr>
            <a:endParaRPr lang="en-US" dirty="0"/>
          </a:p>
          <a:p>
            <a:pPr marL="457200" lvl="1" indent="0">
              <a:buNone/>
            </a:pPr>
            <a:endParaRPr lang="en-US" sz="2100" dirty="0"/>
          </a:p>
          <a:p>
            <a:pPr lvl="2"/>
            <a:r>
              <a:rPr lang="en-US" sz="1700" dirty="0" smtClean="0"/>
              <a:t> (Where Probability</a:t>
            </a:r>
            <a:r>
              <a:rPr lang="en-US" sz="1700" baseline="-25000" dirty="0" smtClean="0"/>
              <a:t> </a:t>
            </a:r>
            <a:r>
              <a:rPr lang="en-US" sz="1700" baseline="-25000" dirty="0" err="1" smtClean="0"/>
              <a:t>SNRx</a:t>
            </a:r>
            <a:r>
              <a:rPr lang="en-US" sz="1700" dirty="0" smtClean="0"/>
              <a:t> and Probability </a:t>
            </a:r>
            <a:r>
              <a:rPr lang="en-US" sz="1700" baseline="-25000" dirty="0" err="1" smtClean="0"/>
              <a:t>SNRy</a:t>
            </a:r>
            <a:r>
              <a:rPr lang="en-US" sz="1700" dirty="0" smtClean="0"/>
              <a:t> are defined as the individual probabilities at a specified SNR values for the respective channels )</a:t>
            </a:r>
          </a:p>
          <a:p>
            <a:pPr lvl="2"/>
            <a:r>
              <a:rPr lang="en-US" sz="1700" dirty="0" smtClean="0"/>
              <a:t>The final matrix displayed is plotted on </a:t>
            </a:r>
            <a:r>
              <a:rPr lang="en-US" sz="1700" i="1" dirty="0" err="1" smtClean="0"/>
              <a:t>MatLab’s</a:t>
            </a:r>
            <a:r>
              <a:rPr lang="en-US" sz="1700" dirty="0" smtClean="0"/>
              <a:t>  “</a:t>
            </a:r>
            <a:r>
              <a:rPr lang="en-US" sz="1700" dirty="0" err="1" smtClean="0"/>
              <a:t>imagesc</a:t>
            </a:r>
            <a:r>
              <a:rPr lang="en-US" sz="1700" dirty="0" smtClean="0"/>
              <a:t>” function as  log</a:t>
            </a:r>
            <a:r>
              <a:rPr lang="en-US" sz="1700" baseline="-25000" dirty="0" smtClean="0"/>
              <a:t>10</a:t>
            </a:r>
            <a:r>
              <a:rPr lang="en-US" sz="1700" dirty="0" smtClean="0"/>
              <a:t>( 2-D probability) for cosmetic purposes. </a:t>
            </a:r>
            <a:endParaRPr lang="en-US" sz="2100" dirty="0" smtClean="0"/>
          </a:p>
          <a:p>
            <a:pPr lvl="1"/>
            <a:r>
              <a:rPr lang="en-US" dirty="0" smtClean="0"/>
              <a:t>Green points are the plotted coincident triggers</a:t>
            </a:r>
          </a:p>
          <a:p>
            <a:pPr lvl="1"/>
            <a:endParaRPr lang="en-US" dirty="0"/>
          </a:p>
          <a:p>
            <a:pPr lvl="1"/>
            <a:endParaRPr lang="en-US" dirty="0" smtClean="0"/>
          </a:p>
          <a:p>
            <a:pPr lvl="1"/>
            <a:endParaRPr lang="en-US" dirty="0"/>
          </a:p>
          <a:p>
            <a:pPr marL="457200" lvl="1" indent="0">
              <a:buNone/>
            </a:pPr>
            <a:endParaRPr lang="en-US" dirty="0" smtClean="0"/>
          </a:p>
        </p:txBody>
      </p:sp>
      <p:pic>
        <p:nvPicPr>
          <p:cNvPr id="4" name="Picture 3" descr="Screen Shot 2013-07-18 at 12.19.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2666" y="3400048"/>
            <a:ext cx="6121400" cy="1739900"/>
          </a:xfrm>
          <a:prstGeom prst="rect">
            <a:avLst/>
          </a:prstGeom>
        </p:spPr>
      </p:pic>
      <p:sp>
        <p:nvSpPr>
          <p:cNvPr id="5" name="Slide Number Placeholder 4"/>
          <p:cNvSpPr>
            <a:spLocks noGrp="1"/>
          </p:cNvSpPr>
          <p:nvPr>
            <p:ph type="sldNum" sz="quarter" idx="12"/>
          </p:nvPr>
        </p:nvSpPr>
        <p:spPr/>
        <p:txBody>
          <a:bodyPr/>
          <a:lstStyle/>
          <a:p>
            <a:fld id="{0FB56013-B943-42BA-886F-6F9D4EB85E9D}" type="slidenum">
              <a:rPr lang="en-US" smtClean="0"/>
              <a:t>12</a:t>
            </a:fld>
            <a:endParaRPr lang="en-US"/>
          </a:p>
        </p:txBody>
      </p:sp>
    </p:spTree>
    <p:extLst>
      <p:ext uri="{BB962C8B-B14F-4D97-AF65-F5344CB8AC3E}">
        <p14:creationId xmlns:p14="http://schemas.microsoft.com/office/powerpoint/2010/main" val="17052555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784"/>
            <a:ext cx="8229600" cy="1143000"/>
          </a:xfrm>
        </p:spPr>
        <p:txBody>
          <a:bodyPr/>
          <a:lstStyle/>
          <a:p>
            <a:r>
              <a:rPr lang="en-US" dirty="0" smtClean="0"/>
              <a:t>SNR vs. SNR plot</a:t>
            </a:r>
            <a:endParaRPr lang="en-US" dirty="0"/>
          </a:p>
        </p:txBody>
      </p:sp>
      <p:pic>
        <p:nvPicPr>
          <p:cNvPr id="18" name="Content Placeholder 17" descr="Screen Shot 2013-07-17 at 4.34.32 PM.png"/>
          <p:cNvPicPr>
            <a:picLocks noGrp="1" noChangeAspect="1"/>
          </p:cNvPicPr>
          <p:nvPr>
            <p:ph idx="1"/>
          </p:nvPr>
        </p:nvPicPr>
        <p:blipFill>
          <a:blip r:embed="rId3">
            <a:extLst>
              <a:ext uri="{28A0092B-C50C-407E-A947-70E740481C1C}">
                <a14:useLocalDpi xmlns:a14="http://schemas.microsoft.com/office/drawing/2010/main" val="0"/>
              </a:ext>
            </a:extLst>
          </a:blip>
          <a:srcRect l="-18349" r="-18349"/>
          <a:stretch>
            <a:fillRect/>
          </a:stretch>
        </p:blipFill>
        <p:spPr>
          <a:xfrm>
            <a:off x="-1641777" y="688477"/>
            <a:ext cx="12421746" cy="6169523"/>
          </a:xfrm>
        </p:spPr>
      </p:pic>
      <p:sp>
        <p:nvSpPr>
          <p:cNvPr id="3" name="Slide Number Placeholder 2"/>
          <p:cNvSpPr>
            <a:spLocks noGrp="1"/>
          </p:cNvSpPr>
          <p:nvPr>
            <p:ph type="sldNum" sz="quarter" idx="12"/>
          </p:nvPr>
        </p:nvSpPr>
        <p:spPr/>
        <p:txBody>
          <a:bodyPr/>
          <a:lstStyle/>
          <a:p>
            <a:fld id="{0FB56013-B943-42BA-886F-6F9D4EB85E9D}" type="slidenum">
              <a:rPr lang="en-US" smtClean="0"/>
              <a:t>13</a:t>
            </a:fld>
            <a:endParaRPr lang="en-US"/>
          </a:p>
        </p:txBody>
      </p:sp>
    </p:spTree>
    <p:extLst>
      <p:ext uri="{BB962C8B-B14F-4D97-AF65-F5344CB8AC3E}">
        <p14:creationId xmlns:p14="http://schemas.microsoft.com/office/powerpoint/2010/main" val="381418222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96862"/>
            <a:ext cx="8229600" cy="1143000"/>
          </a:xfrm>
        </p:spPr>
        <p:txBody>
          <a:bodyPr/>
          <a:lstStyle/>
          <a:p>
            <a:r>
              <a:rPr lang="en-US" dirty="0" smtClean="0"/>
              <a:t>SNR vs. SNR plot</a:t>
            </a:r>
            <a:endParaRPr lang="en-US" dirty="0"/>
          </a:p>
        </p:txBody>
      </p:sp>
      <p:pic>
        <p:nvPicPr>
          <p:cNvPr id="8" name="Content Placeholder 7" descr="Screen Shot 2013-07-17 at 10.12.57 AM.png"/>
          <p:cNvPicPr>
            <a:picLocks noGrp="1" noChangeAspect="1"/>
          </p:cNvPicPr>
          <p:nvPr>
            <p:ph idx="1"/>
          </p:nvPr>
        </p:nvPicPr>
        <p:blipFill>
          <a:blip r:embed="rId3">
            <a:extLst>
              <a:ext uri="{28A0092B-C50C-407E-A947-70E740481C1C}">
                <a14:useLocalDpi xmlns:a14="http://schemas.microsoft.com/office/drawing/2010/main" val="0"/>
              </a:ext>
            </a:extLst>
          </a:blip>
          <a:srcRect l="-17862" r="-17862"/>
          <a:stretch>
            <a:fillRect/>
          </a:stretch>
        </p:blipFill>
        <p:spPr>
          <a:xfrm>
            <a:off x="-1567767" y="674236"/>
            <a:ext cx="12275614" cy="6183764"/>
          </a:xfrm>
        </p:spPr>
      </p:pic>
      <p:pic>
        <p:nvPicPr>
          <p:cNvPr id="10" name="Picture 9" descr="Screen Shot 2013-07-17 at 2.05.5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03" y="5605379"/>
            <a:ext cx="269509" cy="287475"/>
          </a:xfrm>
          <a:prstGeom prst="rect">
            <a:avLst/>
          </a:prstGeom>
        </p:spPr>
      </p:pic>
      <p:pic>
        <p:nvPicPr>
          <p:cNvPr id="11" name="Picture 10" descr="Screen Shot 2013-07-17 at 4.36.5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03" y="5397554"/>
            <a:ext cx="2824523" cy="495300"/>
          </a:xfrm>
          <a:prstGeom prst="rect">
            <a:avLst/>
          </a:prstGeom>
        </p:spPr>
      </p:pic>
      <p:sp>
        <p:nvSpPr>
          <p:cNvPr id="2" name="Slide Number Placeholder 1"/>
          <p:cNvSpPr>
            <a:spLocks noGrp="1"/>
          </p:cNvSpPr>
          <p:nvPr>
            <p:ph type="sldNum" sz="quarter" idx="12"/>
          </p:nvPr>
        </p:nvSpPr>
        <p:spPr/>
        <p:txBody>
          <a:bodyPr/>
          <a:lstStyle/>
          <a:p>
            <a:fld id="{0FB56013-B943-42BA-886F-6F9D4EB85E9D}" type="slidenum">
              <a:rPr lang="en-US" smtClean="0"/>
              <a:t>14</a:t>
            </a:fld>
            <a:endParaRPr lang="en-US"/>
          </a:p>
        </p:txBody>
      </p:sp>
      <p:sp>
        <p:nvSpPr>
          <p:cNvPr id="3" name="TextBox 2"/>
          <p:cNvSpPr txBox="1"/>
          <p:nvPr/>
        </p:nvSpPr>
        <p:spPr>
          <a:xfrm>
            <a:off x="0" y="5892854"/>
            <a:ext cx="2923014" cy="923330"/>
          </a:xfrm>
          <a:prstGeom prst="rect">
            <a:avLst/>
          </a:prstGeom>
          <a:noFill/>
        </p:spPr>
        <p:txBody>
          <a:bodyPr wrap="square" rtlCol="0">
            <a:spAutoFit/>
          </a:bodyPr>
          <a:lstStyle/>
          <a:p>
            <a:r>
              <a:rPr lang="en-US" dirty="0" smtClean="0"/>
              <a:t>Sanity Check: Added 10 second offset to verify central cluster</a:t>
            </a:r>
            <a:endParaRPr lang="en-US" dirty="0"/>
          </a:p>
        </p:txBody>
      </p:sp>
    </p:spTree>
    <p:extLst>
      <p:ext uri="{BB962C8B-B14F-4D97-AF65-F5344CB8AC3E}">
        <p14:creationId xmlns:p14="http://schemas.microsoft.com/office/powerpoint/2010/main" val="26715920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Screen Shot 2013-07-17 at 10.10.57 AM.png"/>
          <p:cNvPicPr>
            <a:picLocks noGrp="1" noChangeAspect="1"/>
          </p:cNvPicPr>
          <p:nvPr>
            <p:ph idx="1"/>
          </p:nvPr>
        </p:nvPicPr>
        <p:blipFill>
          <a:blip r:embed="rId3">
            <a:extLst>
              <a:ext uri="{28A0092B-C50C-407E-A947-70E740481C1C}">
                <a14:useLocalDpi xmlns:a14="http://schemas.microsoft.com/office/drawing/2010/main" val="0"/>
              </a:ext>
            </a:extLst>
          </a:blip>
          <a:srcRect l="-17700" r="-17700"/>
          <a:stretch>
            <a:fillRect/>
          </a:stretch>
        </p:blipFill>
        <p:spPr>
          <a:xfrm>
            <a:off x="-1552089" y="658556"/>
            <a:ext cx="12228581" cy="6199444"/>
          </a:xfrm>
        </p:spPr>
      </p:pic>
      <p:sp>
        <p:nvSpPr>
          <p:cNvPr id="2" name="Title 1"/>
          <p:cNvSpPr>
            <a:spLocks noGrp="1"/>
          </p:cNvSpPr>
          <p:nvPr>
            <p:ph type="title"/>
          </p:nvPr>
        </p:nvSpPr>
        <p:spPr>
          <a:xfrm>
            <a:off x="457200" y="-290690"/>
            <a:ext cx="8229600" cy="1143000"/>
          </a:xfrm>
        </p:spPr>
        <p:txBody>
          <a:bodyPr/>
          <a:lstStyle/>
          <a:p>
            <a:r>
              <a:rPr lang="en-US" dirty="0" smtClean="0"/>
              <a:t>Region of Interest</a:t>
            </a:r>
            <a:endParaRPr lang="en-US" dirty="0"/>
          </a:p>
        </p:txBody>
      </p:sp>
      <p:sp>
        <p:nvSpPr>
          <p:cNvPr id="6" name="Frame 5"/>
          <p:cNvSpPr/>
          <p:nvPr/>
        </p:nvSpPr>
        <p:spPr>
          <a:xfrm>
            <a:off x="3776230" y="3748377"/>
            <a:ext cx="826230" cy="826173"/>
          </a:xfrm>
          <a:prstGeom prst="fram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pic>
        <p:nvPicPr>
          <p:cNvPr id="9" name="Picture 8" descr="Screen Shot 2013-07-17 at 2.05.5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691" y="5605381"/>
            <a:ext cx="269509" cy="287475"/>
          </a:xfrm>
          <a:prstGeom prst="rect">
            <a:avLst/>
          </a:prstGeom>
        </p:spPr>
      </p:pic>
      <p:pic>
        <p:nvPicPr>
          <p:cNvPr id="10" name="Picture 9" descr="Screen Shot 2013-07-17 at 4.36.5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692" y="5397556"/>
            <a:ext cx="2755116" cy="495300"/>
          </a:xfrm>
          <a:prstGeom prst="rect">
            <a:avLst/>
          </a:prstGeom>
        </p:spPr>
      </p:pic>
      <p:sp>
        <p:nvSpPr>
          <p:cNvPr id="3" name="Slide Number Placeholder 2"/>
          <p:cNvSpPr>
            <a:spLocks noGrp="1"/>
          </p:cNvSpPr>
          <p:nvPr>
            <p:ph type="sldNum" sz="quarter" idx="12"/>
          </p:nvPr>
        </p:nvSpPr>
        <p:spPr/>
        <p:txBody>
          <a:bodyPr/>
          <a:lstStyle/>
          <a:p>
            <a:fld id="{0FB56013-B943-42BA-886F-6F9D4EB85E9D}" type="slidenum">
              <a:rPr lang="en-US" smtClean="0"/>
              <a:t>15</a:t>
            </a:fld>
            <a:endParaRPr lang="en-US"/>
          </a:p>
        </p:txBody>
      </p:sp>
    </p:spTree>
    <p:extLst>
      <p:ext uri="{BB962C8B-B14F-4D97-AF65-F5344CB8AC3E}">
        <p14:creationId xmlns:p14="http://schemas.microsoft.com/office/powerpoint/2010/main" val="9501311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 of Interest</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r>
              <a:rPr lang="en-US" dirty="0" smtClean="0"/>
              <a:t>These areas are clusters of triggers that contain interesting data (reveal information about noise sources)</a:t>
            </a:r>
            <a:endParaRPr lang="en-US" dirty="0"/>
          </a:p>
          <a:p>
            <a:r>
              <a:rPr lang="en-US" dirty="0" smtClean="0"/>
              <a:t>A </a:t>
            </a:r>
            <a:r>
              <a:rPr lang="en-US" i="1" dirty="0" err="1" smtClean="0"/>
              <a:t>MatLab</a:t>
            </a:r>
            <a:r>
              <a:rPr lang="en-US" dirty="0" smtClean="0"/>
              <a:t> script stores the indices corresponding to these triggers on the </a:t>
            </a:r>
            <a:r>
              <a:rPr lang="en-US" dirty="0" smtClean="0"/>
              <a:t>workspace </a:t>
            </a:r>
            <a:r>
              <a:rPr lang="en-US" dirty="0" smtClean="0"/>
              <a:t>which will later be used to call time information and correlate with an IMMS channel </a:t>
            </a:r>
            <a:endParaRPr lang="en-US" dirty="0" smtClean="0"/>
          </a:p>
        </p:txBody>
      </p:sp>
      <p:sp>
        <p:nvSpPr>
          <p:cNvPr id="4" name="Slide Number Placeholder 3"/>
          <p:cNvSpPr>
            <a:spLocks noGrp="1"/>
          </p:cNvSpPr>
          <p:nvPr>
            <p:ph type="sldNum" sz="quarter" idx="12"/>
          </p:nvPr>
        </p:nvSpPr>
        <p:spPr/>
        <p:txBody>
          <a:bodyPr/>
          <a:lstStyle/>
          <a:p>
            <a:fld id="{0FB56013-B943-42BA-886F-6F9D4EB85E9D}" type="slidenum">
              <a:rPr lang="en-US" smtClean="0"/>
              <a:t>16</a:t>
            </a:fld>
            <a:endParaRPr lang="en-US"/>
          </a:p>
        </p:txBody>
      </p:sp>
    </p:spTree>
    <p:extLst>
      <p:ext uri="{BB962C8B-B14F-4D97-AF65-F5344CB8AC3E}">
        <p14:creationId xmlns:p14="http://schemas.microsoft.com/office/powerpoint/2010/main" val="140879029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is much evidence that supports strong magnetic activity in the Mode Cleaner (MC) which is coupling into the Dark Fringe (H). </a:t>
            </a:r>
          </a:p>
          <a:p>
            <a:r>
              <a:rPr lang="en-US" dirty="0" smtClean="0"/>
              <a:t>For documentation purposes, it is also important to note that the magnetometers in the Terminal buildings also produced a handful </a:t>
            </a:r>
            <a:r>
              <a:rPr lang="en-US" dirty="0" smtClean="0"/>
              <a:t>of interesting  </a:t>
            </a:r>
            <a:r>
              <a:rPr lang="en-US" dirty="0" smtClean="0"/>
              <a:t>triggers. </a:t>
            </a:r>
            <a:endParaRPr lang="en-US" dirty="0"/>
          </a:p>
          <a:p>
            <a:r>
              <a:rPr lang="en-US" dirty="0" smtClean="0"/>
              <a:t>The source of these glitches can be attributed to the inrush </a:t>
            </a:r>
            <a:r>
              <a:rPr lang="en-US" dirty="0" smtClean="0"/>
              <a:t>current pulse occurring at each periodic </a:t>
            </a:r>
            <a:r>
              <a:rPr lang="en-US" dirty="0" smtClean="0"/>
              <a:t>switching on of the Air Conditioning </a:t>
            </a:r>
            <a:r>
              <a:rPr lang="en-US" dirty="0" smtClean="0"/>
              <a:t>water chiller. </a:t>
            </a:r>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17</a:t>
            </a:fld>
            <a:endParaRPr lang="en-US"/>
          </a:p>
        </p:txBody>
      </p:sp>
    </p:spTree>
    <p:extLst>
      <p:ext uri="{BB962C8B-B14F-4D97-AF65-F5344CB8AC3E}">
        <p14:creationId xmlns:p14="http://schemas.microsoft.com/office/powerpoint/2010/main" val="34642205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833"/>
            <a:ext cx="8229600" cy="1143000"/>
          </a:xfrm>
        </p:spPr>
        <p:txBody>
          <a:bodyPr/>
          <a:lstStyle/>
          <a:p>
            <a:r>
              <a:rPr lang="en-US" dirty="0" smtClean="0"/>
              <a:t>Interesting Triggers (MC vs. H)</a:t>
            </a:r>
            <a:endParaRPr lang="en-US" dirty="0"/>
          </a:p>
        </p:txBody>
      </p:sp>
      <p:pic>
        <p:nvPicPr>
          <p:cNvPr id="8" name="Content Placeholder 7" descr="Screen Shot 2013-07-17 at 10.36.14 AM.png"/>
          <p:cNvPicPr>
            <a:picLocks noGrp="1" noChangeAspect="1"/>
          </p:cNvPicPr>
          <p:nvPr>
            <p:ph idx="1"/>
          </p:nvPr>
        </p:nvPicPr>
        <p:blipFill>
          <a:blip r:embed="rId3">
            <a:extLst>
              <a:ext uri="{28A0092B-C50C-407E-A947-70E740481C1C}">
                <a14:useLocalDpi xmlns:a14="http://schemas.microsoft.com/office/drawing/2010/main" val="0"/>
              </a:ext>
            </a:extLst>
          </a:blip>
          <a:srcRect l="-18349" r="-18349"/>
          <a:stretch>
            <a:fillRect/>
          </a:stretch>
        </p:blipFill>
        <p:spPr>
          <a:xfrm>
            <a:off x="-1703731" y="746957"/>
            <a:ext cx="12499188" cy="6111043"/>
          </a:xfrm>
        </p:spPr>
      </p:pic>
      <p:pic>
        <p:nvPicPr>
          <p:cNvPr id="10" name="Picture 9" descr="Screen Shot 2013-07-17 at 4.36.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863" y="5406037"/>
            <a:ext cx="2741456" cy="495300"/>
          </a:xfrm>
          <a:prstGeom prst="rect">
            <a:avLst/>
          </a:prstGeom>
        </p:spPr>
      </p:pic>
      <p:sp>
        <p:nvSpPr>
          <p:cNvPr id="3" name="Slide Number Placeholder 2"/>
          <p:cNvSpPr>
            <a:spLocks noGrp="1"/>
          </p:cNvSpPr>
          <p:nvPr>
            <p:ph type="sldNum" sz="quarter" idx="12"/>
          </p:nvPr>
        </p:nvSpPr>
        <p:spPr/>
        <p:txBody>
          <a:bodyPr/>
          <a:lstStyle/>
          <a:p>
            <a:fld id="{0FB56013-B943-42BA-886F-6F9D4EB85E9D}" type="slidenum">
              <a:rPr lang="en-US" smtClean="0"/>
              <a:t>18</a:t>
            </a:fld>
            <a:endParaRPr lang="en-US"/>
          </a:p>
        </p:txBody>
      </p:sp>
      <p:sp>
        <p:nvSpPr>
          <p:cNvPr id="4" name="Frame 3"/>
          <p:cNvSpPr/>
          <p:nvPr/>
        </p:nvSpPr>
        <p:spPr>
          <a:xfrm>
            <a:off x="2446656" y="626520"/>
            <a:ext cx="6409969" cy="4779517"/>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330769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r>
              <a:rPr lang="en-US" dirty="0" smtClean="0"/>
              <a:t>Periodicity Check</a:t>
            </a:r>
            <a:endParaRPr lang="en-US" dirty="0"/>
          </a:p>
        </p:txBody>
      </p:sp>
      <p:sp>
        <p:nvSpPr>
          <p:cNvPr id="5" name="Content Placeholder 4"/>
          <p:cNvSpPr>
            <a:spLocks noGrp="1"/>
          </p:cNvSpPr>
          <p:nvPr>
            <p:ph idx="1"/>
          </p:nvPr>
        </p:nvSpPr>
        <p:spPr/>
        <p:txBody>
          <a:bodyPr/>
          <a:lstStyle/>
          <a:p>
            <a:endParaRPr lang="en-US"/>
          </a:p>
        </p:txBody>
      </p:sp>
      <p:pic>
        <p:nvPicPr>
          <p:cNvPr id="6" name="Picture 5" descr="Macintosh HD:Users:danielvander-hyde:Desktop:Screen Shot 2013-07-10 at 2.28.42 PM.png"/>
          <p:cNvPicPr/>
          <p:nvPr/>
        </p:nvPicPr>
        <p:blipFill>
          <a:blip r:embed="rId3">
            <a:extLst>
              <a:ext uri="{28A0092B-C50C-407E-A947-70E740481C1C}">
                <a14:useLocalDpi xmlns:a14="http://schemas.microsoft.com/office/drawing/2010/main" val="0"/>
              </a:ext>
            </a:extLst>
          </a:blip>
          <a:srcRect/>
          <a:stretch>
            <a:fillRect/>
          </a:stretch>
        </p:blipFill>
        <p:spPr bwMode="auto">
          <a:xfrm>
            <a:off x="0" y="999121"/>
            <a:ext cx="9144000" cy="5944116"/>
          </a:xfrm>
          <a:prstGeom prst="rect">
            <a:avLst/>
          </a:prstGeom>
          <a:noFill/>
          <a:ln>
            <a:noFill/>
          </a:ln>
        </p:spPr>
      </p:pic>
      <p:cxnSp>
        <p:nvCxnSpPr>
          <p:cNvPr id="7" name="Straight Connector 6"/>
          <p:cNvCxnSpPr/>
          <p:nvPr/>
        </p:nvCxnSpPr>
        <p:spPr>
          <a:xfrm>
            <a:off x="2749831"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4059236"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a:off x="4726811"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10" name="Straight Connector 9"/>
          <p:cNvCxnSpPr/>
          <p:nvPr/>
        </p:nvCxnSpPr>
        <p:spPr>
          <a:xfrm>
            <a:off x="5367381"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12" name="Straight Connector 11"/>
          <p:cNvCxnSpPr/>
          <p:nvPr/>
        </p:nvCxnSpPr>
        <p:spPr>
          <a:xfrm>
            <a:off x="3407389"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13" name="Straight Connector 12"/>
          <p:cNvCxnSpPr/>
          <p:nvPr/>
        </p:nvCxnSpPr>
        <p:spPr>
          <a:xfrm>
            <a:off x="2106358" y="2814194"/>
            <a:ext cx="0" cy="1828800"/>
          </a:xfrm>
          <a:prstGeom prst="line">
            <a:avLst/>
          </a:prstGeom>
        </p:spPr>
        <p:style>
          <a:lnRef idx="3">
            <a:schemeClr val="accent3"/>
          </a:lnRef>
          <a:fillRef idx="0">
            <a:schemeClr val="accent3"/>
          </a:fillRef>
          <a:effectRef idx="2">
            <a:schemeClr val="accent3"/>
          </a:effectRef>
          <a:fontRef idx="minor">
            <a:schemeClr val="tx1"/>
          </a:fontRef>
        </p:style>
      </p:cxnSp>
      <p:cxnSp>
        <p:nvCxnSpPr>
          <p:cNvPr id="14" name="Straight Connector 13"/>
          <p:cNvCxnSpPr/>
          <p:nvPr/>
        </p:nvCxnSpPr>
        <p:spPr>
          <a:xfrm>
            <a:off x="1440354" y="2814194"/>
            <a:ext cx="0" cy="1828800"/>
          </a:xfrm>
          <a:prstGeom prst="line">
            <a:avLst/>
          </a:prstGeom>
        </p:spPr>
        <p:style>
          <a:lnRef idx="3">
            <a:schemeClr val="accent3"/>
          </a:lnRef>
          <a:fillRef idx="0">
            <a:schemeClr val="accent3"/>
          </a:fillRef>
          <a:effectRef idx="2">
            <a:schemeClr val="accent3"/>
          </a:effectRef>
          <a:fontRef idx="minor">
            <a:schemeClr val="tx1"/>
          </a:fontRef>
        </p:style>
      </p:cxnSp>
      <p:sp>
        <p:nvSpPr>
          <p:cNvPr id="3" name="Slide Number Placeholder 2"/>
          <p:cNvSpPr>
            <a:spLocks noGrp="1"/>
          </p:cNvSpPr>
          <p:nvPr>
            <p:ph type="sldNum" sz="quarter" idx="12"/>
          </p:nvPr>
        </p:nvSpPr>
        <p:spPr/>
        <p:txBody>
          <a:bodyPr/>
          <a:lstStyle/>
          <a:p>
            <a:fld id="{0FB56013-B943-42BA-886F-6F9D4EB85E9D}" type="slidenum">
              <a:rPr lang="en-US" smtClean="0"/>
              <a:t>19</a:t>
            </a:fld>
            <a:endParaRPr lang="en-US"/>
          </a:p>
        </p:txBody>
      </p:sp>
      <p:cxnSp>
        <p:nvCxnSpPr>
          <p:cNvPr id="11" name="Straight Arrow Connector 10"/>
          <p:cNvCxnSpPr/>
          <p:nvPr/>
        </p:nvCxnSpPr>
        <p:spPr>
          <a:xfrm>
            <a:off x="1440354" y="3919640"/>
            <a:ext cx="666004"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106358" y="3919640"/>
            <a:ext cx="64347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2749831" y="3919640"/>
            <a:ext cx="65755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407389" y="3940656"/>
            <a:ext cx="65184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4060807" y="3940656"/>
            <a:ext cx="666004"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4726811" y="3940656"/>
            <a:ext cx="666004"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9" name="Line Callout 3 28"/>
          <p:cNvSpPr/>
          <p:nvPr/>
        </p:nvSpPr>
        <p:spPr>
          <a:xfrm>
            <a:off x="6334247" y="3749934"/>
            <a:ext cx="1992467" cy="339411"/>
          </a:xfrm>
          <a:prstGeom prst="borderCallout3">
            <a:avLst>
              <a:gd name="adj1" fmla="val 54234"/>
              <a:gd name="adj2" fmla="val 1557"/>
              <a:gd name="adj3" fmla="val 2621"/>
              <a:gd name="adj4" fmla="val -17216"/>
              <a:gd name="adj5" fmla="val -25806"/>
              <a:gd name="adj6" fmla="val -61173"/>
              <a:gd name="adj7" fmla="val 58125"/>
              <a:gd name="adj8" fmla="val -6382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600 seconds</a:t>
            </a:r>
            <a:endParaRPr lang="en-US" dirty="0"/>
          </a:p>
        </p:txBody>
      </p:sp>
    </p:spTree>
    <p:extLst>
      <p:ext uri="{BB962C8B-B14F-4D97-AF65-F5344CB8AC3E}">
        <p14:creationId xmlns:p14="http://schemas.microsoft.com/office/powerpoint/2010/main" val="3712060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500"/>
                                        <p:tgtEl>
                                          <p:spTgt spid="14"/>
                                        </p:tgtEl>
                                      </p:cBhvr>
                                    </p:animEffect>
                                  </p:childTnLst>
                                </p:cTn>
                              </p:par>
                              <p:par>
                                <p:cTn id="8" presetID="18" presetClass="entr" presetSubtype="12"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par>
                                <p:cTn id="11" presetID="18" presetClass="entr" presetSubtype="12"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Left)">
                                      <p:cBhvr>
                                        <p:cTn id="13" dur="500"/>
                                        <p:tgtEl>
                                          <p:spTgt spid="7"/>
                                        </p:tgtEl>
                                      </p:cBhvr>
                                    </p:animEffect>
                                  </p:childTnLst>
                                </p:cTn>
                              </p:par>
                              <p:par>
                                <p:cTn id="14" presetID="18" presetClass="entr" presetSubtype="1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trips(downLeft)">
                                      <p:cBhvr>
                                        <p:cTn id="16" dur="500"/>
                                        <p:tgtEl>
                                          <p:spTgt spid="12"/>
                                        </p:tgtEl>
                                      </p:cBhvr>
                                    </p:animEffect>
                                  </p:childTnLst>
                                </p:cTn>
                              </p:par>
                              <p:par>
                                <p:cTn id="17" presetID="18" presetClass="entr" presetSubtype="1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Left)">
                                      <p:cBhvr>
                                        <p:cTn id="19" dur="500"/>
                                        <p:tgtEl>
                                          <p:spTgt spid="8"/>
                                        </p:tgtEl>
                                      </p:cBhvr>
                                    </p:animEffect>
                                  </p:childTnLst>
                                </p:cTn>
                              </p:par>
                              <p:par>
                                <p:cTn id="20" presetID="18" presetClass="entr" presetSubtype="12"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Left)">
                                      <p:cBhvr>
                                        <p:cTn id="22" dur="500"/>
                                        <p:tgtEl>
                                          <p:spTgt spid="9"/>
                                        </p:tgtEl>
                                      </p:cBhvr>
                                    </p:animEffect>
                                  </p:childTnLst>
                                </p:cTn>
                              </p:par>
                              <p:par>
                                <p:cTn id="23" presetID="18" presetClass="entr" presetSubtype="12"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3-07-17 at 10.44.54 AM.png"/>
          <p:cNvPicPr>
            <a:picLocks noGrp="1" noChangeAspect="1"/>
          </p:cNvPicPr>
          <p:nvPr>
            <p:ph idx="1"/>
          </p:nvPr>
        </p:nvPicPr>
        <p:blipFill>
          <a:blip r:embed="rId3">
            <a:extLst>
              <a:ext uri="{28A0092B-C50C-407E-A947-70E740481C1C}">
                <a14:useLocalDpi xmlns:a14="http://schemas.microsoft.com/office/drawing/2010/main" val="0"/>
              </a:ext>
            </a:extLst>
          </a:blip>
          <a:srcRect l="-18227" r="-18227"/>
          <a:stretch>
            <a:fillRect/>
          </a:stretch>
        </p:blipFill>
        <p:spPr>
          <a:xfrm>
            <a:off x="-1626289" y="697030"/>
            <a:ext cx="12499187" cy="6160970"/>
          </a:xfrm>
        </p:spPr>
      </p:pic>
      <p:sp>
        <p:nvSpPr>
          <p:cNvPr id="6" name="Title 1"/>
          <p:cNvSpPr>
            <a:spLocks noGrp="1"/>
          </p:cNvSpPr>
          <p:nvPr>
            <p:ph type="title"/>
          </p:nvPr>
        </p:nvSpPr>
        <p:spPr>
          <a:xfrm>
            <a:off x="0" y="-304254"/>
            <a:ext cx="9144000" cy="1143000"/>
          </a:xfrm>
        </p:spPr>
        <p:txBody>
          <a:bodyPr>
            <a:normAutofit fontScale="90000"/>
          </a:bodyPr>
          <a:lstStyle/>
          <a:p>
            <a:r>
              <a:rPr lang="en-US" dirty="0" smtClean="0"/>
              <a:t>Interesting Triggers in Terminal Buildings</a:t>
            </a:r>
            <a:endParaRPr lang="en-US" dirty="0"/>
          </a:p>
        </p:txBody>
      </p:sp>
      <p:pic>
        <p:nvPicPr>
          <p:cNvPr id="7" name="Picture 6" descr="Screen Shot 2013-07-17 at 2.05.5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54" y="5541584"/>
            <a:ext cx="269509" cy="287475"/>
          </a:xfrm>
          <a:prstGeom prst="rect">
            <a:avLst/>
          </a:prstGeom>
        </p:spPr>
      </p:pic>
      <p:pic>
        <p:nvPicPr>
          <p:cNvPr id="8" name="Picture 7" descr="Screen Shot 2013-07-17 at 4.36.5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654" y="5359751"/>
            <a:ext cx="2809038" cy="495300"/>
          </a:xfrm>
          <a:prstGeom prst="rect">
            <a:avLst/>
          </a:prstGeom>
        </p:spPr>
      </p:pic>
      <p:sp>
        <p:nvSpPr>
          <p:cNvPr id="2" name="Slide Number Placeholder 1"/>
          <p:cNvSpPr>
            <a:spLocks noGrp="1"/>
          </p:cNvSpPr>
          <p:nvPr>
            <p:ph type="sldNum" sz="quarter" idx="12"/>
          </p:nvPr>
        </p:nvSpPr>
        <p:spPr/>
        <p:txBody>
          <a:bodyPr/>
          <a:lstStyle/>
          <a:p>
            <a:fld id="{0FB56013-B943-42BA-886F-6F9D4EB85E9D}" type="slidenum">
              <a:rPr lang="en-US" smtClean="0"/>
              <a:t>20</a:t>
            </a:fld>
            <a:endParaRPr lang="en-US"/>
          </a:p>
        </p:txBody>
      </p:sp>
      <p:sp>
        <p:nvSpPr>
          <p:cNvPr id="9" name="Frame 8"/>
          <p:cNvSpPr/>
          <p:nvPr/>
        </p:nvSpPr>
        <p:spPr>
          <a:xfrm>
            <a:off x="2660272" y="697030"/>
            <a:ext cx="3568924" cy="4547403"/>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914235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r>
              <a:rPr lang="en-US" dirty="0" smtClean="0"/>
              <a:t>Periodicity Check (West End)</a:t>
            </a:r>
            <a:endParaRPr lang="en-US" dirty="0"/>
          </a:p>
        </p:txBody>
      </p:sp>
      <p:pic>
        <p:nvPicPr>
          <p:cNvPr id="4" name="Content Placeholder 3" descr="Macintosh HD:Users:danielvander-hyde:Desktop:Screen Shot 2013-07-10 at 4.58.51 PM.png"/>
          <p:cNvPicPr>
            <a:picLocks noGrp="1"/>
          </p:cNvPicPr>
          <p:nvPr>
            <p:ph idx="1"/>
          </p:nvPr>
        </p:nvPicPr>
        <p:blipFill>
          <a:blip r:embed="rId3">
            <a:extLst>
              <a:ext uri="{28A0092B-C50C-407E-A947-70E740481C1C}">
                <a14:useLocalDpi xmlns:a14="http://schemas.microsoft.com/office/drawing/2010/main" val="0"/>
              </a:ext>
            </a:extLst>
          </a:blip>
          <a:srcRect l="7848" r="7848"/>
          <a:stretch>
            <a:fillRect/>
          </a:stretch>
        </p:blipFill>
        <p:spPr bwMode="auto">
          <a:xfrm>
            <a:off x="0" y="846138"/>
            <a:ext cx="9144000" cy="6011862"/>
          </a:xfrm>
          <a:prstGeom prst="rect">
            <a:avLst/>
          </a:prstGeom>
          <a:noFill/>
          <a:ln>
            <a:noFill/>
          </a:ln>
        </p:spPr>
      </p:pic>
      <p:cxnSp>
        <p:nvCxnSpPr>
          <p:cNvPr id="5" name="Straight Connector 4"/>
          <p:cNvCxnSpPr/>
          <p:nvPr/>
        </p:nvCxnSpPr>
        <p:spPr>
          <a:xfrm>
            <a:off x="712228"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6" name="Straight Connector 5"/>
          <p:cNvCxnSpPr/>
          <p:nvPr/>
        </p:nvCxnSpPr>
        <p:spPr>
          <a:xfrm>
            <a:off x="6548730"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2707754"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9" name="Straight Connector 8"/>
          <p:cNvCxnSpPr/>
          <p:nvPr/>
        </p:nvCxnSpPr>
        <p:spPr>
          <a:xfrm>
            <a:off x="2132197"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10" name="Straight Connector 9"/>
          <p:cNvCxnSpPr/>
          <p:nvPr/>
        </p:nvCxnSpPr>
        <p:spPr>
          <a:xfrm>
            <a:off x="3306835"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16" name="Straight Connector 15"/>
          <p:cNvCxnSpPr/>
          <p:nvPr/>
        </p:nvCxnSpPr>
        <p:spPr>
          <a:xfrm>
            <a:off x="4460435"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19" name="Straight Connector 18"/>
          <p:cNvCxnSpPr/>
          <p:nvPr/>
        </p:nvCxnSpPr>
        <p:spPr>
          <a:xfrm>
            <a:off x="5079973"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21" name="Straight Connector 20"/>
          <p:cNvCxnSpPr/>
          <p:nvPr/>
        </p:nvCxnSpPr>
        <p:spPr>
          <a:xfrm>
            <a:off x="3546375"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25" name="Straight Connector 24"/>
          <p:cNvCxnSpPr/>
          <p:nvPr/>
        </p:nvCxnSpPr>
        <p:spPr>
          <a:xfrm>
            <a:off x="1595069"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27" name="Straight Connector 26"/>
          <p:cNvCxnSpPr/>
          <p:nvPr/>
        </p:nvCxnSpPr>
        <p:spPr>
          <a:xfrm>
            <a:off x="1300789"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29" name="Straight Connector 28"/>
          <p:cNvCxnSpPr/>
          <p:nvPr/>
        </p:nvCxnSpPr>
        <p:spPr>
          <a:xfrm>
            <a:off x="2431205"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30" name="Straight Connector 29"/>
          <p:cNvCxnSpPr/>
          <p:nvPr/>
        </p:nvCxnSpPr>
        <p:spPr>
          <a:xfrm>
            <a:off x="5371769" y="2094677"/>
            <a:ext cx="0" cy="2244888"/>
          </a:xfrm>
          <a:prstGeom prst="line">
            <a:avLst/>
          </a:prstGeom>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4171463"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32" name="Straight Connector 31"/>
          <p:cNvCxnSpPr/>
          <p:nvPr/>
        </p:nvCxnSpPr>
        <p:spPr>
          <a:xfrm>
            <a:off x="3864419"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37" name="Straight Connector 36"/>
          <p:cNvCxnSpPr/>
          <p:nvPr/>
        </p:nvCxnSpPr>
        <p:spPr>
          <a:xfrm>
            <a:off x="2973543"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39" name="Straight Connector 38"/>
          <p:cNvCxnSpPr/>
          <p:nvPr/>
        </p:nvCxnSpPr>
        <p:spPr>
          <a:xfrm>
            <a:off x="1858374"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41" name="Straight Connector 40"/>
          <p:cNvCxnSpPr/>
          <p:nvPr/>
        </p:nvCxnSpPr>
        <p:spPr>
          <a:xfrm>
            <a:off x="1021996"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44" name="Straight Connector 43"/>
          <p:cNvCxnSpPr/>
          <p:nvPr/>
        </p:nvCxnSpPr>
        <p:spPr>
          <a:xfrm>
            <a:off x="5653047" y="2137558"/>
            <a:ext cx="0" cy="2202007"/>
          </a:xfrm>
          <a:prstGeom prst="line">
            <a:avLst/>
          </a:prstGeom>
        </p:spPr>
        <p:style>
          <a:lnRef idx="3">
            <a:schemeClr val="accent3"/>
          </a:lnRef>
          <a:fillRef idx="0">
            <a:schemeClr val="accent3"/>
          </a:fillRef>
          <a:effectRef idx="2">
            <a:schemeClr val="accent3"/>
          </a:effectRef>
          <a:fontRef idx="minor">
            <a:schemeClr val="tx1"/>
          </a:fontRef>
        </p:style>
      </p:cxnSp>
      <p:cxnSp>
        <p:nvCxnSpPr>
          <p:cNvPr id="46" name="Straight Connector 45"/>
          <p:cNvCxnSpPr/>
          <p:nvPr/>
        </p:nvCxnSpPr>
        <p:spPr>
          <a:xfrm>
            <a:off x="4754715" y="2094677"/>
            <a:ext cx="0" cy="2244888"/>
          </a:xfrm>
          <a:prstGeom prst="line">
            <a:avLst/>
          </a:prstGeom>
        </p:spPr>
        <p:style>
          <a:lnRef idx="3">
            <a:schemeClr val="accent3"/>
          </a:lnRef>
          <a:fillRef idx="0">
            <a:schemeClr val="accent3"/>
          </a:fillRef>
          <a:effectRef idx="2">
            <a:schemeClr val="accent3"/>
          </a:effectRef>
          <a:fontRef idx="minor">
            <a:schemeClr val="tx1"/>
          </a:fontRef>
        </p:style>
      </p:cxnSp>
      <p:cxnSp>
        <p:nvCxnSpPr>
          <p:cNvPr id="48" name="Straight Connector 47"/>
          <p:cNvCxnSpPr/>
          <p:nvPr/>
        </p:nvCxnSpPr>
        <p:spPr>
          <a:xfrm>
            <a:off x="5978304" y="2094677"/>
            <a:ext cx="0" cy="2244888"/>
          </a:xfrm>
          <a:prstGeom prst="line">
            <a:avLst/>
          </a:prstGeom>
        </p:spPr>
        <p:style>
          <a:lnRef idx="3">
            <a:schemeClr val="accent3"/>
          </a:lnRef>
          <a:fillRef idx="0">
            <a:schemeClr val="accent3"/>
          </a:fillRef>
          <a:effectRef idx="2">
            <a:schemeClr val="accent3"/>
          </a:effectRef>
          <a:fontRef idx="minor">
            <a:schemeClr val="tx1"/>
          </a:fontRef>
        </p:style>
      </p:cxnSp>
      <p:cxnSp>
        <p:nvCxnSpPr>
          <p:cNvPr id="50" name="Straight Connector 49"/>
          <p:cNvCxnSpPr/>
          <p:nvPr/>
        </p:nvCxnSpPr>
        <p:spPr>
          <a:xfrm>
            <a:off x="6288074" y="2094677"/>
            <a:ext cx="0" cy="2244888"/>
          </a:xfrm>
          <a:prstGeom prst="line">
            <a:avLst/>
          </a:prstGeom>
        </p:spPr>
        <p:style>
          <a:lnRef idx="3">
            <a:schemeClr val="accent3"/>
          </a:lnRef>
          <a:fillRef idx="0">
            <a:schemeClr val="accent3"/>
          </a:fillRef>
          <a:effectRef idx="2">
            <a:schemeClr val="accent3"/>
          </a:effectRef>
          <a:fontRef idx="minor">
            <a:schemeClr val="tx1"/>
          </a:fontRef>
        </p:style>
      </p:cxnSp>
      <p:sp>
        <p:nvSpPr>
          <p:cNvPr id="52" name="Donut 51"/>
          <p:cNvSpPr/>
          <p:nvPr/>
        </p:nvSpPr>
        <p:spPr>
          <a:xfrm>
            <a:off x="479780" y="4120221"/>
            <a:ext cx="464895" cy="433708"/>
          </a:xfrm>
          <a:prstGeom prst="donu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53" name="Donut 52"/>
          <p:cNvSpPr/>
          <p:nvPr/>
        </p:nvSpPr>
        <p:spPr>
          <a:xfrm>
            <a:off x="6282742" y="4120221"/>
            <a:ext cx="464895" cy="433708"/>
          </a:xfrm>
          <a:prstGeom prst="donu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56" name="Donut 55"/>
          <p:cNvSpPr/>
          <p:nvPr/>
        </p:nvSpPr>
        <p:spPr>
          <a:xfrm>
            <a:off x="3074387" y="4122711"/>
            <a:ext cx="464895" cy="433708"/>
          </a:xfrm>
          <a:prstGeom prst="donu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cxnSp>
        <p:nvCxnSpPr>
          <p:cNvPr id="57" name="Straight Connector 56"/>
          <p:cNvCxnSpPr/>
          <p:nvPr/>
        </p:nvCxnSpPr>
        <p:spPr>
          <a:xfrm>
            <a:off x="7183920" y="2094677"/>
            <a:ext cx="0" cy="2244888"/>
          </a:xfrm>
          <a:prstGeom prst="line">
            <a:avLst/>
          </a:prstGeom>
        </p:spPr>
        <p:style>
          <a:lnRef idx="3">
            <a:schemeClr val="accent3"/>
          </a:lnRef>
          <a:fillRef idx="0">
            <a:schemeClr val="accent3"/>
          </a:fillRef>
          <a:effectRef idx="2">
            <a:schemeClr val="accent3"/>
          </a:effectRef>
          <a:fontRef idx="minor">
            <a:schemeClr val="tx1"/>
          </a:fontRef>
        </p:style>
      </p:cxnSp>
      <p:cxnSp>
        <p:nvCxnSpPr>
          <p:cNvPr id="58" name="Straight Connector 57"/>
          <p:cNvCxnSpPr/>
          <p:nvPr/>
        </p:nvCxnSpPr>
        <p:spPr>
          <a:xfrm>
            <a:off x="6881944" y="2137558"/>
            <a:ext cx="0" cy="2202007"/>
          </a:xfrm>
          <a:prstGeom prst="line">
            <a:avLst/>
          </a:prstGeom>
        </p:spPr>
        <p:style>
          <a:lnRef idx="3">
            <a:schemeClr val="accent3"/>
          </a:lnRef>
          <a:fillRef idx="0">
            <a:schemeClr val="accent3"/>
          </a:fillRef>
          <a:effectRef idx="2">
            <a:schemeClr val="accent3"/>
          </a:effectRef>
          <a:fontRef idx="minor">
            <a:schemeClr val="tx1"/>
          </a:fontRef>
        </p:style>
      </p:cxnSp>
      <p:sp>
        <p:nvSpPr>
          <p:cNvPr id="3" name="Slide Number Placeholder 2"/>
          <p:cNvSpPr>
            <a:spLocks noGrp="1"/>
          </p:cNvSpPr>
          <p:nvPr>
            <p:ph type="sldNum" sz="quarter" idx="12"/>
          </p:nvPr>
        </p:nvSpPr>
        <p:spPr/>
        <p:txBody>
          <a:bodyPr/>
          <a:lstStyle/>
          <a:p>
            <a:fld id="{0FB56013-B943-42BA-886F-6F9D4EB85E9D}" type="slidenum">
              <a:rPr lang="en-US" smtClean="0"/>
              <a:t>21</a:t>
            </a:fld>
            <a:endParaRPr lang="en-US"/>
          </a:p>
        </p:txBody>
      </p:sp>
      <p:cxnSp>
        <p:nvCxnSpPr>
          <p:cNvPr id="11" name="Straight Arrow Connector 10"/>
          <p:cNvCxnSpPr/>
          <p:nvPr/>
        </p:nvCxnSpPr>
        <p:spPr>
          <a:xfrm>
            <a:off x="712228"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021996"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285301"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1548606"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858374"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2121437"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2431205" y="3600362"/>
            <a:ext cx="276549"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2707754"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2973543" y="3600362"/>
            <a:ext cx="35374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3306835" y="3600362"/>
            <a:ext cx="23954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3539282" y="3611311"/>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3849050" y="3611311"/>
            <a:ext cx="32241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4150667" y="3600362"/>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4444947" y="3611311"/>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4770205" y="3611311"/>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5079973" y="3622260"/>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5389741" y="3622260"/>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5668536" y="3633209"/>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5972974" y="3633209"/>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6238962" y="3633209"/>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6548730" y="3622260"/>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6892576" y="3622260"/>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8" name="Line Callout 3 67"/>
          <p:cNvSpPr/>
          <p:nvPr/>
        </p:nvSpPr>
        <p:spPr>
          <a:xfrm>
            <a:off x="7641121" y="3430656"/>
            <a:ext cx="1502879" cy="339411"/>
          </a:xfrm>
          <a:prstGeom prst="borderCallout3">
            <a:avLst>
              <a:gd name="adj1" fmla="val 54234"/>
              <a:gd name="adj2" fmla="val 1557"/>
              <a:gd name="adj3" fmla="val 2621"/>
              <a:gd name="adj4" fmla="val -17216"/>
              <a:gd name="adj5" fmla="val -25806"/>
              <a:gd name="adj6" fmla="val -61173"/>
              <a:gd name="adj7" fmla="val 58125"/>
              <a:gd name="adj8" fmla="val -6382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600 seconds</a:t>
            </a:r>
            <a:endParaRPr lang="en-US" dirty="0"/>
          </a:p>
        </p:txBody>
      </p:sp>
    </p:spTree>
    <p:extLst>
      <p:ext uri="{BB962C8B-B14F-4D97-AF65-F5344CB8AC3E}">
        <p14:creationId xmlns:p14="http://schemas.microsoft.com/office/powerpoint/2010/main" val="33182781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strips(downLeft)">
                                      <p:cBhvr>
                                        <p:cTn id="18" dur="500"/>
                                        <p:tgtEl>
                                          <p:spTgt spid="57"/>
                                        </p:tgtEl>
                                      </p:cBhvr>
                                    </p:animEffect>
                                  </p:childTnLst>
                                </p:cTn>
                              </p:par>
                              <p:par>
                                <p:cTn id="19" presetID="18" presetClass="entr" presetSubtype="12"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strips(downLeft)">
                                      <p:cBhvr>
                                        <p:cTn id="21" dur="500"/>
                                        <p:tgtEl>
                                          <p:spTgt spid="29"/>
                                        </p:tgtEl>
                                      </p:cBhvr>
                                    </p:animEffect>
                                  </p:childTnLst>
                                </p:cTn>
                              </p:par>
                              <p:par>
                                <p:cTn id="22" presetID="18" presetClass="entr" presetSubtype="12"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strips(downLeft)">
                                      <p:cBhvr>
                                        <p:cTn id="24" dur="500"/>
                                        <p:tgtEl>
                                          <p:spTgt spid="25"/>
                                        </p:tgtEl>
                                      </p:cBhvr>
                                    </p:animEffect>
                                  </p:childTnLst>
                                </p:cTn>
                              </p:par>
                              <p:par>
                                <p:cTn id="25" presetID="18" presetClass="entr" presetSubtype="12"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Left)">
                                      <p:cBhvr>
                                        <p:cTn id="27" dur="500"/>
                                        <p:tgtEl>
                                          <p:spTgt spid="27"/>
                                        </p:tgtEl>
                                      </p:cBhvr>
                                    </p:animEffect>
                                  </p:childTnLst>
                                </p:cTn>
                              </p:par>
                              <p:par>
                                <p:cTn id="28" presetID="18" presetClass="entr" presetSubtype="12"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strips(downLeft)">
                                      <p:cBhvr>
                                        <p:cTn id="30" dur="500"/>
                                        <p:tgtEl>
                                          <p:spTgt spid="41"/>
                                        </p:tgtEl>
                                      </p:cBhvr>
                                    </p:animEffect>
                                  </p:childTnLst>
                                </p:cTn>
                              </p:par>
                              <p:par>
                                <p:cTn id="31" presetID="18" presetClass="entr" presetSubtype="12"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trips(downLeft)">
                                      <p:cBhvr>
                                        <p:cTn id="33" dur="500"/>
                                        <p:tgtEl>
                                          <p:spTgt spid="39"/>
                                        </p:tgtEl>
                                      </p:cBhvr>
                                    </p:animEffect>
                                  </p:childTnLst>
                                </p:cTn>
                              </p:par>
                              <p:par>
                                <p:cTn id="34" presetID="18" presetClass="entr" presetSubtype="12"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strips(downLeft)">
                                      <p:cBhvr>
                                        <p:cTn id="36" dur="500"/>
                                        <p:tgtEl>
                                          <p:spTgt spid="10"/>
                                        </p:tgtEl>
                                      </p:cBhvr>
                                    </p:animEffect>
                                  </p:childTnLst>
                                </p:cTn>
                              </p:par>
                              <p:par>
                                <p:cTn id="37" presetID="18" presetClass="entr" presetSubtype="12"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strips(downLeft)">
                                      <p:cBhvr>
                                        <p:cTn id="39" dur="500"/>
                                        <p:tgtEl>
                                          <p:spTgt spid="5"/>
                                        </p:tgtEl>
                                      </p:cBhvr>
                                    </p:animEffect>
                                  </p:childTnLst>
                                </p:cTn>
                              </p:par>
                              <p:par>
                                <p:cTn id="40" presetID="18" presetClass="entr" presetSubtype="12"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strips(downLeft)">
                                      <p:cBhvr>
                                        <p:cTn id="42" dur="500"/>
                                        <p:tgtEl>
                                          <p:spTgt spid="8"/>
                                        </p:tgtEl>
                                      </p:cBhvr>
                                    </p:animEffect>
                                  </p:childTnLst>
                                </p:cTn>
                              </p:par>
                              <p:par>
                                <p:cTn id="43" presetID="18" presetClass="entr" presetSubtype="12"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strips(downLeft)">
                                      <p:cBhvr>
                                        <p:cTn id="45" dur="500"/>
                                        <p:tgtEl>
                                          <p:spTgt spid="21"/>
                                        </p:tgtEl>
                                      </p:cBhvr>
                                    </p:animEffect>
                                  </p:childTnLst>
                                </p:cTn>
                              </p:par>
                              <p:par>
                                <p:cTn id="46" presetID="18" presetClass="entr" presetSubtype="12"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downLeft)">
                                      <p:cBhvr>
                                        <p:cTn id="48" dur="500"/>
                                        <p:tgtEl>
                                          <p:spTgt spid="32"/>
                                        </p:tgtEl>
                                      </p:cBhvr>
                                    </p:animEffect>
                                  </p:childTnLst>
                                </p:cTn>
                              </p:par>
                              <p:par>
                                <p:cTn id="49" presetID="18" presetClass="entr" presetSubtype="12"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strips(downLeft)">
                                      <p:cBhvr>
                                        <p:cTn id="51" dur="500"/>
                                        <p:tgtEl>
                                          <p:spTgt spid="16"/>
                                        </p:tgtEl>
                                      </p:cBhvr>
                                    </p:animEffect>
                                  </p:childTnLst>
                                </p:cTn>
                              </p:par>
                              <p:par>
                                <p:cTn id="52" presetID="18" presetClass="entr" presetSubtype="12"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strips(downLeft)">
                                      <p:cBhvr>
                                        <p:cTn id="54" dur="500"/>
                                        <p:tgtEl>
                                          <p:spTgt spid="30"/>
                                        </p:tgtEl>
                                      </p:cBhvr>
                                    </p:animEffect>
                                  </p:childTnLst>
                                </p:cTn>
                              </p:par>
                              <p:par>
                                <p:cTn id="55" presetID="18" presetClass="entr" presetSubtype="12"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strips(downLeft)">
                                      <p:cBhvr>
                                        <p:cTn id="57" dur="500"/>
                                        <p:tgtEl>
                                          <p:spTgt spid="9"/>
                                        </p:tgtEl>
                                      </p:cBhvr>
                                    </p:animEffect>
                                  </p:childTnLst>
                                </p:cTn>
                              </p:par>
                              <p:par>
                                <p:cTn id="58" presetID="18" presetClass="entr" presetSubtype="12"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strips(downLeft)">
                                      <p:cBhvr>
                                        <p:cTn id="60" dur="500"/>
                                        <p:tgtEl>
                                          <p:spTgt spid="48"/>
                                        </p:tgtEl>
                                      </p:cBhvr>
                                    </p:animEffect>
                                  </p:childTnLst>
                                </p:cTn>
                              </p:par>
                              <p:par>
                                <p:cTn id="61" presetID="18" presetClass="entr" presetSubtype="12" fill="hold"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strips(downLeft)">
                                      <p:cBhvr>
                                        <p:cTn id="63" dur="500"/>
                                        <p:tgtEl>
                                          <p:spTgt spid="37"/>
                                        </p:tgtEl>
                                      </p:cBhvr>
                                    </p:animEffect>
                                  </p:childTnLst>
                                </p:cTn>
                              </p:par>
                              <p:par>
                                <p:cTn id="64" presetID="18" presetClass="entr" presetSubtype="12" fill="hold"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strips(downLeft)">
                                      <p:cBhvr>
                                        <p:cTn id="66" dur="500"/>
                                        <p:tgtEl>
                                          <p:spTgt spid="44"/>
                                        </p:tgtEl>
                                      </p:cBhvr>
                                    </p:animEffect>
                                  </p:childTnLst>
                                </p:cTn>
                              </p:par>
                              <p:par>
                                <p:cTn id="67" presetID="18" presetClass="entr" presetSubtype="12"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strips(downLeft)">
                                      <p:cBhvr>
                                        <p:cTn id="69" dur="500"/>
                                        <p:tgtEl>
                                          <p:spTgt spid="50"/>
                                        </p:tgtEl>
                                      </p:cBhvr>
                                    </p:animEffect>
                                  </p:childTnLst>
                                </p:cTn>
                              </p:par>
                              <p:par>
                                <p:cTn id="70" presetID="18" presetClass="entr" presetSubtype="12" fill="hold"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strips(downLeft)">
                                      <p:cBhvr>
                                        <p:cTn id="72" dur="500"/>
                                        <p:tgtEl>
                                          <p:spTgt spid="19"/>
                                        </p:tgtEl>
                                      </p:cBhvr>
                                    </p:animEffect>
                                  </p:childTnLst>
                                </p:cTn>
                              </p:par>
                              <p:par>
                                <p:cTn id="73" presetID="18" presetClass="entr" presetSubtype="12" fill="hold"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strips(downLeft)">
                                      <p:cBhvr>
                                        <p:cTn id="75" dur="500"/>
                                        <p:tgtEl>
                                          <p:spTgt spid="6"/>
                                        </p:tgtEl>
                                      </p:cBhvr>
                                    </p:animEffect>
                                  </p:childTnLst>
                                </p:cTn>
                              </p:par>
                              <p:par>
                                <p:cTn id="76" presetID="18" presetClass="entr" presetSubtype="12" fill="hold"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strips(downLeft)">
                                      <p:cBhvr>
                                        <p:cTn id="78" dur="500"/>
                                        <p:tgtEl>
                                          <p:spTgt spid="46"/>
                                        </p:tgtEl>
                                      </p:cBhvr>
                                    </p:animEffect>
                                  </p:childTnLst>
                                </p:cTn>
                              </p:par>
                              <p:par>
                                <p:cTn id="79" presetID="18" presetClass="entr" presetSubtype="12"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strips(downLeft)">
                                      <p:cBhvr>
                                        <p:cTn id="81" dur="500"/>
                                        <p:tgtEl>
                                          <p:spTgt spid="31"/>
                                        </p:tgtEl>
                                      </p:cBhvr>
                                    </p:animEffect>
                                  </p:childTnLst>
                                </p:cTn>
                              </p:par>
                              <p:par>
                                <p:cTn id="82" presetID="18" presetClass="entr" presetSubtype="12" fill="hold" nodeType="with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strips(downLeft)">
                                      <p:cBhvr>
                                        <p:cTn id="84" dur="500"/>
                                        <p:tgtEl>
                                          <p:spTgt spid="58"/>
                                        </p:tgtEl>
                                      </p:cBhvr>
                                    </p:animEffect>
                                  </p:childTnLst>
                                </p:cTn>
                              </p:par>
                              <p:par>
                                <p:cTn id="85" presetID="18" presetClass="entr" presetSubtype="12"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strips(downLeft)">
                                      <p:cBhvr>
                                        <p:cTn id="87" dur="500"/>
                                        <p:tgtEl>
                                          <p:spTgt spid="58"/>
                                        </p:tgtEl>
                                      </p:cBhvr>
                                    </p:animEffect>
                                  </p:childTnLst>
                                </p:cTn>
                              </p:par>
                            </p:childTnLst>
                          </p:cTn>
                        </p:par>
                      </p:childTnLst>
                    </p:cTn>
                  </p:par>
                  <p:par>
                    <p:cTn id="88" fill="hold">
                      <p:stCondLst>
                        <p:cond delay="indefinite"/>
                      </p:stCondLst>
                      <p:childTnLst>
                        <p:par>
                          <p:cTn id="89" fill="hold">
                            <p:stCondLst>
                              <p:cond delay="0"/>
                            </p:stCondLst>
                            <p:childTnLst>
                              <p:par>
                                <p:cTn id="90" presetID="55" presetClass="entr" presetSubtype="0" fill="hold" nodeType="clickEffect">
                                  <p:stCondLst>
                                    <p:cond delay="0"/>
                                  </p:stCondLst>
                                  <p:childTnLst>
                                    <p:set>
                                      <p:cBhvr>
                                        <p:cTn id="91" dur="1" fill="hold">
                                          <p:stCondLst>
                                            <p:cond delay="0"/>
                                          </p:stCondLst>
                                        </p:cTn>
                                        <p:tgtEl>
                                          <p:spTgt spid="42"/>
                                        </p:tgtEl>
                                        <p:attrNameLst>
                                          <p:attrName>style.visibility</p:attrName>
                                        </p:attrNameLst>
                                      </p:cBhvr>
                                      <p:to>
                                        <p:strVal val="visible"/>
                                      </p:to>
                                    </p:set>
                                    <p:anim calcmode="lin" valueType="num">
                                      <p:cBhvr>
                                        <p:cTn id="92" dur="1000" fill="hold"/>
                                        <p:tgtEl>
                                          <p:spTgt spid="42"/>
                                        </p:tgtEl>
                                        <p:attrNameLst>
                                          <p:attrName>ppt_w</p:attrName>
                                        </p:attrNameLst>
                                      </p:cBhvr>
                                      <p:tavLst>
                                        <p:tav tm="0">
                                          <p:val>
                                            <p:strVal val="#ppt_w*0.70"/>
                                          </p:val>
                                        </p:tav>
                                        <p:tav tm="100000">
                                          <p:val>
                                            <p:strVal val="#ppt_w"/>
                                          </p:val>
                                        </p:tav>
                                      </p:tavLst>
                                    </p:anim>
                                    <p:anim calcmode="lin" valueType="num">
                                      <p:cBhvr>
                                        <p:cTn id="93" dur="1000" fill="hold"/>
                                        <p:tgtEl>
                                          <p:spTgt spid="42"/>
                                        </p:tgtEl>
                                        <p:attrNameLst>
                                          <p:attrName>ppt_h</p:attrName>
                                        </p:attrNameLst>
                                      </p:cBhvr>
                                      <p:tavLst>
                                        <p:tav tm="0">
                                          <p:val>
                                            <p:strVal val="#ppt_h"/>
                                          </p:val>
                                        </p:tav>
                                        <p:tav tm="100000">
                                          <p:val>
                                            <p:strVal val="#ppt_h"/>
                                          </p:val>
                                        </p:tav>
                                      </p:tavLst>
                                    </p:anim>
                                    <p:animEffect transition="in" filter="fade">
                                      <p:cBhvr>
                                        <p:cTn id="94" dur="1000"/>
                                        <p:tgtEl>
                                          <p:spTgt spid="42"/>
                                        </p:tgtEl>
                                      </p:cBhvr>
                                    </p:animEffect>
                                  </p:childTnLst>
                                </p:cTn>
                              </p:par>
                              <p:par>
                                <p:cTn id="95" presetID="55" presetClass="entr" presetSubtype="0" fill="hold" nodeType="with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p:cTn id="97" dur="1000" fill="hold"/>
                                        <p:tgtEl>
                                          <p:spTgt spid="11"/>
                                        </p:tgtEl>
                                        <p:attrNameLst>
                                          <p:attrName>ppt_w</p:attrName>
                                        </p:attrNameLst>
                                      </p:cBhvr>
                                      <p:tavLst>
                                        <p:tav tm="0">
                                          <p:val>
                                            <p:strVal val="#ppt_w*0.70"/>
                                          </p:val>
                                        </p:tav>
                                        <p:tav tm="100000">
                                          <p:val>
                                            <p:strVal val="#ppt_w"/>
                                          </p:val>
                                        </p:tav>
                                      </p:tavLst>
                                    </p:anim>
                                    <p:anim calcmode="lin" valueType="num">
                                      <p:cBhvr>
                                        <p:cTn id="98" dur="1000" fill="hold"/>
                                        <p:tgtEl>
                                          <p:spTgt spid="11"/>
                                        </p:tgtEl>
                                        <p:attrNameLst>
                                          <p:attrName>ppt_h</p:attrName>
                                        </p:attrNameLst>
                                      </p:cBhvr>
                                      <p:tavLst>
                                        <p:tav tm="0">
                                          <p:val>
                                            <p:strVal val="#ppt_h"/>
                                          </p:val>
                                        </p:tav>
                                        <p:tav tm="100000">
                                          <p:val>
                                            <p:strVal val="#ppt_h"/>
                                          </p:val>
                                        </p:tav>
                                      </p:tavLst>
                                    </p:anim>
                                    <p:animEffect transition="in" filter="fade">
                                      <p:cBhvr>
                                        <p:cTn id="99" dur="1000"/>
                                        <p:tgtEl>
                                          <p:spTgt spid="11"/>
                                        </p:tgtEl>
                                      </p:cBhvr>
                                    </p:animEffect>
                                  </p:childTnLst>
                                </p:cTn>
                              </p:par>
                              <p:par>
                                <p:cTn id="100" presetID="55" presetClass="entr" presetSubtype="0" fill="hold"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p:cTn id="102" dur="1000" fill="hold"/>
                                        <p:tgtEl>
                                          <p:spTgt spid="35"/>
                                        </p:tgtEl>
                                        <p:attrNameLst>
                                          <p:attrName>ppt_w</p:attrName>
                                        </p:attrNameLst>
                                      </p:cBhvr>
                                      <p:tavLst>
                                        <p:tav tm="0">
                                          <p:val>
                                            <p:strVal val="#ppt_w*0.70"/>
                                          </p:val>
                                        </p:tav>
                                        <p:tav tm="100000">
                                          <p:val>
                                            <p:strVal val="#ppt_w"/>
                                          </p:val>
                                        </p:tav>
                                      </p:tavLst>
                                    </p:anim>
                                    <p:anim calcmode="lin" valueType="num">
                                      <p:cBhvr>
                                        <p:cTn id="103" dur="1000" fill="hold"/>
                                        <p:tgtEl>
                                          <p:spTgt spid="35"/>
                                        </p:tgtEl>
                                        <p:attrNameLst>
                                          <p:attrName>ppt_h</p:attrName>
                                        </p:attrNameLst>
                                      </p:cBhvr>
                                      <p:tavLst>
                                        <p:tav tm="0">
                                          <p:val>
                                            <p:strVal val="#ppt_h"/>
                                          </p:val>
                                        </p:tav>
                                        <p:tav tm="100000">
                                          <p:val>
                                            <p:strVal val="#ppt_h"/>
                                          </p:val>
                                        </p:tav>
                                      </p:tavLst>
                                    </p:anim>
                                    <p:animEffect transition="in" filter="fade">
                                      <p:cBhvr>
                                        <p:cTn id="104" dur="1000"/>
                                        <p:tgtEl>
                                          <p:spTgt spid="35"/>
                                        </p:tgtEl>
                                      </p:cBhvr>
                                    </p:animEffect>
                                  </p:childTnLst>
                                </p:cTn>
                              </p:par>
                              <p:par>
                                <p:cTn id="105" presetID="55" presetClass="entr" presetSubtype="0" fill="hold" nodeType="with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p:cTn id="107" dur="1000" fill="hold"/>
                                        <p:tgtEl>
                                          <p:spTgt spid="36"/>
                                        </p:tgtEl>
                                        <p:attrNameLst>
                                          <p:attrName>ppt_w</p:attrName>
                                        </p:attrNameLst>
                                      </p:cBhvr>
                                      <p:tavLst>
                                        <p:tav tm="0">
                                          <p:val>
                                            <p:strVal val="#ppt_w*0.70"/>
                                          </p:val>
                                        </p:tav>
                                        <p:tav tm="100000">
                                          <p:val>
                                            <p:strVal val="#ppt_w"/>
                                          </p:val>
                                        </p:tav>
                                      </p:tavLst>
                                    </p:anim>
                                    <p:anim calcmode="lin" valueType="num">
                                      <p:cBhvr>
                                        <p:cTn id="108" dur="1000" fill="hold"/>
                                        <p:tgtEl>
                                          <p:spTgt spid="36"/>
                                        </p:tgtEl>
                                        <p:attrNameLst>
                                          <p:attrName>ppt_h</p:attrName>
                                        </p:attrNameLst>
                                      </p:cBhvr>
                                      <p:tavLst>
                                        <p:tav tm="0">
                                          <p:val>
                                            <p:strVal val="#ppt_h"/>
                                          </p:val>
                                        </p:tav>
                                        <p:tav tm="100000">
                                          <p:val>
                                            <p:strVal val="#ppt_h"/>
                                          </p:val>
                                        </p:tav>
                                      </p:tavLst>
                                    </p:anim>
                                    <p:animEffect transition="in" filter="fade">
                                      <p:cBhvr>
                                        <p:cTn id="109" dur="1000"/>
                                        <p:tgtEl>
                                          <p:spTgt spid="36"/>
                                        </p:tgtEl>
                                      </p:cBhvr>
                                    </p:animEffect>
                                  </p:childTnLst>
                                </p:cTn>
                              </p:par>
                              <p:par>
                                <p:cTn id="110" presetID="55" presetClass="entr" presetSubtype="0" fill="hold" nodeType="withEffect">
                                  <p:stCondLst>
                                    <p:cond delay="0"/>
                                  </p:stCondLst>
                                  <p:childTnLst>
                                    <p:set>
                                      <p:cBhvr>
                                        <p:cTn id="111" dur="1" fill="hold">
                                          <p:stCondLst>
                                            <p:cond delay="0"/>
                                          </p:stCondLst>
                                        </p:cTn>
                                        <p:tgtEl>
                                          <p:spTgt spid="38"/>
                                        </p:tgtEl>
                                        <p:attrNameLst>
                                          <p:attrName>style.visibility</p:attrName>
                                        </p:attrNameLst>
                                      </p:cBhvr>
                                      <p:to>
                                        <p:strVal val="visible"/>
                                      </p:to>
                                    </p:set>
                                    <p:anim calcmode="lin" valueType="num">
                                      <p:cBhvr>
                                        <p:cTn id="112" dur="1000" fill="hold"/>
                                        <p:tgtEl>
                                          <p:spTgt spid="38"/>
                                        </p:tgtEl>
                                        <p:attrNameLst>
                                          <p:attrName>ppt_w</p:attrName>
                                        </p:attrNameLst>
                                      </p:cBhvr>
                                      <p:tavLst>
                                        <p:tav tm="0">
                                          <p:val>
                                            <p:strVal val="#ppt_w*0.70"/>
                                          </p:val>
                                        </p:tav>
                                        <p:tav tm="100000">
                                          <p:val>
                                            <p:strVal val="#ppt_w"/>
                                          </p:val>
                                        </p:tav>
                                      </p:tavLst>
                                    </p:anim>
                                    <p:anim calcmode="lin" valueType="num">
                                      <p:cBhvr>
                                        <p:cTn id="113" dur="1000" fill="hold"/>
                                        <p:tgtEl>
                                          <p:spTgt spid="38"/>
                                        </p:tgtEl>
                                        <p:attrNameLst>
                                          <p:attrName>ppt_h</p:attrName>
                                        </p:attrNameLst>
                                      </p:cBhvr>
                                      <p:tavLst>
                                        <p:tav tm="0">
                                          <p:val>
                                            <p:strVal val="#ppt_h"/>
                                          </p:val>
                                        </p:tav>
                                        <p:tav tm="100000">
                                          <p:val>
                                            <p:strVal val="#ppt_h"/>
                                          </p:val>
                                        </p:tav>
                                      </p:tavLst>
                                    </p:anim>
                                    <p:animEffect transition="in" filter="fade">
                                      <p:cBhvr>
                                        <p:cTn id="114" dur="1000"/>
                                        <p:tgtEl>
                                          <p:spTgt spid="38"/>
                                        </p:tgtEl>
                                      </p:cBhvr>
                                    </p:animEffect>
                                  </p:childTnLst>
                                </p:cTn>
                              </p:par>
                              <p:par>
                                <p:cTn id="115" presetID="55" presetClass="entr" presetSubtype="0" fill="hold" nodeType="withEffect">
                                  <p:stCondLst>
                                    <p:cond delay="0"/>
                                  </p:stCondLst>
                                  <p:childTnLst>
                                    <p:set>
                                      <p:cBhvr>
                                        <p:cTn id="116" dur="1" fill="hold">
                                          <p:stCondLst>
                                            <p:cond delay="0"/>
                                          </p:stCondLst>
                                        </p:cTn>
                                        <p:tgtEl>
                                          <p:spTgt spid="40"/>
                                        </p:tgtEl>
                                        <p:attrNameLst>
                                          <p:attrName>style.visibility</p:attrName>
                                        </p:attrNameLst>
                                      </p:cBhvr>
                                      <p:to>
                                        <p:strVal val="visible"/>
                                      </p:to>
                                    </p:set>
                                    <p:anim calcmode="lin" valueType="num">
                                      <p:cBhvr>
                                        <p:cTn id="117" dur="1000" fill="hold"/>
                                        <p:tgtEl>
                                          <p:spTgt spid="40"/>
                                        </p:tgtEl>
                                        <p:attrNameLst>
                                          <p:attrName>ppt_w</p:attrName>
                                        </p:attrNameLst>
                                      </p:cBhvr>
                                      <p:tavLst>
                                        <p:tav tm="0">
                                          <p:val>
                                            <p:strVal val="#ppt_w*0.70"/>
                                          </p:val>
                                        </p:tav>
                                        <p:tav tm="100000">
                                          <p:val>
                                            <p:strVal val="#ppt_w"/>
                                          </p:val>
                                        </p:tav>
                                      </p:tavLst>
                                    </p:anim>
                                    <p:anim calcmode="lin" valueType="num">
                                      <p:cBhvr>
                                        <p:cTn id="118" dur="1000" fill="hold"/>
                                        <p:tgtEl>
                                          <p:spTgt spid="40"/>
                                        </p:tgtEl>
                                        <p:attrNameLst>
                                          <p:attrName>ppt_h</p:attrName>
                                        </p:attrNameLst>
                                      </p:cBhvr>
                                      <p:tavLst>
                                        <p:tav tm="0">
                                          <p:val>
                                            <p:strVal val="#ppt_h"/>
                                          </p:val>
                                        </p:tav>
                                        <p:tav tm="100000">
                                          <p:val>
                                            <p:strVal val="#ppt_h"/>
                                          </p:val>
                                        </p:tav>
                                      </p:tavLst>
                                    </p:anim>
                                    <p:animEffect transition="in" filter="fade">
                                      <p:cBhvr>
                                        <p:cTn id="119" dur="1000"/>
                                        <p:tgtEl>
                                          <p:spTgt spid="40"/>
                                        </p:tgtEl>
                                      </p:cBhvr>
                                    </p:animEffect>
                                  </p:childTnLst>
                                </p:cTn>
                              </p:par>
                              <p:par>
                                <p:cTn id="120" presetID="55" presetClass="entr" presetSubtype="0" fill="hold" nodeType="withEffect">
                                  <p:stCondLst>
                                    <p:cond delay="0"/>
                                  </p:stCondLst>
                                  <p:childTnLst>
                                    <p:set>
                                      <p:cBhvr>
                                        <p:cTn id="121" dur="1" fill="hold">
                                          <p:stCondLst>
                                            <p:cond delay="0"/>
                                          </p:stCondLst>
                                        </p:cTn>
                                        <p:tgtEl>
                                          <p:spTgt spid="43"/>
                                        </p:tgtEl>
                                        <p:attrNameLst>
                                          <p:attrName>style.visibility</p:attrName>
                                        </p:attrNameLst>
                                      </p:cBhvr>
                                      <p:to>
                                        <p:strVal val="visible"/>
                                      </p:to>
                                    </p:set>
                                    <p:anim calcmode="lin" valueType="num">
                                      <p:cBhvr>
                                        <p:cTn id="122" dur="1000" fill="hold"/>
                                        <p:tgtEl>
                                          <p:spTgt spid="43"/>
                                        </p:tgtEl>
                                        <p:attrNameLst>
                                          <p:attrName>ppt_w</p:attrName>
                                        </p:attrNameLst>
                                      </p:cBhvr>
                                      <p:tavLst>
                                        <p:tav tm="0">
                                          <p:val>
                                            <p:strVal val="#ppt_w*0.70"/>
                                          </p:val>
                                        </p:tav>
                                        <p:tav tm="100000">
                                          <p:val>
                                            <p:strVal val="#ppt_w"/>
                                          </p:val>
                                        </p:tav>
                                      </p:tavLst>
                                    </p:anim>
                                    <p:anim calcmode="lin" valueType="num">
                                      <p:cBhvr>
                                        <p:cTn id="123" dur="1000" fill="hold"/>
                                        <p:tgtEl>
                                          <p:spTgt spid="43"/>
                                        </p:tgtEl>
                                        <p:attrNameLst>
                                          <p:attrName>ppt_h</p:attrName>
                                        </p:attrNameLst>
                                      </p:cBhvr>
                                      <p:tavLst>
                                        <p:tav tm="0">
                                          <p:val>
                                            <p:strVal val="#ppt_h"/>
                                          </p:val>
                                        </p:tav>
                                        <p:tav tm="100000">
                                          <p:val>
                                            <p:strVal val="#ppt_h"/>
                                          </p:val>
                                        </p:tav>
                                      </p:tavLst>
                                    </p:anim>
                                    <p:animEffect transition="in" filter="fade">
                                      <p:cBhvr>
                                        <p:cTn id="124" dur="1000"/>
                                        <p:tgtEl>
                                          <p:spTgt spid="43"/>
                                        </p:tgtEl>
                                      </p:cBhvr>
                                    </p:animEffect>
                                  </p:childTnLst>
                                </p:cTn>
                              </p:par>
                              <p:par>
                                <p:cTn id="125" presetID="55" presetClass="entr" presetSubtype="0" fill="hold" nodeType="withEffect">
                                  <p:stCondLst>
                                    <p:cond delay="0"/>
                                  </p:stCondLst>
                                  <p:childTnLst>
                                    <p:set>
                                      <p:cBhvr>
                                        <p:cTn id="126" dur="1" fill="hold">
                                          <p:stCondLst>
                                            <p:cond delay="0"/>
                                          </p:stCondLst>
                                        </p:cTn>
                                        <p:tgtEl>
                                          <p:spTgt spid="45"/>
                                        </p:tgtEl>
                                        <p:attrNameLst>
                                          <p:attrName>style.visibility</p:attrName>
                                        </p:attrNameLst>
                                      </p:cBhvr>
                                      <p:to>
                                        <p:strVal val="visible"/>
                                      </p:to>
                                    </p:set>
                                    <p:anim calcmode="lin" valueType="num">
                                      <p:cBhvr>
                                        <p:cTn id="127" dur="1000" fill="hold"/>
                                        <p:tgtEl>
                                          <p:spTgt spid="45"/>
                                        </p:tgtEl>
                                        <p:attrNameLst>
                                          <p:attrName>ppt_w</p:attrName>
                                        </p:attrNameLst>
                                      </p:cBhvr>
                                      <p:tavLst>
                                        <p:tav tm="0">
                                          <p:val>
                                            <p:strVal val="#ppt_w*0.70"/>
                                          </p:val>
                                        </p:tav>
                                        <p:tav tm="100000">
                                          <p:val>
                                            <p:strVal val="#ppt_w"/>
                                          </p:val>
                                        </p:tav>
                                      </p:tavLst>
                                    </p:anim>
                                    <p:anim calcmode="lin" valueType="num">
                                      <p:cBhvr>
                                        <p:cTn id="128" dur="1000" fill="hold"/>
                                        <p:tgtEl>
                                          <p:spTgt spid="45"/>
                                        </p:tgtEl>
                                        <p:attrNameLst>
                                          <p:attrName>ppt_h</p:attrName>
                                        </p:attrNameLst>
                                      </p:cBhvr>
                                      <p:tavLst>
                                        <p:tav tm="0">
                                          <p:val>
                                            <p:strVal val="#ppt_h"/>
                                          </p:val>
                                        </p:tav>
                                        <p:tav tm="100000">
                                          <p:val>
                                            <p:strVal val="#ppt_h"/>
                                          </p:val>
                                        </p:tav>
                                      </p:tavLst>
                                    </p:anim>
                                    <p:animEffect transition="in" filter="fade">
                                      <p:cBhvr>
                                        <p:cTn id="129" dur="1000"/>
                                        <p:tgtEl>
                                          <p:spTgt spid="45"/>
                                        </p:tgtEl>
                                      </p:cBhvr>
                                    </p:animEffect>
                                  </p:childTnLst>
                                </p:cTn>
                              </p:par>
                              <p:par>
                                <p:cTn id="130" presetID="55" presetClass="entr" presetSubtype="0" fill="hold" nodeType="withEffect">
                                  <p:stCondLst>
                                    <p:cond delay="0"/>
                                  </p:stCondLst>
                                  <p:childTnLst>
                                    <p:set>
                                      <p:cBhvr>
                                        <p:cTn id="131" dur="1" fill="hold">
                                          <p:stCondLst>
                                            <p:cond delay="0"/>
                                          </p:stCondLst>
                                        </p:cTn>
                                        <p:tgtEl>
                                          <p:spTgt spid="47"/>
                                        </p:tgtEl>
                                        <p:attrNameLst>
                                          <p:attrName>style.visibility</p:attrName>
                                        </p:attrNameLst>
                                      </p:cBhvr>
                                      <p:to>
                                        <p:strVal val="visible"/>
                                      </p:to>
                                    </p:set>
                                    <p:anim calcmode="lin" valueType="num">
                                      <p:cBhvr>
                                        <p:cTn id="132" dur="1000" fill="hold"/>
                                        <p:tgtEl>
                                          <p:spTgt spid="47"/>
                                        </p:tgtEl>
                                        <p:attrNameLst>
                                          <p:attrName>ppt_w</p:attrName>
                                        </p:attrNameLst>
                                      </p:cBhvr>
                                      <p:tavLst>
                                        <p:tav tm="0">
                                          <p:val>
                                            <p:strVal val="#ppt_w*0.70"/>
                                          </p:val>
                                        </p:tav>
                                        <p:tav tm="100000">
                                          <p:val>
                                            <p:strVal val="#ppt_w"/>
                                          </p:val>
                                        </p:tav>
                                      </p:tavLst>
                                    </p:anim>
                                    <p:anim calcmode="lin" valueType="num">
                                      <p:cBhvr>
                                        <p:cTn id="133" dur="1000" fill="hold"/>
                                        <p:tgtEl>
                                          <p:spTgt spid="47"/>
                                        </p:tgtEl>
                                        <p:attrNameLst>
                                          <p:attrName>ppt_h</p:attrName>
                                        </p:attrNameLst>
                                      </p:cBhvr>
                                      <p:tavLst>
                                        <p:tav tm="0">
                                          <p:val>
                                            <p:strVal val="#ppt_h"/>
                                          </p:val>
                                        </p:tav>
                                        <p:tav tm="100000">
                                          <p:val>
                                            <p:strVal val="#ppt_h"/>
                                          </p:val>
                                        </p:tav>
                                      </p:tavLst>
                                    </p:anim>
                                    <p:animEffect transition="in" filter="fade">
                                      <p:cBhvr>
                                        <p:cTn id="134" dur="1000"/>
                                        <p:tgtEl>
                                          <p:spTgt spid="47"/>
                                        </p:tgtEl>
                                      </p:cBhvr>
                                    </p:animEffect>
                                  </p:childTnLst>
                                </p:cTn>
                              </p:par>
                              <p:par>
                                <p:cTn id="135" presetID="55" presetClass="entr" presetSubtype="0" fill="hold" nodeType="withEffect">
                                  <p:stCondLst>
                                    <p:cond delay="0"/>
                                  </p:stCondLst>
                                  <p:childTnLst>
                                    <p:set>
                                      <p:cBhvr>
                                        <p:cTn id="136" dur="1" fill="hold">
                                          <p:stCondLst>
                                            <p:cond delay="0"/>
                                          </p:stCondLst>
                                        </p:cTn>
                                        <p:tgtEl>
                                          <p:spTgt spid="49"/>
                                        </p:tgtEl>
                                        <p:attrNameLst>
                                          <p:attrName>style.visibility</p:attrName>
                                        </p:attrNameLst>
                                      </p:cBhvr>
                                      <p:to>
                                        <p:strVal val="visible"/>
                                      </p:to>
                                    </p:set>
                                    <p:anim calcmode="lin" valueType="num">
                                      <p:cBhvr>
                                        <p:cTn id="137" dur="1000" fill="hold"/>
                                        <p:tgtEl>
                                          <p:spTgt spid="49"/>
                                        </p:tgtEl>
                                        <p:attrNameLst>
                                          <p:attrName>ppt_w</p:attrName>
                                        </p:attrNameLst>
                                      </p:cBhvr>
                                      <p:tavLst>
                                        <p:tav tm="0">
                                          <p:val>
                                            <p:strVal val="#ppt_w*0.70"/>
                                          </p:val>
                                        </p:tav>
                                        <p:tav tm="100000">
                                          <p:val>
                                            <p:strVal val="#ppt_w"/>
                                          </p:val>
                                        </p:tav>
                                      </p:tavLst>
                                    </p:anim>
                                    <p:anim calcmode="lin" valueType="num">
                                      <p:cBhvr>
                                        <p:cTn id="138" dur="1000" fill="hold"/>
                                        <p:tgtEl>
                                          <p:spTgt spid="49"/>
                                        </p:tgtEl>
                                        <p:attrNameLst>
                                          <p:attrName>ppt_h</p:attrName>
                                        </p:attrNameLst>
                                      </p:cBhvr>
                                      <p:tavLst>
                                        <p:tav tm="0">
                                          <p:val>
                                            <p:strVal val="#ppt_h"/>
                                          </p:val>
                                        </p:tav>
                                        <p:tav tm="100000">
                                          <p:val>
                                            <p:strVal val="#ppt_h"/>
                                          </p:val>
                                        </p:tav>
                                      </p:tavLst>
                                    </p:anim>
                                    <p:animEffect transition="in" filter="fade">
                                      <p:cBhvr>
                                        <p:cTn id="139" dur="1000"/>
                                        <p:tgtEl>
                                          <p:spTgt spid="49"/>
                                        </p:tgtEl>
                                      </p:cBhvr>
                                    </p:animEffect>
                                  </p:childTnLst>
                                </p:cTn>
                              </p:par>
                              <p:par>
                                <p:cTn id="140" presetID="55" presetClass="entr" presetSubtype="0" fill="hold" nodeType="withEffect">
                                  <p:stCondLst>
                                    <p:cond delay="0"/>
                                  </p:stCondLst>
                                  <p:childTnLst>
                                    <p:set>
                                      <p:cBhvr>
                                        <p:cTn id="141" dur="1" fill="hold">
                                          <p:stCondLst>
                                            <p:cond delay="0"/>
                                          </p:stCondLst>
                                        </p:cTn>
                                        <p:tgtEl>
                                          <p:spTgt spid="51"/>
                                        </p:tgtEl>
                                        <p:attrNameLst>
                                          <p:attrName>style.visibility</p:attrName>
                                        </p:attrNameLst>
                                      </p:cBhvr>
                                      <p:to>
                                        <p:strVal val="visible"/>
                                      </p:to>
                                    </p:set>
                                    <p:anim calcmode="lin" valueType="num">
                                      <p:cBhvr>
                                        <p:cTn id="142" dur="1000" fill="hold"/>
                                        <p:tgtEl>
                                          <p:spTgt spid="51"/>
                                        </p:tgtEl>
                                        <p:attrNameLst>
                                          <p:attrName>ppt_w</p:attrName>
                                        </p:attrNameLst>
                                      </p:cBhvr>
                                      <p:tavLst>
                                        <p:tav tm="0">
                                          <p:val>
                                            <p:strVal val="#ppt_w*0.70"/>
                                          </p:val>
                                        </p:tav>
                                        <p:tav tm="100000">
                                          <p:val>
                                            <p:strVal val="#ppt_w"/>
                                          </p:val>
                                        </p:tav>
                                      </p:tavLst>
                                    </p:anim>
                                    <p:anim calcmode="lin" valueType="num">
                                      <p:cBhvr>
                                        <p:cTn id="143" dur="1000" fill="hold"/>
                                        <p:tgtEl>
                                          <p:spTgt spid="51"/>
                                        </p:tgtEl>
                                        <p:attrNameLst>
                                          <p:attrName>ppt_h</p:attrName>
                                        </p:attrNameLst>
                                      </p:cBhvr>
                                      <p:tavLst>
                                        <p:tav tm="0">
                                          <p:val>
                                            <p:strVal val="#ppt_h"/>
                                          </p:val>
                                        </p:tav>
                                        <p:tav tm="100000">
                                          <p:val>
                                            <p:strVal val="#ppt_h"/>
                                          </p:val>
                                        </p:tav>
                                      </p:tavLst>
                                    </p:anim>
                                    <p:animEffect transition="in" filter="fade">
                                      <p:cBhvr>
                                        <p:cTn id="144" dur="1000"/>
                                        <p:tgtEl>
                                          <p:spTgt spid="51"/>
                                        </p:tgtEl>
                                      </p:cBhvr>
                                    </p:animEffect>
                                  </p:childTnLst>
                                </p:cTn>
                              </p:par>
                              <p:par>
                                <p:cTn id="145" presetID="55" presetClass="entr" presetSubtype="0" fill="hold" nodeType="withEffect">
                                  <p:stCondLst>
                                    <p:cond delay="0"/>
                                  </p:stCondLst>
                                  <p:childTnLst>
                                    <p:set>
                                      <p:cBhvr>
                                        <p:cTn id="146" dur="1" fill="hold">
                                          <p:stCondLst>
                                            <p:cond delay="0"/>
                                          </p:stCondLst>
                                        </p:cTn>
                                        <p:tgtEl>
                                          <p:spTgt spid="54"/>
                                        </p:tgtEl>
                                        <p:attrNameLst>
                                          <p:attrName>style.visibility</p:attrName>
                                        </p:attrNameLst>
                                      </p:cBhvr>
                                      <p:to>
                                        <p:strVal val="visible"/>
                                      </p:to>
                                    </p:set>
                                    <p:anim calcmode="lin" valueType="num">
                                      <p:cBhvr>
                                        <p:cTn id="147" dur="1000" fill="hold"/>
                                        <p:tgtEl>
                                          <p:spTgt spid="54"/>
                                        </p:tgtEl>
                                        <p:attrNameLst>
                                          <p:attrName>ppt_w</p:attrName>
                                        </p:attrNameLst>
                                      </p:cBhvr>
                                      <p:tavLst>
                                        <p:tav tm="0">
                                          <p:val>
                                            <p:strVal val="#ppt_w*0.70"/>
                                          </p:val>
                                        </p:tav>
                                        <p:tav tm="100000">
                                          <p:val>
                                            <p:strVal val="#ppt_w"/>
                                          </p:val>
                                        </p:tav>
                                      </p:tavLst>
                                    </p:anim>
                                    <p:anim calcmode="lin" valueType="num">
                                      <p:cBhvr>
                                        <p:cTn id="148" dur="1000" fill="hold"/>
                                        <p:tgtEl>
                                          <p:spTgt spid="54"/>
                                        </p:tgtEl>
                                        <p:attrNameLst>
                                          <p:attrName>ppt_h</p:attrName>
                                        </p:attrNameLst>
                                      </p:cBhvr>
                                      <p:tavLst>
                                        <p:tav tm="0">
                                          <p:val>
                                            <p:strVal val="#ppt_h"/>
                                          </p:val>
                                        </p:tav>
                                        <p:tav tm="100000">
                                          <p:val>
                                            <p:strVal val="#ppt_h"/>
                                          </p:val>
                                        </p:tav>
                                      </p:tavLst>
                                    </p:anim>
                                    <p:animEffect transition="in" filter="fade">
                                      <p:cBhvr>
                                        <p:cTn id="149" dur="1000"/>
                                        <p:tgtEl>
                                          <p:spTgt spid="54"/>
                                        </p:tgtEl>
                                      </p:cBhvr>
                                    </p:animEffect>
                                  </p:childTnLst>
                                </p:cTn>
                              </p:par>
                              <p:par>
                                <p:cTn id="150" presetID="55" presetClass="entr" presetSubtype="0" fill="hold" nodeType="withEffect">
                                  <p:stCondLst>
                                    <p:cond delay="0"/>
                                  </p:stCondLst>
                                  <p:childTnLst>
                                    <p:set>
                                      <p:cBhvr>
                                        <p:cTn id="151" dur="1" fill="hold">
                                          <p:stCondLst>
                                            <p:cond delay="0"/>
                                          </p:stCondLst>
                                        </p:cTn>
                                        <p:tgtEl>
                                          <p:spTgt spid="55"/>
                                        </p:tgtEl>
                                        <p:attrNameLst>
                                          <p:attrName>style.visibility</p:attrName>
                                        </p:attrNameLst>
                                      </p:cBhvr>
                                      <p:to>
                                        <p:strVal val="visible"/>
                                      </p:to>
                                    </p:set>
                                    <p:anim calcmode="lin" valueType="num">
                                      <p:cBhvr>
                                        <p:cTn id="152" dur="1000" fill="hold"/>
                                        <p:tgtEl>
                                          <p:spTgt spid="55"/>
                                        </p:tgtEl>
                                        <p:attrNameLst>
                                          <p:attrName>ppt_w</p:attrName>
                                        </p:attrNameLst>
                                      </p:cBhvr>
                                      <p:tavLst>
                                        <p:tav tm="0">
                                          <p:val>
                                            <p:strVal val="#ppt_w*0.70"/>
                                          </p:val>
                                        </p:tav>
                                        <p:tav tm="100000">
                                          <p:val>
                                            <p:strVal val="#ppt_w"/>
                                          </p:val>
                                        </p:tav>
                                      </p:tavLst>
                                    </p:anim>
                                    <p:anim calcmode="lin" valueType="num">
                                      <p:cBhvr>
                                        <p:cTn id="153" dur="1000" fill="hold"/>
                                        <p:tgtEl>
                                          <p:spTgt spid="55"/>
                                        </p:tgtEl>
                                        <p:attrNameLst>
                                          <p:attrName>ppt_h</p:attrName>
                                        </p:attrNameLst>
                                      </p:cBhvr>
                                      <p:tavLst>
                                        <p:tav tm="0">
                                          <p:val>
                                            <p:strVal val="#ppt_h"/>
                                          </p:val>
                                        </p:tav>
                                        <p:tav tm="100000">
                                          <p:val>
                                            <p:strVal val="#ppt_h"/>
                                          </p:val>
                                        </p:tav>
                                      </p:tavLst>
                                    </p:anim>
                                    <p:animEffect transition="in" filter="fade">
                                      <p:cBhvr>
                                        <p:cTn id="154" dur="1000"/>
                                        <p:tgtEl>
                                          <p:spTgt spid="55"/>
                                        </p:tgtEl>
                                      </p:cBhvr>
                                    </p:animEffect>
                                  </p:childTnLst>
                                </p:cTn>
                              </p:par>
                              <p:par>
                                <p:cTn id="155" presetID="55" presetClass="entr" presetSubtype="0" fill="hold" nodeType="withEffect">
                                  <p:stCondLst>
                                    <p:cond delay="0"/>
                                  </p:stCondLst>
                                  <p:childTnLst>
                                    <p:set>
                                      <p:cBhvr>
                                        <p:cTn id="156" dur="1" fill="hold">
                                          <p:stCondLst>
                                            <p:cond delay="0"/>
                                          </p:stCondLst>
                                        </p:cTn>
                                        <p:tgtEl>
                                          <p:spTgt spid="59"/>
                                        </p:tgtEl>
                                        <p:attrNameLst>
                                          <p:attrName>style.visibility</p:attrName>
                                        </p:attrNameLst>
                                      </p:cBhvr>
                                      <p:to>
                                        <p:strVal val="visible"/>
                                      </p:to>
                                    </p:set>
                                    <p:anim calcmode="lin" valueType="num">
                                      <p:cBhvr>
                                        <p:cTn id="157" dur="1000" fill="hold"/>
                                        <p:tgtEl>
                                          <p:spTgt spid="59"/>
                                        </p:tgtEl>
                                        <p:attrNameLst>
                                          <p:attrName>ppt_w</p:attrName>
                                        </p:attrNameLst>
                                      </p:cBhvr>
                                      <p:tavLst>
                                        <p:tav tm="0">
                                          <p:val>
                                            <p:strVal val="#ppt_w*0.70"/>
                                          </p:val>
                                        </p:tav>
                                        <p:tav tm="100000">
                                          <p:val>
                                            <p:strVal val="#ppt_w"/>
                                          </p:val>
                                        </p:tav>
                                      </p:tavLst>
                                    </p:anim>
                                    <p:anim calcmode="lin" valueType="num">
                                      <p:cBhvr>
                                        <p:cTn id="158" dur="1000" fill="hold"/>
                                        <p:tgtEl>
                                          <p:spTgt spid="59"/>
                                        </p:tgtEl>
                                        <p:attrNameLst>
                                          <p:attrName>ppt_h</p:attrName>
                                        </p:attrNameLst>
                                      </p:cBhvr>
                                      <p:tavLst>
                                        <p:tav tm="0">
                                          <p:val>
                                            <p:strVal val="#ppt_h"/>
                                          </p:val>
                                        </p:tav>
                                        <p:tav tm="100000">
                                          <p:val>
                                            <p:strVal val="#ppt_h"/>
                                          </p:val>
                                        </p:tav>
                                      </p:tavLst>
                                    </p:anim>
                                    <p:animEffect transition="in" filter="fade">
                                      <p:cBhvr>
                                        <p:cTn id="159" dur="1000"/>
                                        <p:tgtEl>
                                          <p:spTgt spid="59"/>
                                        </p:tgtEl>
                                      </p:cBhvr>
                                    </p:animEffect>
                                  </p:childTnLst>
                                </p:cTn>
                              </p:par>
                              <p:par>
                                <p:cTn id="160" presetID="55" presetClass="entr" presetSubtype="0" fill="hold" nodeType="withEffect">
                                  <p:stCondLst>
                                    <p:cond delay="0"/>
                                  </p:stCondLst>
                                  <p:childTnLst>
                                    <p:set>
                                      <p:cBhvr>
                                        <p:cTn id="161" dur="1" fill="hold">
                                          <p:stCondLst>
                                            <p:cond delay="0"/>
                                          </p:stCondLst>
                                        </p:cTn>
                                        <p:tgtEl>
                                          <p:spTgt spid="60"/>
                                        </p:tgtEl>
                                        <p:attrNameLst>
                                          <p:attrName>style.visibility</p:attrName>
                                        </p:attrNameLst>
                                      </p:cBhvr>
                                      <p:to>
                                        <p:strVal val="visible"/>
                                      </p:to>
                                    </p:set>
                                    <p:anim calcmode="lin" valueType="num">
                                      <p:cBhvr>
                                        <p:cTn id="162" dur="1000" fill="hold"/>
                                        <p:tgtEl>
                                          <p:spTgt spid="60"/>
                                        </p:tgtEl>
                                        <p:attrNameLst>
                                          <p:attrName>ppt_w</p:attrName>
                                        </p:attrNameLst>
                                      </p:cBhvr>
                                      <p:tavLst>
                                        <p:tav tm="0">
                                          <p:val>
                                            <p:strVal val="#ppt_w*0.70"/>
                                          </p:val>
                                        </p:tav>
                                        <p:tav tm="100000">
                                          <p:val>
                                            <p:strVal val="#ppt_w"/>
                                          </p:val>
                                        </p:tav>
                                      </p:tavLst>
                                    </p:anim>
                                    <p:anim calcmode="lin" valueType="num">
                                      <p:cBhvr>
                                        <p:cTn id="163" dur="1000" fill="hold"/>
                                        <p:tgtEl>
                                          <p:spTgt spid="60"/>
                                        </p:tgtEl>
                                        <p:attrNameLst>
                                          <p:attrName>ppt_h</p:attrName>
                                        </p:attrNameLst>
                                      </p:cBhvr>
                                      <p:tavLst>
                                        <p:tav tm="0">
                                          <p:val>
                                            <p:strVal val="#ppt_h"/>
                                          </p:val>
                                        </p:tav>
                                        <p:tav tm="100000">
                                          <p:val>
                                            <p:strVal val="#ppt_h"/>
                                          </p:val>
                                        </p:tav>
                                      </p:tavLst>
                                    </p:anim>
                                    <p:animEffect transition="in" filter="fade">
                                      <p:cBhvr>
                                        <p:cTn id="164" dur="1000"/>
                                        <p:tgtEl>
                                          <p:spTgt spid="60"/>
                                        </p:tgtEl>
                                      </p:cBhvr>
                                    </p:animEffect>
                                  </p:childTnLst>
                                </p:cTn>
                              </p:par>
                              <p:par>
                                <p:cTn id="165" presetID="55" presetClass="entr" presetSubtype="0" fill="hold" nodeType="withEffect">
                                  <p:stCondLst>
                                    <p:cond delay="0"/>
                                  </p:stCondLst>
                                  <p:childTnLst>
                                    <p:set>
                                      <p:cBhvr>
                                        <p:cTn id="166" dur="1" fill="hold">
                                          <p:stCondLst>
                                            <p:cond delay="0"/>
                                          </p:stCondLst>
                                        </p:cTn>
                                        <p:tgtEl>
                                          <p:spTgt spid="61"/>
                                        </p:tgtEl>
                                        <p:attrNameLst>
                                          <p:attrName>style.visibility</p:attrName>
                                        </p:attrNameLst>
                                      </p:cBhvr>
                                      <p:to>
                                        <p:strVal val="visible"/>
                                      </p:to>
                                    </p:set>
                                    <p:anim calcmode="lin" valueType="num">
                                      <p:cBhvr>
                                        <p:cTn id="167" dur="1000" fill="hold"/>
                                        <p:tgtEl>
                                          <p:spTgt spid="61"/>
                                        </p:tgtEl>
                                        <p:attrNameLst>
                                          <p:attrName>ppt_w</p:attrName>
                                        </p:attrNameLst>
                                      </p:cBhvr>
                                      <p:tavLst>
                                        <p:tav tm="0">
                                          <p:val>
                                            <p:strVal val="#ppt_w*0.70"/>
                                          </p:val>
                                        </p:tav>
                                        <p:tav tm="100000">
                                          <p:val>
                                            <p:strVal val="#ppt_w"/>
                                          </p:val>
                                        </p:tav>
                                      </p:tavLst>
                                    </p:anim>
                                    <p:anim calcmode="lin" valueType="num">
                                      <p:cBhvr>
                                        <p:cTn id="168" dur="1000" fill="hold"/>
                                        <p:tgtEl>
                                          <p:spTgt spid="61"/>
                                        </p:tgtEl>
                                        <p:attrNameLst>
                                          <p:attrName>ppt_h</p:attrName>
                                        </p:attrNameLst>
                                      </p:cBhvr>
                                      <p:tavLst>
                                        <p:tav tm="0">
                                          <p:val>
                                            <p:strVal val="#ppt_h"/>
                                          </p:val>
                                        </p:tav>
                                        <p:tav tm="100000">
                                          <p:val>
                                            <p:strVal val="#ppt_h"/>
                                          </p:val>
                                        </p:tav>
                                      </p:tavLst>
                                    </p:anim>
                                    <p:animEffect transition="in" filter="fade">
                                      <p:cBhvr>
                                        <p:cTn id="169" dur="1000"/>
                                        <p:tgtEl>
                                          <p:spTgt spid="61"/>
                                        </p:tgtEl>
                                      </p:cBhvr>
                                    </p:animEffect>
                                  </p:childTnLst>
                                </p:cTn>
                              </p:par>
                              <p:par>
                                <p:cTn id="170" presetID="55" presetClass="entr" presetSubtype="0" fill="hold" nodeType="withEffect">
                                  <p:stCondLst>
                                    <p:cond delay="0"/>
                                  </p:stCondLst>
                                  <p:childTnLst>
                                    <p:set>
                                      <p:cBhvr>
                                        <p:cTn id="171" dur="1" fill="hold">
                                          <p:stCondLst>
                                            <p:cond delay="0"/>
                                          </p:stCondLst>
                                        </p:cTn>
                                        <p:tgtEl>
                                          <p:spTgt spid="62"/>
                                        </p:tgtEl>
                                        <p:attrNameLst>
                                          <p:attrName>style.visibility</p:attrName>
                                        </p:attrNameLst>
                                      </p:cBhvr>
                                      <p:to>
                                        <p:strVal val="visible"/>
                                      </p:to>
                                    </p:set>
                                    <p:anim calcmode="lin" valueType="num">
                                      <p:cBhvr>
                                        <p:cTn id="172" dur="1000" fill="hold"/>
                                        <p:tgtEl>
                                          <p:spTgt spid="62"/>
                                        </p:tgtEl>
                                        <p:attrNameLst>
                                          <p:attrName>ppt_w</p:attrName>
                                        </p:attrNameLst>
                                      </p:cBhvr>
                                      <p:tavLst>
                                        <p:tav tm="0">
                                          <p:val>
                                            <p:strVal val="#ppt_w*0.70"/>
                                          </p:val>
                                        </p:tav>
                                        <p:tav tm="100000">
                                          <p:val>
                                            <p:strVal val="#ppt_w"/>
                                          </p:val>
                                        </p:tav>
                                      </p:tavLst>
                                    </p:anim>
                                    <p:anim calcmode="lin" valueType="num">
                                      <p:cBhvr>
                                        <p:cTn id="173" dur="1000" fill="hold"/>
                                        <p:tgtEl>
                                          <p:spTgt spid="62"/>
                                        </p:tgtEl>
                                        <p:attrNameLst>
                                          <p:attrName>ppt_h</p:attrName>
                                        </p:attrNameLst>
                                      </p:cBhvr>
                                      <p:tavLst>
                                        <p:tav tm="0">
                                          <p:val>
                                            <p:strVal val="#ppt_h"/>
                                          </p:val>
                                        </p:tav>
                                        <p:tav tm="100000">
                                          <p:val>
                                            <p:strVal val="#ppt_h"/>
                                          </p:val>
                                        </p:tav>
                                      </p:tavLst>
                                    </p:anim>
                                    <p:animEffect transition="in" filter="fade">
                                      <p:cBhvr>
                                        <p:cTn id="174" dur="1000"/>
                                        <p:tgtEl>
                                          <p:spTgt spid="62"/>
                                        </p:tgtEl>
                                      </p:cBhvr>
                                    </p:animEffect>
                                  </p:childTnLst>
                                </p:cTn>
                              </p:par>
                              <p:par>
                                <p:cTn id="175" presetID="55" presetClass="entr" presetSubtype="0" fill="hold" nodeType="withEffect">
                                  <p:stCondLst>
                                    <p:cond delay="0"/>
                                  </p:stCondLst>
                                  <p:childTnLst>
                                    <p:set>
                                      <p:cBhvr>
                                        <p:cTn id="176" dur="1" fill="hold">
                                          <p:stCondLst>
                                            <p:cond delay="0"/>
                                          </p:stCondLst>
                                        </p:cTn>
                                        <p:tgtEl>
                                          <p:spTgt spid="63"/>
                                        </p:tgtEl>
                                        <p:attrNameLst>
                                          <p:attrName>style.visibility</p:attrName>
                                        </p:attrNameLst>
                                      </p:cBhvr>
                                      <p:to>
                                        <p:strVal val="visible"/>
                                      </p:to>
                                    </p:set>
                                    <p:anim calcmode="lin" valueType="num">
                                      <p:cBhvr>
                                        <p:cTn id="177" dur="1000" fill="hold"/>
                                        <p:tgtEl>
                                          <p:spTgt spid="63"/>
                                        </p:tgtEl>
                                        <p:attrNameLst>
                                          <p:attrName>ppt_w</p:attrName>
                                        </p:attrNameLst>
                                      </p:cBhvr>
                                      <p:tavLst>
                                        <p:tav tm="0">
                                          <p:val>
                                            <p:strVal val="#ppt_w*0.70"/>
                                          </p:val>
                                        </p:tav>
                                        <p:tav tm="100000">
                                          <p:val>
                                            <p:strVal val="#ppt_w"/>
                                          </p:val>
                                        </p:tav>
                                      </p:tavLst>
                                    </p:anim>
                                    <p:anim calcmode="lin" valueType="num">
                                      <p:cBhvr>
                                        <p:cTn id="178" dur="1000" fill="hold"/>
                                        <p:tgtEl>
                                          <p:spTgt spid="63"/>
                                        </p:tgtEl>
                                        <p:attrNameLst>
                                          <p:attrName>ppt_h</p:attrName>
                                        </p:attrNameLst>
                                      </p:cBhvr>
                                      <p:tavLst>
                                        <p:tav tm="0">
                                          <p:val>
                                            <p:strVal val="#ppt_h"/>
                                          </p:val>
                                        </p:tav>
                                        <p:tav tm="100000">
                                          <p:val>
                                            <p:strVal val="#ppt_h"/>
                                          </p:val>
                                        </p:tav>
                                      </p:tavLst>
                                    </p:anim>
                                    <p:animEffect transition="in" filter="fade">
                                      <p:cBhvr>
                                        <p:cTn id="179" dur="1000"/>
                                        <p:tgtEl>
                                          <p:spTgt spid="63"/>
                                        </p:tgtEl>
                                      </p:cBhvr>
                                    </p:animEffect>
                                  </p:childTnLst>
                                </p:cTn>
                              </p:par>
                              <p:par>
                                <p:cTn id="180" presetID="55" presetClass="entr" presetSubtype="0" fill="hold" nodeType="withEffect">
                                  <p:stCondLst>
                                    <p:cond delay="0"/>
                                  </p:stCondLst>
                                  <p:childTnLst>
                                    <p:set>
                                      <p:cBhvr>
                                        <p:cTn id="181" dur="1" fill="hold">
                                          <p:stCondLst>
                                            <p:cond delay="0"/>
                                          </p:stCondLst>
                                        </p:cTn>
                                        <p:tgtEl>
                                          <p:spTgt spid="64"/>
                                        </p:tgtEl>
                                        <p:attrNameLst>
                                          <p:attrName>style.visibility</p:attrName>
                                        </p:attrNameLst>
                                      </p:cBhvr>
                                      <p:to>
                                        <p:strVal val="visible"/>
                                      </p:to>
                                    </p:set>
                                    <p:anim calcmode="lin" valueType="num">
                                      <p:cBhvr>
                                        <p:cTn id="182" dur="1000" fill="hold"/>
                                        <p:tgtEl>
                                          <p:spTgt spid="64"/>
                                        </p:tgtEl>
                                        <p:attrNameLst>
                                          <p:attrName>ppt_w</p:attrName>
                                        </p:attrNameLst>
                                      </p:cBhvr>
                                      <p:tavLst>
                                        <p:tav tm="0">
                                          <p:val>
                                            <p:strVal val="#ppt_w*0.70"/>
                                          </p:val>
                                        </p:tav>
                                        <p:tav tm="100000">
                                          <p:val>
                                            <p:strVal val="#ppt_w"/>
                                          </p:val>
                                        </p:tav>
                                      </p:tavLst>
                                    </p:anim>
                                    <p:anim calcmode="lin" valueType="num">
                                      <p:cBhvr>
                                        <p:cTn id="183" dur="1000" fill="hold"/>
                                        <p:tgtEl>
                                          <p:spTgt spid="64"/>
                                        </p:tgtEl>
                                        <p:attrNameLst>
                                          <p:attrName>ppt_h</p:attrName>
                                        </p:attrNameLst>
                                      </p:cBhvr>
                                      <p:tavLst>
                                        <p:tav tm="0">
                                          <p:val>
                                            <p:strVal val="#ppt_h"/>
                                          </p:val>
                                        </p:tav>
                                        <p:tav tm="100000">
                                          <p:val>
                                            <p:strVal val="#ppt_h"/>
                                          </p:val>
                                        </p:tav>
                                      </p:tavLst>
                                    </p:anim>
                                    <p:animEffect transition="in" filter="fade">
                                      <p:cBhvr>
                                        <p:cTn id="184" dur="1000"/>
                                        <p:tgtEl>
                                          <p:spTgt spid="64"/>
                                        </p:tgtEl>
                                      </p:cBhvr>
                                    </p:animEffect>
                                  </p:childTnLst>
                                </p:cTn>
                              </p:par>
                              <p:par>
                                <p:cTn id="185" presetID="55" presetClass="entr" presetSubtype="0" fill="hold" nodeType="withEffect">
                                  <p:stCondLst>
                                    <p:cond delay="0"/>
                                  </p:stCondLst>
                                  <p:childTnLst>
                                    <p:set>
                                      <p:cBhvr>
                                        <p:cTn id="186" dur="1" fill="hold">
                                          <p:stCondLst>
                                            <p:cond delay="0"/>
                                          </p:stCondLst>
                                        </p:cTn>
                                        <p:tgtEl>
                                          <p:spTgt spid="65"/>
                                        </p:tgtEl>
                                        <p:attrNameLst>
                                          <p:attrName>style.visibility</p:attrName>
                                        </p:attrNameLst>
                                      </p:cBhvr>
                                      <p:to>
                                        <p:strVal val="visible"/>
                                      </p:to>
                                    </p:set>
                                    <p:anim calcmode="lin" valueType="num">
                                      <p:cBhvr>
                                        <p:cTn id="187" dur="1000" fill="hold"/>
                                        <p:tgtEl>
                                          <p:spTgt spid="65"/>
                                        </p:tgtEl>
                                        <p:attrNameLst>
                                          <p:attrName>ppt_w</p:attrName>
                                        </p:attrNameLst>
                                      </p:cBhvr>
                                      <p:tavLst>
                                        <p:tav tm="0">
                                          <p:val>
                                            <p:strVal val="#ppt_w*0.70"/>
                                          </p:val>
                                        </p:tav>
                                        <p:tav tm="100000">
                                          <p:val>
                                            <p:strVal val="#ppt_w"/>
                                          </p:val>
                                        </p:tav>
                                      </p:tavLst>
                                    </p:anim>
                                    <p:anim calcmode="lin" valueType="num">
                                      <p:cBhvr>
                                        <p:cTn id="188" dur="1000" fill="hold"/>
                                        <p:tgtEl>
                                          <p:spTgt spid="65"/>
                                        </p:tgtEl>
                                        <p:attrNameLst>
                                          <p:attrName>ppt_h</p:attrName>
                                        </p:attrNameLst>
                                      </p:cBhvr>
                                      <p:tavLst>
                                        <p:tav tm="0">
                                          <p:val>
                                            <p:strVal val="#ppt_h"/>
                                          </p:val>
                                        </p:tav>
                                        <p:tav tm="100000">
                                          <p:val>
                                            <p:strVal val="#ppt_h"/>
                                          </p:val>
                                        </p:tav>
                                      </p:tavLst>
                                    </p:anim>
                                    <p:animEffect transition="in" filter="fade">
                                      <p:cBhvr>
                                        <p:cTn id="189" dur="1000"/>
                                        <p:tgtEl>
                                          <p:spTgt spid="65"/>
                                        </p:tgtEl>
                                      </p:cBhvr>
                                    </p:animEffect>
                                  </p:childTnLst>
                                </p:cTn>
                              </p:par>
                              <p:par>
                                <p:cTn id="190" presetID="55" presetClass="entr" presetSubtype="0" fill="hold" nodeType="withEffect">
                                  <p:stCondLst>
                                    <p:cond delay="0"/>
                                  </p:stCondLst>
                                  <p:childTnLst>
                                    <p:set>
                                      <p:cBhvr>
                                        <p:cTn id="191" dur="1" fill="hold">
                                          <p:stCondLst>
                                            <p:cond delay="0"/>
                                          </p:stCondLst>
                                        </p:cTn>
                                        <p:tgtEl>
                                          <p:spTgt spid="67"/>
                                        </p:tgtEl>
                                        <p:attrNameLst>
                                          <p:attrName>style.visibility</p:attrName>
                                        </p:attrNameLst>
                                      </p:cBhvr>
                                      <p:to>
                                        <p:strVal val="visible"/>
                                      </p:to>
                                    </p:set>
                                    <p:anim calcmode="lin" valueType="num">
                                      <p:cBhvr>
                                        <p:cTn id="192" dur="1000" fill="hold"/>
                                        <p:tgtEl>
                                          <p:spTgt spid="67"/>
                                        </p:tgtEl>
                                        <p:attrNameLst>
                                          <p:attrName>ppt_w</p:attrName>
                                        </p:attrNameLst>
                                      </p:cBhvr>
                                      <p:tavLst>
                                        <p:tav tm="0">
                                          <p:val>
                                            <p:strVal val="#ppt_w*0.70"/>
                                          </p:val>
                                        </p:tav>
                                        <p:tav tm="100000">
                                          <p:val>
                                            <p:strVal val="#ppt_w"/>
                                          </p:val>
                                        </p:tav>
                                      </p:tavLst>
                                    </p:anim>
                                    <p:anim calcmode="lin" valueType="num">
                                      <p:cBhvr>
                                        <p:cTn id="193" dur="1000" fill="hold"/>
                                        <p:tgtEl>
                                          <p:spTgt spid="67"/>
                                        </p:tgtEl>
                                        <p:attrNameLst>
                                          <p:attrName>ppt_h</p:attrName>
                                        </p:attrNameLst>
                                      </p:cBhvr>
                                      <p:tavLst>
                                        <p:tav tm="0">
                                          <p:val>
                                            <p:strVal val="#ppt_h"/>
                                          </p:val>
                                        </p:tav>
                                        <p:tav tm="100000">
                                          <p:val>
                                            <p:strVal val="#ppt_h"/>
                                          </p:val>
                                        </p:tav>
                                      </p:tavLst>
                                    </p:anim>
                                    <p:animEffect transition="in" filter="fade">
                                      <p:cBhvr>
                                        <p:cTn id="194" dur="1000"/>
                                        <p:tgtEl>
                                          <p:spTgt spid="67"/>
                                        </p:tgtEl>
                                      </p:cBhvr>
                                    </p:animEffect>
                                  </p:childTnLst>
                                </p:cTn>
                              </p:par>
                              <p:par>
                                <p:cTn id="195" presetID="55" presetClass="entr" presetSubtype="0" fill="hold" nodeType="withEffect">
                                  <p:stCondLst>
                                    <p:cond delay="0"/>
                                  </p:stCondLst>
                                  <p:childTnLst>
                                    <p:set>
                                      <p:cBhvr>
                                        <p:cTn id="196" dur="1" fill="hold">
                                          <p:stCondLst>
                                            <p:cond delay="0"/>
                                          </p:stCondLst>
                                        </p:cTn>
                                        <p:tgtEl>
                                          <p:spTgt spid="66"/>
                                        </p:tgtEl>
                                        <p:attrNameLst>
                                          <p:attrName>style.visibility</p:attrName>
                                        </p:attrNameLst>
                                      </p:cBhvr>
                                      <p:to>
                                        <p:strVal val="visible"/>
                                      </p:to>
                                    </p:set>
                                    <p:anim calcmode="lin" valueType="num">
                                      <p:cBhvr>
                                        <p:cTn id="197" dur="1000" fill="hold"/>
                                        <p:tgtEl>
                                          <p:spTgt spid="66"/>
                                        </p:tgtEl>
                                        <p:attrNameLst>
                                          <p:attrName>ppt_w</p:attrName>
                                        </p:attrNameLst>
                                      </p:cBhvr>
                                      <p:tavLst>
                                        <p:tav tm="0">
                                          <p:val>
                                            <p:strVal val="#ppt_w*0.70"/>
                                          </p:val>
                                        </p:tav>
                                        <p:tav tm="100000">
                                          <p:val>
                                            <p:strVal val="#ppt_w"/>
                                          </p:val>
                                        </p:tav>
                                      </p:tavLst>
                                    </p:anim>
                                    <p:anim calcmode="lin" valueType="num">
                                      <p:cBhvr>
                                        <p:cTn id="198" dur="1000" fill="hold"/>
                                        <p:tgtEl>
                                          <p:spTgt spid="66"/>
                                        </p:tgtEl>
                                        <p:attrNameLst>
                                          <p:attrName>ppt_h</p:attrName>
                                        </p:attrNameLst>
                                      </p:cBhvr>
                                      <p:tavLst>
                                        <p:tav tm="0">
                                          <p:val>
                                            <p:strVal val="#ppt_h"/>
                                          </p:val>
                                        </p:tav>
                                        <p:tav tm="100000">
                                          <p:val>
                                            <p:strVal val="#ppt_h"/>
                                          </p:val>
                                        </p:tav>
                                      </p:tavLst>
                                    </p:anim>
                                    <p:animEffect transition="in" filter="fade">
                                      <p:cBhvr>
                                        <p:cTn id="199" dur="1000"/>
                                        <p:tgtEl>
                                          <p:spTgt spid="66"/>
                                        </p:tgtEl>
                                      </p:cBhvr>
                                    </p:animEffect>
                                  </p:childTnLst>
                                </p:cTn>
                              </p:par>
                              <p:par>
                                <p:cTn id="200" presetID="55" presetClass="entr" presetSubtype="0" fill="hold" nodeType="withEffect">
                                  <p:stCondLst>
                                    <p:cond delay="0"/>
                                  </p:stCondLst>
                                  <p:childTnLst>
                                    <p:set>
                                      <p:cBhvr>
                                        <p:cTn id="201" dur="1" fill="hold">
                                          <p:stCondLst>
                                            <p:cond delay="0"/>
                                          </p:stCondLst>
                                        </p:cTn>
                                        <p:tgtEl>
                                          <p:spTgt spid="67"/>
                                        </p:tgtEl>
                                        <p:attrNameLst>
                                          <p:attrName>style.visibility</p:attrName>
                                        </p:attrNameLst>
                                      </p:cBhvr>
                                      <p:to>
                                        <p:strVal val="visible"/>
                                      </p:to>
                                    </p:set>
                                    <p:anim calcmode="lin" valueType="num">
                                      <p:cBhvr>
                                        <p:cTn id="202" dur="1000" fill="hold"/>
                                        <p:tgtEl>
                                          <p:spTgt spid="67"/>
                                        </p:tgtEl>
                                        <p:attrNameLst>
                                          <p:attrName>ppt_w</p:attrName>
                                        </p:attrNameLst>
                                      </p:cBhvr>
                                      <p:tavLst>
                                        <p:tav tm="0">
                                          <p:val>
                                            <p:strVal val="#ppt_w*0.70"/>
                                          </p:val>
                                        </p:tav>
                                        <p:tav tm="100000">
                                          <p:val>
                                            <p:strVal val="#ppt_w"/>
                                          </p:val>
                                        </p:tav>
                                      </p:tavLst>
                                    </p:anim>
                                    <p:anim calcmode="lin" valueType="num">
                                      <p:cBhvr>
                                        <p:cTn id="203" dur="1000" fill="hold"/>
                                        <p:tgtEl>
                                          <p:spTgt spid="67"/>
                                        </p:tgtEl>
                                        <p:attrNameLst>
                                          <p:attrName>ppt_h</p:attrName>
                                        </p:attrNameLst>
                                      </p:cBhvr>
                                      <p:tavLst>
                                        <p:tav tm="0">
                                          <p:val>
                                            <p:strVal val="#ppt_h"/>
                                          </p:val>
                                        </p:tav>
                                        <p:tav tm="100000">
                                          <p:val>
                                            <p:strVal val="#ppt_h"/>
                                          </p:val>
                                        </p:tav>
                                      </p:tavLst>
                                    </p:anim>
                                    <p:animEffect transition="in" filter="fade">
                                      <p:cBhvr>
                                        <p:cTn id="204" dur="1000"/>
                                        <p:tgtEl>
                                          <p:spTgt spid="67"/>
                                        </p:tgtEl>
                                      </p:cBhvr>
                                    </p:animEffect>
                                  </p:childTnLst>
                                </p:cTn>
                              </p:par>
                              <p:par>
                                <p:cTn id="205" presetID="55" presetClass="entr" presetSubtype="0" fill="hold" nodeType="withEffect">
                                  <p:stCondLst>
                                    <p:cond delay="0"/>
                                  </p:stCondLst>
                                  <p:childTnLst>
                                    <p:set>
                                      <p:cBhvr>
                                        <p:cTn id="206" dur="1" fill="hold">
                                          <p:stCondLst>
                                            <p:cond delay="0"/>
                                          </p:stCondLst>
                                        </p:cTn>
                                        <p:tgtEl>
                                          <p:spTgt spid="67"/>
                                        </p:tgtEl>
                                        <p:attrNameLst>
                                          <p:attrName>style.visibility</p:attrName>
                                        </p:attrNameLst>
                                      </p:cBhvr>
                                      <p:to>
                                        <p:strVal val="visible"/>
                                      </p:to>
                                    </p:set>
                                    <p:anim calcmode="lin" valueType="num">
                                      <p:cBhvr>
                                        <p:cTn id="207" dur="1000" fill="hold"/>
                                        <p:tgtEl>
                                          <p:spTgt spid="67"/>
                                        </p:tgtEl>
                                        <p:attrNameLst>
                                          <p:attrName>ppt_w</p:attrName>
                                        </p:attrNameLst>
                                      </p:cBhvr>
                                      <p:tavLst>
                                        <p:tav tm="0">
                                          <p:val>
                                            <p:strVal val="#ppt_w*0.70"/>
                                          </p:val>
                                        </p:tav>
                                        <p:tav tm="100000">
                                          <p:val>
                                            <p:strVal val="#ppt_w"/>
                                          </p:val>
                                        </p:tav>
                                      </p:tavLst>
                                    </p:anim>
                                    <p:anim calcmode="lin" valueType="num">
                                      <p:cBhvr>
                                        <p:cTn id="208" dur="1000" fill="hold"/>
                                        <p:tgtEl>
                                          <p:spTgt spid="67"/>
                                        </p:tgtEl>
                                        <p:attrNameLst>
                                          <p:attrName>ppt_h</p:attrName>
                                        </p:attrNameLst>
                                      </p:cBhvr>
                                      <p:tavLst>
                                        <p:tav tm="0">
                                          <p:val>
                                            <p:strVal val="#ppt_h"/>
                                          </p:val>
                                        </p:tav>
                                        <p:tav tm="100000">
                                          <p:val>
                                            <p:strVal val="#ppt_h"/>
                                          </p:val>
                                        </p:tav>
                                      </p:tavLst>
                                    </p:anim>
                                    <p:animEffect transition="in" filter="fade">
                                      <p:cBhvr>
                                        <p:cTn id="209" dur="1000"/>
                                        <p:tgtEl>
                                          <p:spTgt spid="67"/>
                                        </p:tgtEl>
                                      </p:cBhvr>
                                    </p:animEffect>
                                  </p:childTnLst>
                                </p:cTn>
                              </p:par>
                            </p:childTnLst>
                          </p:cTn>
                        </p:par>
                      </p:childTnLst>
                    </p:cTn>
                  </p:par>
                  <p:par>
                    <p:cTn id="210" fill="hold">
                      <p:stCondLst>
                        <p:cond delay="indefinite"/>
                      </p:stCondLst>
                      <p:childTnLst>
                        <p:par>
                          <p:cTn id="211" fill="hold">
                            <p:stCondLst>
                              <p:cond delay="0"/>
                            </p:stCondLst>
                            <p:childTnLst>
                              <p:par>
                                <p:cTn id="212" presetID="10" presetClass="entr" presetSubtype="0" fill="hold" grpId="0" nodeType="clickEffect">
                                  <p:stCondLst>
                                    <p:cond delay="0"/>
                                  </p:stCondLst>
                                  <p:childTnLst>
                                    <p:set>
                                      <p:cBhvr>
                                        <p:cTn id="213" dur="1" fill="hold">
                                          <p:stCondLst>
                                            <p:cond delay="0"/>
                                          </p:stCondLst>
                                        </p:cTn>
                                        <p:tgtEl>
                                          <p:spTgt spid="68"/>
                                        </p:tgtEl>
                                        <p:attrNameLst>
                                          <p:attrName>style.visibility</p:attrName>
                                        </p:attrNameLst>
                                      </p:cBhvr>
                                      <p:to>
                                        <p:strVal val="visible"/>
                                      </p:to>
                                    </p:set>
                                    <p:animEffect transition="in" filter="fade">
                                      <p:cBhvr>
                                        <p:cTn id="21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6" grpId="0" animBg="1"/>
      <p:bldP spid="6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62"/>
            <a:ext cx="8229600" cy="1143000"/>
          </a:xfrm>
        </p:spPr>
        <p:txBody>
          <a:bodyPr/>
          <a:lstStyle/>
          <a:p>
            <a:r>
              <a:rPr lang="en-US" dirty="0" smtClean="0"/>
              <a:t>Other Sources?</a:t>
            </a:r>
            <a:endParaRPr lang="en-US" dirty="0"/>
          </a:p>
        </p:txBody>
      </p:sp>
      <p:sp>
        <p:nvSpPr>
          <p:cNvPr id="3" name="Content Placeholder 2"/>
          <p:cNvSpPr>
            <a:spLocks noGrp="1"/>
          </p:cNvSpPr>
          <p:nvPr>
            <p:ph idx="1"/>
          </p:nvPr>
        </p:nvSpPr>
        <p:spPr>
          <a:xfrm>
            <a:off x="457200" y="819935"/>
            <a:ext cx="8229600" cy="4525963"/>
          </a:xfrm>
        </p:spPr>
        <p:txBody>
          <a:bodyPr/>
          <a:lstStyle/>
          <a:p>
            <a:r>
              <a:rPr lang="en-US" dirty="0" smtClean="0"/>
              <a:t>Found another region of interest when comparing auxiliary channels</a:t>
            </a:r>
            <a:endParaRPr lang="en-US" dirty="0"/>
          </a:p>
        </p:txBody>
      </p:sp>
      <p:pic>
        <p:nvPicPr>
          <p:cNvPr id="4" name="Picture 3" descr="Screen Shot 2013-07-17 at 11.36.55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36194"/>
            <a:ext cx="9143999" cy="4921806"/>
          </a:xfrm>
          <a:prstGeom prst="rect">
            <a:avLst/>
          </a:prstGeom>
        </p:spPr>
      </p:pic>
      <p:sp>
        <p:nvSpPr>
          <p:cNvPr id="5" name="Frame 4"/>
          <p:cNvSpPr/>
          <p:nvPr/>
        </p:nvSpPr>
        <p:spPr>
          <a:xfrm>
            <a:off x="3453927" y="4739804"/>
            <a:ext cx="975773" cy="309791"/>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Frame 5"/>
          <p:cNvSpPr/>
          <p:nvPr/>
        </p:nvSpPr>
        <p:spPr>
          <a:xfrm>
            <a:off x="3258154" y="2576639"/>
            <a:ext cx="2300956" cy="1233105"/>
          </a:xfrm>
          <a:prstGeom prst="fram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7" name="Slide Number Placeholder 6"/>
          <p:cNvSpPr>
            <a:spLocks noGrp="1"/>
          </p:cNvSpPr>
          <p:nvPr>
            <p:ph type="sldNum" sz="quarter" idx="12"/>
          </p:nvPr>
        </p:nvSpPr>
        <p:spPr/>
        <p:txBody>
          <a:bodyPr/>
          <a:lstStyle/>
          <a:p>
            <a:fld id="{0FB56013-B943-42BA-886F-6F9D4EB85E9D}" type="slidenum">
              <a:rPr lang="en-US" smtClean="0"/>
              <a:t>22</a:t>
            </a:fld>
            <a:endParaRPr lang="en-US"/>
          </a:p>
        </p:txBody>
      </p:sp>
      <p:pic>
        <p:nvPicPr>
          <p:cNvPr id="8" name="Picture 7" descr="Screen Shot 2013-07-17 at 4.36.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75031"/>
            <a:ext cx="3010595" cy="513034"/>
          </a:xfrm>
          <a:prstGeom prst="rect">
            <a:avLst/>
          </a:prstGeom>
        </p:spPr>
      </p:pic>
    </p:spTree>
    <p:extLst>
      <p:ext uri="{BB962C8B-B14F-4D97-AF65-F5344CB8AC3E}">
        <p14:creationId xmlns:p14="http://schemas.microsoft.com/office/powerpoint/2010/main" val="3727600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Macintosh HD:Users:danielvander-hyde:Desktop:Screen Shot 2013-07-11 at 12.16.12 PM.png"/>
          <p:cNvPicPr>
            <a:picLocks noGrp="1"/>
          </p:cNvPicPr>
          <p:nvPr>
            <p:ph idx="1"/>
          </p:nvPr>
        </p:nvPicPr>
        <p:blipFill>
          <a:blip r:embed="rId3">
            <a:extLst>
              <a:ext uri="{28A0092B-C50C-407E-A947-70E740481C1C}">
                <a14:useLocalDpi xmlns:a14="http://schemas.microsoft.com/office/drawing/2010/main" val="0"/>
              </a:ext>
            </a:extLst>
          </a:blip>
          <a:srcRect l="4009" r="4009"/>
          <a:stretch>
            <a:fillRect/>
          </a:stretch>
        </p:blipFill>
        <p:spPr bwMode="auto">
          <a:xfrm>
            <a:off x="0" y="0"/>
            <a:ext cx="9144000" cy="4525963"/>
          </a:xfrm>
          <a:prstGeom prst="rect">
            <a:avLst/>
          </a:prstGeom>
          <a:noFill/>
          <a:ln>
            <a:noFill/>
          </a:ln>
        </p:spPr>
      </p:pic>
      <p:cxnSp>
        <p:nvCxnSpPr>
          <p:cNvPr id="5" name="Straight Connector 4"/>
          <p:cNvCxnSpPr/>
          <p:nvPr/>
        </p:nvCxnSpPr>
        <p:spPr>
          <a:xfrm>
            <a:off x="2395750"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7" name="Straight Connector 6"/>
          <p:cNvCxnSpPr/>
          <p:nvPr/>
        </p:nvCxnSpPr>
        <p:spPr>
          <a:xfrm>
            <a:off x="3557385"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9" name="Straight Connector 8"/>
          <p:cNvCxnSpPr/>
          <p:nvPr/>
        </p:nvCxnSpPr>
        <p:spPr>
          <a:xfrm>
            <a:off x="1789217"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0" name="Straight Connector 9"/>
          <p:cNvCxnSpPr/>
          <p:nvPr/>
        </p:nvCxnSpPr>
        <p:spPr>
          <a:xfrm>
            <a:off x="2935362"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Straight Connector 10"/>
          <p:cNvCxnSpPr/>
          <p:nvPr/>
        </p:nvCxnSpPr>
        <p:spPr>
          <a:xfrm>
            <a:off x="1154189"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2" name="Straight Connector 11"/>
          <p:cNvCxnSpPr/>
          <p:nvPr/>
        </p:nvCxnSpPr>
        <p:spPr>
          <a:xfrm>
            <a:off x="4176042"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3" name="Straight Connector 12"/>
          <p:cNvCxnSpPr/>
          <p:nvPr/>
        </p:nvCxnSpPr>
        <p:spPr>
          <a:xfrm>
            <a:off x="4780974"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Straight Connector 13"/>
          <p:cNvCxnSpPr/>
          <p:nvPr/>
        </p:nvCxnSpPr>
        <p:spPr>
          <a:xfrm>
            <a:off x="5416000"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5942608"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6" name="Straight Connector 15"/>
          <p:cNvCxnSpPr/>
          <p:nvPr/>
        </p:nvCxnSpPr>
        <p:spPr>
          <a:xfrm>
            <a:off x="6577635"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17" name="Straight Connector 16"/>
          <p:cNvCxnSpPr/>
          <p:nvPr/>
        </p:nvCxnSpPr>
        <p:spPr>
          <a:xfrm>
            <a:off x="7192214" y="945480"/>
            <a:ext cx="0" cy="2105962"/>
          </a:xfrm>
          <a:prstGeom prst="line">
            <a:avLst/>
          </a:prstGeom>
        </p:spPr>
        <p:style>
          <a:lnRef idx="2">
            <a:schemeClr val="accent3"/>
          </a:lnRef>
          <a:fillRef idx="0">
            <a:schemeClr val="accent3"/>
          </a:fillRef>
          <a:effectRef idx="1">
            <a:schemeClr val="accent3"/>
          </a:effectRef>
          <a:fontRef idx="minor">
            <a:schemeClr val="tx1"/>
          </a:fontRef>
        </p:style>
      </p:cxnSp>
      <p:sp>
        <p:nvSpPr>
          <p:cNvPr id="18" name="TextBox 17"/>
          <p:cNvSpPr txBox="1"/>
          <p:nvPr/>
        </p:nvSpPr>
        <p:spPr>
          <a:xfrm>
            <a:off x="726340" y="4646866"/>
            <a:ext cx="7745848" cy="1200329"/>
          </a:xfrm>
          <a:prstGeom prst="rect">
            <a:avLst/>
          </a:prstGeom>
          <a:noFill/>
        </p:spPr>
        <p:txBody>
          <a:bodyPr wrap="square" rtlCol="0">
            <a:spAutoFit/>
          </a:bodyPr>
          <a:lstStyle/>
          <a:p>
            <a:pPr marL="285750" indent="-285750">
              <a:buFont typeface="Arial"/>
              <a:buChar char="•"/>
            </a:pPr>
            <a:r>
              <a:rPr lang="en-US" dirty="0" smtClean="0"/>
              <a:t>The switching on and off of Air Compressor (again causes inrush current)</a:t>
            </a:r>
          </a:p>
          <a:p>
            <a:pPr marL="285750" indent="-285750">
              <a:buFont typeface="Arial"/>
              <a:buChar char="•"/>
            </a:pPr>
            <a:r>
              <a:rPr lang="en-US" dirty="0" smtClean="0"/>
              <a:t>Activity is monitored by pressure probe (Em_PRNE13_CA)</a:t>
            </a:r>
          </a:p>
          <a:p>
            <a:pPr marL="285750" indent="-285750">
              <a:buFont typeface="Arial"/>
              <a:buChar char="•"/>
            </a:pPr>
            <a:r>
              <a:rPr lang="en-US" dirty="0" smtClean="0"/>
              <a:t>These triggers do not show in the Dark Fringe</a:t>
            </a:r>
            <a:endParaRPr lang="en-US" dirty="0" smtClean="0"/>
          </a:p>
          <a:p>
            <a:pPr marL="285750" indent="-285750">
              <a:buFont typeface="Arial"/>
              <a:buChar char="•"/>
            </a:pPr>
            <a:endParaRPr lang="en-US" dirty="0"/>
          </a:p>
        </p:txBody>
      </p:sp>
      <p:sp>
        <p:nvSpPr>
          <p:cNvPr id="3" name="Slide Number Placeholder 2"/>
          <p:cNvSpPr>
            <a:spLocks noGrp="1"/>
          </p:cNvSpPr>
          <p:nvPr>
            <p:ph type="sldNum" sz="quarter" idx="12"/>
          </p:nvPr>
        </p:nvSpPr>
        <p:spPr/>
        <p:txBody>
          <a:bodyPr/>
          <a:lstStyle/>
          <a:p>
            <a:fld id="{0FB56013-B943-42BA-886F-6F9D4EB85E9D}" type="slidenum">
              <a:rPr lang="en-US" smtClean="0"/>
              <a:t>23</a:t>
            </a:fld>
            <a:endParaRPr lang="en-US"/>
          </a:p>
        </p:txBody>
      </p:sp>
      <p:cxnSp>
        <p:nvCxnSpPr>
          <p:cNvPr id="19" name="Straight Connector 18"/>
          <p:cNvCxnSpPr/>
          <p:nvPr/>
        </p:nvCxnSpPr>
        <p:spPr>
          <a:xfrm>
            <a:off x="1427079"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0" name="Straight Connector 19"/>
          <p:cNvCxnSpPr/>
          <p:nvPr/>
        </p:nvCxnSpPr>
        <p:spPr>
          <a:xfrm>
            <a:off x="2051094"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1" name="Straight Connector 20"/>
          <p:cNvCxnSpPr/>
          <p:nvPr/>
        </p:nvCxnSpPr>
        <p:spPr>
          <a:xfrm>
            <a:off x="2675108"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2" name="Straight Connector 21"/>
          <p:cNvCxnSpPr/>
          <p:nvPr/>
        </p:nvCxnSpPr>
        <p:spPr>
          <a:xfrm>
            <a:off x="3222489"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3" name="Straight Connector 22"/>
          <p:cNvCxnSpPr/>
          <p:nvPr/>
        </p:nvCxnSpPr>
        <p:spPr>
          <a:xfrm>
            <a:off x="3835556"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4" name="Straight Connector 23"/>
          <p:cNvCxnSpPr/>
          <p:nvPr/>
        </p:nvCxnSpPr>
        <p:spPr>
          <a:xfrm>
            <a:off x="4448622"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5" name="Straight Connector 24"/>
          <p:cNvCxnSpPr/>
          <p:nvPr/>
        </p:nvCxnSpPr>
        <p:spPr>
          <a:xfrm>
            <a:off x="5061689"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6" name="Straight Connector 25"/>
          <p:cNvCxnSpPr/>
          <p:nvPr/>
        </p:nvCxnSpPr>
        <p:spPr>
          <a:xfrm>
            <a:off x="5685703"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7" name="Straight Connector 26"/>
          <p:cNvCxnSpPr/>
          <p:nvPr/>
        </p:nvCxnSpPr>
        <p:spPr>
          <a:xfrm>
            <a:off x="6287823"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8" name="Straight Connector 27"/>
          <p:cNvCxnSpPr/>
          <p:nvPr/>
        </p:nvCxnSpPr>
        <p:spPr>
          <a:xfrm>
            <a:off x="6902986"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29" name="Straight Connector 28"/>
          <p:cNvCxnSpPr/>
          <p:nvPr/>
        </p:nvCxnSpPr>
        <p:spPr>
          <a:xfrm>
            <a:off x="7459218" y="945480"/>
            <a:ext cx="0" cy="2105962"/>
          </a:xfrm>
          <a:prstGeom prst="line">
            <a:avLst/>
          </a:prstGeom>
        </p:spPr>
        <p:style>
          <a:lnRef idx="2">
            <a:schemeClr val="accent3"/>
          </a:lnRef>
          <a:fillRef idx="0">
            <a:schemeClr val="accent3"/>
          </a:fillRef>
          <a:effectRef idx="1">
            <a:schemeClr val="accent3"/>
          </a:effectRef>
          <a:fontRef idx="minor">
            <a:schemeClr val="tx1"/>
          </a:fontRef>
        </p:style>
      </p:cxnSp>
      <p:cxnSp>
        <p:nvCxnSpPr>
          <p:cNvPr id="55" name="Straight Arrow Connector 54"/>
          <p:cNvCxnSpPr/>
          <p:nvPr/>
        </p:nvCxnSpPr>
        <p:spPr>
          <a:xfrm>
            <a:off x="1151237" y="2122286"/>
            <a:ext cx="275842"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1461005" y="2133235"/>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a:off x="1770773" y="2133235"/>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2051094" y="2133235"/>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2395750" y="2133235"/>
            <a:ext cx="264842"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2660592" y="2133235"/>
            <a:ext cx="27477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2935362" y="2142419"/>
            <a:ext cx="276549"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3247617" y="2142419"/>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a:off x="3557385" y="2122286"/>
            <a:ext cx="308229"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3865614" y="2109573"/>
            <a:ext cx="310428" cy="1660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4176042" y="2122286"/>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4448622" y="2122286"/>
            <a:ext cx="32241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5061689" y="2122286"/>
            <a:ext cx="354311"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4751921" y="2122286"/>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5416000" y="2111337"/>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V="1">
            <a:off x="5684742" y="2109573"/>
            <a:ext cx="257866" cy="176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5942608" y="2107809"/>
            <a:ext cx="370868" cy="352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a:off x="6313476" y="2111337"/>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a:off x="6623244" y="2109573"/>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a:off x="6933012" y="2109573"/>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7192214" y="2107809"/>
            <a:ext cx="309768"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77" name="Line Callout 3 76"/>
          <p:cNvSpPr/>
          <p:nvPr/>
        </p:nvSpPr>
        <p:spPr>
          <a:xfrm>
            <a:off x="7641121" y="1938103"/>
            <a:ext cx="1502879" cy="339411"/>
          </a:xfrm>
          <a:prstGeom prst="borderCallout3">
            <a:avLst>
              <a:gd name="adj1" fmla="val 54234"/>
              <a:gd name="adj2" fmla="val 1557"/>
              <a:gd name="adj3" fmla="val 2621"/>
              <a:gd name="adj4" fmla="val -17216"/>
              <a:gd name="adj5" fmla="val -25806"/>
              <a:gd name="adj6" fmla="val -61173"/>
              <a:gd name="adj7" fmla="val 45222"/>
              <a:gd name="adj8" fmla="val -6237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900 seconds</a:t>
            </a:r>
            <a:endParaRPr lang="en-US" dirty="0"/>
          </a:p>
        </p:txBody>
      </p:sp>
    </p:spTree>
    <p:extLst>
      <p:ext uri="{BB962C8B-B14F-4D97-AF65-F5344CB8AC3E}">
        <p14:creationId xmlns:p14="http://schemas.microsoft.com/office/powerpoint/2010/main" val="25557408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500"/>
                                        <p:tgtEl>
                                          <p:spTgt spid="11"/>
                                        </p:tgtEl>
                                      </p:cBhvr>
                                    </p:animEffect>
                                  </p:childTnLst>
                                </p:cTn>
                              </p:par>
                              <p:par>
                                <p:cTn id="8" presetID="18" presetClass="entr" presetSubtype="1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par>
                                <p:cTn id="11" presetID="18" presetClass="entr" presetSubtype="12"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trips(downLeft)">
                                      <p:cBhvr>
                                        <p:cTn id="13" dur="500"/>
                                        <p:tgtEl>
                                          <p:spTgt spid="5"/>
                                        </p:tgtEl>
                                      </p:cBhvr>
                                    </p:animEffect>
                                  </p:childTnLst>
                                </p:cTn>
                              </p:par>
                              <p:par>
                                <p:cTn id="14" presetID="18" presetClass="entr" presetSubtype="1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trips(downLeft)">
                                      <p:cBhvr>
                                        <p:cTn id="16" dur="500"/>
                                        <p:tgtEl>
                                          <p:spTgt spid="10"/>
                                        </p:tgtEl>
                                      </p:cBhvr>
                                    </p:animEffect>
                                  </p:childTnLst>
                                </p:cTn>
                              </p:par>
                              <p:par>
                                <p:cTn id="17" presetID="18" presetClass="entr" presetSubtype="1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downLeft)">
                                      <p:cBhvr>
                                        <p:cTn id="19" dur="500"/>
                                        <p:tgtEl>
                                          <p:spTgt spid="7"/>
                                        </p:tgtEl>
                                      </p:cBhvr>
                                    </p:animEffect>
                                  </p:childTnLst>
                                </p:cTn>
                              </p:par>
                              <p:par>
                                <p:cTn id="20" presetID="18" presetClass="entr" presetSubtype="12"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Left)">
                                      <p:cBhvr>
                                        <p:cTn id="22" dur="500"/>
                                        <p:tgtEl>
                                          <p:spTgt spid="12"/>
                                        </p:tgtEl>
                                      </p:cBhvr>
                                    </p:animEffect>
                                  </p:childTnLst>
                                </p:cTn>
                              </p:par>
                              <p:par>
                                <p:cTn id="23" presetID="18" presetClass="entr" presetSubtype="12"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trips(downLeft)">
                                      <p:cBhvr>
                                        <p:cTn id="25" dur="500"/>
                                        <p:tgtEl>
                                          <p:spTgt spid="13"/>
                                        </p:tgtEl>
                                      </p:cBhvr>
                                    </p:animEffect>
                                  </p:childTnLst>
                                </p:cTn>
                              </p:par>
                              <p:par>
                                <p:cTn id="26" presetID="18" presetClass="entr" presetSubtype="12"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strips(downLeft)">
                                      <p:cBhvr>
                                        <p:cTn id="28" dur="500"/>
                                        <p:tgtEl>
                                          <p:spTgt spid="14"/>
                                        </p:tgtEl>
                                      </p:cBhvr>
                                    </p:animEffect>
                                  </p:childTnLst>
                                </p:cTn>
                              </p:par>
                              <p:par>
                                <p:cTn id="29" presetID="18" presetClass="entr" presetSubtype="12"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strips(downLeft)">
                                      <p:cBhvr>
                                        <p:cTn id="31" dur="500"/>
                                        <p:tgtEl>
                                          <p:spTgt spid="15"/>
                                        </p:tgtEl>
                                      </p:cBhvr>
                                    </p:animEffect>
                                  </p:childTnLst>
                                </p:cTn>
                              </p:par>
                              <p:par>
                                <p:cTn id="32" presetID="18" presetClass="entr" presetSubtype="12"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strips(downLeft)">
                                      <p:cBhvr>
                                        <p:cTn id="34" dur="500"/>
                                        <p:tgtEl>
                                          <p:spTgt spid="16"/>
                                        </p:tgtEl>
                                      </p:cBhvr>
                                    </p:animEffect>
                                  </p:childTnLst>
                                </p:cTn>
                              </p:par>
                              <p:par>
                                <p:cTn id="35" presetID="18" presetClass="entr" presetSubtype="1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trips(downLeft)">
                                      <p:cBhvr>
                                        <p:cTn id="37" dur="500"/>
                                        <p:tgtEl>
                                          <p:spTgt spid="17"/>
                                        </p:tgtEl>
                                      </p:cBhvr>
                                    </p:animEffect>
                                  </p:childTnLst>
                                </p:cTn>
                              </p:par>
                              <p:par>
                                <p:cTn id="38" presetID="18" presetClass="entr" presetSubtype="12"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strips(downLeft)">
                                      <p:cBhvr>
                                        <p:cTn id="40" dur="500"/>
                                        <p:tgtEl>
                                          <p:spTgt spid="19"/>
                                        </p:tgtEl>
                                      </p:cBhvr>
                                    </p:animEffect>
                                  </p:childTnLst>
                                </p:cTn>
                              </p:par>
                              <p:par>
                                <p:cTn id="41" presetID="18" presetClass="entr" presetSubtype="12"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trips(downLeft)">
                                      <p:cBhvr>
                                        <p:cTn id="43" dur="500"/>
                                        <p:tgtEl>
                                          <p:spTgt spid="20"/>
                                        </p:tgtEl>
                                      </p:cBhvr>
                                    </p:animEffect>
                                  </p:childTnLst>
                                </p:cTn>
                              </p:par>
                              <p:par>
                                <p:cTn id="44" presetID="18" presetClass="entr" presetSubtype="12"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strips(downLeft)">
                                      <p:cBhvr>
                                        <p:cTn id="46" dur="500"/>
                                        <p:tgtEl>
                                          <p:spTgt spid="21"/>
                                        </p:tgtEl>
                                      </p:cBhvr>
                                    </p:animEffect>
                                  </p:childTnLst>
                                </p:cTn>
                              </p:par>
                              <p:par>
                                <p:cTn id="47" presetID="18" presetClass="entr" presetSubtype="12"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strips(downLeft)">
                                      <p:cBhvr>
                                        <p:cTn id="49" dur="500"/>
                                        <p:tgtEl>
                                          <p:spTgt spid="22"/>
                                        </p:tgtEl>
                                      </p:cBhvr>
                                    </p:animEffect>
                                  </p:childTnLst>
                                </p:cTn>
                              </p:par>
                              <p:par>
                                <p:cTn id="50" presetID="18" presetClass="entr" presetSubtype="12"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Left)">
                                      <p:cBhvr>
                                        <p:cTn id="52" dur="500"/>
                                        <p:tgtEl>
                                          <p:spTgt spid="23"/>
                                        </p:tgtEl>
                                      </p:cBhvr>
                                    </p:animEffect>
                                  </p:childTnLst>
                                </p:cTn>
                              </p:par>
                              <p:par>
                                <p:cTn id="53" presetID="18" presetClass="entr" presetSubtype="12"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strips(downLeft)">
                                      <p:cBhvr>
                                        <p:cTn id="55" dur="500"/>
                                        <p:tgtEl>
                                          <p:spTgt spid="24"/>
                                        </p:tgtEl>
                                      </p:cBhvr>
                                    </p:animEffect>
                                  </p:childTnLst>
                                </p:cTn>
                              </p:par>
                              <p:par>
                                <p:cTn id="56" presetID="18" presetClass="entr" presetSubtype="12"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strips(downLeft)">
                                      <p:cBhvr>
                                        <p:cTn id="58" dur="500"/>
                                        <p:tgtEl>
                                          <p:spTgt spid="25"/>
                                        </p:tgtEl>
                                      </p:cBhvr>
                                    </p:animEffect>
                                  </p:childTnLst>
                                </p:cTn>
                              </p:par>
                              <p:par>
                                <p:cTn id="59" presetID="18" presetClass="entr" presetSubtype="12"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downLeft)">
                                      <p:cBhvr>
                                        <p:cTn id="61" dur="500"/>
                                        <p:tgtEl>
                                          <p:spTgt spid="26"/>
                                        </p:tgtEl>
                                      </p:cBhvr>
                                    </p:animEffect>
                                  </p:childTnLst>
                                </p:cTn>
                              </p:par>
                              <p:par>
                                <p:cTn id="62" presetID="18" presetClass="entr" presetSubtype="12"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strips(downLeft)">
                                      <p:cBhvr>
                                        <p:cTn id="64" dur="500"/>
                                        <p:tgtEl>
                                          <p:spTgt spid="27"/>
                                        </p:tgtEl>
                                      </p:cBhvr>
                                    </p:animEffect>
                                  </p:childTnLst>
                                </p:cTn>
                              </p:par>
                              <p:par>
                                <p:cTn id="65" presetID="18" presetClass="entr" presetSubtype="12"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strips(downLeft)">
                                      <p:cBhvr>
                                        <p:cTn id="67" dur="500"/>
                                        <p:tgtEl>
                                          <p:spTgt spid="28"/>
                                        </p:tgtEl>
                                      </p:cBhvr>
                                    </p:animEffect>
                                  </p:childTnLst>
                                </p:cTn>
                              </p:par>
                              <p:par>
                                <p:cTn id="68" presetID="18" presetClass="entr" presetSubtype="12"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strips(downLeft)">
                                      <p:cBhvr>
                                        <p:cTn id="70" dur="500"/>
                                        <p:tgtEl>
                                          <p:spTgt spid="29"/>
                                        </p:tgtEl>
                                      </p:cBhvr>
                                    </p:animEffect>
                                  </p:childTnLst>
                                </p:cTn>
                              </p:par>
                            </p:childTnLst>
                          </p:cTn>
                        </p:par>
                      </p:childTnLst>
                    </p:cTn>
                  </p:par>
                  <p:par>
                    <p:cTn id="71" fill="hold">
                      <p:stCondLst>
                        <p:cond delay="indefinite"/>
                      </p:stCondLst>
                      <p:childTnLst>
                        <p:par>
                          <p:cTn id="72" fill="hold">
                            <p:stCondLst>
                              <p:cond delay="0"/>
                            </p:stCondLst>
                            <p:childTnLst>
                              <p:par>
                                <p:cTn id="73" presetID="55" presetClass="entr" presetSubtype="0" fill="hold" nodeType="clickEffect">
                                  <p:stCondLst>
                                    <p:cond delay="0"/>
                                  </p:stCondLst>
                                  <p:childTnLst>
                                    <p:set>
                                      <p:cBhvr>
                                        <p:cTn id="74" dur="1" fill="hold">
                                          <p:stCondLst>
                                            <p:cond delay="0"/>
                                          </p:stCondLst>
                                        </p:cTn>
                                        <p:tgtEl>
                                          <p:spTgt spid="60"/>
                                        </p:tgtEl>
                                        <p:attrNameLst>
                                          <p:attrName>style.visibility</p:attrName>
                                        </p:attrNameLst>
                                      </p:cBhvr>
                                      <p:to>
                                        <p:strVal val="visible"/>
                                      </p:to>
                                    </p:set>
                                    <p:anim calcmode="lin" valueType="num">
                                      <p:cBhvr>
                                        <p:cTn id="75" dur="1000" fill="hold"/>
                                        <p:tgtEl>
                                          <p:spTgt spid="60"/>
                                        </p:tgtEl>
                                        <p:attrNameLst>
                                          <p:attrName>ppt_w</p:attrName>
                                        </p:attrNameLst>
                                      </p:cBhvr>
                                      <p:tavLst>
                                        <p:tav tm="0">
                                          <p:val>
                                            <p:strVal val="#ppt_w*0.70"/>
                                          </p:val>
                                        </p:tav>
                                        <p:tav tm="100000">
                                          <p:val>
                                            <p:strVal val="#ppt_w"/>
                                          </p:val>
                                        </p:tav>
                                      </p:tavLst>
                                    </p:anim>
                                    <p:anim calcmode="lin" valueType="num">
                                      <p:cBhvr>
                                        <p:cTn id="76" dur="1000" fill="hold"/>
                                        <p:tgtEl>
                                          <p:spTgt spid="60"/>
                                        </p:tgtEl>
                                        <p:attrNameLst>
                                          <p:attrName>ppt_h</p:attrName>
                                        </p:attrNameLst>
                                      </p:cBhvr>
                                      <p:tavLst>
                                        <p:tav tm="0">
                                          <p:val>
                                            <p:strVal val="#ppt_h"/>
                                          </p:val>
                                        </p:tav>
                                        <p:tav tm="100000">
                                          <p:val>
                                            <p:strVal val="#ppt_h"/>
                                          </p:val>
                                        </p:tav>
                                      </p:tavLst>
                                    </p:anim>
                                    <p:animEffect transition="in" filter="fade">
                                      <p:cBhvr>
                                        <p:cTn id="77" dur="1000"/>
                                        <p:tgtEl>
                                          <p:spTgt spid="60"/>
                                        </p:tgtEl>
                                      </p:cBhvr>
                                    </p:animEffect>
                                  </p:childTnLst>
                                </p:cTn>
                              </p:par>
                              <p:par>
                                <p:cTn id="78" presetID="55" presetClass="entr" presetSubtype="0" fill="hold" nodeType="with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1000" fill="hold"/>
                                        <p:tgtEl>
                                          <p:spTgt spid="55"/>
                                        </p:tgtEl>
                                        <p:attrNameLst>
                                          <p:attrName>ppt_w</p:attrName>
                                        </p:attrNameLst>
                                      </p:cBhvr>
                                      <p:tavLst>
                                        <p:tav tm="0">
                                          <p:val>
                                            <p:strVal val="#ppt_w*0.70"/>
                                          </p:val>
                                        </p:tav>
                                        <p:tav tm="100000">
                                          <p:val>
                                            <p:strVal val="#ppt_w"/>
                                          </p:val>
                                        </p:tav>
                                      </p:tavLst>
                                    </p:anim>
                                    <p:anim calcmode="lin" valueType="num">
                                      <p:cBhvr>
                                        <p:cTn id="81" dur="1000" fill="hold"/>
                                        <p:tgtEl>
                                          <p:spTgt spid="55"/>
                                        </p:tgtEl>
                                        <p:attrNameLst>
                                          <p:attrName>ppt_h</p:attrName>
                                        </p:attrNameLst>
                                      </p:cBhvr>
                                      <p:tavLst>
                                        <p:tav tm="0">
                                          <p:val>
                                            <p:strVal val="#ppt_h"/>
                                          </p:val>
                                        </p:tav>
                                        <p:tav tm="100000">
                                          <p:val>
                                            <p:strVal val="#ppt_h"/>
                                          </p:val>
                                        </p:tav>
                                      </p:tavLst>
                                    </p:anim>
                                    <p:animEffect transition="in" filter="fade">
                                      <p:cBhvr>
                                        <p:cTn id="82" dur="1000"/>
                                        <p:tgtEl>
                                          <p:spTgt spid="55"/>
                                        </p:tgtEl>
                                      </p:cBhvr>
                                    </p:animEffect>
                                  </p:childTnLst>
                                </p:cTn>
                              </p:par>
                              <p:par>
                                <p:cTn id="83" presetID="55" presetClass="entr" presetSubtype="0" fill="hold" nodeType="with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1000" fill="hold"/>
                                        <p:tgtEl>
                                          <p:spTgt spid="56"/>
                                        </p:tgtEl>
                                        <p:attrNameLst>
                                          <p:attrName>ppt_w</p:attrName>
                                        </p:attrNameLst>
                                      </p:cBhvr>
                                      <p:tavLst>
                                        <p:tav tm="0">
                                          <p:val>
                                            <p:strVal val="#ppt_w*0.70"/>
                                          </p:val>
                                        </p:tav>
                                        <p:tav tm="100000">
                                          <p:val>
                                            <p:strVal val="#ppt_w"/>
                                          </p:val>
                                        </p:tav>
                                      </p:tavLst>
                                    </p:anim>
                                    <p:anim calcmode="lin" valueType="num">
                                      <p:cBhvr>
                                        <p:cTn id="86" dur="1000" fill="hold"/>
                                        <p:tgtEl>
                                          <p:spTgt spid="56"/>
                                        </p:tgtEl>
                                        <p:attrNameLst>
                                          <p:attrName>ppt_h</p:attrName>
                                        </p:attrNameLst>
                                      </p:cBhvr>
                                      <p:tavLst>
                                        <p:tav tm="0">
                                          <p:val>
                                            <p:strVal val="#ppt_h"/>
                                          </p:val>
                                        </p:tav>
                                        <p:tav tm="100000">
                                          <p:val>
                                            <p:strVal val="#ppt_h"/>
                                          </p:val>
                                        </p:tav>
                                      </p:tavLst>
                                    </p:anim>
                                    <p:animEffect transition="in" filter="fade">
                                      <p:cBhvr>
                                        <p:cTn id="87" dur="1000"/>
                                        <p:tgtEl>
                                          <p:spTgt spid="56"/>
                                        </p:tgtEl>
                                      </p:cBhvr>
                                    </p:animEffect>
                                  </p:childTnLst>
                                </p:cTn>
                              </p:par>
                              <p:par>
                                <p:cTn id="88" presetID="55" presetClass="entr" presetSubtype="0" fill="hold" nodeType="withEffect">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cBhvr>
                                        <p:cTn id="90" dur="1000" fill="hold"/>
                                        <p:tgtEl>
                                          <p:spTgt spid="57"/>
                                        </p:tgtEl>
                                        <p:attrNameLst>
                                          <p:attrName>ppt_w</p:attrName>
                                        </p:attrNameLst>
                                      </p:cBhvr>
                                      <p:tavLst>
                                        <p:tav tm="0">
                                          <p:val>
                                            <p:strVal val="#ppt_w*0.70"/>
                                          </p:val>
                                        </p:tav>
                                        <p:tav tm="100000">
                                          <p:val>
                                            <p:strVal val="#ppt_w"/>
                                          </p:val>
                                        </p:tav>
                                      </p:tavLst>
                                    </p:anim>
                                    <p:anim calcmode="lin" valueType="num">
                                      <p:cBhvr>
                                        <p:cTn id="91" dur="1000" fill="hold"/>
                                        <p:tgtEl>
                                          <p:spTgt spid="57"/>
                                        </p:tgtEl>
                                        <p:attrNameLst>
                                          <p:attrName>ppt_h</p:attrName>
                                        </p:attrNameLst>
                                      </p:cBhvr>
                                      <p:tavLst>
                                        <p:tav tm="0">
                                          <p:val>
                                            <p:strVal val="#ppt_h"/>
                                          </p:val>
                                        </p:tav>
                                        <p:tav tm="100000">
                                          <p:val>
                                            <p:strVal val="#ppt_h"/>
                                          </p:val>
                                        </p:tav>
                                      </p:tavLst>
                                    </p:anim>
                                    <p:animEffect transition="in" filter="fade">
                                      <p:cBhvr>
                                        <p:cTn id="92" dur="1000"/>
                                        <p:tgtEl>
                                          <p:spTgt spid="57"/>
                                        </p:tgtEl>
                                      </p:cBhvr>
                                    </p:animEffect>
                                  </p:childTnLst>
                                </p:cTn>
                              </p:par>
                              <p:par>
                                <p:cTn id="93" presetID="55" presetClass="entr" presetSubtype="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1000" fill="hold"/>
                                        <p:tgtEl>
                                          <p:spTgt spid="58"/>
                                        </p:tgtEl>
                                        <p:attrNameLst>
                                          <p:attrName>ppt_w</p:attrName>
                                        </p:attrNameLst>
                                      </p:cBhvr>
                                      <p:tavLst>
                                        <p:tav tm="0">
                                          <p:val>
                                            <p:strVal val="#ppt_w*0.70"/>
                                          </p:val>
                                        </p:tav>
                                        <p:tav tm="100000">
                                          <p:val>
                                            <p:strVal val="#ppt_w"/>
                                          </p:val>
                                        </p:tav>
                                      </p:tavLst>
                                    </p:anim>
                                    <p:anim calcmode="lin" valueType="num">
                                      <p:cBhvr>
                                        <p:cTn id="96" dur="1000" fill="hold"/>
                                        <p:tgtEl>
                                          <p:spTgt spid="58"/>
                                        </p:tgtEl>
                                        <p:attrNameLst>
                                          <p:attrName>ppt_h</p:attrName>
                                        </p:attrNameLst>
                                      </p:cBhvr>
                                      <p:tavLst>
                                        <p:tav tm="0">
                                          <p:val>
                                            <p:strVal val="#ppt_h"/>
                                          </p:val>
                                        </p:tav>
                                        <p:tav tm="100000">
                                          <p:val>
                                            <p:strVal val="#ppt_h"/>
                                          </p:val>
                                        </p:tav>
                                      </p:tavLst>
                                    </p:anim>
                                    <p:animEffect transition="in" filter="fade">
                                      <p:cBhvr>
                                        <p:cTn id="97" dur="1000"/>
                                        <p:tgtEl>
                                          <p:spTgt spid="58"/>
                                        </p:tgtEl>
                                      </p:cBhvr>
                                    </p:animEffect>
                                  </p:childTnLst>
                                </p:cTn>
                              </p:par>
                              <p:par>
                                <p:cTn id="98" presetID="55" presetClass="entr" presetSubtype="0" fill="hold" nodeType="withEffect">
                                  <p:stCondLst>
                                    <p:cond delay="0"/>
                                  </p:stCondLst>
                                  <p:childTnLst>
                                    <p:set>
                                      <p:cBhvr>
                                        <p:cTn id="99" dur="1" fill="hold">
                                          <p:stCondLst>
                                            <p:cond delay="0"/>
                                          </p:stCondLst>
                                        </p:cTn>
                                        <p:tgtEl>
                                          <p:spTgt spid="59"/>
                                        </p:tgtEl>
                                        <p:attrNameLst>
                                          <p:attrName>style.visibility</p:attrName>
                                        </p:attrNameLst>
                                      </p:cBhvr>
                                      <p:to>
                                        <p:strVal val="visible"/>
                                      </p:to>
                                    </p:set>
                                    <p:anim calcmode="lin" valueType="num">
                                      <p:cBhvr>
                                        <p:cTn id="100" dur="1000" fill="hold"/>
                                        <p:tgtEl>
                                          <p:spTgt spid="59"/>
                                        </p:tgtEl>
                                        <p:attrNameLst>
                                          <p:attrName>ppt_w</p:attrName>
                                        </p:attrNameLst>
                                      </p:cBhvr>
                                      <p:tavLst>
                                        <p:tav tm="0">
                                          <p:val>
                                            <p:strVal val="#ppt_w*0.70"/>
                                          </p:val>
                                        </p:tav>
                                        <p:tav tm="100000">
                                          <p:val>
                                            <p:strVal val="#ppt_w"/>
                                          </p:val>
                                        </p:tav>
                                      </p:tavLst>
                                    </p:anim>
                                    <p:anim calcmode="lin" valueType="num">
                                      <p:cBhvr>
                                        <p:cTn id="101" dur="1000" fill="hold"/>
                                        <p:tgtEl>
                                          <p:spTgt spid="59"/>
                                        </p:tgtEl>
                                        <p:attrNameLst>
                                          <p:attrName>ppt_h</p:attrName>
                                        </p:attrNameLst>
                                      </p:cBhvr>
                                      <p:tavLst>
                                        <p:tav tm="0">
                                          <p:val>
                                            <p:strVal val="#ppt_h"/>
                                          </p:val>
                                        </p:tav>
                                        <p:tav tm="100000">
                                          <p:val>
                                            <p:strVal val="#ppt_h"/>
                                          </p:val>
                                        </p:tav>
                                      </p:tavLst>
                                    </p:anim>
                                    <p:animEffect transition="in" filter="fade">
                                      <p:cBhvr>
                                        <p:cTn id="102" dur="1000"/>
                                        <p:tgtEl>
                                          <p:spTgt spid="59"/>
                                        </p:tgtEl>
                                      </p:cBhvr>
                                    </p:animEffect>
                                  </p:childTnLst>
                                </p:cTn>
                              </p:par>
                              <p:par>
                                <p:cTn id="103" presetID="55" presetClass="entr" presetSubtype="0" fill="hold" nodeType="withEffect">
                                  <p:stCondLst>
                                    <p:cond delay="0"/>
                                  </p:stCondLst>
                                  <p:childTnLst>
                                    <p:set>
                                      <p:cBhvr>
                                        <p:cTn id="104" dur="1" fill="hold">
                                          <p:stCondLst>
                                            <p:cond delay="0"/>
                                          </p:stCondLst>
                                        </p:cTn>
                                        <p:tgtEl>
                                          <p:spTgt spid="61"/>
                                        </p:tgtEl>
                                        <p:attrNameLst>
                                          <p:attrName>style.visibility</p:attrName>
                                        </p:attrNameLst>
                                      </p:cBhvr>
                                      <p:to>
                                        <p:strVal val="visible"/>
                                      </p:to>
                                    </p:set>
                                    <p:anim calcmode="lin" valueType="num">
                                      <p:cBhvr>
                                        <p:cTn id="105" dur="1000" fill="hold"/>
                                        <p:tgtEl>
                                          <p:spTgt spid="61"/>
                                        </p:tgtEl>
                                        <p:attrNameLst>
                                          <p:attrName>ppt_w</p:attrName>
                                        </p:attrNameLst>
                                      </p:cBhvr>
                                      <p:tavLst>
                                        <p:tav tm="0">
                                          <p:val>
                                            <p:strVal val="#ppt_w*0.70"/>
                                          </p:val>
                                        </p:tav>
                                        <p:tav tm="100000">
                                          <p:val>
                                            <p:strVal val="#ppt_w"/>
                                          </p:val>
                                        </p:tav>
                                      </p:tavLst>
                                    </p:anim>
                                    <p:anim calcmode="lin" valueType="num">
                                      <p:cBhvr>
                                        <p:cTn id="106" dur="1000" fill="hold"/>
                                        <p:tgtEl>
                                          <p:spTgt spid="61"/>
                                        </p:tgtEl>
                                        <p:attrNameLst>
                                          <p:attrName>ppt_h</p:attrName>
                                        </p:attrNameLst>
                                      </p:cBhvr>
                                      <p:tavLst>
                                        <p:tav tm="0">
                                          <p:val>
                                            <p:strVal val="#ppt_h"/>
                                          </p:val>
                                        </p:tav>
                                        <p:tav tm="100000">
                                          <p:val>
                                            <p:strVal val="#ppt_h"/>
                                          </p:val>
                                        </p:tav>
                                      </p:tavLst>
                                    </p:anim>
                                    <p:animEffect transition="in" filter="fade">
                                      <p:cBhvr>
                                        <p:cTn id="107" dur="1000"/>
                                        <p:tgtEl>
                                          <p:spTgt spid="61"/>
                                        </p:tgtEl>
                                      </p:cBhvr>
                                    </p:animEffect>
                                  </p:childTnLst>
                                </p:cTn>
                              </p:par>
                              <p:par>
                                <p:cTn id="108" presetID="55" presetClass="entr" presetSubtype="0" fill="hold" nodeType="withEffect">
                                  <p:stCondLst>
                                    <p:cond delay="0"/>
                                  </p:stCondLst>
                                  <p:childTnLst>
                                    <p:set>
                                      <p:cBhvr>
                                        <p:cTn id="109" dur="1" fill="hold">
                                          <p:stCondLst>
                                            <p:cond delay="0"/>
                                          </p:stCondLst>
                                        </p:cTn>
                                        <p:tgtEl>
                                          <p:spTgt spid="62"/>
                                        </p:tgtEl>
                                        <p:attrNameLst>
                                          <p:attrName>style.visibility</p:attrName>
                                        </p:attrNameLst>
                                      </p:cBhvr>
                                      <p:to>
                                        <p:strVal val="visible"/>
                                      </p:to>
                                    </p:set>
                                    <p:anim calcmode="lin" valueType="num">
                                      <p:cBhvr>
                                        <p:cTn id="110" dur="1000" fill="hold"/>
                                        <p:tgtEl>
                                          <p:spTgt spid="62"/>
                                        </p:tgtEl>
                                        <p:attrNameLst>
                                          <p:attrName>ppt_w</p:attrName>
                                        </p:attrNameLst>
                                      </p:cBhvr>
                                      <p:tavLst>
                                        <p:tav tm="0">
                                          <p:val>
                                            <p:strVal val="#ppt_w*0.70"/>
                                          </p:val>
                                        </p:tav>
                                        <p:tav tm="100000">
                                          <p:val>
                                            <p:strVal val="#ppt_w"/>
                                          </p:val>
                                        </p:tav>
                                      </p:tavLst>
                                    </p:anim>
                                    <p:anim calcmode="lin" valueType="num">
                                      <p:cBhvr>
                                        <p:cTn id="111" dur="1000" fill="hold"/>
                                        <p:tgtEl>
                                          <p:spTgt spid="62"/>
                                        </p:tgtEl>
                                        <p:attrNameLst>
                                          <p:attrName>ppt_h</p:attrName>
                                        </p:attrNameLst>
                                      </p:cBhvr>
                                      <p:tavLst>
                                        <p:tav tm="0">
                                          <p:val>
                                            <p:strVal val="#ppt_h"/>
                                          </p:val>
                                        </p:tav>
                                        <p:tav tm="100000">
                                          <p:val>
                                            <p:strVal val="#ppt_h"/>
                                          </p:val>
                                        </p:tav>
                                      </p:tavLst>
                                    </p:anim>
                                    <p:animEffect transition="in" filter="fade">
                                      <p:cBhvr>
                                        <p:cTn id="112" dur="1000"/>
                                        <p:tgtEl>
                                          <p:spTgt spid="62"/>
                                        </p:tgtEl>
                                      </p:cBhvr>
                                    </p:animEffect>
                                  </p:childTnLst>
                                </p:cTn>
                              </p:par>
                              <p:par>
                                <p:cTn id="113" presetID="55" presetClass="entr" presetSubtype="0" fill="hold" nodeType="withEffect">
                                  <p:stCondLst>
                                    <p:cond delay="0"/>
                                  </p:stCondLst>
                                  <p:childTnLst>
                                    <p:set>
                                      <p:cBhvr>
                                        <p:cTn id="114" dur="1" fill="hold">
                                          <p:stCondLst>
                                            <p:cond delay="0"/>
                                          </p:stCondLst>
                                        </p:cTn>
                                        <p:tgtEl>
                                          <p:spTgt spid="63"/>
                                        </p:tgtEl>
                                        <p:attrNameLst>
                                          <p:attrName>style.visibility</p:attrName>
                                        </p:attrNameLst>
                                      </p:cBhvr>
                                      <p:to>
                                        <p:strVal val="visible"/>
                                      </p:to>
                                    </p:set>
                                    <p:anim calcmode="lin" valueType="num">
                                      <p:cBhvr>
                                        <p:cTn id="115" dur="1000" fill="hold"/>
                                        <p:tgtEl>
                                          <p:spTgt spid="63"/>
                                        </p:tgtEl>
                                        <p:attrNameLst>
                                          <p:attrName>ppt_w</p:attrName>
                                        </p:attrNameLst>
                                      </p:cBhvr>
                                      <p:tavLst>
                                        <p:tav tm="0">
                                          <p:val>
                                            <p:strVal val="#ppt_w*0.70"/>
                                          </p:val>
                                        </p:tav>
                                        <p:tav tm="100000">
                                          <p:val>
                                            <p:strVal val="#ppt_w"/>
                                          </p:val>
                                        </p:tav>
                                      </p:tavLst>
                                    </p:anim>
                                    <p:anim calcmode="lin" valueType="num">
                                      <p:cBhvr>
                                        <p:cTn id="116" dur="1000" fill="hold"/>
                                        <p:tgtEl>
                                          <p:spTgt spid="63"/>
                                        </p:tgtEl>
                                        <p:attrNameLst>
                                          <p:attrName>ppt_h</p:attrName>
                                        </p:attrNameLst>
                                      </p:cBhvr>
                                      <p:tavLst>
                                        <p:tav tm="0">
                                          <p:val>
                                            <p:strVal val="#ppt_h"/>
                                          </p:val>
                                        </p:tav>
                                        <p:tav tm="100000">
                                          <p:val>
                                            <p:strVal val="#ppt_h"/>
                                          </p:val>
                                        </p:tav>
                                      </p:tavLst>
                                    </p:anim>
                                    <p:animEffect transition="in" filter="fade">
                                      <p:cBhvr>
                                        <p:cTn id="117" dur="1000"/>
                                        <p:tgtEl>
                                          <p:spTgt spid="63"/>
                                        </p:tgtEl>
                                      </p:cBhvr>
                                    </p:animEffect>
                                  </p:childTnLst>
                                </p:cTn>
                              </p:par>
                              <p:par>
                                <p:cTn id="118" presetID="55" presetClass="entr" presetSubtype="0" fill="hold" nodeType="withEffect">
                                  <p:stCondLst>
                                    <p:cond delay="0"/>
                                  </p:stCondLst>
                                  <p:childTnLst>
                                    <p:set>
                                      <p:cBhvr>
                                        <p:cTn id="119" dur="1" fill="hold">
                                          <p:stCondLst>
                                            <p:cond delay="0"/>
                                          </p:stCondLst>
                                        </p:cTn>
                                        <p:tgtEl>
                                          <p:spTgt spid="64"/>
                                        </p:tgtEl>
                                        <p:attrNameLst>
                                          <p:attrName>style.visibility</p:attrName>
                                        </p:attrNameLst>
                                      </p:cBhvr>
                                      <p:to>
                                        <p:strVal val="visible"/>
                                      </p:to>
                                    </p:set>
                                    <p:anim calcmode="lin" valueType="num">
                                      <p:cBhvr>
                                        <p:cTn id="120" dur="1000" fill="hold"/>
                                        <p:tgtEl>
                                          <p:spTgt spid="64"/>
                                        </p:tgtEl>
                                        <p:attrNameLst>
                                          <p:attrName>ppt_w</p:attrName>
                                        </p:attrNameLst>
                                      </p:cBhvr>
                                      <p:tavLst>
                                        <p:tav tm="0">
                                          <p:val>
                                            <p:strVal val="#ppt_w*0.70"/>
                                          </p:val>
                                        </p:tav>
                                        <p:tav tm="100000">
                                          <p:val>
                                            <p:strVal val="#ppt_w"/>
                                          </p:val>
                                        </p:tav>
                                      </p:tavLst>
                                    </p:anim>
                                    <p:anim calcmode="lin" valueType="num">
                                      <p:cBhvr>
                                        <p:cTn id="121" dur="1000" fill="hold"/>
                                        <p:tgtEl>
                                          <p:spTgt spid="64"/>
                                        </p:tgtEl>
                                        <p:attrNameLst>
                                          <p:attrName>ppt_h</p:attrName>
                                        </p:attrNameLst>
                                      </p:cBhvr>
                                      <p:tavLst>
                                        <p:tav tm="0">
                                          <p:val>
                                            <p:strVal val="#ppt_h"/>
                                          </p:val>
                                        </p:tav>
                                        <p:tav tm="100000">
                                          <p:val>
                                            <p:strVal val="#ppt_h"/>
                                          </p:val>
                                        </p:tav>
                                      </p:tavLst>
                                    </p:anim>
                                    <p:animEffect transition="in" filter="fade">
                                      <p:cBhvr>
                                        <p:cTn id="122" dur="1000"/>
                                        <p:tgtEl>
                                          <p:spTgt spid="64"/>
                                        </p:tgtEl>
                                      </p:cBhvr>
                                    </p:animEffect>
                                  </p:childTnLst>
                                </p:cTn>
                              </p:par>
                              <p:par>
                                <p:cTn id="123" presetID="55" presetClass="entr" presetSubtype="0" fill="hold" nodeType="withEffect">
                                  <p:stCondLst>
                                    <p:cond delay="0"/>
                                  </p:stCondLst>
                                  <p:childTnLst>
                                    <p:set>
                                      <p:cBhvr>
                                        <p:cTn id="124" dur="1" fill="hold">
                                          <p:stCondLst>
                                            <p:cond delay="0"/>
                                          </p:stCondLst>
                                        </p:cTn>
                                        <p:tgtEl>
                                          <p:spTgt spid="65"/>
                                        </p:tgtEl>
                                        <p:attrNameLst>
                                          <p:attrName>style.visibility</p:attrName>
                                        </p:attrNameLst>
                                      </p:cBhvr>
                                      <p:to>
                                        <p:strVal val="visible"/>
                                      </p:to>
                                    </p:set>
                                    <p:anim calcmode="lin" valueType="num">
                                      <p:cBhvr>
                                        <p:cTn id="125" dur="1000" fill="hold"/>
                                        <p:tgtEl>
                                          <p:spTgt spid="65"/>
                                        </p:tgtEl>
                                        <p:attrNameLst>
                                          <p:attrName>ppt_w</p:attrName>
                                        </p:attrNameLst>
                                      </p:cBhvr>
                                      <p:tavLst>
                                        <p:tav tm="0">
                                          <p:val>
                                            <p:strVal val="#ppt_w*0.70"/>
                                          </p:val>
                                        </p:tav>
                                        <p:tav tm="100000">
                                          <p:val>
                                            <p:strVal val="#ppt_w"/>
                                          </p:val>
                                        </p:tav>
                                      </p:tavLst>
                                    </p:anim>
                                    <p:anim calcmode="lin" valueType="num">
                                      <p:cBhvr>
                                        <p:cTn id="126" dur="1000" fill="hold"/>
                                        <p:tgtEl>
                                          <p:spTgt spid="65"/>
                                        </p:tgtEl>
                                        <p:attrNameLst>
                                          <p:attrName>ppt_h</p:attrName>
                                        </p:attrNameLst>
                                      </p:cBhvr>
                                      <p:tavLst>
                                        <p:tav tm="0">
                                          <p:val>
                                            <p:strVal val="#ppt_h"/>
                                          </p:val>
                                        </p:tav>
                                        <p:tav tm="100000">
                                          <p:val>
                                            <p:strVal val="#ppt_h"/>
                                          </p:val>
                                        </p:tav>
                                      </p:tavLst>
                                    </p:anim>
                                    <p:animEffect transition="in" filter="fade">
                                      <p:cBhvr>
                                        <p:cTn id="127" dur="1000"/>
                                        <p:tgtEl>
                                          <p:spTgt spid="65"/>
                                        </p:tgtEl>
                                      </p:cBhvr>
                                    </p:animEffect>
                                  </p:childTnLst>
                                </p:cTn>
                              </p:par>
                              <p:par>
                                <p:cTn id="128" presetID="55" presetClass="entr" presetSubtype="0" fill="hold" nodeType="withEffect">
                                  <p:stCondLst>
                                    <p:cond delay="0"/>
                                  </p:stCondLst>
                                  <p:childTnLst>
                                    <p:set>
                                      <p:cBhvr>
                                        <p:cTn id="129" dur="1" fill="hold">
                                          <p:stCondLst>
                                            <p:cond delay="0"/>
                                          </p:stCondLst>
                                        </p:cTn>
                                        <p:tgtEl>
                                          <p:spTgt spid="66"/>
                                        </p:tgtEl>
                                        <p:attrNameLst>
                                          <p:attrName>style.visibility</p:attrName>
                                        </p:attrNameLst>
                                      </p:cBhvr>
                                      <p:to>
                                        <p:strVal val="visible"/>
                                      </p:to>
                                    </p:set>
                                    <p:anim calcmode="lin" valueType="num">
                                      <p:cBhvr>
                                        <p:cTn id="130" dur="1000" fill="hold"/>
                                        <p:tgtEl>
                                          <p:spTgt spid="66"/>
                                        </p:tgtEl>
                                        <p:attrNameLst>
                                          <p:attrName>ppt_w</p:attrName>
                                        </p:attrNameLst>
                                      </p:cBhvr>
                                      <p:tavLst>
                                        <p:tav tm="0">
                                          <p:val>
                                            <p:strVal val="#ppt_w*0.70"/>
                                          </p:val>
                                        </p:tav>
                                        <p:tav tm="100000">
                                          <p:val>
                                            <p:strVal val="#ppt_w"/>
                                          </p:val>
                                        </p:tav>
                                      </p:tavLst>
                                    </p:anim>
                                    <p:anim calcmode="lin" valueType="num">
                                      <p:cBhvr>
                                        <p:cTn id="131" dur="1000" fill="hold"/>
                                        <p:tgtEl>
                                          <p:spTgt spid="66"/>
                                        </p:tgtEl>
                                        <p:attrNameLst>
                                          <p:attrName>ppt_h</p:attrName>
                                        </p:attrNameLst>
                                      </p:cBhvr>
                                      <p:tavLst>
                                        <p:tav tm="0">
                                          <p:val>
                                            <p:strVal val="#ppt_h"/>
                                          </p:val>
                                        </p:tav>
                                        <p:tav tm="100000">
                                          <p:val>
                                            <p:strVal val="#ppt_h"/>
                                          </p:val>
                                        </p:tav>
                                      </p:tavLst>
                                    </p:anim>
                                    <p:animEffect transition="in" filter="fade">
                                      <p:cBhvr>
                                        <p:cTn id="132" dur="1000"/>
                                        <p:tgtEl>
                                          <p:spTgt spid="66"/>
                                        </p:tgtEl>
                                      </p:cBhvr>
                                    </p:animEffect>
                                  </p:childTnLst>
                                </p:cTn>
                              </p:par>
                              <p:par>
                                <p:cTn id="133" presetID="55" presetClass="entr" presetSubtype="0" fill="hold" nodeType="withEffect">
                                  <p:stCondLst>
                                    <p:cond delay="0"/>
                                  </p:stCondLst>
                                  <p:childTnLst>
                                    <p:set>
                                      <p:cBhvr>
                                        <p:cTn id="134" dur="1" fill="hold">
                                          <p:stCondLst>
                                            <p:cond delay="0"/>
                                          </p:stCondLst>
                                        </p:cTn>
                                        <p:tgtEl>
                                          <p:spTgt spid="67"/>
                                        </p:tgtEl>
                                        <p:attrNameLst>
                                          <p:attrName>style.visibility</p:attrName>
                                        </p:attrNameLst>
                                      </p:cBhvr>
                                      <p:to>
                                        <p:strVal val="visible"/>
                                      </p:to>
                                    </p:set>
                                    <p:anim calcmode="lin" valueType="num">
                                      <p:cBhvr>
                                        <p:cTn id="135" dur="1000" fill="hold"/>
                                        <p:tgtEl>
                                          <p:spTgt spid="67"/>
                                        </p:tgtEl>
                                        <p:attrNameLst>
                                          <p:attrName>ppt_w</p:attrName>
                                        </p:attrNameLst>
                                      </p:cBhvr>
                                      <p:tavLst>
                                        <p:tav tm="0">
                                          <p:val>
                                            <p:strVal val="#ppt_w*0.70"/>
                                          </p:val>
                                        </p:tav>
                                        <p:tav tm="100000">
                                          <p:val>
                                            <p:strVal val="#ppt_w"/>
                                          </p:val>
                                        </p:tav>
                                      </p:tavLst>
                                    </p:anim>
                                    <p:anim calcmode="lin" valueType="num">
                                      <p:cBhvr>
                                        <p:cTn id="136" dur="1000" fill="hold"/>
                                        <p:tgtEl>
                                          <p:spTgt spid="67"/>
                                        </p:tgtEl>
                                        <p:attrNameLst>
                                          <p:attrName>ppt_h</p:attrName>
                                        </p:attrNameLst>
                                      </p:cBhvr>
                                      <p:tavLst>
                                        <p:tav tm="0">
                                          <p:val>
                                            <p:strVal val="#ppt_h"/>
                                          </p:val>
                                        </p:tav>
                                        <p:tav tm="100000">
                                          <p:val>
                                            <p:strVal val="#ppt_h"/>
                                          </p:val>
                                        </p:tav>
                                      </p:tavLst>
                                    </p:anim>
                                    <p:animEffect transition="in" filter="fade">
                                      <p:cBhvr>
                                        <p:cTn id="137" dur="1000"/>
                                        <p:tgtEl>
                                          <p:spTgt spid="67"/>
                                        </p:tgtEl>
                                      </p:cBhvr>
                                    </p:animEffect>
                                  </p:childTnLst>
                                </p:cTn>
                              </p:par>
                              <p:par>
                                <p:cTn id="138" presetID="55" presetClass="entr" presetSubtype="0" fill="hold" nodeType="withEffect">
                                  <p:stCondLst>
                                    <p:cond delay="0"/>
                                  </p:stCondLst>
                                  <p:childTnLst>
                                    <p:set>
                                      <p:cBhvr>
                                        <p:cTn id="139" dur="1" fill="hold">
                                          <p:stCondLst>
                                            <p:cond delay="0"/>
                                          </p:stCondLst>
                                        </p:cTn>
                                        <p:tgtEl>
                                          <p:spTgt spid="68"/>
                                        </p:tgtEl>
                                        <p:attrNameLst>
                                          <p:attrName>style.visibility</p:attrName>
                                        </p:attrNameLst>
                                      </p:cBhvr>
                                      <p:to>
                                        <p:strVal val="visible"/>
                                      </p:to>
                                    </p:set>
                                    <p:anim calcmode="lin" valueType="num">
                                      <p:cBhvr>
                                        <p:cTn id="140" dur="1000" fill="hold"/>
                                        <p:tgtEl>
                                          <p:spTgt spid="68"/>
                                        </p:tgtEl>
                                        <p:attrNameLst>
                                          <p:attrName>ppt_w</p:attrName>
                                        </p:attrNameLst>
                                      </p:cBhvr>
                                      <p:tavLst>
                                        <p:tav tm="0">
                                          <p:val>
                                            <p:strVal val="#ppt_w*0.70"/>
                                          </p:val>
                                        </p:tav>
                                        <p:tav tm="100000">
                                          <p:val>
                                            <p:strVal val="#ppt_w"/>
                                          </p:val>
                                        </p:tav>
                                      </p:tavLst>
                                    </p:anim>
                                    <p:anim calcmode="lin" valueType="num">
                                      <p:cBhvr>
                                        <p:cTn id="141" dur="1000" fill="hold"/>
                                        <p:tgtEl>
                                          <p:spTgt spid="68"/>
                                        </p:tgtEl>
                                        <p:attrNameLst>
                                          <p:attrName>ppt_h</p:attrName>
                                        </p:attrNameLst>
                                      </p:cBhvr>
                                      <p:tavLst>
                                        <p:tav tm="0">
                                          <p:val>
                                            <p:strVal val="#ppt_h"/>
                                          </p:val>
                                        </p:tav>
                                        <p:tav tm="100000">
                                          <p:val>
                                            <p:strVal val="#ppt_h"/>
                                          </p:val>
                                        </p:tav>
                                      </p:tavLst>
                                    </p:anim>
                                    <p:animEffect transition="in" filter="fade">
                                      <p:cBhvr>
                                        <p:cTn id="142" dur="1000"/>
                                        <p:tgtEl>
                                          <p:spTgt spid="68"/>
                                        </p:tgtEl>
                                      </p:cBhvr>
                                    </p:animEffect>
                                  </p:childTnLst>
                                </p:cTn>
                              </p:par>
                              <p:par>
                                <p:cTn id="143" presetID="55" presetClass="entr" presetSubtype="0" fill="hold" nodeType="withEffect">
                                  <p:stCondLst>
                                    <p:cond delay="0"/>
                                  </p:stCondLst>
                                  <p:childTnLst>
                                    <p:set>
                                      <p:cBhvr>
                                        <p:cTn id="144" dur="1" fill="hold">
                                          <p:stCondLst>
                                            <p:cond delay="0"/>
                                          </p:stCondLst>
                                        </p:cTn>
                                        <p:tgtEl>
                                          <p:spTgt spid="69"/>
                                        </p:tgtEl>
                                        <p:attrNameLst>
                                          <p:attrName>style.visibility</p:attrName>
                                        </p:attrNameLst>
                                      </p:cBhvr>
                                      <p:to>
                                        <p:strVal val="visible"/>
                                      </p:to>
                                    </p:set>
                                    <p:anim calcmode="lin" valueType="num">
                                      <p:cBhvr>
                                        <p:cTn id="145" dur="1000" fill="hold"/>
                                        <p:tgtEl>
                                          <p:spTgt spid="69"/>
                                        </p:tgtEl>
                                        <p:attrNameLst>
                                          <p:attrName>ppt_w</p:attrName>
                                        </p:attrNameLst>
                                      </p:cBhvr>
                                      <p:tavLst>
                                        <p:tav tm="0">
                                          <p:val>
                                            <p:strVal val="#ppt_w*0.70"/>
                                          </p:val>
                                        </p:tav>
                                        <p:tav tm="100000">
                                          <p:val>
                                            <p:strVal val="#ppt_w"/>
                                          </p:val>
                                        </p:tav>
                                      </p:tavLst>
                                    </p:anim>
                                    <p:anim calcmode="lin" valueType="num">
                                      <p:cBhvr>
                                        <p:cTn id="146" dur="1000" fill="hold"/>
                                        <p:tgtEl>
                                          <p:spTgt spid="69"/>
                                        </p:tgtEl>
                                        <p:attrNameLst>
                                          <p:attrName>ppt_h</p:attrName>
                                        </p:attrNameLst>
                                      </p:cBhvr>
                                      <p:tavLst>
                                        <p:tav tm="0">
                                          <p:val>
                                            <p:strVal val="#ppt_h"/>
                                          </p:val>
                                        </p:tav>
                                        <p:tav tm="100000">
                                          <p:val>
                                            <p:strVal val="#ppt_h"/>
                                          </p:val>
                                        </p:tav>
                                      </p:tavLst>
                                    </p:anim>
                                    <p:animEffect transition="in" filter="fade">
                                      <p:cBhvr>
                                        <p:cTn id="147" dur="1000"/>
                                        <p:tgtEl>
                                          <p:spTgt spid="69"/>
                                        </p:tgtEl>
                                      </p:cBhvr>
                                    </p:animEffect>
                                  </p:childTnLst>
                                </p:cTn>
                              </p:par>
                              <p:par>
                                <p:cTn id="148" presetID="55" presetClass="entr" presetSubtype="0" fill="hold" nodeType="withEffect">
                                  <p:stCondLst>
                                    <p:cond delay="0"/>
                                  </p:stCondLst>
                                  <p:childTnLst>
                                    <p:set>
                                      <p:cBhvr>
                                        <p:cTn id="149" dur="1" fill="hold">
                                          <p:stCondLst>
                                            <p:cond delay="0"/>
                                          </p:stCondLst>
                                        </p:cTn>
                                        <p:tgtEl>
                                          <p:spTgt spid="70"/>
                                        </p:tgtEl>
                                        <p:attrNameLst>
                                          <p:attrName>style.visibility</p:attrName>
                                        </p:attrNameLst>
                                      </p:cBhvr>
                                      <p:to>
                                        <p:strVal val="visible"/>
                                      </p:to>
                                    </p:set>
                                    <p:anim calcmode="lin" valueType="num">
                                      <p:cBhvr>
                                        <p:cTn id="150" dur="1000" fill="hold"/>
                                        <p:tgtEl>
                                          <p:spTgt spid="70"/>
                                        </p:tgtEl>
                                        <p:attrNameLst>
                                          <p:attrName>ppt_w</p:attrName>
                                        </p:attrNameLst>
                                      </p:cBhvr>
                                      <p:tavLst>
                                        <p:tav tm="0">
                                          <p:val>
                                            <p:strVal val="#ppt_w*0.70"/>
                                          </p:val>
                                        </p:tav>
                                        <p:tav tm="100000">
                                          <p:val>
                                            <p:strVal val="#ppt_w"/>
                                          </p:val>
                                        </p:tav>
                                      </p:tavLst>
                                    </p:anim>
                                    <p:anim calcmode="lin" valueType="num">
                                      <p:cBhvr>
                                        <p:cTn id="151" dur="1000" fill="hold"/>
                                        <p:tgtEl>
                                          <p:spTgt spid="70"/>
                                        </p:tgtEl>
                                        <p:attrNameLst>
                                          <p:attrName>ppt_h</p:attrName>
                                        </p:attrNameLst>
                                      </p:cBhvr>
                                      <p:tavLst>
                                        <p:tav tm="0">
                                          <p:val>
                                            <p:strVal val="#ppt_h"/>
                                          </p:val>
                                        </p:tav>
                                        <p:tav tm="100000">
                                          <p:val>
                                            <p:strVal val="#ppt_h"/>
                                          </p:val>
                                        </p:tav>
                                      </p:tavLst>
                                    </p:anim>
                                    <p:animEffect transition="in" filter="fade">
                                      <p:cBhvr>
                                        <p:cTn id="152" dur="1000"/>
                                        <p:tgtEl>
                                          <p:spTgt spid="70"/>
                                        </p:tgtEl>
                                      </p:cBhvr>
                                    </p:animEffect>
                                  </p:childTnLst>
                                </p:cTn>
                              </p:par>
                              <p:par>
                                <p:cTn id="153" presetID="55" presetClass="entr" presetSubtype="0" fill="hold" nodeType="withEffect">
                                  <p:stCondLst>
                                    <p:cond delay="0"/>
                                  </p:stCondLst>
                                  <p:childTnLst>
                                    <p:set>
                                      <p:cBhvr>
                                        <p:cTn id="154" dur="1" fill="hold">
                                          <p:stCondLst>
                                            <p:cond delay="0"/>
                                          </p:stCondLst>
                                        </p:cTn>
                                        <p:tgtEl>
                                          <p:spTgt spid="71"/>
                                        </p:tgtEl>
                                        <p:attrNameLst>
                                          <p:attrName>style.visibility</p:attrName>
                                        </p:attrNameLst>
                                      </p:cBhvr>
                                      <p:to>
                                        <p:strVal val="visible"/>
                                      </p:to>
                                    </p:set>
                                    <p:anim calcmode="lin" valueType="num">
                                      <p:cBhvr>
                                        <p:cTn id="155" dur="1000" fill="hold"/>
                                        <p:tgtEl>
                                          <p:spTgt spid="71"/>
                                        </p:tgtEl>
                                        <p:attrNameLst>
                                          <p:attrName>ppt_w</p:attrName>
                                        </p:attrNameLst>
                                      </p:cBhvr>
                                      <p:tavLst>
                                        <p:tav tm="0">
                                          <p:val>
                                            <p:strVal val="#ppt_w*0.70"/>
                                          </p:val>
                                        </p:tav>
                                        <p:tav tm="100000">
                                          <p:val>
                                            <p:strVal val="#ppt_w"/>
                                          </p:val>
                                        </p:tav>
                                      </p:tavLst>
                                    </p:anim>
                                    <p:anim calcmode="lin" valueType="num">
                                      <p:cBhvr>
                                        <p:cTn id="156" dur="1000" fill="hold"/>
                                        <p:tgtEl>
                                          <p:spTgt spid="71"/>
                                        </p:tgtEl>
                                        <p:attrNameLst>
                                          <p:attrName>ppt_h</p:attrName>
                                        </p:attrNameLst>
                                      </p:cBhvr>
                                      <p:tavLst>
                                        <p:tav tm="0">
                                          <p:val>
                                            <p:strVal val="#ppt_h"/>
                                          </p:val>
                                        </p:tav>
                                        <p:tav tm="100000">
                                          <p:val>
                                            <p:strVal val="#ppt_h"/>
                                          </p:val>
                                        </p:tav>
                                      </p:tavLst>
                                    </p:anim>
                                    <p:animEffect transition="in" filter="fade">
                                      <p:cBhvr>
                                        <p:cTn id="157" dur="1000"/>
                                        <p:tgtEl>
                                          <p:spTgt spid="71"/>
                                        </p:tgtEl>
                                      </p:cBhvr>
                                    </p:animEffect>
                                  </p:childTnLst>
                                </p:cTn>
                              </p:par>
                              <p:par>
                                <p:cTn id="158" presetID="55" presetClass="entr" presetSubtype="0" fill="hold" nodeType="withEffect">
                                  <p:stCondLst>
                                    <p:cond delay="0"/>
                                  </p:stCondLst>
                                  <p:childTnLst>
                                    <p:set>
                                      <p:cBhvr>
                                        <p:cTn id="159" dur="1" fill="hold">
                                          <p:stCondLst>
                                            <p:cond delay="0"/>
                                          </p:stCondLst>
                                        </p:cTn>
                                        <p:tgtEl>
                                          <p:spTgt spid="73"/>
                                        </p:tgtEl>
                                        <p:attrNameLst>
                                          <p:attrName>style.visibility</p:attrName>
                                        </p:attrNameLst>
                                      </p:cBhvr>
                                      <p:to>
                                        <p:strVal val="visible"/>
                                      </p:to>
                                    </p:set>
                                    <p:anim calcmode="lin" valueType="num">
                                      <p:cBhvr>
                                        <p:cTn id="160" dur="1000" fill="hold"/>
                                        <p:tgtEl>
                                          <p:spTgt spid="73"/>
                                        </p:tgtEl>
                                        <p:attrNameLst>
                                          <p:attrName>ppt_w</p:attrName>
                                        </p:attrNameLst>
                                      </p:cBhvr>
                                      <p:tavLst>
                                        <p:tav tm="0">
                                          <p:val>
                                            <p:strVal val="#ppt_w*0.70"/>
                                          </p:val>
                                        </p:tav>
                                        <p:tav tm="100000">
                                          <p:val>
                                            <p:strVal val="#ppt_w"/>
                                          </p:val>
                                        </p:tav>
                                      </p:tavLst>
                                    </p:anim>
                                    <p:anim calcmode="lin" valueType="num">
                                      <p:cBhvr>
                                        <p:cTn id="161" dur="1000" fill="hold"/>
                                        <p:tgtEl>
                                          <p:spTgt spid="73"/>
                                        </p:tgtEl>
                                        <p:attrNameLst>
                                          <p:attrName>ppt_h</p:attrName>
                                        </p:attrNameLst>
                                      </p:cBhvr>
                                      <p:tavLst>
                                        <p:tav tm="0">
                                          <p:val>
                                            <p:strVal val="#ppt_h"/>
                                          </p:val>
                                        </p:tav>
                                        <p:tav tm="100000">
                                          <p:val>
                                            <p:strVal val="#ppt_h"/>
                                          </p:val>
                                        </p:tav>
                                      </p:tavLst>
                                    </p:anim>
                                    <p:animEffect transition="in" filter="fade">
                                      <p:cBhvr>
                                        <p:cTn id="162" dur="1000"/>
                                        <p:tgtEl>
                                          <p:spTgt spid="73"/>
                                        </p:tgtEl>
                                      </p:cBhvr>
                                    </p:animEffect>
                                  </p:childTnLst>
                                </p:cTn>
                              </p:par>
                              <p:par>
                                <p:cTn id="163" presetID="55" presetClass="entr" presetSubtype="0" fill="hold" nodeType="withEffect">
                                  <p:stCondLst>
                                    <p:cond delay="0"/>
                                  </p:stCondLst>
                                  <p:childTnLst>
                                    <p:set>
                                      <p:cBhvr>
                                        <p:cTn id="164" dur="1" fill="hold">
                                          <p:stCondLst>
                                            <p:cond delay="0"/>
                                          </p:stCondLst>
                                        </p:cTn>
                                        <p:tgtEl>
                                          <p:spTgt spid="74"/>
                                        </p:tgtEl>
                                        <p:attrNameLst>
                                          <p:attrName>style.visibility</p:attrName>
                                        </p:attrNameLst>
                                      </p:cBhvr>
                                      <p:to>
                                        <p:strVal val="visible"/>
                                      </p:to>
                                    </p:set>
                                    <p:anim calcmode="lin" valueType="num">
                                      <p:cBhvr>
                                        <p:cTn id="165" dur="1000" fill="hold"/>
                                        <p:tgtEl>
                                          <p:spTgt spid="74"/>
                                        </p:tgtEl>
                                        <p:attrNameLst>
                                          <p:attrName>ppt_w</p:attrName>
                                        </p:attrNameLst>
                                      </p:cBhvr>
                                      <p:tavLst>
                                        <p:tav tm="0">
                                          <p:val>
                                            <p:strVal val="#ppt_w*0.70"/>
                                          </p:val>
                                        </p:tav>
                                        <p:tav tm="100000">
                                          <p:val>
                                            <p:strVal val="#ppt_w"/>
                                          </p:val>
                                        </p:tav>
                                      </p:tavLst>
                                    </p:anim>
                                    <p:anim calcmode="lin" valueType="num">
                                      <p:cBhvr>
                                        <p:cTn id="166" dur="1000" fill="hold"/>
                                        <p:tgtEl>
                                          <p:spTgt spid="74"/>
                                        </p:tgtEl>
                                        <p:attrNameLst>
                                          <p:attrName>ppt_h</p:attrName>
                                        </p:attrNameLst>
                                      </p:cBhvr>
                                      <p:tavLst>
                                        <p:tav tm="0">
                                          <p:val>
                                            <p:strVal val="#ppt_h"/>
                                          </p:val>
                                        </p:tav>
                                        <p:tav tm="100000">
                                          <p:val>
                                            <p:strVal val="#ppt_h"/>
                                          </p:val>
                                        </p:tav>
                                      </p:tavLst>
                                    </p:anim>
                                    <p:animEffect transition="in" filter="fade">
                                      <p:cBhvr>
                                        <p:cTn id="167" dur="1000"/>
                                        <p:tgtEl>
                                          <p:spTgt spid="74"/>
                                        </p:tgtEl>
                                      </p:cBhvr>
                                    </p:animEffect>
                                  </p:childTnLst>
                                </p:cTn>
                              </p:par>
                              <p:par>
                                <p:cTn id="168" presetID="55" presetClass="entr" presetSubtype="0" fill="hold" nodeType="withEffect">
                                  <p:stCondLst>
                                    <p:cond delay="0"/>
                                  </p:stCondLst>
                                  <p:childTnLst>
                                    <p:set>
                                      <p:cBhvr>
                                        <p:cTn id="169" dur="1" fill="hold">
                                          <p:stCondLst>
                                            <p:cond delay="0"/>
                                          </p:stCondLst>
                                        </p:cTn>
                                        <p:tgtEl>
                                          <p:spTgt spid="76"/>
                                        </p:tgtEl>
                                        <p:attrNameLst>
                                          <p:attrName>style.visibility</p:attrName>
                                        </p:attrNameLst>
                                      </p:cBhvr>
                                      <p:to>
                                        <p:strVal val="visible"/>
                                      </p:to>
                                    </p:set>
                                    <p:anim calcmode="lin" valueType="num">
                                      <p:cBhvr>
                                        <p:cTn id="170" dur="1000" fill="hold"/>
                                        <p:tgtEl>
                                          <p:spTgt spid="76"/>
                                        </p:tgtEl>
                                        <p:attrNameLst>
                                          <p:attrName>ppt_w</p:attrName>
                                        </p:attrNameLst>
                                      </p:cBhvr>
                                      <p:tavLst>
                                        <p:tav tm="0">
                                          <p:val>
                                            <p:strVal val="#ppt_w*0.70"/>
                                          </p:val>
                                        </p:tav>
                                        <p:tav tm="100000">
                                          <p:val>
                                            <p:strVal val="#ppt_w"/>
                                          </p:val>
                                        </p:tav>
                                      </p:tavLst>
                                    </p:anim>
                                    <p:anim calcmode="lin" valueType="num">
                                      <p:cBhvr>
                                        <p:cTn id="171" dur="1000" fill="hold"/>
                                        <p:tgtEl>
                                          <p:spTgt spid="76"/>
                                        </p:tgtEl>
                                        <p:attrNameLst>
                                          <p:attrName>ppt_h</p:attrName>
                                        </p:attrNameLst>
                                      </p:cBhvr>
                                      <p:tavLst>
                                        <p:tav tm="0">
                                          <p:val>
                                            <p:strVal val="#ppt_h"/>
                                          </p:val>
                                        </p:tav>
                                        <p:tav tm="100000">
                                          <p:val>
                                            <p:strVal val="#ppt_h"/>
                                          </p:val>
                                        </p:tav>
                                      </p:tavLst>
                                    </p:anim>
                                    <p:animEffect transition="in" filter="fade">
                                      <p:cBhvr>
                                        <p:cTn id="172" dur="1000"/>
                                        <p:tgtEl>
                                          <p:spTgt spid="76"/>
                                        </p:tgtEl>
                                      </p:cBhvr>
                                    </p:animEffect>
                                  </p:childTnLst>
                                </p:cTn>
                              </p:par>
                              <p:par>
                                <p:cTn id="173" presetID="55" presetClass="entr" presetSubtype="0" fill="hold" nodeType="withEffect">
                                  <p:stCondLst>
                                    <p:cond delay="0"/>
                                  </p:stCondLst>
                                  <p:childTnLst>
                                    <p:set>
                                      <p:cBhvr>
                                        <p:cTn id="174" dur="1" fill="hold">
                                          <p:stCondLst>
                                            <p:cond delay="0"/>
                                          </p:stCondLst>
                                        </p:cTn>
                                        <p:tgtEl>
                                          <p:spTgt spid="75"/>
                                        </p:tgtEl>
                                        <p:attrNameLst>
                                          <p:attrName>style.visibility</p:attrName>
                                        </p:attrNameLst>
                                      </p:cBhvr>
                                      <p:to>
                                        <p:strVal val="visible"/>
                                      </p:to>
                                    </p:set>
                                    <p:anim calcmode="lin" valueType="num">
                                      <p:cBhvr>
                                        <p:cTn id="175" dur="1000" fill="hold"/>
                                        <p:tgtEl>
                                          <p:spTgt spid="75"/>
                                        </p:tgtEl>
                                        <p:attrNameLst>
                                          <p:attrName>ppt_w</p:attrName>
                                        </p:attrNameLst>
                                      </p:cBhvr>
                                      <p:tavLst>
                                        <p:tav tm="0">
                                          <p:val>
                                            <p:strVal val="#ppt_w*0.70"/>
                                          </p:val>
                                        </p:tav>
                                        <p:tav tm="100000">
                                          <p:val>
                                            <p:strVal val="#ppt_w"/>
                                          </p:val>
                                        </p:tav>
                                      </p:tavLst>
                                    </p:anim>
                                    <p:anim calcmode="lin" valueType="num">
                                      <p:cBhvr>
                                        <p:cTn id="176" dur="1000" fill="hold"/>
                                        <p:tgtEl>
                                          <p:spTgt spid="75"/>
                                        </p:tgtEl>
                                        <p:attrNameLst>
                                          <p:attrName>ppt_h</p:attrName>
                                        </p:attrNameLst>
                                      </p:cBhvr>
                                      <p:tavLst>
                                        <p:tav tm="0">
                                          <p:val>
                                            <p:strVal val="#ppt_h"/>
                                          </p:val>
                                        </p:tav>
                                        <p:tav tm="100000">
                                          <p:val>
                                            <p:strVal val="#ppt_h"/>
                                          </p:val>
                                        </p:tav>
                                      </p:tavLst>
                                    </p:anim>
                                    <p:animEffect transition="in" filter="fade">
                                      <p:cBhvr>
                                        <p:cTn id="177" dur="1000"/>
                                        <p:tgtEl>
                                          <p:spTgt spid="75"/>
                                        </p:tgtEl>
                                      </p:cBhvr>
                                    </p:animEffect>
                                  </p:childTnLst>
                                </p:cTn>
                              </p:par>
                              <p:par>
                                <p:cTn id="178" presetID="55" presetClass="entr" presetSubtype="0" fill="hold" nodeType="withEffect">
                                  <p:stCondLst>
                                    <p:cond delay="0"/>
                                  </p:stCondLst>
                                  <p:childTnLst>
                                    <p:set>
                                      <p:cBhvr>
                                        <p:cTn id="179" dur="1" fill="hold">
                                          <p:stCondLst>
                                            <p:cond delay="0"/>
                                          </p:stCondLst>
                                        </p:cTn>
                                        <p:tgtEl>
                                          <p:spTgt spid="76"/>
                                        </p:tgtEl>
                                        <p:attrNameLst>
                                          <p:attrName>style.visibility</p:attrName>
                                        </p:attrNameLst>
                                      </p:cBhvr>
                                      <p:to>
                                        <p:strVal val="visible"/>
                                      </p:to>
                                    </p:set>
                                    <p:anim calcmode="lin" valueType="num">
                                      <p:cBhvr>
                                        <p:cTn id="180" dur="1000" fill="hold"/>
                                        <p:tgtEl>
                                          <p:spTgt spid="76"/>
                                        </p:tgtEl>
                                        <p:attrNameLst>
                                          <p:attrName>ppt_w</p:attrName>
                                        </p:attrNameLst>
                                      </p:cBhvr>
                                      <p:tavLst>
                                        <p:tav tm="0">
                                          <p:val>
                                            <p:strVal val="#ppt_w*0.70"/>
                                          </p:val>
                                        </p:tav>
                                        <p:tav tm="100000">
                                          <p:val>
                                            <p:strVal val="#ppt_w"/>
                                          </p:val>
                                        </p:tav>
                                      </p:tavLst>
                                    </p:anim>
                                    <p:anim calcmode="lin" valueType="num">
                                      <p:cBhvr>
                                        <p:cTn id="181" dur="1000" fill="hold"/>
                                        <p:tgtEl>
                                          <p:spTgt spid="76"/>
                                        </p:tgtEl>
                                        <p:attrNameLst>
                                          <p:attrName>ppt_h</p:attrName>
                                        </p:attrNameLst>
                                      </p:cBhvr>
                                      <p:tavLst>
                                        <p:tav tm="0">
                                          <p:val>
                                            <p:strVal val="#ppt_h"/>
                                          </p:val>
                                        </p:tav>
                                        <p:tav tm="100000">
                                          <p:val>
                                            <p:strVal val="#ppt_h"/>
                                          </p:val>
                                        </p:tav>
                                      </p:tavLst>
                                    </p:anim>
                                    <p:animEffect transition="in" filter="fade">
                                      <p:cBhvr>
                                        <p:cTn id="182" dur="1000"/>
                                        <p:tgtEl>
                                          <p:spTgt spid="76"/>
                                        </p:tgtEl>
                                      </p:cBhvr>
                                    </p:animEffect>
                                  </p:childTnLst>
                                </p:cTn>
                              </p:par>
                              <p:par>
                                <p:cTn id="183" presetID="55" presetClass="entr" presetSubtype="0" fill="hold" nodeType="withEffect">
                                  <p:stCondLst>
                                    <p:cond delay="0"/>
                                  </p:stCondLst>
                                  <p:childTnLst>
                                    <p:set>
                                      <p:cBhvr>
                                        <p:cTn id="184" dur="1" fill="hold">
                                          <p:stCondLst>
                                            <p:cond delay="0"/>
                                          </p:stCondLst>
                                        </p:cTn>
                                        <p:tgtEl>
                                          <p:spTgt spid="76"/>
                                        </p:tgtEl>
                                        <p:attrNameLst>
                                          <p:attrName>style.visibility</p:attrName>
                                        </p:attrNameLst>
                                      </p:cBhvr>
                                      <p:to>
                                        <p:strVal val="visible"/>
                                      </p:to>
                                    </p:set>
                                    <p:anim calcmode="lin" valueType="num">
                                      <p:cBhvr>
                                        <p:cTn id="185" dur="1000" fill="hold"/>
                                        <p:tgtEl>
                                          <p:spTgt spid="76"/>
                                        </p:tgtEl>
                                        <p:attrNameLst>
                                          <p:attrName>ppt_w</p:attrName>
                                        </p:attrNameLst>
                                      </p:cBhvr>
                                      <p:tavLst>
                                        <p:tav tm="0">
                                          <p:val>
                                            <p:strVal val="#ppt_w*0.70"/>
                                          </p:val>
                                        </p:tav>
                                        <p:tav tm="100000">
                                          <p:val>
                                            <p:strVal val="#ppt_w"/>
                                          </p:val>
                                        </p:tav>
                                      </p:tavLst>
                                    </p:anim>
                                    <p:anim calcmode="lin" valueType="num">
                                      <p:cBhvr>
                                        <p:cTn id="186" dur="1000" fill="hold"/>
                                        <p:tgtEl>
                                          <p:spTgt spid="76"/>
                                        </p:tgtEl>
                                        <p:attrNameLst>
                                          <p:attrName>ppt_h</p:attrName>
                                        </p:attrNameLst>
                                      </p:cBhvr>
                                      <p:tavLst>
                                        <p:tav tm="0">
                                          <p:val>
                                            <p:strVal val="#ppt_h"/>
                                          </p:val>
                                        </p:tav>
                                        <p:tav tm="100000">
                                          <p:val>
                                            <p:strVal val="#ppt_h"/>
                                          </p:val>
                                        </p:tav>
                                      </p:tavLst>
                                    </p:anim>
                                    <p:animEffect transition="in" filter="fade">
                                      <p:cBhvr>
                                        <p:cTn id="187" dur="1000"/>
                                        <p:tgtEl>
                                          <p:spTgt spid="76"/>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77"/>
                                        </p:tgtEl>
                                        <p:attrNameLst>
                                          <p:attrName>style.visibility</p:attrName>
                                        </p:attrNameLst>
                                      </p:cBhvr>
                                      <p:to>
                                        <p:strVal val="visible"/>
                                      </p:to>
                                    </p:set>
                                    <p:animEffect transition="in" filter="fade">
                                      <p:cBhvr>
                                        <p:cTn id="1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noise</a:t>
            </a:r>
            <a:endParaRPr lang="en-US" dirty="0"/>
          </a:p>
        </p:txBody>
      </p:sp>
      <p:sp>
        <p:nvSpPr>
          <p:cNvPr id="3" name="Content Placeholder 2"/>
          <p:cNvSpPr>
            <a:spLocks noGrp="1"/>
          </p:cNvSpPr>
          <p:nvPr>
            <p:ph idx="1"/>
          </p:nvPr>
        </p:nvSpPr>
        <p:spPr/>
        <p:txBody>
          <a:bodyPr/>
          <a:lstStyle/>
          <a:p>
            <a:endParaRPr lang="en-US" dirty="0"/>
          </a:p>
        </p:txBody>
      </p:sp>
      <p:pic>
        <p:nvPicPr>
          <p:cNvPr id="6" name="Picture 5" descr="Screen Shot 2013-07-18 at 9.58.4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6337"/>
            <a:ext cx="3755162" cy="2816371"/>
          </a:xfrm>
          <a:prstGeom prst="rect">
            <a:avLst/>
          </a:prstGeom>
        </p:spPr>
      </p:pic>
      <p:pic>
        <p:nvPicPr>
          <p:cNvPr id="8" name="Picture 7" descr="Screen Shot 2013-07-18 at 10.00.0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1849" y="1266337"/>
            <a:ext cx="3732151" cy="2812442"/>
          </a:xfrm>
          <a:prstGeom prst="rect">
            <a:avLst/>
          </a:prstGeom>
        </p:spPr>
      </p:pic>
      <p:pic>
        <p:nvPicPr>
          <p:cNvPr id="10" name="Picture 9" descr="Screen Shot 2013-07-18 at 9.55.00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4272" y="4078779"/>
            <a:ext cx="3617573" cy="2727689"/>
          </a:xfrm>
          <a:prstGeom prst="rect">
            <a:avLst/>
          </a:prstGeom>
        </p:spPr>
      </p:pic>
      <p:sp>
        <p:nvSpPr>
          <p:cNvPr id="11" name="Frame 10"/>
          <p:cNvSpPr/>
          <p:nvPr/>
        </p:nvSpPr>
        <p:spPr>
          <a:xfrm>
            <a:off x="1362166" y="2263761"/>
            <a:ext cx="533822" cy="71777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Frame 11"/>
          <p:cNvSpPr/>
          <p:nvPr/>
        </p:nvSpPr>
        <p:spPr>
          <a:xfrm>
            <a:off x="6718792" y="2263761"/>
            <a:ext cx="686222" cy="71777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Frame 12"/>
          <p:cNvSpPr/>
          <p:nvPr/>
        </p:nvSpPr>
        <p:spPr>
          <a:xfrm>
            <a:off x="3962783" y="5329246"/>
            <a:ext cx="602314" cy="565378"/>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p:cNvSpPr>
            <a:spLocks noGrp="1"/>
          </p:cNvSpPr>
          <p:nvPr>
            <p:ph type="sldNum" sz="quarter" idx="12"/>
          </p:nvPr>
        </p:nvSpPr>
        <p:spPr/>
        <p:txBody>
          <a:bodyPr/>
          <a:lstStyle/>
          <a:p>
            <a:fld id="{0FB56013-B943-42BA-886F-6F9D4EB85E9D}" type="slidenum">
              <a:rPr lang="en-US" smtClean="0"/>
              <a:t>24</a:t>
            </a:fld>
            <a:endParaRPr lang="en-US"/>
          </a:p>
        </p:txBody>
      </p:sp>
    </p:spTree>
    <p:extLst>
      <p:ext uri="{BB962C8B-B14F-4D97-AF65-F5344CB8AC3E}">
        <p14:creationId xmlns:p14="http://schemas.microsoft.com/office/powerpoint/2010/main" val="179458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553"/>
            <a:ext cx="8229600" cy="1143000"/>
          </a:xfrm>
        </p:spPr>
        <p:txBody>
          <a:bodyPr/>
          <a:lstStyle/>
          <a:p>
            <a:r>
              <a:rPr lang="en-US" dirty="0" smtClean="0"/>
              <a:t>“Global Noise”</a:t>
            </a:r>
            <a:endParaRPr lang="en-US" dirty="0"/>
          </a:p>
        </p:txBody>
      </p:sp>
      <p:pic>
        <p:nvPicPr>
          <p:cNvPr id="5" name="Content Placeholder 4"/>
          <p:cNvPicPr>
            <a:picLocks noGrp="1" noChangeAspect="1"/>
          </p:cNvPicPr>
          <p:nvPr>
            <p:ph idx="1"/>
          </p:nvPr>
        </p:nvPicPr>
        <p:blipFill>
          <a:blip r:embed="rId3"/>
          <a:srcRect l="-15348" r="-15348"/>
          <a:stretch>
            <a:fillRect/>
          </a:stretch>
        </p:blipFill>
        <p:spPr>
          <a:xfrm>
            <a:off x="-1390348" y="689770"/>
            <a:ext cx="11845326" cy="6168230"/>
          </a:xfrm>
        </p:spPr>
      </p:pic>
      <p:sp>
        <p:nvSpPr>
          <p:cNvPr id="4" name="Slide Number Placeholder 3"/>
          <p:cNvSpPr>
            <a:spLocks noGrp="1"/>
          </p:cNvSpPr>
          <p:nvPr>
            <p:ph type="sldNum" sz="quarter" idx="12"/>
          </p:nvPr>
        </p:nvSpPr>
        <p:spPr/>
        <p:txBody>
          <a:bodyPr/>
          <a:lstStyle/>
          <a:p>
            <a:fld id="{0FB56013-B943-42BA-886F-6F9D4EB85E9D}" type="slidenum">
              <a:rPr lang="en-US" smtClean="0"/>
              <a:t>25</a:t>
            </a:fld>
            <a:endParaRPr lang="en-US"/>
          </a:p>
        </p:txBody>
      </p:sp>
      <p:sp>
        <p:nvSpPr>
          <p:cNvPr id="6" name="Frame 5"/>
          <p:cNvSpPr/>
          <p:nvPr/>
        </p:nvSpPr>
        <p:spPr>
          <a:xfrm>
            <a:off x="7323958" y="5113049"/>
            <a:ext cx="405062" cy="996333"/>
          </a:xfrm>
          <a:prstGeom prst="fram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559340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Verified: </a:t>
            </a:r>
          </a:p>
          <a:p>
            <a:pPr lvl="1"/>
            <a:r>
              <a:rPr lang="en-US" dirty="0"/>
              <a:t>C</a:t>
            </a:r>
            <a:r>
              <a:rPr lang="en-US" dirty="0" smtClean="0"/>
              <a:t>hiller glitches in Mode Cleaner are largely present in Calibrated Interferometer Output Channel. </a:t>
            </a:r>
          </a:p>
          <a:p>
            <a:pPr lvl="1"/>
            <a:r>
              <a:rPr lang="en-US" dirty="0"/>
              <a:t>C</a:t>
            </a:r>
            <a:r>
              <a:rPr lang="en-US" dirty="0" smtClean="0"/>
              <a:t>hiller </a:t>
            </a:r>
            <a:r>
              <a:rPr lang="en-US" dirty="0" smtClean="0"/>
              <a:t>glitches </a:t>
            </a:r>
            <a:r>
              <a:rPr lang="en-US" dirty="0" smtClean="0"/>
              <a:t>are also </a:t>
            </a:r>
            <a:r>
              <a:rPr lang="en-US" dirty="0" smtClean="0"/>
              <a:t>present in Terminal </a:t>
            </a:r>
            <a:r>
              <a:rPr lang="en-US" dirty="0" smtClean="0"/>
              <a:t>Buildings due to Nort</a:t>
            </a:r>
            <a:r>
              <a:rPr lang="en-US" dirty="0" smtClean="0"/>
              <a:t>h and West end chillers, b</a:t>
            </a:r>
            <a:r>
              <a:rPr lang="en-US" dirty="0" smtClean="0"/>
              <a:t>ut </a:t>
            </a:r>
            <a:r>
              <a:rPr lang="en-US" dirty="0" smtClean="0"/>
              <a:t>not nearly as much concern as those in the MC</a:t>
            </a:r>
          </a:p>
          <a:p>
            <a:pPr lvl="1"/>
            <a:r>
              <a:rPr lang="en-US" dirty="0" smtClean="0"/>
              <a:t>Air compressor glitches are a </a:t>
            </a:r>
            <a:r>
              <a:rPr lang="en-US" dirty="0" smtClean="0"/>
              <a:t>common</a:t>
            </a:r>
            <a:r>
              <a:rPr lang="en-US" dirty="0" smtClean="0"/>
              <a:t> </a:t>
            </a:r>
            <a:r>
              <a:rPr lang="en-US" dirty="0" smtClean="0"/>
              <a:t>noise source among auxiliary channels but not apparent in DF channel</a:t>
            </a:r>
          </a:p>
          <a:p>
            <a:pPr lvl="1"/>
            <a:r>
              <a:rPr lang="en-US" dirty="0" smtClean="0"/>
              <a:t>Voltage probes among buildings seem to give evidence that there is some site-wide activity </a:t>
            </a:r>
          </a:p>
          <a:p>
            <a:pPr lvl="2"/>
            <a:r>
              <a:rPr lang="en-US" dirty="0" smtClean="0"/>
              <a:t>Still to be investigated more thoroughly </a:t>
            </a:r>
            <a:endParaRPr lang="en-US" dirty="0"/>
          </a:p>
          <a:p>
            <a:r>
              <a:rPr lang="en-US" dirty="0" smtClean="0"/>
              <a:t>SNR vs. SNR plots (with visual statistical analysis) along with other follow up checks help to identify and understand the physical phenomena behind these magnetic noise sources. </a:t>
            </a:r>
          </a:p>
        </p:txBody>
      </p:sp>
      <p:sp>
        <p:nvSpPr>
          <p:cNvPr id="4" name="Slide Number Placeholder 3"/>
          <p:cNvSpPr>
            <a:spLocks noGrp="1"/>
          </p:cNvSpPr>
          <p:nvPr>
            <p:ph type="sldNum" sz="quarter" idx="12"/>
          </p:nvPr>
        </p:nvSpPr>
        <p:spPr/>
        <p:txBody>
          <a:bodyPr/>
          <a:lstStyle/>
          <a:p>
            <a:fld id="{0FB56013-B943-42BA-886F-6F9D4EB85E9D}" type="slidenum">
              <a:rPr lang="en-US" smtClean="0"/>
              <a:t>26</a:t>
            </a:fld>
            <a:endParaRPr lang="en-US"/>
          </a:p>
        </p:txBody>
      </p:sp>
    </p:spTree>
    <p:extLst>
      <p:ext uri="{BB962C8B-B14F-4D97-AF65-F5344CB8AC3E}">
        <p14:creationId xmlns:p14="http://schemas.microsoft.com/office/powerpoint/2010/main" val="359175971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normAutofit/>
          </a:bodyPr>
          <a:lstStyle/>
          <a:p>
            <a:r>
              <a:rPr lang="en-US" dirty="0" smtClean="0"/>
              <a:t>Big Thanks to: </a:t>
            </a:r>
          </a:p>
          <a:p>
            <a:pPr lvl="1"/>
            <a:r>
              <a:rPr lang="en-US" dirty="0" smtClean="0"/>
              <a:t> Dr. Bas </a:t>
            </a:r>
            <a:r>
              <a:rPr lang="en-US" dirty="0" err="1" smtClean="0"/>
              <a:t>Swinkels</a:t>
            </a:r>
            <a:r>
              <a:rPr lang="en-US" dirty="0" smtClean="0"/>
              <a:t> for the ideas behind this </a:t>
            </a:r>
            <a:r>
              <a:rPr lang="en-US" dirty="0" smtClean="0"/>
              <a:t>analysis. </a:t>
            </a:r>
            <a:endParaRPr lang="en-US" dirty="0" smtClean="0"/>
          </a:p>
          <a:p>
            <a:pPr lvl="1"/>
            <a:r>
              <a:rPr lang="en-US" dirty="0" smtClean="0"/>
              <a:t>Dr. Irene </a:t>
            </a:r>
            <a:r>
              <a:rPr lang="en-US" dirty="0" err="1" smtClean="0"/>
              <a:t>Fiori</a:t>
            </a:r>
            <a:r>
              <a:rPr lang="en-US" dirty="0" smtClean="0"/>
              <a:t> for the mentoring and introduction to Data Analysis for Detector Characterization. </a:t>
            </a:r>
          </a:p>
          <a:p>
            <a:pPr lvl="1"/>
            <a:r>
              <a:rPr lang="en-US" dirty="0" smtClean="0"/>
              <a:t>Dr. Joshua Smith for his continued mentorship</a:t>
            </a:r>
          </a:p>
          <a:p>
            <a:pPr lvl="1"/>
            <a:r>
              <a:rPr lang="en-US" dirty="0" smtClean="0"/>
              <a:t>Dr. </a:t>
            </a:r>
            <a:r>
              <a:rPr lang="en-US" dirty="0" err="1" smtClean="0"/>
              <a:t>Florent</a:t>
            </a:r>
            <a:r>
              <a:rPr lang="en-US" dirty="0" smtClean="0"/>
              <a:t> </a:t>
            </a:r>
            <a:r>
              <a:rPr lang="en-US" dirty="0" err="1" smtClean="0"/>
              <a:t>Robinet</a:t>
            </a:r>
            <a:r>
              <a:rPr lang="en-US" dirty="0" smtClean="0"/>
              <a:t> for providing the OMICRON triggers which made this data analysis </a:t>
            </a:r>
            <a:r>
              <a:rPr lang="en-US" dirty="0" smtClean="0"/>
              <a:t>possible</a:t>
            </a:r>
            <a:endParaRPr lang="en-US" dirty="0" smtClean="0"/>
          </a:p>
        </p:txBody>
      </p:sp>
      <p:sp>
        <p:nvSpPr>
          <p:cNvPr id="4" name="Slide Number Placeholder 3"/>
          <p:cNvSpPr>
            <a:spLocks noGrp="1"/>
          </p:cNvSpPr>
          <p:nvPr>
            <p:ph type="sldNum" sz="quarter" idx="12"/>
          </p:nvPr>
        </p:nvSpPr>
        <p:spPr/>
        <p:txBody>
          <a:bodyPr/>
          <a:lstStyle/>
          <a:p>
            <a:fld id="{0FB56013-B943-42BA-886F-6F9D4EB85E9D}" type="slidenum">
              <a:rPr lang="en-US" smtClean="0"/>
              <a:t>27</a:t>
            </a:fld>
            <a:endParaRPr lang="en-US"/>
          </a:p>
        </p:txBody>
      </p:sp>
    </p:spTree>
    <p:extLst>
      <p:ext uri="{BB962C8B-B14F-4D97-AF65-F5344CB8AC3E}">
        <p14:creationId xmlns:p14="http://schemas.microsoft.com/office/powerpoint/2010/main" val="15396123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2543</TotalTime>
  <Words>1825</Words>
  <Application>Microsoft Macintosh PowerPoint</Application>
  <PresentationFormat>On-screen Show (4:3)</PresentationFormat>
  <Paragraphs>206</Paragraphs>
  <Slides>27</Slides>
  <Notes>21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 Black </vt:lpstr>
      <vt:lpstr>The Characterization of Magnetic Glitches in VSR4 data</vt:lpstr>
      <vt:lpstr>Used Parameters</vt:lpstr>
      <vt:lpstr>Data Sample (Fast Channels)</vt:lpstr>
      <vt:lpstr>Data Sample (IMMS / Slow channels)</vt:lpstr>
      <vt:lpstr>Data Analysis</vt:lpstr>
      <vt:lpstr>Time Coincidence</vt:lpstr>
      <vt:lpstr>Time Coincidence</vt:lpstr>
      <vt:lpstr>SNR vs. SNR plot</vt:lpstr>
      <vt:lpstr>SNR vs. SNR plot</vt:lpstr>
      <vt:lpstr>SNR vs. SNR plot</vt:lpstr>
      <vt:lpstr>SNR vs. SNR plot</vt:lpstr>
      <vt:lpstr>SNR vs. SNR plot</vt:lpstr>
      <vt:lpstr>SNR vs. SNR plot</vt:lpstr>
      <vt:lpstr>SNR vs. SNR plot</vt:lpstr>
      <vt:lpstr>Region of Interest</vt:lpstr>
      <vt:lpstr>Region of Interest</vt:lpstr>
      <vt:lpstr>Results</vt:lpstr>
      <vt:lpstr>Interesting Triggers (MC vs. H)</vt:lpstr>
      <vt:lpstr>Periodicity Check</vt:lpstr>
      <vt:lpstr>Interesting Triggers in Terminal Buildings</vt:lpstr>
      <vt:lpstr>Periodicity Check (West End)</vt:lpstr>
      <vt:lpstr>Other Sources?</vt:lpstr>
      <vt:lpstr>PowerPoint Presentation</vt:lpstr>
      <vt:lpstr>“Global” noise</vt:lpstr>
      <vt:lpstr>“Global Noise”</vt:lpstr>
      <vt:lpstr>Conclusion</vt:lpstr>
      <vt:lpstr>Acknowledgements</vt:lpstr>
    </vt:vector>
  </TitlesOfParts>
  <Company>Servite High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Characterization of Magnetic Noise in VSR4 data</dc:title>
  <dc:creator>Daniel Vander-Hyde</dc:creator>
  <cp:lastModifiedBy>Daniel Vander-Hyde</cp:lastModifiedBy>
  <cp:revision>88</cp:revision>
  <dcterms:created xsi:type="dcterms:W3CDTF">2013-07-16T12:22:15Z</dcterms:created>
  <dcterms:modified xsi:type="dcterms:W3CDTF">2013-07-19T12:25:18Z</dcterms:modified>
</cp:coreProperties>
</file>