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6" r:id="rId1"/>
  </p:sldMasterIdLst>
  <p:notesMasterIdLst>
    <p:notesMasterId r:id="rId19"/>
  </p:notesMasterIdLst>
  <p:handoutMasterIdLst>
    <p:handoutMasterId r:id="rId20"/>
  </p:handoutMasterIdLst>
  <p:sldIdLst>
    <p:sldId id="322" r:id="rId2"/>
    <p:sldId id="700" r:id="rId3"/>
    <p:sldId id="751" r:id="rId4"/>
    <p:sldId id="722" r:id="rId5"/>
    <p:sldId id="749" r:id="rId6"/>
    <p:sldId id="752" r:id="rId7"/>
    <p:sldId id="753" r:id="rId8"/>
    <p:sldId id="731" r:id="rId9"/>
    <p:sldId id="732" r:id="rId10"/>
    <p:sldId id="715" r:id="rId11"/>
    <p:sldId id="706" r:id="rId12"/>
    <p:sldId id="713" r:id="rId13"/>
    <p:sldId id="750" r:id="rId14"/>
    <p:sldId id="744" r:id="rId15"/>
    <p:sldId id="737" r:id="rId16"/>
    <p:sldId id="740" r:id="rId17"/>
    <p:sldId id="729" r:id="rId18"/>
  </p:sldIdLst>
  <p:sldSz cx="9144000" cy="6858000" type="screen4x3"/>
  <p:notesSz cx="6781800" cy="99187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  <a:srgbClr val="FFFFCC"/>
    <a:srgbClr val="CCFF99"/>
    <a:srgbClr val="FF0000"/>
    <a:srgbClr val="FF9933"/>
    <a:srgbClr val="006600"/>
    <a:srgbClr val="FFFF00"/>
    <a:srgbClr val="99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88" autoAdjust="0"/>
    <p:restoredTop sz="89883" autoAdjust="0"/>
  </p:normalViewPr>
  <p:slideViewPr>
    <p:cSldViewPr>
      <p:cViewPr varScale="1">
        <p:scale>
          <a:sx n="81" d="100"/>
          <a:sy n="81" d="100"/>
        </p:scale>
        <p:origin x="-76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1830" y="-78"/>
      </p:cViewPr>
      <p:guideLst>
        <p:guide orient="horz" pos="3124"/>
        <p:guide pos="21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DB309D-3E0F-4BCA-9C2D-22A5BAA5B5B5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DD4979-9BBC-4951-B24C-19E9D46E4FA5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0D6D9099-77EC-4689-A896-970C589EEC3D}" type="parTrans" cxnId="{259267CA-F08C-4B46-8111-3883E017FBD4}">
      <dgm:prSet/>
      <dgm:spPr/>
      <dgm:t>
        <a:bodyPr/>
        <a:lstStyle/>
        <a:p>
          <a:endParaRPr lang="en-US"/>
        </a:p>
      </dgm:t>
    </dgm:pt>
    <dgm:pt modelId="{CA562312-152C-41C9-AB41-397EC779E4F2}" type="sibTrans" cxnId="{259267CA-F08C-4B46-8111-3883E017FBD4}">
      <dgm:prSet/>
      <dgm:spPr/>
      <dgm:t>
        <a:bodyPr/>
        <a:lstStyle/>
        <a:p>
          <a:endParaRPr lang="en-US"/>
        </a:p>
      </dgm:t>
    </dgm:pt>
    <dgm:pt modelId="{B5DD9BA3-CF4C-43FB-BAE3-942134D98452}">
      <dgm:prSet phldrT="[Text]"/>
      <dgm:spPr>
        <a:solidFill>
          <a:srgbClr val="92D050"/>
        </a:solidFill>
        <a:ln>
          <a:solidFill>
            <a:srgbClr val="CCFF99"/>
          </a:solidFill>
        </a:ln>
      </dgm:spPr>
      <dgm:t>
        <a:bodyPr/>
        <a:lstStyle/>
        <a:p>
          <a:r>
            <a:rPr lang="en-US" dirty="0" smtClean="0"/>
            <a:t>Tango</a:t>
          </a:r>
          <a:br>
            <a:rPr lang="en-US" dirty="0" smtClean="0"/>
          </a:br>
          <a:r>
            <a:rPr lang="en-US" dirty="0" smtClean="0"/>
            <a:t>Tools</a:t>
          </a:r>
          <a:endParaRPr lang="en-US" dirty="0"/>
        </a:p>
      </dgm:t>
    </dgm:pt>
    <dgm:pt modelId="{5DB065C7-F5F0-4ECD-A77F-E1BB0580BFF6}" type="parTrans" cxnId="{630C1DD9-D2E7-4C0E-924C-E1F84FF9386F}">
      <dgm:prSet/>
      <dgm:spPr/>
      <dgm:t>
        <a:bodyPr/>
        <a:lstStyle/>
        <a:p>
          <a:endParaRPr lang="en-US"/>
        </a:p>
      </dgm:t>
    </dgm:pt>
    <dgm:pt modelId="{3AF180CD-8F3A-4D66-A344-C0E403C33C17}" type="sibTrans" cxnId="{630C1DD9-D2E7-4C0E-924C-E1F84FF9386F}">
      <dgm:prSet/>
      <dgm:spPr/>
      <dgm:t>
        <a:bodyPr/>
        <a:lstStyle/>
        <a:p>
          <a:endParaRPr lang="en-US"/>
        </a:p>
      </dgm:t>
    </dgm:pt>
    <dgm:pt modelId="{050AF901-3F6B-46C8-BB05-DC52739BA02B}" type="pres">
      <dgm:prSet presAssocID="{8ADB309D-3E0F-4BCA-9C2D-22A5BAA5B5B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8EE5A56-EB7F-417B-B697-1EAA54D72AAA}" type="pres">
      <dgm:prSet presAssocID="{BDDD4979-9BBC-4951-B24C-19E9D46E4FA5}" presName="compositeNode" presStyleCnt="0">
        <dgm:presLayoutVars>
          <dgm:bulletEnabled val="1"/>
        </dgm:presLayoutVars>
      </dgm:prSet>
      <dgm:spPr/>
    </dgm:pt>
    <dgm:pt modelId="{EB482975-CB8E-4FEE-B38F-2795FB667DA2}" type="pres">
      <dgm:prSet presAssocID="{BDDD4979-9BBC-4951-B24C-19E9D46E4FA5}" presName="bgRect" presStyleLbl="node1" presStyleIdx="0" presStyleCnt="1" custLinFactNeighborX="-49" custLinFactNeighborY="-16732"/>
      <dgm:spPr/>
      <dgm:t>
        <a:bodyPr/>
        <a:lstStyle/>
        <a:p>
          <a:endParaRPr lang="en-US"/>
        </a:p>
      </dgm:t>
    </dgm:pt>
    <dgm:pt modelId="{64CDCDE8-5F96-4990-869D-B241901E0E33}" type="pres">
      <dgm:prSet presAssocID="{BDDD4979-9BBC-4951-B24C-19E9D46E4FA5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60EC3C-1863-4603-9492-3FFD79217399}" type="pres">
      <dgm:prSet presAssocID="{BDDD4979-9BBC-4951-B24C-19E9D46E4FA5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30C1DD9-D2E7-4C0E-924C-E1F84FF9386F}" srcId="{BDDD4979-9BBC-4951-B24C-19E9D46E4FA5}" destId="{B5DD9BA3-CF4C-43FB-BAE3-942134D98452}" srcOrd="0" destOrd="0" parTransId="{5DB065C7-F5F0-4ECD-A77F-E1BB0580BFF6}" sibTransId="{3AF180CD-8F3A-4D66-A344-C0E403C33C17}"/>
    <dgm:cxn modelId="{2E9C2660-54CB-431F-A118-101E77DF9AA3}" type="presOf" srcId="{8ADB309D-3E0F-4BCA-9C2D-22A5BAA5B5B5}" destId="{050AF901-3F6B-46C8-BB05-DC52739BA02B}" srcOrd="0" destOrd="0" presId="urn:microsoft.com/office/officeart/2005/8/layout/hProcess7"/>
    <dgm:cxn modelId="{089B95B2-4896-4E70-AEF0-E4950EF22059}" type="presOf" srcId="{B5DD9BA3-CF4C-43FB-BAE3-942134D98452}" destId="{EB60EC3C-1863-4603-9492-3FFD79217399}" srcOrd="0" destOrd="0" presId="urn:microsoft.com/office/officeart/2005/8/layout/hProcess7"/>
    <dgm:cxn modelId="{EFB38648-E19B-4A97-81B1-98B25573DC9B}" type="presOf" srcId="{BDDD4979-9BBC-4951-B24C-19E9D46E4FA5}" destId="{EB482975-CB8E-4FEE-B38F-2795FB667DA2}" srcOrd="0" destOrd="0" presId="urn:microsoft.com/office/officeart/2005/8/layout/hProcess7"/>
    <dgm:cxn modelId="{5C066CE3-A108-4FC5-A649-BCCD804C33F6}" type="presOf" srcId="{BDDD4979-9BBC-4951-B24C-19E9D46E4FA5}" destId="{64CDCDE8-5F96-4990-869D-B241901E0E33}" srcOrd="1" destOrd="0" presId="urn:microsoft.com/office/officeart/2005/8/layout/hProcess7"/>
    <dgm:cxn modelId="{259267CA-F08C-4B46-8111-3883E017FBD4}" srcId="{8ADB309D-3E0F-4BCA-9C2D-22A5BAA5B5B5}" destId="{BDDD4979-9BBC-4951-B24C-19E9D46E4FA5}" srcOrd="0" destOrd="0" parTransId="{0D6D9099-77EC-4689-A896-970C589EEC3D}" sibTransId="{CA562312-152C-41C9-AB41-397EC779E4F2}"/>
    <dgm:cxn modelId="{2DA96FA9-B828-480D-B9B7-77E42C6EFB20}" type="presParOf" srcId="{050AF901-3F6B-46C8-BB05-DC52739BA02B}" destId="{48EE5A56-EB7F-417B-B697-1EAA54D72AAA}" srcOrd="0" destOrd="0" presId="urn:microsoft.com/office/officeart/2005/8/layout/hProcess7"/>
    <dgm:cxn modelId="{054BE30E-ED3F-432C-A606-E0A9484C3E29}" type="presParOf" srcId="{48EE5A56-EB7F-417B-B697-1EAA54D72AAA}" destId="{EB482975-CB8E-4FEE-B38F-2795FB667DA2}" srcOrd="0" destOrd="0" presId="urn:microsoft.com/office/officeart/2005/8/layout/hProcess7"/>
    <dgm:cxn modelId="{CE342E89-B74D-4AB6-B73E-BA27B659F7D9}" type="presParOf" srcId="{48EE5A56-EB7F-417B-B697-1EAA54D72AAA}" destId="{64CDCDE8-5F96-4990-869D-B241901E0E33}" srcOrd="1" destOrd="0" presId="urn:microsoft.com/office/officeart/2005/8/layout/hProcess7"/>
    <dgm:cxn modelId="{448F29EC-EB14-4805-B785-2FBC36262C50}" type="presParOf" srcId="{48EE5A56-EB7F-417B-B697-1EAA54D72AAA}" destId="{EB60EC3C-1863-4603-9492-3FFD79217399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DB5FEA5-9B3E-47A3-B835-E5F5E08ECAE9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1DED375-AA92-47C9-8D56-6DC4B8DF0612}">
      <dgm:prSet phldrT="[Text]"/>
      <dgm:spPr>
        <a:solidFill>
          <a:srgbClr val="00B0F0"/>
        </a:solidFill>
        <a:ln cap="rnd">
          <a:round/>
        </a:ln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B1F53DAC-5301-4A06-A933-3685A8FCEA8A}" type="parTrans" cxnId="{DF7A51A4-FFDC-4AD9-A0B0-57C75CDC1BA0}">
      <dgm:prSet/>
      <dgm:spPr/>
      <dgm:t>
        <a:bodyPr/>
        <a:lstStyle/>
        <a:p>
          <a:endParaRPr lang="en-US"/>
        </a:p>
      </dgm:t>
    </dgm:pt>
    <dgm:pt modelId="{37413258-FC6C-49F1-94F6-FF756C549A83}" type="sibTrans" cxnId="{DF7A51A4-FFDC-4AD9-A0B0-57C75CDC1BA0}">
      <dgm:prSet/>
      <dgm:spPr/>
      <dgm:t>
        <a:bodyPr/>
        <a:lstStyle/>
        <a:p>
          <a:endParaRPr lang="en-US"/>
        </a:p>
      </dgm:t>
    </dgm:pt>
    <dgm:pt modelId="{C463190E-1D41-4435-B2E8-492A05D0949F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Tango Software Bus</a:t>
          </a:r>
          <a:endParaRPr lang="en-US" dirty="0">
            <a:solidFill>
              <a:schemeClr val="tx1"/>
            </a:solidFill>
          </a:endParaRPr>
        </a:p>
      </dgm:t>
    </dgm:pt>
    <dgm:pt modelId="{14AE7DCB-7D59-4AC5-9560-6CBBB8BECC84}" type="parTrans" cxnId="{E57E27F8-8D07-4AC7-8085-38F94AD2B50E}">
      <dgm:prSet/>
      <dgm:spPr/>
      <dgm:t>
        <a:bodyPr/>
        <a:lstStyle/>
        <a:p>
          <a:endParaRPr lang="en-US"/>
        </a:p>
      </dgm:t>
    </dgm:pt>
    <dgm:pt modelId="{35D1496C-CBCE-4972-AD8A-A1E87680BC0E}" type="sibTrans" cxnId="{E57E27F8-8D07-4AC7-8085-38F94AD2B50E}">
      <dgm:prSet/>
      <dgm:spPr/>
      <dgm:t>
        <a:bodyPr/>
        <a:lstStyle/>
        <a:p>
          <a:endParaRPr lang="en-US"/>
        </a:p>
      </dgm:t>
    </dgm:pt>
    <dgm:pt modelId="{71F82017-08E5-49E8-A750-320D722FA4FC}" type="pres">
      <dgm:prSet presAssocID="{5DB5FEA5-9B3E-47A3-B835-E5F5E08ECAE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C490A29-E10C-4FC0-813D-2733C59DF764}" type="pres">
      <dgm:prSet presAssocID="{61DED375-AA92-47C9-8D56-6DC4B8DF0612}" presName="compositeNode" presStyleCnt="0">
        <dgm:presLayoutVars>
          <dgm:bulletEnabled val="1"/>
        </dgm:presLayoutVars>
      </dgm:prSet>
      <dgm:spPr/>
    </dgm:pt>
    <dgm:pt modelId="{CE0A98E2-957D-4A35-B4C5-28A52C0209BE}" type="pres">
      <dgm:prSet presAssocID="{61DED375-AA92-47C9-8D56-6DC4B8DF0612}" presName="bgRect" presStyleLbl="node1" presStyleIdx="0" presStyleCnt="1" custLinFactNeighborX="13333" custLinFactNeighborY="14286"/>
      <dgm:spPr/>
      <dgm:t>
        <a:bodyPr/>
        <a:lstStyle/>
        <a:p>
          <a:endParaRPr lang="en-US"/>
        </a:p>
      </dgm:t>
    </dgm:pt>
    <dgm:pt modelId="{8C3090DF-79D4-47FA-86D4-AA7296AC8360}" type="pres">
      <dgm:prSet presAssocID="{61DED375-AA92-47C9-8D56-6DC4B8DF0612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14368F-0F02-420C-B019-09CBCDCEEAFE}" type="pres">
      <dgm:prSet presAssocID="{61DED375-AA92-47C9-8D56-6DC4B8DF0612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57E27F8-8D07-4AC7-8085-38F94AD2B50E}" srcId="{61DED375-AA92-47C9-8D56-6DC4B8DF0612}" destId="{C463190E-1D41-4435-B2E8-492A05D0949F}" srcOrd="0" destOrd="0" parTransId="{14AE7DCB-7D59-4AC5-9560-6CBBB8BECC84}" sibTransId="{35D1496C-CBCE-4972-AD8A-A1E87680BC0E}"/>
    <dgm:cxn modelId="{DF7A51A4-FFDC-4AD9-A0B0-57C75CDC1BA0}" srcId="{5DB5FEA5-9B3E-47A3-B835-E5F5E08ECAE9}" destId="{61DED375-AA92-47C9-8D56-6DC4B8DF0612}" srcOrd="0" destOrd="0" parTransId="{B1F53DAC-5301-4A06-A933-3685A8FCEA8A}" sibTransId="{37413258-FC6C-49F1-94F6-FF756C549A83}"/>
    <dgm:cxn modelId="{D9E3DB30-9731-45E2-B3FA-E295D2E46F4B}" type="presOf" srcId="{5DB5FEA5-9B3E-47A3-B835-E5F5E08ECAE9}" destId="{71F82017-08E5-49E8-A750-320D722FA4FC}" srcOrd="0" destOrd="0" presId="urn:microsoft.com/office/officeart/2005/8/layout/hProcess7"/>
    <dgm:cxn modelId="{95901900-1C0A-4740-9B03-360CDB91F461}" type="presOf" srcId="{61DED375-AA92-47C9-8D56-6DC4B8DF0612}" destId="{8C3090DF-79D4-47FA-86D4-AA7296AC8360}" srcOrd="1" destOrd="0" presId="urn:microsoft.com/office/officeart/2005/8/layout/hProcess7"/>
    <dgm:cxn modelId="{A940E494-2772-4BB5-8DE7-035DC8DE4343}" type="presOf" srcId="{C463190E-1D41-4435-B2E8-492A05D0949F}" destId="{7D14368F-0F02-420C-B019-09CBCDCEEAFE}" srcOrd="0" destOrd="0" presId="urn:microsoft.com/office/officeart/2005/8/layout/hProcess7"/>
    <dgm:cxn modelId="{9B7D00A2-1742-43D4-BBE0-AE74A42A208E}" type="presOf" srcId="{61DED375-AA92-47C9-8D56-6DC4B8DF0612}" destId="{CE0A98E2-957D-4A35-B4C5-28A52C0209BE}" srcOrd="0" destOrd="0" presId="urn:microsoft.com/office/officeart/2005/8/layout/hProcess7"/>
    <dgm:cxn modelId="{C638B3A7-DFF3-4180-A295-61A5D3BC800B}" type="presParOf" srcId="{71F82017-08E5-49E8-A750-320D722FA4FC}" destId="{DC490A29-E10C-4FC0-813D-2733C59DF764}" srcOrd="0" destOrd="0" presId="urn:microsoft.com/office/officeart/2005/8/layout/hProcess7"/>
    <dgm:cxn modelId="{FC747FE6-CDC5-4D41-82DB-0AD61E2B598B}" type="presParOf" srcId="{DC490A29-E10C-4FC0-813D-2733C59DF764}" destId="{CE0A98E2-957D-4A35-B4C5-28A52C0209BE}" srcOrd="0" destOrd="0" presId="urn:microsoft.com/office/officeart/2005/8/layout/hProcess7"/>
    <dgm:cxn modelId="{812FFE16-8CC3-4D52-A6AB-EFF7FD55BFFF}" type="presParOf" srcId="{DC490A29-E10C-4FC0-813D-2733C59DF764}" destId="{8C3090DF-79D4-47FA-86D4-AA7296AC8360}" srcOrd="1" destOrd="0" presId="urn:microsoft.com/office/officeart/2005/8/layout/hProcess7"/>
    <dgm:cxn modelId="{ECA22F86-FC71-42D5-AE25-910D86D65452}" type="presParOf" srcId="{DC490A29-E10C-4FC0-813D-2733C59DF764}" destId="{7D14368F-0F02-420C-B019-09CBCDCEEAFE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xmlns="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DB309D-3E0F-4BCA-9C2D-22A5BAA5B5B5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DD4979-9BBC-4951-B24C-19E9D46E4FA5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0D6D9099-77EC-4689-A896-970C589EEC3D}" type="parTrans" cxnId="{259267CA-F08C-4B46-8111-3883E017FBD4}">
      <dgm:prSet/>
      <dgm:spPr/>
      <dgm:t>
        <a:bodyPr/>
        <a:lstStyle/>
        <a:p>
          <a:endParaRPr lang="en-US"/>
        </a:p>
      </dgm:t>
    </dgm:pt>
    <dgm:pt modelId="{CA562312-152C-41C9-AB41-397EC779E4F2}" type="sibTrans" cxnId="{259267CA-F08C-4B46-8111-3883E017FBD4}">
      <dgm:prSet/>
      <dgm:spPr/>
      <dgm:t>
        <a:bodyPr/>
        <a:lstStyle/>
        <a:p>
          <a:endParaRPr lang="en-US"/>
        </a:p>
      </dgm:t>
    </dgm:pt>
    <dgm:pt modelId="{B5DD9BA3-CF4C-43FB-BAE3-942134D98452}">
      <dgm:prSet phldrT="[Text]"/>
      <dgm:spPr>
        <a:solidFill>
          <a:srgbClr val="92D050"/>
        </a:solidFill>
        <a:ln>
          <a:solidFill>
            <a:srgbClr val="CCFF99"/>
          </a:solidFill>
        </a:ln>
      </dgm:spPr>
      <dgm:t>
        <a:bodyPr/>
        <a:lstStyle/>
        <a:p>
          <a:r>
            <a:rPr lang="en-US" dirty="0" smtClean="0"/>
            <a:t>Read /write</a:t>
          </a:r>
        </a:p>
        <a:p>
          <a:r>
            <a:rPr lang="en-US" dirty="0" smtClean="0"/>
            <a:t>to PLC Memory</a:t>
          </a:r>
          <a:endParaRPr lang="en-US" dirty="0"/>
        </a:p>
      </dgm:t>
    </dgm:pt>
    <dgm:pt modelId="{5DB065C7-F5F0-4ECD-A77F-E1BB0580BFF6}" type="parTrans" cxnId="{630C1DD9-D2E7-4C0E-924C-E1F84FF9386F}">
      <dgm:prSet/>
      <dgm:spPr/>
      <dgm:t>
        <a:bodyPr/>
        <a:lstStyle/>
        <a:p>
          <a:endParaRPr lang="en-US"/>
        </a:p>
      </dgm:t>
    </dgm:pt>
    <dgm:pt modelId="{3AF180CD-8F3A-4D66-A344-C0E403C33C17}" type="sibTrans" cxnId="{630C1DD9-D2E7-4C0E-924C-E1F84FF9386F}">
      <dgm:prSet/>
      <dgm:spPr/>
      <dgm:t>
        <a:bodyPr/>
        <a:lstStyle/>
        <a:p>
          <a:endParaRPr lang="en-US"/>
        </a:p>
      </dgm:t>
    </dgm:pt>
    <dgm:pt modelId="{050AF901-3F6B-46C8-BB05-DC52739BA02B}" type="pres">
      <dgm:prSet presAssocID="{8ADB309D-3E0F-4BCA-9C2D-22A5BAA5B5B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8EE5A56-EB7F-417B-B697-1EAA54D72AAA}" type="pres">
      <dgm:prSet presAssocID="{BDDD4979-9BBC-4951-B24C-19E9D46E4FA5}" presName="compositeNode" presStyleCnt="0">
        <dgm:presLayoutVars>
          <dgm:bulletEnabled val="1"/>
        </dgm:presLayoutVars>
      </dgm:prSet>
      <dgm:spPr/>
    </dgm:pt>
    <dgm:pt modelId="{EB482975-CB8E-4FEE-B38F-2795FB667DA2}" type="pres">
      <dgm:prSet presAssocID="{BDDD4979-9BBC-4951-B24C-19E9D46E4FA5}" presName="bgRect" presStyleLbl="node1" presStyleIdx="0" presStyleCnt="1" custLinFactNeighborX="-49" custLinFactNeighborY="-16732"/>
      <dgm:spPr/>
      <dgm:t>
        <a:bodyPr/>
        <a:lstStyle/>
        <a:p>
          <a:endParaRPr lang="en-US"/>
        </a:p>
      </dgm:t>
    </dgm:pt>
    <dgm:pt modelId="{64CDCDE8-5F96-4990-869D-B241901E0E33}" type="pres">
      <dgm:prSet presAssocID="{BDDD4979-9BBC-4951-B24C-19E9D46E4FA5}" presName="parentNode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60EC3C-1863-4603-9492-3FFD79217399}" type="pres">
      <dgm:prSet presAssocID="{BDDD4979-9BBC-4951-B24C-19E9D46E4FA5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30C1DD9-D2E7-4C0E-924C-E1F84FF9386F}" srcId="{BDDD4979-9BBC-4951-B24C-19E9D46E4FA5}" destId="{B5DD9BA3-CF4C-43FB-BAE3-942134D98452}" srcOrd="0" destOrd="0" parTransId="{5DB065C7-F5F0-4ECD-A77F-E1BB0580BFF6}" sibTransId="{3AF180CD-8F3A-4D66-A344-C0E403C33C17}"/>
    <dgm:cxn modelId="{C46836EF-EB86-4F78-AE94-80E98E5FD375}" type="presOf" srcId="{8ADB309D-3E0F-4BCA-9C2D-22A5BAA5B5B5}" destId="{050AF901-3F6B-46C8-BB05-DC52739BA02B}" srcOrd="0" destOrd="0" presId="urn:microsoft.com/office/officeart/2005/8/layout/hProcess7"/>
    <dgm:cxn modelId="{259267CA-F08C-4B46-8111-3883E017FBD4}" srcId="{8ADB309D-3E0F-4BCA-9C2D-22A5BAA5B5B5}" destId="{BDDD4979-9BBC-4951-B24C-19E9D46E4FA5}" srcOrd="0" destOrd="0" parTransId="{0D6D9099-77EC-4689-A896-970C589EEC3D}" sibTransId="{CA562312-152C-41C9-AB41-397EC779E4F2}"/>
    <dgm:cxn modelId="{C1571B54-6464-4ABD-8871-2D91F8EF4E95}" type="presOf" srcId="{BDDD4979-9BBC-4951-B24C-19E9D46E4FA5}" destId="{64CDCDE8-5F96-4990-869D-B241901E0E33}" srcOrd="1" destOrd="0" presId="urn:microsoft.com/office/officeart/2005/8/layout/hProcess7"/>
    <dgm:cxn modelId="{935D9FD2-EC45-4D94-A57A-B40C8B9962E2}" type="presOf" srcId="{B5DD9BA3-CF4C-43FB-BAE3-942134D98452}" destId="{EB60EC3C-1863-4603-9492-3FFD79217399}" srcOrd="0" destOrd="0" presId="urn:microsoft.com/office/officeart/2005/8/layout/hProcess7"/>
    <dgm:cxn modelId="{475502FF-A3B6-45A6-BCE7-335FFDC7B287}" type="presOf" srcId="{BDDD4979-9BBC-4951-B24C-19E9D46E4FA5}" destId="{EB482975-CB8E-4FEE-B38F-2795FB667DA2}" srcOrd="0" destOrd="0" presId="urn:microsoft.com/office/officeart/2005/8/layout/hProcess7"/>
    <dgm:cxn modelId="{0385BDD1-2F2C-43E0-B2EF-0A630453887C}" type="presParOf" srcId="{050AF901-3F6B-46C8-BB05-DC52739BA02B}" destId="{48EE5A56-EB7F-417B-B697-1EAA54D72AAA}" srcOrd="0" destOrd="0" presId="urn:microsoft.com/office/officeart/2005/8/layout/hProcess7"/>
    <dgm:cxn modelId="{FF47E8A6-E69E-46CD-8066-6E462F927D58}" type="presParOf" srcId="{48EE5A56-EB7F-417B-B697-1EAA54D72AAA}" destId="{EB482975-CB8E-4FEE-B38F-2795FB667DA2}" srcOrd="0" destOrd="0" presId="urn:microsoft.com/office/officeart/2005/8/layout/hProcess7"/>
    <dgm:cxn modelId="{EAD98312-7E21-4771-B53A-54AE2AA76C43}" type="presParOf" srcId="{48EE5A56-EB7F-417B-B697-1EAA54D72AAA}" destId="{64CDCDE8-5F96-4990-869D-B241901E0E33}" srcOrd="1" destOrd="0" presId="urn:microsoft.com/office/officeart/2005/8/layout/hProcess7"/>
    <dgm:cxn modelId="{E70F39CE-F3F6-42DE-AFFE-01D087823BC4}" type="presParOf" srcId="{48EE5A56-EB7F-417B-B697-1EAA54D72AAA}" destId="{EB60EC3C-1863-4603-9492-3FFD79217399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xmlns="" relId="rId2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B482975-CB8E-4FEE-B38F-2795FB667DA2}">
      <dsp:nvSpPr>
        <dsp:cNvPr id="0" name=""/>
        <dsp:cNvSpPr/>
      </dsp:nvSpPr>
      <dsp:spPr>
        <a:xfrm>
          <a:off x="0" y="0"/>
          <a:ext cx="1296144" cy="720080"/>
        </a:xfrm>
        <a:prstGeom prst="roundRect">
          <a:avLst>
            <a:gd name="adj" fmla="val 5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62230" bIns="0" numCol="1" spcCol="1270" anchor="t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 </a:t>
          </a:r>
          <a:endParaRPr lang="en-US" sz="1400" kern="1200" dirty="0"/>
        </a:p>
      </dsp:txBody>
      <dsp:txXfrm rot="16200000">
        <a:off x="-165618" y="165618"/>
        <a:ext cx="590465" cy="259228"/>
      </dsp:txXfrm>
    </dsp:sp>
    <dsp:sp modelId="{EB60EC3C-1863-4603-9492-3FFD79217399}">
      <dsp:nvSpPr>
        <dsp:cNvPr id="0" name=""/>
        <dsp:cNvSpPr/>
      </dsp:nvSpPr>
      <dsp:spPr>
        <a:xfrm>
          <a:off x="259228" y="0"/>
          <a:ext cx="965627" cy="72008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867" rIns="0" bIns="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Tango</a:t>
          </a:r>
          <a:br>
            <a:rPr lang="en-US" sz="2300" kern="1200" dirty="0" smtClean="0"/>
          </a:br>
          <a:r>
            <a:rPr lang="en-US" sz="2300" kern="1200" dirty="0" smtClean="0"/>
            <a:t>Tools</a:t>
          </a:r>
          <a:endParaRPr lang="en-US" sz="2300" kern="1200" dirty="0"/>
        </a:p>
      </dsp:txBody>
      <dsp:txXfrm>
        <a:off x="259228" y="0"/>
        <a:ext cx="965627" cy="72008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E0A98E2-957D-4A35-B4C5-28A52C0209BE}">
      <dsp:nvSpPr>
        <dsp:cNvPr id="0" name=""/>
        <dsp:cNvSpPr/>
      </dsp:nvSpPr>
      <dsp:spPr>
        <a:xfrm>
          <a:off x="0" y="0"/>
          <a:ext cx="9144000" cy="512057"/>
        </a:xfrm>
        <a:prstGeom prst="roundRect">
          <a:avLst>
            <a:gd name="adj" fmla="val 5000"/>
          </a:avLst>
        </a:prstGeom>
        <a:solidFill>
          <a:srgbClr val="00B0F0"/>
        </a:solidFill>
        <a:ln w="25400" cap="rnd" cmpd="sng" algn="ctr">
          <a:solidFill>
            <a:scrgbClr r="0" g="0" b="0"/>
          </a:solidFill>
          <a:prstDash val="solid"/>
          <a:round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22885" rIns="288925" bIns="0" numCol="1" spcCol="1270" anchor="t" anchorCtr="0">
          <a:noAutofit/>
        </a:bodyPr>
        <a:lstStyle/>
        <a:p>
          <a:pPr lvl="0" algn="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 </a:t>
          </a:r>
          <a:endParaRPr lang="en-US" sz="6500" kern="1200" dirty="0"/>
        </a:p>
      </dsp:txBody>
      <dsp:txXfrm rot="16200000">
        <a:off x="704456" y="-704456"/>
        <a:ext cx="419886" cy="1828800"/>
      </dsp:txXfrm>
    </dsp:sp>
    <dsp:sp modelId="{7D14368F-0F02-420C-B019-09CBCDCEEAFE}">
      <dsp:nvSpPr>
        <dsp:cNvPr id="0" name=""/>
        <dsp:cNvSpPr/>
      </dsp:nvSpPr>
      <dsp:spPr>
        <a:xfrm>
          <a:off x="1828800" y="0"/>
          <a:ext cx="6812280" cy="51205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9441" rIns="0" bIns="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>
              <a:solidFill>
                <a:schemeClr val="tx1"/>
              </a:solidFill>
            </a:rPr>
            <a:t>Tango Software Bus</a:t>
          </a:r>
          <a:endParaRPr lang="en-US" sz="2900" kern="1200" dirty="0">
            <a:solidFill>
              <a:schemeClr val="tx1"/>
            </a:solidFill>
          </a:endParaRPr>
        </a:p>
      </dsp:txBody>
      <dsp:txXfrm>
        <a:off x="1828800" y="0"/>
        <a:ext cx="6812280" cy="512057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B482975-CB8E-4FEE-B38F-2795FB667DA2}">
      <dsp:nvSpPr>
        <dsp:cNvPr id="0" name=""/>
        <dsp:cNvSpPr/>
      </dsp:nvSpPr>
      <dsp:spPr>
        <a:xfrm>
          <a:off x="0" y="0"/>
          <a:ext cx="1152128" cy="576064"/>
        </a:xfrm>
        <a:prstGeom prst="roundRect">
          <a:avLst>
            <a:gd name="adj" fmla="val 5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4577" rIns="57785" bIns="0" numCol="1" spcCol="1270" anchor="t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 </a:t>
          </a:r>
          <a:endParaRPr lang="en-US" sz="1300" kern="1200" dirty="0"/>
        </a:p>
      </dsp:txBody>
      <dsp:txXfrm rot="16200000">
        <a:off x="-120973" y="120973"/>
        <a:ext cx="472372" cy="230425"/>
      </dsp:txXfrm>
    </dsp:sp>
    <dsp:sp modelId="{EB60EC3C-1863-4603-9492-3FFD79217399}">
      <dsp:nvSpPr>
        <dsp:cNvPr id="0" name=""/>
        <dsp:cNvSpPr/>
      </dsp:nvSpPr>
      <dsp:spPr>
        <a:xfrm>
          <a:off x="230425" y="0"/>
          <a:ext cx="858335" cy="57606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0" bIns="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Read /write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to PLC Memory</a:t>
          </a:r>
          <a:endParaRPr lang="en-US" sz="1100" kern="1200" dirty="0"/>
        </a:p>
      </dsp:txBody>
      <dsp:txXfrm>
        <a:off x="230425" y="0"/>
        <a:ext cx="858335" cy="5760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1" tIns="45706" rIns="91411" bIns="45706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3338" y="0"/>
            <a:ext cx="293846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1" tIns="45706" rIns="91411" bIns="4570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3400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1" tIns="45706" rIns="91411" bIns="45706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3338" y="9423400"/>
            <a:ext cx="293846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1" tIns="45706" rIns="91411" bIns="4570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42CCD72-8658-4D0B-841C-951DB2F6FD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1" tIns="45706" rIns="91411" bIns="45706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3338" y="0"/>
            <a:ext cx="293846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1" tIns="45706" rIns="91411" bIns="4570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1225" y="744538"/>
            <a:ext cx="4959350" cy="3719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11700"/>
            <a:ext cx="4972050" cy="446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1" tIns="45706" rIns="91411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3400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1" tIns="45706" rIns="91411" bIns="45706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3338" y="9423400"/>
            <a:ext cx="293846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1" tIns="45706" rIns="91411" bIns="4570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DE8C429-4F5C-4B9B-877C-9E5CBE6463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915A3A-12A2-4279-B992-8384D964BE04}" type="slidenum">
              <a:rPr lang="en-GB" smtClean="0"/>
              <a:pPr/>
              <a:t>1</a:t>
            </a:fld>
            <a:endParaRPr lang="en-GB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E8C429-4F5C-4B9B-877C-9E5CBE6463B2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E8C429-4F5C-4B9B-877C-9E5CBE6463B2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None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E8C429-4F5C-4B9B-877C-9E5CBE6463B2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b="0" kern="1200" dirty="0" smtClean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E8C429-4F5C-4B9B-877C-9E5CBE6463B2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E8C429-4F5C-4B9B-877C-9E5CBE6463B2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E8C429-4F5C-4B9B-877C-9E5CBE6463B2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E8C429-4F5C-4B9B-877C-9E5CBE6463B2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E8C429-4F5C-4B9B-877C-9E5CBE6463B2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E8C429-4F5C-4B9B-877C-9E5CBE6463B2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23038" y="0"/>
            <a:ext cx="2017712" cy="61039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0"/>
            <a:ext cx="5902325" cy="61039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7991475" cy="476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9750" y="908050"/>
            <a:ext cx="3924300" cy="51958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6450" y="908050"/>
            <a:ext cx="3924300" cy="51958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7991475" cy="476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9750" y="908050"/>
            <a:ext cx="8001000" cy="25209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750" y="3581400"/>
            <a:ext cx="8001000" cy="25225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7991475" cy="476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908050"/>
            <a:ext cx="8001000" cy="25209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750" y="3581400"/>
            <a:ext cx="8001000" cy="25225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7991475" cy="476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908050"/>
            <a:ext cx="3924300" cy="51958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6450" y="908050"/>
            <a:ext cx="3924300" cy="51958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908050"/>
            <a:ext cx="3924300" cy="51958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6450" y="908050"/>
            <a:ext cx="3924300" cy="51958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spect="1" noChangeArrowheads="1"/>
          </p:cNvSpPr>
          <p:nvPr>
            <p:ph type="title"/>
          </p:nvPr>
        </p:nvSpPr>
        <p:spPr bwMode="auto">
          <a:xfrm>
            <a:off x="468313" y="0"/>
            <a:ext cx="79914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765175"/>
            <a:ext cx="8001000" cy="519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</a:p>
        </p:txBody>
      </p:sp>
      <p:sp>
        <p:nvSpPr>
          <p:cNvPr id="499717" name="Line 5"/>
          <p:cNvSpPr>
            <a:spLocks noChangeShapeType="1"/>
          </p:cNvSpPr>
          <p:nvPr/>
        </p:nvSpPr>
        <p:spPr bwMode="auto">
          <a:xfrm>
            <a:off x="0" y="476250"/>
            <a:ext cx="9144000" cy="0"/>
          </a:xfrm>
          <a:prstGeom prst="line">
            <a:avLst/>
          </a:prstGeom>
          <a:noFill/>
          <a:ln w="15875">
            <a:solidFill>
              <a:srgbClr val="969696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99719" name="Text Box 7"/>
          <p:cNvSpPr txBox="1">
            <a:spLocks noChangeArrowheads="1"/>
          </p:cNvSpPr>
          <p:nvPr/>
        </p:nvSpPr>
        <p:spPr bwMode="auto">
          <a:xfrm>
            <a:off x="5868144" y="6093296"/>
            <a:ext cx="2114798" cy="634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900" dirty="0" smtClean="0">
                <a:latin typeface="Verdana" pitchFamily="34" charset="0"/>
              </a:rPr>
              <a:t/>
            </a:r>
            <a:br>
              <a:rPr lang="en-GB" sz="900" dirty="0" smtClean="0">
                <a:latin typeface="Verdana" pitchFamily="34" charset="0"/>
              </a:rPr>
            </a:br>
            <a:r>
              <a:rPr lang="en-GB" sz="1050" dirty="0" smtClean="0">
                <a:latin typeface="Verdana" pitchFamily="34" charset="0"/>
              </a:rPr>
              <a:t>Friday March</a:t>
            </a:r>
            <a:r>
              <a:rPr lang="en-GB" sz="1050" baseline="0" dirty="0" smtClean="0">
                <a:latin typeface="Verdana" pitchFamily="34" charset="0"/>
              </a:rPr>
              <a:t> 22</a:t>
            </a:r>
            <a:r>
              <a:rPr lang="en-GB" sz="1050" dirty="0" smtClean="0">
                <a:latin typeface="Verdana" pitchFamily="34" charset="0"/>
              </a:rPr>
              <a:t>, 2013, </a:t>
            </a:r>
            <a:endParaRPr lang="en-GB" sz="1050" dirty="0">
              <a:latin typeface="Verdana" pitchFamily="34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en-GB" sz="1050" dirty="0" smtClean="0">
                <a:latin typeface="Verdana" pitchFamily="34" charset="0"/>
              </a:rPr>
              <a:t>Orsay, Paris</a:t>
            </a:r>
            <a:endParaRPr lang="en-GB" sz="1050" dirty="0">
              <a:latin typeface="Verdana" pitchFamily="34" charset="0"/>
            </a:endParaRPr>
          </a:p>
        </p:txBody>
      </p:sp>
      <p:sp>
        <p:nvSpPr>
          <p:cNvPr id="499720" name="Text Box 8"/>
          <p:cNvSpPr txBox="1">
            <a:spLocks noChangeArrowheads="1"/>
          </p:cNvSpPr>
          <p:nvPr/>
        </p:nvSpPr>
        <p:spPr bwMode="auto">
          <a:xfrm>
            <a:off x="7812360" y="6381328"/>
            <a:ext cx="118147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1200" dirty="0" smtClean="0">
                <a:latin typeface="Garamond" pitchFamily="18" charset="0"/>
              </a:rPr>
              <a:t>Page </a:t>
            </a:r>
            <a:r>
              <a:rPr lang="en-GB" sz="1200" baseline="0" dirty="0" smtClean="0">
                <a:latin typeface="Garamond" pitchFamily="18" charset="0"/>
              </a:rPr>
              <a:t> </a:t>
            </a:r>
            <a:fld id="{BA606124-2AD0-4BBB-861A-44AD6A97E7C4}" type="slidenum">
              <a:rPr lang="en-GB" sz="1200" smtClean="0">
                <a:latin typeface="Garamond" pitchFamily="18" charset="0"/>
              </a:rPr>
              <a:pPr>
                <a:spcBef>
                  <a:spcPct val="50000"/>
                </a:spcBef>
                <a:defRPr/>
              </a:pPr>
              <a:t>‹#›</a:t>
            </a:fld>
            <a:r>
              <a:rPr lang="en-GB" sz="1200" dirty="0" smtClean="0">
                <a:latin typeface="Garamond" pitchFamily="18" charset="0"/>
              </a:rPr>
              <a:t> of</a:t>
            </a:r>
            <a:r>
              <a:rPr lang="en-GB" sz="1200" baseline="0" dirty="0" smtClean="0">
                <a:latin typeface="Garamond" pitchFamily="18" charset="0"/>
              </a:rPr>
              <a:t> 17</a:t>
            </a:r>
            <a:r>
              <a:rPr lang="en-GB" sz="1400" dirty="0" smtClean="0">
                <a:latin typeface="Garamond" pitchFamily="18" charset="0"/>
              </a:rPr>
              <a:t> </a:t>
            </a:r>
            <a:endParaRPr lang="en-GB" sz="1400" dirty="0">
              <a:latin typeface="Garamond" pitchFamily="18" charset="0"/>
            </a:endParaRPr>
          </a:p>
        </p:txBody>
      </p:sp>
      <p:sp>
        <p:nvSpPr>
          <p:cNvPr id="499721" name="Text Box 9"/>
          <p:cNvSpPr txBox="1">
            <a:spLocks noChangeArrowheads="1"/>
          </p:cNvSpPr>
          <p:nvPr userDrawn="1"/>
        </p:nvSpPr>
        <p:spPr bwMode="auto">
          <a:xfrm rot="16200000">
            <a:off x="1372394" y="-29369"/>
            <a:ext cx="458788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/>
          </a:p>
        </p:txBody>
      </p:sp>
      <p:pic>
        <p:nvPicPr>
          <p:cNvPr id="12" name="Picture 6" descr="PowerPoint_Graphic"/>
          <p:cNvPicPr>
            <a:picLocks noChangeAspect="1" noChangeArrowheads="1"/>
          </p:cNvPicPr>
          <p:nvPr userDrawn="1"/>
        </p:nvPicPr>
        <p:blipFill>
          <a:blip r:embed="rId17" cstate="print"/>
          <a:stretch>
            <a:fillRect/>
          </a:stretch>
        </p:blipFill>
        <p:spPr bwMode="auto">
          <a:xfrm>
            <a:off x="539552" y="6255605"/>
            <a:ext cx="1944216" cy="4518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</p:sldLayoutIdLst>
  <p:transition/>
  <p:timing>
    <p:tnLst>
      <p:par>
        <p:cTn id="1" dur="indefinite" restart="never" nodeType="tmRoot"/>
      </p:par>
    </p:tnLst>
  </p:timing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q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hyperlink" Target="http://www.tango-controls.org/" TargetMode="External"/><Relationship Id="rId3" Type="http://schemas.openxmlformats.org/officeDocument/2006/relationships/image" Target="../media/image37.gif"/><Relationship Id="rId7" Type="http://schemas.openxmlformats.org/officeDocument/2006/relationships/image" Target="../media/image40.png"/><Relationship Id="rId12" Type="http://schemas.openxmlformats.org/officeDocument/2006/relationships/image" Target="../media/image44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11" Type="http://schemas.openxmlformats.org/officeDocument/2006/relationships/hyperlink" Target="http://www.maxlab.lu.se/index.html" TargetMode="External"/><Relationship Id="rId5" Type="http://schemas.openxmlformats.org/officeDocument/2006/relationships/hyperlink" Target="http://www.frm2.tum.de/en/index.html" TargetMode="External"/><Relationship Id="rId15" Type="http://schemas.openxmlformats.org/officeDocument/2006/relationships/image" Target="../media/image46.gif"/><Relationship Id="rId10" Type="http://schemas.openxmlformats.org/officeDocument/2006/relationships/image" Target="../media/image43.jpeg"/><Relationship Id="rId4" Type="http://schemas.openxmlformats.org/officeDocument/2006/relationships/image" Target="../media/image38.png"/><Relationship Id="rId9" Type="http://schemas.openxmlformats.org/officeDocument/2006/relationships/image" Target="../media/image42.png"/><Relationship Id="rId1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Colors" Target="../diagrams/colors2.xml"/><Relationship Id="rId18" Type="http://schemas.openxmlformats.org/officeDocument/2006/relationships/diagramLayout" Target="../diagrams/layout3.xml"/><Relationship Id="rId26" Type="http://schemas.openxmlformats.org/officeDocument/2006/relationships/image" Target="../media/image21.png"/><Relationship Id="rId3" Type="http://schemas.openxmlformats.org/officeDocument/2006/relationships/notesSlide" Target="../notesSlides/notesSlide4.xml"/><Relationship Id="rId21" Type="http://schemas.microsoft.com/office/2007/relationships/diagramDrawing" Target="../diagrams/drawing3.xml"/><Relationship Id="rId7" Type="http://schemas.openxmlformats.org/officeDocument/2006/relationships/diagramQuickStyle" Target="../diagrams/quickStyle1.xml"/><Relationship Id="rId12" Type="http://schemas.openxmlformats.org/officeDocument/2006/relationships/diagramQuickStyle" Target="../diagrams/quickStyle2.xml"/><Relationship Id="rId17" Type="http://schemas.openxmlformats.org/officeDocument/2006/relationships/diagramData" Target="../diagrams/data3.xml"/><Relationship Id="rId25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8.png"/><Relationship Id="rId20" Type="http://schemas.openxmlformats.org/officeDocument/2006/relationships/diagramColors" Target="../diagrams/colors3.xml"/><Relationship Id="rId1" Type="http://schemas.openxmlformats.org/officeDocument/2006/relationships/vmlDrawing" Target="../drawings/vmlDrawing1.vml"/><Relationship Id="rId6" Type="http://schemas.openxmlformats.org/officeDocument/2006/relationships/diagramLayout" Target="../diagrams/layout1.xml"/><Relationship Id="rId11" Type="http://schemas.openxmlformats.org/officeDocument/2006/relationships/diagramLayout" Target="../diagrams/layout2.xml"/><Relationship Id="rId24" Type="http://schemas.openxmlformats.org/officeDocument/2006/relationships/image" Target="../media/image20.png"/><Relationship Id="rId5" Type="http://schemas.openxmlformats.org/officeDocument/2006/relationships/diagramData" Target="../diagrams/data1.xml"/><Relationship Id="rId15" Type="http://schemas.openxmlformats.org/officeDocument/2006/relationships/image" Target="../media/image17.png"/><Relationship Id="rId23" Type="http://schemas.openxmlformats.org/officeDocument/2006/relationships/image" Target="../media/image19.wmf"/><Relationship Id="rId28" Type="http://schemas.openxmlformats.org/officeDocument/2006/relationships/image" Target="../media/image23.png"/><Relationship Id="rId10" Type="http://schemas.openxmlformats.org/officeDocument/2006/relationships/diagramData" Target="../diagrams/data2.xml"/><Relationship Id="rId19" Type="http://schemas.openxmlformats.org/officeDocument/2006/relationships/diagramQuickStyle" Target="../diagrams/quickStyle3.xml"/><Relationship Id="rId4" Type="http://schemas.openxmlformats.org/officeDocument/2006/relationships/oleObject" Target="../embeddings/oleObject1.bin"/><Relationship Id="rId9" Type="http://schemas.microsoft.com/office/2007/relationships/diagramDrawing" Target="../diagrams/drawing1.xml"/><Relationship Id="rId14" Type="http://schemas.microsoft.com/office/2007/relationships/diagramDrawing" Target="../diagrams/drawing2.xml"/><Relationship Id="rId22" Type="http://schemas.openxmlformats.org/officeDocument/2006/relationships/image" Target="../media/image7.jpeg"/><Relationship Id="rId27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ChangeArrowheads="1"/>
          </p:cNvSpPr>
          <p:nvPr/>
        </p:nvSpPr>
        <p:spPr bwMode="auto">
          <a:xfrm>
            <a:off x="1371600" y="3886200"/>
            <a:ext cx="6400800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</a:pPr>
            <a:endParaRPr lang="en-US" sz="2000">
              <a:solidFill>
                <a:schemeClr val="accent2"/>
              </a:solidFill>
            </a:endParaRPr>
          </a:p>
        </p:txBody>
      </p:sp>
      <p:sp>
        <p:nvSpPr>
          <p:cNvPr id="7171" name="Rectangle 6"/>
          <p:cNvSpPr>
            <a:spLocks noGrp="1" noChangeAspect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Tango Control System and the vacuum. </a:t>
            </a:r>
            <a:br>
              <a:rPr lang="en-GB" dirty="0" smtClean="0"/>
            </a:br>
            <a:r>
              <a:rPr lang="en-GB" dirty="0" smtClean="0"/>
              <a:t>(EGO experience)</a:t>
            </a:r>
          </a:p>
        </p:txBody>
      </p:sp>
      <p:sp>
        <p:nvSpPr>
          <p:cNvPr id="7172" name="Rectangle 7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Martin Mohan, Giulio Ballardin, Roberto </a:t>
            </a:r>
            <a:r>
              <a:rPr lang="en-US" dirty="0" err="1" smtClean="0"/>
              <a:t>Cavalieri</a:t>
            </a:r>
            <a:r>
              <a:rPr lang="en-US" dirty="0" smtClean="0"/>
              <a:t> and Antonio Pasqualetti</a:t>
            </a:r>
          </a:p>
          <a:p>
            <a:r>
              <a:rPr lang="en-US" dirty="0" smtClean="0"/>
              <a:t>(for </a:t>
            </a:r>
            <a:r>
              <a:rPr lang="en-US" dirty="0" err="1" smtClean="0"/>
              <a:t>Nikhef,LAL</a:t>
            </a:r>
            <a:r>
              <a:rPr lang="en-US" dirty="0" smtClean="0"/>
              <a:t> and Ego vacuum teams)</a:t>
            </a:r>
            <a:endParaRPr lang="en-GB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Tango Tools: Cryotrap test at Schio</a:t>
            </a:r>
            <a:endParaRPr lang="en-GB" sz="2800" dirty="0" smtClean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u="sng" dirty="0" smtClean="0"/>
              <a:t/>
            </a:r>
            <a:br>
              <a:rPr lang="en-US" u="sng" dirty="0" smtClean="0"/>
            </a:br>
            <a:endParaRPr lang="en-US" u="sng" dirty="0" smtClean="0"/>
          </a:p>
        </p:txBody>
      </p:sp>
      <p:sp>
        <p:nvSpPr>
          <p:cNvPr id="10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6" name="Picture 5" descr="overview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2800" dirty="0" smtClean="0"/>
              <a:t>1: </a:t>
            </a:r>
            <a:r>
              <a:rPr lang="en-GB" sz="2800" dirty="0" err="1" smtClean="0"/>
              <a:t>Synopticappli</a:t>
            </a:r>
            <a:r>
              <a:rPr lang="en-GB" sz="2800" dirty="0" smtClean="0"/>
              <a:t> – gui control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u="sng" dirty="0" smtClean="0"/>
              <a:t/>
            </a:r>
            <a:br>
              <a:rPr lang="en-US" u="sng" dirty="0" smtClean="0"/>
            </a:br>
            <a:endParaRPr lang="en-US" u="sng" dirty="0" smtClean="0"/>
          </a:p>
        </p:txBody>
      </p:sp>
      <p:sp>
        <p:nvSpPr>
          <p:cNvPr id="10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5" name="Picture 14" descr="Synopti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2: Mambo – Archive/display graphs</a:t>
            </a:r>
            <a:endParaRPr lang="en-GB" sz="2800" dirty="0" smtClean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u="sng" dirty="0" smtClean="0"/>
              <a:t/>
            </a:r>
            <a:br>
              <a:rPr lang="en-US" u="sng" dirty="0" smtClean="0"/>
            </a:br>
            <a:endParaRPr lang="en-US" u="sng" dirty="0" smtClean="0"/>
          </a:p>
        </p:txBody>
      </p:sp>
      <p:sp>
        <p:nvSpPr>
          <p:cNvPr id="10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5" name="Picture 4" descr="mamb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1763688" y="3068960"/>
            <a:ext cx="3063229" cy="2448272"/>
            <a:chOff x="1763688" y="3068960"/>
            <a:chExt cx="3063229" cy="2448272"/>
          </a:xfrm>
        </p:grpSpPr>
        <p:sp>
          <p:nvSpPr>
            <p:cNvPr id="7" name="TextBox 6"/>
            <p:cNvSpPr txBox="1"/>
            <p:nvPr/>
          </p:nvSpPr>
          <p:spPr>
            <a:xfrm>
              <a:off x="2987824" y="5085184"/>
              <a:ext cx="1839093" cy="36933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Tango Attributes</a:t>
              </a:r>
              <a:endParaRPr lang="en-US" dirty="0"/>
            </a:p>
          </p:txBody>
        </p:sp>
        <p:cxnSp>
          <p:nvCxnSpPr>
            <p:cNvPr id="12" name="Straight Connector 11"/>
            <p:cNvCxnSpPr>
              <a:stCxn id="15" idx="1"/>
              <a:endCxn id="7" idx="1"/>
            </p:cNvCxnSpPr>
            <p:nvPr/>
          </p:nvCxnSpPr>
          <p:spPr bwMode="auto">
            <a:xfrm>
              <a:off x="2267744" y="4293096"/>
              <a:ext cx="720080" cy="97675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" name="Right Brace 14"/>
            <p:cNvSpPr/>
            <p:nvPr/>
          </p:nvSpPr>
          <p:spPr bwMode="auto">
            <a:xfrm>
              <a:off x="1763688" y="3068960"/>
              <a:ext cx="504056" cy="2448272"/>
            </a:xfrm>
            <a:prstGeom prst="rightBrace">
              <a:avLst/>
            </a:prstGeom>
            <a:solidFill>
              <a:schemeClr val="accent1">
                <a:lumMod val="7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763688" y="2636912"/>
            <a:ext cx="2918182" cy="432048"/>
            <a:chOff x="1763688" y="2636912"/>
            <a:chExt cx="2918182" cy="432048"/>
          </a:xfrm>
        </p:grpSpPr>
        <p:sp>
          <p:nvSpPr>
            <p:cNvPr id="8" name="TextBox 7"/>
            <p:cNvSpPr txBox="1"/>
            <p:nvPr/>
          </p:nvSpPr>
          <p:spPr>
            <a:xfrm>
              <a:off x="2483768" y="2636912"/>
              <a:ext cx="2198102" cy="36933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Tango </a:t>
              </a:r>
              <a:r>
                <a:rPr lang="en-US" dirty="0" err="1" smtClean="0"/>
                <a:t>DeviceName</a:t>
              </a:r>
              <a:endParaRPr lang="en-US" dirty="0"/>
            </a:p>
          </p:txBody>
        </p:sp>
        <p:cxnSp>
          <p:nvCxnSpPr>
            <p:cNvPr id="9" name="Straight Connector 8"/>
            <p:cNvCxnSpPr>
              <a:stCxn id="17" idx="1"/>
              <a:endCxn id="8" idx="1"/>
            </p:cNvCxnSpPr>
            <p:nvPr/>
          </p:nvCxnSpPr>
          <p:spPr bwMode="auto">
            <a:xfrm flipV="1">
              <a:off x="2195736" y="2821578"/>
              <a:ext cx="288032" cy="3135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7" name="Right Brace 16"/>
            <p:cNvSpPr/>
            <p:nvPr/>
          </p:nvSpPr>
          <p:spPr bwMode="auto">
            <a:xfrm>
              <a:off x="1763688" y="2636912"/>
              <a:ext cx="432048" cy="432048"/>
            </a:xfrm>
            <a:prstGeom prst="rightBrace">
              <a:avLst/>
            </a:prstGeom>
            <a:solidFill>
              <a:schemeClr val="accent1">
                <a:lumMod val="7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3: Python/C++/Java Interface</a:t>
            </a:r>
            <a:endParaRPr lang="en-GB" sz="2800" dirty="0" smtClean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u="sng" dirty="0" smtClean="0"/>
              <a:t/>
            </a:r>
            <a:br>
              <a:rPr lang="en-US" u="sng" dirty="0" smtClean="0"/>
            </a:br>
            <a:endParaRPr lang="en-US" u="sng" dirty="0" smtClean="0"/>
          </a:p>
        </p:txBody>
      </p:sp>
      <p:sp>
        <p:nvSpPr>
          <p:cNvPr id="10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5" name="Picture 4" descr="pytan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39952" y="4797152"/>
            <a:ext cx="3467744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Tango Attributes (print to output)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923928" y="2492896"/>
            <a:ext cx="2899255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Select Tango </a:t>
            </a:r>
            <a:r>
              <a:rPr lang="en-US" dirty="0" err="1" smtClean="0"/>
              <a:t>DeviceName</a:t>
            </a:r>
            <a:endParaRPr lang="en-US" dirty="0"/>
          </a:p>
        </p:txBody>
      </p:sp>
      <p:cxnSp>
        <p:nvCxnSpPr>
          <p:cNvPr id="9" name="Straight Connector 8"/>
          <p:cNvCxnSpPr>
            <a:endCxn id="7" idx="1"/>
          </p:cNvCxnSpPr>
          <p:nvPr/>
        </p:nvCxnSpPr>
        <p:spPr bwMode="auto">
          <a:xfrm>
            <a:off x="3131840" y="2636912"/>
            <a:ext cx="792088" cy="406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endCxn id="6" idx="1"/>
          </p:cNvCxnSpPr>
          <p:nvPr/>
        </p:nvCxnSpPr>
        <p:spPr bwMode="auto">
          <a:xfrm>
            <a:off x="3707904" y="4941168"/>
            <a:ext cx="432048" cy="406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3851920" y="1844824"/>
            <a:ext cx="1800558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import PyTango</a:t>
            </a:r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 bwMode="auto">
          <a:xfrm flipV="1">
            <a:off x="1331640" y="2029490"/>
            <a:ext cx="2520280" cy="3135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Install/update Tango on linux</a:t>
            </a:r>
            <a:endParaRPr lang="en-GB" sz="2800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libmodbus</a:t>
            </a:r>
            <a:r>
              <a:rPr lang="en-US" dirty="0" smtClean="0"/>
              <a:t> library and tango software is used to read PLC’s using modbus/tcp protocol.</a:t>
            </a:r>
          </a:p>
          <a:p>
            <a:r>
              <a:rPr lang="en-US" dirty="0" err="1" smtClean="0"/>
              <a:t>libmodbus</a:t>
            </a:r>
            <a:r>
              <a:rPr lang="en-US" dirty="0" smtClean="0"/>
              <a:t> is available as a </a:t>
            </a:r>
            <a:r>
              <a:rPr lang="en-US" dirty="0" err="1" smtClean="0"/>
              <a:t>debian</a:t>
            </a:r>
            <a:r>
              <a:rPr lang="en-US" dirty="0" smtClean="0"/>
              <a:t> linux package</a:t>
            </a:r>
          </a:p>
          <a:p>
            <a:r>
              <a:rPr lang="en-US" dirty="0" smtClean="0"/>
              <a:t>Tango software available as </a:t>
            </a:r>
            <a:r>
              <a:rPr lang="en-US" dirty="0" err="1" smtClean="0"/>
              <a:t>debian</a:t>
            </a:r>
            <a:r>
              <a:rPr lang="en-US" dirty="0" smtClean="0"/>
              <a:t> linux packages (Tango base package and some of the main Tango tools)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Typical installation commands for </a:t>
            </a:r>
            <a:r>
              <a:rPr lang="en-US" dirty="0" err="1" smtClean="0"/>
              <a:t>libmodbus</a:t>
            </a:r>
            <a:r>
              <a:rPr lang="en-US" dirty="0" smtClean="0"/>
              <a:t>/Tango on linux (</a:t>
            </a:r>
            <a:r>
              <a:rPr lang="en-US" dirty="0" err="1" smtClean="0"/>
              <a:t>debian</a:t>
            </a:r>
            <a:r>
              <a:rPr lang="en-US" dirty="0" smtClean="0"/>
              <a:t> or </a:t>
            </a:r>
            <a:r>
              <a:rPr lang="en-US" dirty="0" err="1" smtClean="0"/>
              <a:t>ubuntu</a:t>
            </a:r>
            <a:r>
              <a:rPr lang="en-US" dirty="0" smtClean="0"/>
              <a:t>).</a:t>
            </a:r>
          </a:p>
          <a:p>
            <a:pPr>
              <a:buFont typeface="Wingdings"/>
              <a:buChar char="Ø"/>
            </a:pPr>
            <a:r>
              <a:rPr lang="en-US" i="1" dirty="0" smtClean="0"/>
              <a:t>apt-get install </a:t>
            </a:r>
            <a:r>
              <a:rPr lang="en-US" i="1" dirty="0" err="1" smtClean="0"/>
              <a:t>libmodbus</a:t>
            </a:r>
            <a:r>
              <a:rPr lang="en-US" i="1" dirty="0" smtClean="0"/>
              <a:t>-dev</a:t>
            </a:r>
          </a:p>
          <a:p>
            <a:pPr>
              <a:buFont typeface="Wingdings"/>
              <a:buChar char="Ø"/>
            </a:pPr>
            <a:r>
              <a:rPr lang="en-US" i="1" dirty="0" smtClean="0"/>
              <a:t>apt-get install libtango7-dev</a:t>
            </a:r>
          </a:p>
          <a:p>
            <a:pPr>
              <a:buFont typeface="Wingdings"/>
              <a:buChar char="Ø"/>
            </a:pPr>
            <a:endParaRPr lang="en-US" i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4" name="Picture 6" descr="http://www.mapsharing.org/popular-world-map/images-new-world-map/5-map-europe-roadmap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268760"/>
            <a:ext cx="3672408" cy="3409049"/>
          </a:xfrm>
          <a:prstGeom prst="rect">
            <a:avLst/>
          </a:prstGeom>
          <a:noFill/>
        </p:spPr>
      </p:pic>
      <p:sp>
        <p:nvSpPr>
          <p:cNvPr id="3" name="Rectangle 2"/>
          <p:cNvSpPr txBox="1">
            <a:spLocks noChangeAspect="1" noChangeArrowheads="1"/>
          </p:cNvSpPr>
          <p:nvPr/>
        </p:nvSpPr>
        <p:spPr>
          <a:xfrm>
            <a:off x="468313" y="0"/>
            <a:ext cx="7991475" cy="476250"/>
          </a:xfrm>
          <a:prstGeom prst="rect">
            <a:avLst/>
          </a:prstGeom>
        </p:spPr>
        <p:txBody>
          <a:bodyPr/>
          <a:lstStyle/>
          <a:p>
            <a:pPr lvl="0" algn="ctr" eaLnBrk="1" hangingPunct="1">
              <a:defRPr/>
            </a:pPr>
            <a:r>
              <a:rPr lang="en-GB" sz="2800" b="1" kern="0" dirty="0" smtClean="0">
                <a:solidFill>
                  <a:schemeClr val="tx2"/>
                </a:solidFill>
              </a:rPr>
              <a:t>Who else uses Tango?</a:t>
            </a:r>
          </a:p>
        </p:txBody>
      </p:sp>
      <p:sp>
        <p:nvSpPr>
          <p:cNvPr id="99355" name="Rectangle 27"/>
          <p:cNvSpPr>
            <a:spLocks noChangeArrowheads="1"/>
          </p:cNvSpPr>
          <p:nvPr/>
        </p:nvSpPr>
        <p:spPr bwMode="auto">
          <a:xfrm>
            <a:off x="0" y="1390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" name="Group 36"/>
          <p:cNvGrpSpPr/>
          <p:nvPr/>
        </p:nvGrpSpPr>
        <p:grpSpPr>
          <a:xfrm>
            <a:off x="461706" y="692696"/>
            <a:ext cx="6198526" cy="4248472"/>
            <a:chOff x="461706" y="692696"/>
            <a:chExt cx="6198526" cy="4248472"/>
          </a:xfrm>
        </p:grpSpPr>
        <p:pic>
          <p:nvPicPr>
            <p:cNvPr id="99352" name="Picture 5" descr="desy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868144" y="1412776"/>
              <a:ext cx="792088" cy="776557"/>
            </a:xfrm>
            <a:prstGeom prst="rect">
              <a:avLst/>
            </a:prstGeom>
            <a:noFill/>
          </p:spPr>
        </p:pic>
        <p:pic>
          <p:nvPicPr>
            <p:cNvPr id="30" name="il_fi" descr="http://neutron.neutron-eu.net/en/data_images/FRM2%20logo.jpg">
              <a:hlinkClick r:id="rId5"/>
            </p:cNvPr>
            <p:cNvPicPr/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796136" y="3356992"/>
              <a:ext cx="86409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36" name="Straight Connector 35"/>
            <p:cNvCxnSpPr>
              <a:stCxn id="99352" idx="1"/>
            </p:cNvCxnSpPr>
            <p:nvPr/>
          </p:nvCxnSpPr>
          <p:spPr bwMode="auto">
            <a:xfrm flipH="1">
              <a:off x="3491880" y="1801055"/>
              <a:ext cx="2376264" cy="112388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8" name="Straight Connector 37"/>
            <p:cNvCxnSpPr>
              <a:stCxn id="30" idx="1"/>
            </p:cNvCxnSpPr>
            <p:nvPr/>
          </p:nvCxnSpPr>
          <p:spPr bwMode="auto">
            <a:xfrm flipH="1" flipV="1">
              <a:off x="3635896" y="3284986"/>
              <a:ext cx="2160240" cy="50405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4" name="Group 32"/>
            <p:cNvGrpSpPr/>
            <p:nvPr/>
          </p:nvGrpSpPr>
          <p:grpSpPr>
            <a:xfrm>
              <a:off x="461706" y="692696"/>
              <a:ext cx="3966278" cy="4248472"/>
              <a:chOff x="461706" y="692696"/>
              <a:chExt cx="3966278" cy="4248472"/>
            </a:xfrm>
          </p:grpSpPr>
          <p:pic>
            <p:nvPicPr>
              <p:cNvPr id="99353" name="Picture 1" descr="logo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899592" y="2420888"/>
                <a:ext cx="526559" cy="648072"/>
              </a:xfrm>
              <a:prstGeom prst="rect">
                <a:avLst/>
              </a:prstGeom>
              <a:solidFill>
                <a:srgbClr val="FFFFFF"/>
              </a:solidFill>
            </p:spPr>
          </p:pic>
          <p:pic>
            <p:nvPicPr>
              <p:cNvPr id="99351" name="Picture 2" descr="soleil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461706" y="1556792"/>
                <a:ext cx="1152261" cy="568449"/>
              </a:xfrm>
              <a:prstGeom prst="rect">
                <a:avLst/>
              </a:prstGeom>
              <a:noFill/>
            </p:spPr>
          </p:pic>
          <p:pic>
            <p:nvPicPr>
              <p:cNvPr id="99350" name="Picture 3" descr="elettra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827584" y="3212975"/>
                <a:ext cx="644649" cy="716277"/>
              </a:xfrm>
              <a:prstGeom prst="rect">
                <a:avLst/>
              </a:prstGeom>
              <a:noFill/>
            </p:spPr>
          </p:pic>
          <p:pic>
            <p:nvPicPr>
              <p:cNvPr id="99349" name="Picture 4" descr="alba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827584" y="4365104"/>
                <a:ext cx="914189" cy="576064"/>
              </a:xfrm>
              <a:prstGeom prst="rect">
                <a:avLst/>
              </a:prstGeom>
              <a:noFill/>
            </p:spPr>
          </p:pic>
          <p:pic>
            <p:nvPicPr>
              <p:cNvPr id="29" name="Picture 28" descr="http://www.maxlab.lu.se/pictures/MAX-logo_140x57.gif">
                <a:hlinkClick r:id="rId11"/>
              </p:cNvPr>
              <p:cNvPicPr/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3347864" y="692696"/>
                <a:ext cx="1080120" cy="5040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34" name="Straight Connector 33"/>
              <p:cNvCxnSpPr>
                <a:endCxn id="29" idx="2"/>
              </p:cNvCxnSpPr>
              <p:nvPr/>
            </p:nvCxnSpPr>
            <p:spPr bwMode="auto">
              <a:xfrm rot="5400000" flipH="1" flipV="1">
                <a:off x="3077834" y="1826825"/>
                <a:ext cx="1440162" cy="180017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0" name="Straight Connector 39"/>
              <p:cNvCxnSpPr>
                <a:stCxn id="99351" idx="3"/>
              </p:cNvCxnSpPr>
              <p:nvPr/>
            </p:nvCxnSpPr>
            <p:spPr bwMode="auto">
              <a:xfrm>
                <a:off x="1613967" y="1841017"/>
                <a:ext cx="1445865" cy="1371959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2" name="Straight Connector 41"/>
              <p:cNvCxnSpPr>
                <a:stCxn id="99353" idx="3"/>
              </p:cNvCxnSpPr>
              <p:nvPr/>
            </p:nvCxnSpPr>
            <p:spPr bwMode="auto">
              <a:xfrm>
                <a:off x="1426151" y="2744924"/>
                <a:ext cx="1633681" cy="828092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4" name="Straight Connector 43"/>
              <p:cNvCxnSpPr>
                <a:stCxn id="99350" idx="3"/>
              </p:cNvCxnSpPr>
              <p:nvPr/>
            </p:nvCxnSpPr>
            <p:spPr bwMode="auto">
              <a:xfrm>
                <a:off x="1472233" y="3571114"/>
                <a:ext cx="2091655" cy="1902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6" name="Straight Connector 45"/>
              <p:cNvCxnSpPr>
                <a:stCxn id="99349" idx="3"/>
              </p:cNvCxnSpPr>
              <p:nvPr/>
            </p:nvCxnSpPr>
            <p:spPr bwMode="auto">
              <a:xfrm flipV="1">
                <a:off x="1741773" y="3789040"/>
                <a:ext cx="1102035" cy="864096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pic>
        <p:nvPicPr>
          <p:cNvPr id="20" name="Picture 46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79512" y="548693"/>
            <a:ext cx="1463040" cy="3500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5" name="TextBox 34"/>
          <p:cNvSpPr txBox="1"/>
          <p:nvPr/>
        </p:nvSpPr>
        <p:spPr>
          <a:xfrm>
            <a:off x="1907704" y="4725144"/>
            <a:ext cx="3057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…and several other users…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979712" y="5373216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Tango collaboration meet twice yearly</a:t>
            </a:r>
            <a:endParaRPr lang="en-US" dirty="0"/>
          </a:p>
        </p:txBody>
      </p:sp>
      <p:grpSp>
        <p:nvGrpSpPr>
          <p:cNvPr id="37" name="Group 36"/>
          <p:cNvGrpSpPr/>
          <p:nvPr/>
        </p:nvGrpSpPr>
        <p:grpSpPr>
          <a:xfrm>
            <a:off x="3851920" y="2913221"/>
            <a:ext cx="3409162" cy="432048"/>
            <a:chOff x="3851920" y="2913221"/>
            <a:chExt cx="3409162" cy="432048"/>
          </a:xfrm>
        </p:grpSpPr>
        <p:pic>
          <p:nvPicPr>
            <p:cNvPr id="69634" name="Picture 2" descr="http://www.esrf.fr/computing/cs/tango/Solaris_logo.gif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6042320" y="2913221"/>
              <a:ext cx="1218762" cy="432048"/>
            </a:xfrm>
            <a:prstGeom prst="rect">
              <a:avLst/>
            </a:prstGeom>
            <a:noFill/>
          </p:spPr>
        </p:pic>
        <p:cxnSp>
          <p:nvCxnSpPr>
            <p:cNvPr id="27" name="Straight Connector 26"/>
            <p:cNvCxnSpPr>
              <a:stCxn id="69634" idx="1"/>
            </p:cNvCxnSpPr>
            <p:nvPr/>
          </p:nvCxnSpPr>
          <p:spPr bwMode="auto">
            <a:xfrm flipH="1">
              <a:off x="3851920" y="3129245"/>
              <a:ext cx="2190400" cy="1172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First Suggestion: Naming convention?</a:t>
            </a:r>
            <a:endParaRPr lang="en-GB" sz="2800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indent="-457200" algn="ctr" eaLnBrk="1" hangingPunct="1">
              <a:buNone/>
            </a:pPr>
            <a:r>
              <a:rPr lang="en-US" sz="2000" b="1" dirty="0" smtClean="0"/>
              <a:t>Use EGO building code for naming tango devices?</a:t>
            </a:r>
          </a:p>
          <a:p>
            <a:pPr marL="457200" indent="-457200" algn="ctr" eaLnBrk="1" hangingPunct="1">
              <a:buNone/>
            </a:pPr>
            <a:endParaRPr lang="en-US" sz="2000" dirty="0" smtClean="0"/>
          </a:p>
          <a:p>
            <a:pPr marL="457200" indent="-457200" algn="ctr" eaLnBrk="1" hangingPunct="1">
              <a:buNone/>
            </a:pPr>
            <a:r>
              <a:rPr lang="en-US" sz="2000" dirty="0" smtClean="0"/>
              <a:t>xxx-</a:t>
            </a:r>
            <a:r>
              <a:rPr lang="en-US" sz="2000" dirty="0" err="1" smtClean="0"/>
              <a:t>ly</a:t>
            </a:r>
            <a:r>
              <a:rPr lang="en-US" sz="2000" dirty="0" smtClean="0"/>
              <a:t>-</a:t>
            </a:r>
            <a:r>
              <a:rPr lang="en-US" sz="2000" dirty="0" err="1" smtClean="0"/>
              <a:t>zz</a:t>
            </a:r>
            <a:endParaRPr lang="en-US" sz="2000" dirty="0" smtClean="0"/>
          </a:p>
          <a:p>
            <a:pPr marL="457200" indent="-457200" algn="ctr" eaLnBrk="1" hangingPunct="1">
              <a:buNone/>
            </a:pPr>
            <a:r>
              <a:rPr lang="en-US" sz="2000" dirty="0" smtClean="0"/>
              <a:t>xxx -&gt; Building</a:t>
            </a:r>
          </a:p>
          <a:p>
            <a:pPr marL="457200" indent="-457200" algn="ctr" eaLnBrk="1" hangingPunct="1">
              <a:buNone/>
            </a:pPr>
            <a:r>
              <a:rPr lang="en-US" sz="2000" dirty="0" err="1" smtClean="0"/>
              <a:t>ly</a:t>
            </a:r>
            <a:r>
              <a:rPr lang="en-US" sz="2000" dirty="0" smtClean="0"/>
              <a:t>-&gt; Level</a:t>
            </a:r>
          </a:p>
          <a:p>
            <a:pPr marL="457200" indent="-457200" algn="ctr" eaLnBrk="1" hangingPunct="1">
              <a:buNone/>
            </a:pPr>
            <a:r>
              <a:rPr lang="en-US" sz="2000" dirty="0" err="1" smtClean="0"/>
              <a:t>zz</a:t>
            </a:r>
            <a:r>
              <a:rPr lang="en-US" sz="2000" dirty="0" smtClean="0"/>
              <a:t> -&gt; Room Number</a:t>
            </a:r>
          </a:p>
          <a:p>
            <a:pPr marL="457200" indent="-457200" algn="ctr" eaLnBrk="1" hangingPunct="1">
              <a:buNone/>
            </a:pPr>
            <a:r>
              <a:rPr lang="en-US" sz="2000" dirty="0" smtClean="0"/>
              <a:t>web-l1-02= West End Building (web), Level 1 (Room 02)</a:t>
            </a:r>
          </a:p>
          <a:p>
            <a:pPr marL="457200" indent="-457200" algn="ctr" eaLnBrk="1" hangingPunct="1">
              <a:buNone/>
            </a:pPr>
            <a:endParaRPr lang="en-US" sz="2000" dirty="0" smtClean="0"/>
          </a:p>
          <a:p>
            <a:pPr marL="457200" indent="-457200" algn="ctr" eaLnBrk="1" hangingPunct="1">
              <a:buNone/>
            </a:pPr>
            <a:r>
              <a:rPr lang="en-US" sz="2000" dirty="0" smtClean="0"/>
              <a:t>Tango naming (domain/name/family)</a:t>
            </a:r>
          </a:p>
          <a:p>
            <a:pPr marL="457200" indent="-457200" algn="ctr" eaLnBrk="1" hangingPunct="1">
              <a:buNone/>
            </a:pPr>
            <a:r>
              <a:rPr lang="en-US" sz="2000" dirty="0" err="1" smtClean="0"/>
              <a:t>vac</a:t>
            </a:r>
            <a:r>
              <a:rPr lang="en-US" sz="2000" dirty="0" smtClean="0"/>
              <a:t>/cryotrap/web-l1-02 </a:t>
            </a:r>
          </a:p>
          <a:p>
            <a:pPr marL="457200" indent="-457200" algn="ctr" eaLnBrk="1" hangingPunct="1">
              <a:buNone/>
            </a:pPr>
            <a:r>
              <a:rPr lang="en-US" sz="2000" dirty="0" err="1" smtClean="0"/>
              <a:t>vac</a:t>
            </a:r>
            <a:r>
              <a:rPr lang="en-US" sz="2000" dirty="0" smtClean="0"/>
              <a:t>/tower/web-l1-02</a:t>
            </a:r>
          </a:p>
          <a:p>
            <a:pPr marL="457200" indent="-457200" eaLnBrk="1" hangingPunct="1">
              <a:buNone/>
            </a:pPr>
            <a:endParaRPr lang="en-US" sz="1200" dirty="0" smtClean="0"/>
          </a:p>
          <a:p>
            <a:pPr marL="457200" indent="-457200" eaLnBrk="1" hangingPunct="1">
              <a:buNone/>
            </a:pPr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Agree on a formal naming policy </a:t>
            </a:r>
          </a:p>
          <a:p>
            <a:pPr>
              <a:buNone/>
            </a:pPr>
            <a:r>
              <a:rPr lang="en-US" dirty="0" smtClean="0"/>
              <a:t>(e.g. </a:t>
            </a:r>
            <a:r>
              <a:rPr lang="en-US" dirty="0" err="1" smtClean="0"/>
              <a:t>vac</a:t>
            </a:r>
            <a:r>
              <a:rPr lang="en-US" dirty="0" smtClean="0"/>
              <a:t>/cryotrap/web-l2-02)? </a:t>
            </a:r>
          </a:p>
          <a:p>
            <a:r>
              <a:rPr lang="en-US" dirty="0" smtClean="0"/>
              <a:t>PLC programmer provides addresses and description of values in Modbus memory.</a:t>
            </a:r>
          </a:p>
          <a:p>
            <a:r>
              <a:rPr lang="en-US" dirty="0" smtClean="0"/>
              <a:t>Tested Tango drivers are available (ego and </a:t>
            </a:r>
            <a:r>
              <a:rPr lang="en-US" dirty="0" err="1" smtClean="0"/>
              <a:t>lal</a:t>
            </a:r>
            <a:r>
              <a:rPr lang="en-US" dirty="0" smtClean="0"/>
              <a:t>) to convert Modbus table to Tango attributes.</a:t>
            </a:r>
          </a:p>
          <a:p>
            <a:r>
              <a:rPr lang="en-US" dirty="0" smtClean="0"/>
              <a:t>Automatic Tango installation available for linux (</a:t>
            </a:r>
            <a:r>
              <a:rPr lang="en-US" dirty="0" err="1" smtClean="0"/>
              <a:t>debian</a:t>
            </a:r>
            <a:r>
              <a:rPr lang="en-US" dirty="0" smtClean="0"/>
              <a:t> and </a:t>
            </a:r>
            <a:r>
              <a:rPr lang="en-US" dirty="0" err="1" smtClean="0"/>
              <a:t>ubuntu</a:t>
            </a:r>
            <a:r>
              <a:rPr lang="en-US" dirty="0" smtClean="0"/>
              <a:t>) </a:t>
            </a:r>
          </a:p>
          <a:p>
            <a:r>
              <a:rPr lang="en-US" dirty="0" smtClean="0"/>
              <a:t>epics2tango translators exist (LIGO)</a:t>
            </a:r>
          </a:p>
          <a:p>
            <a:r>
              <a:rPr lang="en-US" dirty="0" smtClean="0"/>
              <a:t>ego tools (e.g. </a:t>
            </a:r>
            <a:r>
              <a:rPr lang="en-US" dirty="0" err="1" smtClean="0"/>
              <a:t>Datadisplay</a:t>
            </a:r>
            <a:r>
              <a:rPr lang="en-US" dirty="0" smtClean="0"/>
              <a:t>) can be interfaced.</a:t>
            </a:r>
          </a:p>
          <a:p>
            <a:r>
              <a:rPr lang="en-US" dirty="0" smtClean="0"/>
              <a:t>Tango collaboration support their own tools.</a:t>
            </a:r>
          </a:p>
          <a:p>
            <a:r>
              <a:rPr lang="en-US" dirty="0" smtClean="0"/>
              <a:t>Tango is open source: Anyone can check the source code and no license issues.</a:t>
            </a:r>
          </a:p>
        </p:txBody>
      </p:sp>
      <p:sp>
        <p:nvSpPr>
          <p:cNvPr id="6" name="Text Box 36"/>
          <p:cNvSpPr txBox="1">
            <a:spLocks noChangeArrowheads="1"/>
          </p:cNvSpPr>
          <p:nvPr/>
        </p:nvSpPr>
        <p:spPr bwMode="auto">
          <a:xfrm>
            <a:off x="0" y="-26988"/>
            <a:ext cx="171072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chemeClr val="bg2"/>
                </a:solidFill>
              </a:rPr>
              <a:t>Conclusion</a:t>
            </a:r>
            <a:endParaRPr lang="en-GB" sz="24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pPr marL="457200" indent="-457200" eaLnBrk="1" hangingPunct="1"/>
            <a:r>
              <a:rPr lang="en-US" sz="2800" dirty="0" smtClean="0"/>
              <a:t>Cryotrap Equipment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u="sng" dirty="0" smtClean="0"/>
              <a:t/>
            </a:r>
            <a:br>
              <a:rPr lang="en-US" u="sng" dirty="0" smtClean="0"/>
            </a:br>
            <a:endParaRPr lang="en-US" u="sng" dirty="0" smtClean="0"/>
          </a:p>
        </p:txBody>
      </p:sp>
      <p:sp>
        <p:nvSpPr>
          <p:cNvPr id="10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11" name="Picture 110" descr="CryoDiag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50" y="723900"/>
            <a:ext cx="51435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" name="Group 26"/>
          <p:cNvGrpSpPr/>
          <p:nvPr/>
        </p:nvGrpSpPr>
        <p:grpSpPr>
          <a:xfrm>
            <a:off x="5652120" y="1052736"/>
            <a:ext cx="3052212" cy="1296144"/>
            <a:chOff x="5652120" y="1052736"/>
            <a:chExt cx="3052212" cy="1296144"/>
          </a:xfrm>
        </p:grpSpPr>
        <p:sp>
          <p:nvSpPr>
            <p:cNvPr id="10" name="TextBox 9"/>
            <p:cNvSpPr txBox="1"/>
            <p:nvPr/>
          </p:nvSpPr>
          <p:spPr>
            <a:xfrm>
              <a:off x="7596336" y="1268760"/>
              <a:ext cx="1107996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Pirani</a:t>
              </a:r>
              <a:endParaRPr lang="en-US" dirty="0" smtClean="0"/>
            </a:p>
            <a:p>
              <a:r>
                <a:rPr lang="en-US" dirty="0" smtClean="0"/>
                <a:t>Pressure</a:t>
              </a:r>
            </a:p>
            <a:p>
              <a:r>
                <a:rPr lang="en-US" dirty="0" smtClean="0"/>
                <a:t>Gauges.</a:t>
              </a:r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5652120" y="1052736"/>
              <a:ext cx="1944216" cy="1296144"/>
              <a:chOff x="5652120" y="1052736"/>
              <a:chExt cx="1944216" cy="1296144"/>
            </a:xfrm>
          </p:grpSpPr>
          <p:sp>
            <p:nvSpPr>
              <p:cNvPr id="7" name="Oval 6"/>
              <p:cNvSpPr/>
              <p:nvPr/>
            </p:nvSpPr>
            <p:spPr bwMode="auto">
              <a:xfrm>
                <a:off x="5652120" y="1052736"/>
                <a:ext cx="1656184" cy="12961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cxnSp>
            <p:nvCxnSpPr>
              <p:cNvPr id="12" name="Straight Connector 11"/>
              <p:cNvCxnSpPr>
                <a:stCxn id="7" idx="6"/>
                <a:endCxn id="10" idx="1"/>
              </p:cNvCxnSpPr>
              <p:nvPr/>
            </p:nvCxnSpPr>
            <p:spPr bwMode="auto">
              <a:xfrm>
                <a:off x="7308304" y="1700808"/>
                <a:ext cx="288032" cy="29617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22" name="Group 21"/>
          <p:cNvGrpSpPr/>
          <p:nvPr/>
        </p:nvGrpSpPr>
        <p:grpSpPr>
          <a:xfrm>
            <a:off x="3059832" y="4653136"/>
            <a:ext cx="3384376" cy="1152128"/>
            <a:chOff x="3059832" y="4653136"/>
            <a:chExt cx="3384376" cy="1152128"/>
          </a:xfrm>
        </p:grpSpPr>
        <p:sp>
          <p:nvSpPr>
            <p:cNvPr id="16" name="TextBox 15"/>
            <p:cNvSpPr txBox="1"/>
            <p:nvPr/>
          </p:nvSpPr>
          <p:spPr>
            <a:xfrm>
              <a:off x="3059832" y="4869160"/>
              <a:ext cx="145424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Manual and </a:t>
              </a:r>
            </a:p>
            <a:p>
              <a:r>
                <a:rPr lang="en-US" dirty="0" smtClean="0"/>
                <a:t>EM valves</a:t>
              </a:r>
            </a:p>
          </p:txBody>
        </p:sp>
        <p:sp>
          <p:nvSpPr>
            <p:cNvPr id="17" name="Oval 16"/>
            <p:cNvSpPr/>
            <p:nvPr/>
          </p:nvSpPr>
          <p:spPr bwMode="auto">
            <a:xfrm>
              <a:off x="5940152" y="4653136"/>
              <a:ext cx="504056" cy="432048"/>
            </a:xfrm>
            <a:prstGeom prst="ellipse">
              <a:avLst/>
            </a:prstGeom>
            <a:noFill/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Oval 17"/>
            <p:cNvSpPr/>
            <p:nvPr/>
          </p:nvSpPr>
          <p:spPr bwMode="auto">
            <a:xfrm>
              <a:off x="5508104" y="5445224"/>
              <a:ext cx="432048" cy="360040"/>
            </a:xfrm>
            <a:prstGeom prst="ellipse">
              <a:avLst/>
            </a:prstGeom>
            <a:noFill/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0" name="Straight Connector 19"/>
            <p:cNvCxnSpPr>
              <a:stCxn id="17" idx="2"/>
              <a:endCxn id="16" idx="3"/>
            </p:cNvCxnSpPr>
            <p:nvPr/>
          </p:nvCxnSpPr>
          <p:spPr bwMode="auto">
            <a:xfrm flipH="1">
              <a:off x="4514076" y="4869160"/>
              <a:ext cx="1426076" cy="32316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" name="Straight Connector 22"/>
            <p:cNvCxnSpPr>
              <a:stCxn id="18" idx="2"/>
              <a:endCxn id="16" idx="3"/>
            </p:cNvCxnSpPr>
            <p:nvPr/>
          </p:nvCxnSpPr>
          <p:spPr bwMode="auto">
            <a:xfrm flipH="1" flipV="1">
              <a:off x="4514076" y="5192326"/>
              <a:ext cx="994028" cy="43291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5" name="Group 24"/>
          <p:cNvGrpSpPr/>
          <p:nvPr/>
        </p:nvGrpSpPr>
        <p:grpSpPr>
          <a:xfrm>
            <a:off x="5868145" y="5517232"/>
            <a:ext cx="3275855" cy="432048"/>
            <a:chOff x="5868145" y="5517232"/>
            <a:chExt cx="3275855" cy="432048"/>
          </a:xfrm>
        </p:grpSpPr>
        <p:grpSp>
          <p:nvGrpSpPr>
            <p:cNvPr id="24" name="Group 23"/>
            <p:cNvGrpSpPr/>
            <p:nvPr/>
          </p:nvGrpSpPr>
          <p:grpSpPr>
            <a:xfrm>
              <a:off x="6660233" y="5517232"/>
              <a:ext cx="2483767" cy="369332"/>
              <a:chOff x="6660233" y="5517232"/>
              <a:chExt cx="2483767" cy="369332"/>
            </a:xfrm>
          </p:grpSpPr>
          <p:sp>
            <p:nvSpPr>
              <p:cNvPr id="26" name="TextBox 25"/>
              <p:cNvSpPr txBox="1"/>
              <p:nvPr/>
            </p:nvSpPr>
            <p:spPr>
              <a:xfrm>
                <a:off x="6967379" y="5517232"/>
                <a:ext cx="21766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Turbo/Scroll pumps</a:t>
                </a:r>
              </a:p>
            </p:txBody>
          </p:sp>
          <p:cxnSp>
            <p:nvCxnSpPr>
              <p:cNvPr id="28" name="Straight Connector 27"/>
              <p:cNvCxnSpPr>
                <a:stCxn id="26" idx="1"/>
              </p:cNvCxnSpPr>
              <p:nvPr/>
            </p:nvCxnSpPr>
            <p:spPr bwMode="auto">
              <a:xfrm flipH="1" flipV="1">
                <a:off x="6660233" y="5517232"/>
                <a:ext cx="307146" cy="184666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cxnSp>
          <p:nvCxnSpPr>
            <p:cNvPr id="31" name="Straight Connector 30"/>
            <p:cNvCxnSpPr>
              <a:stCxn id="26" idx="1"/>
            </p:cNvCxnSpPr>
            <p:nvPr/>
          </p:nvCxnSpPr>
          <p:spPr bwMode="auto">
            <a:xfrm flipH="1">
              <a:off x="5868145" y="5701898"/>
              <a:ext cx="1099234" cy="24738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pic>
        <p:nvPicPr>
          <p:cNvPr id="29" name="Picture 28" descr="Cryotrap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3" y="980727"/>
            <a:ext cx="2016223" cy="1762501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251520" y="3284984"/>
            <a:ext cx="1479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Temperature</a:t>
            </a:r>
          </a:p>
          <a:p>
            <a:r>
              <a:rPr lang="en-US" dirty="0" smtClean="0"/>
              <a:t>Sensors</a:t>
            </a:r>
          </a:p>
        </p:txBody>
      </p:sp>
      <p:cxnSp>
        <p:nvCxnSpPr>
          <p:cNvPr id="36" name="Straight Connector 35"/>
          <p:cNvCxnSpPr>
            <a:stCxn id="33" idx="3"/>
          </p:cNvCxnSpPr>
          <p:nvPr/>
        </p:nvCxnSpPr>
        <p:spPr bwMode="auto">
          <a:xfrm flipV="1">
            <a:off x="1731477" y="2636912"/>
            <a:ext cx="1472371" cy="97123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93" name="Picture 13" descr="http://www.p2each.com/images/VirgoSit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76672"/>
            <a:ext cx="8712968" cy="5757216"/>
          </a:xfrm>
          <a:prstGeom prst="rect">
            <a:avLst/>
          </a:prstGeom>
          <a:noFill/>
        </p:spPr>
      </p:pic>
      <p:sp>
        <p:nvSpPr>
          <p:cNvPr id="1027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Objective: Control </a:t>
            </a:r>
            <a:r>
              <a:rPr lang="en-US" sz="2800" dirty="0" err="1" smtClean="0"/>
              <a:t>Towers+Cryotraps</a:t>
            </a:r>
            <a:endParaRPr lang="en-GB" sz="2800" dirty="0" smtClean="0"/>
          </a:p>
        </p:txBody>
      </p:sp>
      <p:sp>
        <p:nvSpPr>
          <p:cNvPr id="10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6" name="Content Placeholder 12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grpSp>
        <p:nvGrpSpPr>
          <p:cNvPr id="4" name="Group 73"/>
          <p:cNvGrpSpPr/>
          <p:nvPr/>
        </p:nvGrpSpPr>
        <p:grpSpPr>
          <a:xfrm>
            <a:off x="251520" y="620688"/>
            <a:ext cx="1080120" cy="1800200"/>
            <a:chOff x="467544" y="548680"/>
            <a:chExt cx="1080120" cy="1800200"/>
          </a:xfrm>
        </p:grpSpPr>
        <p:pic>
          <p:nvPicPr>
            <p:cNvPr id="64" name="Picture 63"/>
            <p:cNvPicPr/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467544" y="548680"/>
              <a:ext cx="1080120" cy="936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" name="Picture 11" descr="http://www.jazdpackaging.com/content/download.htm?contentSetId=90000621&amp;contentId=90000697&amp;contentSetTypeId=5&amp;pageTypeId=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11560" y="1340768"/>
              <a:ext cx="702425" cy="3616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72" name="Straight Connector 71"/>
            <p:cNvCxnSpPr>
              <a:stCxn id="65" idx="2"/>
            </p:cNvCxnSpPr>
            <p:nvPr/>
          </p:nvCxnSpPr>
          <p:spPr bwMode="auto">
            <a:xfrm flipH="1">
              <a:off x="755576" y="1702372"/>
              <a:ext cx="207197" cy="64650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5" name="Group 74"/>
          <p:cNvGrpSpPr/>
          <p:nvPr/>
        </p:nvGrpSpPr>
        <p:grpSpPr>
          <a:xfrm>
            <a:off x="7884368" y="692696"/>
            <a:ext cx="1080120" cy="1728192"/>
            <a:chOff x="467544" y="548680"/>
            <a:chExt cx="1080120" cy="1728192"/>
          </a:xfrm>
        </p:grpSpPr>
        <p:pic>
          <p:nvPicPr>
            <p:cNvPr id="77" name="Picture 76"/>
            <p:cNvPicPr/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467544" y="548680"/>
              <a:ext cx="1080120" cy="936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8" name="Picture 11" descr="http://www.jazdpackaging.com/content/download.htm?contentSetId=90000621&amp;contentId=90000697&amp;contentSetTypeId=5&amp;pageTypeId=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11560" y="1340768"/>
              <a:ext cx="702425" cy="3616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79" name="Straight Connector 78"/>
            <p:cNvCxnSpPr>
              <a:stCxn id="78" idx="2"/>
            </p:cNvCxnSpPr>
            <p:nvPr/>
          </p:nvCxnSpPr>
          <p:spPr bwMode="auto">
            <a:xfrm flipH="1">
              <a:off x="611560" y="1702372"/>
              <a:ext cx="351213" cy="5745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" name="Group 84"/>
          <p:cNvGrpSpPr/>
          <p:nvPr/>
        </p:nvGrpSpPr>
        <p:grpSpPr>
          <a:xfrm>
            <a:off x="4932041" y="4365104"/>
            <a:ext cx="4032447" cy="1153692"/>
            <a:chOff x="-2484783" y="548680"/>
            <a:chExt cx="4032447" cy="1153692"/>
          </a:xfrm>
        </p:grpSpPr>
        <p:pic>
          <p:nvPicPr>
            <p:cNvPr id="86" name="Picture 85"/>
            <p:cNvPicPr/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467544" y="548680"/>
              <a:ext cx="1080120" cy="936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7" name="Picture 11" descr="http://www.jazdpackaging.com/content/download.htm?contentSetId=90000621&amp;contentId=90000697&amp;contentSetTypeId=5&amp;pageTypeId=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11560" y="1340768"/>
              <a:ext cx="702425" cy="3616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8" name="Straight Connector 87"/>
            <p:cNvCxnSpPr>
              <a:stCxn id="87" idx="1"/>
            </p:cNvCxnSpPr>
            <p:nvPr/>
          </p:nvCxnSpPr>
          <p:spPr bwMode="auto">
            <a:xfrm flipH="1">
              <a:off x="-2484783" y="1521570"/>
              <a:ext cx="3096343" cy="10723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7" name="Group 91"/>
          <p:cNvGrpSpPr/>
          <p:nvPr/>
        </p:nvGrpSpPr>
        <p:grpSpPr>
          <a:xfrm>
            <a:off x="251520" y="4221088"/>
            <a:ext cx="4248472" cy="1224136"/>
            <a:chOff x="467544" y="548680"/>
            <a:chExt cx="4248472" cy="1224136"/>
          </a:xfrm>
        </p:grpSpPr>
        <p:pic>
          <p:nvPicPr>
            <p:cNvPr id="93" name="Picture 92"/>
            <p:cNvPicPr/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467544" y="548680"/>
              <a:ext cx="1080120" cy="936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4" name="Picture 11" descr="http://www.jazdpackaging.com/content/download.htm?contentSetId=90000621&amp;contentId=90000697&amp;contentSetTypeId=5&amp;pageTypeId=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11560" y="1340768"/>
              <a:ext cx="702425" cy="3616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95" name="Straight Connector 94"/>
            <p:cNvCxnSpPr>
              <a:stCxn id="94" idx="3"/>
            </p:cNvCxnSpPr>
            <p:nvPr/>
          </p:nvCxnSpPr>
          <p:spPr bwMode="auto">
            <a:xfrm>
              <a:off x="1313985" y="1521570"/>
              <a:ext cx="3402031" cy="25124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83" name="Group 282"/>
          <p:cNvGrpSpPr/>
          <p:nvPr/>
        </p:nvGrpSpPr>
        <p:grpSpPr>
          <a:xfrm>
            <a:off x="467544" y="1772816"/>
            <a:ext cx="7961165" cy="4106020"/>
            <a:chOff x="467544" y="1772816"/>
            <a:chExt cx="7961165" cy="4106020"/>
          </a:xfrm>
        </p:grpSpPr>
        <p:grpSp>
          <p:nvGrpSpPr>
            <p:cNvPr id="174" name="Group 173"/>
            <p:cNvGrpSpPr/>
            <p:nvPr/>
          </p:nvGrpSpPr>
          <p:grpSpPr>
            <a:xfrm>
              <a:off x="899592" y="1844824"/>
              <a:ext cx="3942785" cy="3385940"/>
              <a:chOff x="899592" y="1844824"/>
              <a:chExt cx="3942785" cy="3385940"/>
            </a:xfrm>
          </p:grpSpPr>
          <p:grpSp>
            <p:nvGrpSpPr>
              <p:cNvPr id="71" name="Group 70"/>
              <p:cNvGrpSpPr/>
              <p:nvPr/>
            </p:nvGrpSpPr>
            <p:grpSpPr>
              <a:xfrm>
                <a:off x="899592" y="1844824"/>
                <a:ext cx="486401" cy="865660"/>
                <a:chOff x="1547664" y="3068960"/>
                <a:chExt cx="702425" cy="1225700"/>
              </a:xfrm>
            </p:grpSpPr>
            <p:sp>
              <p:nvSpPr>
                <p:cNvPr id="73" name="tower"/>
                <p:cNvSpPr>
                  <a:spLocks noEditPoints="1" noChangeArrowheads="1"/>
                </p:cNvSpPr>
                <p:nvPr/>
              </p:nvSpPr>
              <p:spPr bwMode="auto">
                <a:xfrm>
                  <a:off x="1619672" y="3068960"/>
                  <a:ext cx="616843" cy="1161678"/>
                </a:xfrm>
                <a:custGeom>
                  <a:avLst/>
                  <a:gdLst>
                    <a:gd name="T0" fmla="*/ 0 w 21600"/>
                    <a:gd name="T1" fmla="*/ 2184 h 21600"/>
                    <a:gd name="T2" fmla="*/ 6664 w 21600"/>
                    <a:gd name="T3" fmla="*/ 0 h 21600"/>
                    <a:gd name="T4" fmla="*/ 10800 w 21600"/>
                    <a:gd name="T5" fmla="*/ 0 h 21600"/>
                    <a:gd name="T6" fmla="*/ 21600 w 21600"/>
                    <a:gd name="T7" fmla="*/ 0 h 21600"/>
                    <a:gd name="T8" fmla="*/ 21600 w 21600"/>
                    <a:gd name="T9" fmla="*/ 11649 h 21600"/>
                    <a:gd name="T10" fmla="*/ 21600 w 21600"/>
                    <a:gd name="T11" fmla="*/ 19416 h 21600"/>
                    <a:gd name="T12" fmla="*/ 15166 w 21600"/>
                    <a:gd name="T13" fmla="*/ 21600 h 21600"/>
                    <a:gd name="T14" fmla="*/ 10570 w 21600"/>
                    <a:gd name="T15" fmla="*/ 21600 h 21600"/>
                    <a:gd name="T16" fmla="*/ 0 w 21600"/>
                    <a:gd name="T17" fmla="*/ 21600 h 21600"/>
                    <a:gd name="T18" fmla="*/ 0 w 21600"/>
                    <a:gd name="T19" fmla="*/ 11528 h 21600"/>
                    <a:gd name="T20" fmla="*/ 459 w 21600"/>
                    <a:gd name="T21" fmla="*/ 22540 h 21600"/>
                    <a:gd name="T22" fmla="*/ 21485 w 21600"/>
                    <a:gd name="T23" fmla="*/ 270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T20" t="T21" r="T22" b="T23"/>
                  <a:pathLst>
                    <a:path w="21600" h="21600" extrusionOk="0">
                      <a:moveTo>
                        <a:pt x="0" y="2184"/>
                      </a:moveTo>
                      <a:lnTo>
                        <a:pt x="6664" y="0"/>
                      </a:lnTo>
                      <a:lnTo>
                        <a:pt x="10800" y="0"/>
                      </a:lnTo>
                      <a:lnTo>
                        <a:pt x="21600" y="0"/>
                      </a:lnTo>
                      <a:lnTo>
                        <a:pt x="21600" y="11649"/>
                      </a:lnTo>
                      <a:lnTo>
                        <a:pt x="21600" y="19416"/>
                      </a:lnTo>
                      <a:lnTo>
                        <a:pt x="15166" y="21600"/>
                      </a:lnTo>
                      <a:lnTo>
                        <a:pt x="10570" y="21600"/>
                      </a:lnTo>
                      <a:lnTo>
                        <a:pt x="0" y="21600"/>
                      </a:lnTo>
                      <a:lnTo>
                        <a:pt x="0" y="11528"/>
                      </a:lnTo>
                      <a:lnTo>
                        <a:pt x="0" y="2184"/>
                      </a:lnTo>
                      <a:close/>
                    </a:path>
                    <a:path w="21600" h="21600" extrusionOk="0">
                      <a:moveTo>
                        <a:pt x="0" y="2184"/>
                      </a:moveTo>
                      <a:lnTo>
                        <a:pt x="0" y="2184"/>
                      </a:lnTo>
                      <a:lnTo>
                        <a:pt x="14706" y="2184"/>
                      </a:lnTo>
                      <a:lnTo>
                        <a:pt x="21600" y="0"/>
                      </a:lnTo>
                      <a:moveTo>
                        <a:pt x="0" y="2184"/>
                      </a:moveTo>
                      <a:lnTo>
                        <a:pt x="14706" y="2184"/>
                      </a:lnTo>
                      <a:lnTo>
                        <a:pt x="14706" y="5339"/>
                      </a:lnTo>
                      <a:lnTo>
                        <a:pt x="14706" y="17474"/>
                      </a:lnTo>
                      <a:lnTo>
                        <a:pt x="14706" y="21600"/>
                      </a:lnTo>
                      <a:moveTo>
                        <a:pt x="1149" y="3034"/>
                      </a:moveTo>
                      <a:lnTo>
                        <a:pt x="13328" y="3034"/>
                      </a:lnTo>
                      <a:lnTo>
                        <a:pt x="13328" y="3519"/>
                      </a:lnTo>
                      <a:lnTo>
                        <a:pt x="1149" y="3519"/>
                      </a:lnTo>
                      <a:lnTo>
                        <a:pt x="1149" y="3034"/>
                      </a:lnTo>
                      <a:moveTo>
                        <a:pt x="1149" y="4490"/>
                      </a:moveTo>
                      <a:lnTo>
                        <a:pt x="13328" y="4490"/>
                      </a:lnTo>
                      <a:lnTo>
                        <a:pt x="13328" y="4854"/>
                      </a:lnTo>
                      <a:lnTo>
                        <a:pt x="1149" y="4854"/>
                      </a:lnTo>
                      <a:lnTo>
                        <a:pt x="1149" y="4490"/>
                      </a:lnTo>
                      <a:moveTo>
                        <a:pt x="1149" y="5946"/>
                      </a:moveTo>
                      <a:lnTo>
                        <a:pt x="13328" y="5946"/>
                      </a:lnTo>
                      <a:lnTo>
                        <a:pt x="13328" y="6310"/>
                      </a:lnTo>
                      <a:lnTo>
                        <a:pt x="1149" y="6310"/>
                      </a:lnTo>
                      <a:lnTo>
                        <a:pt x="1149" y="5946"/>
                      </a:lnTo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pic>
              <p:nvPicPr>
                <p:cNvPr id="74" name="Picture 11" descr="http://www.jazdpackaging.com/content/download.htm?contentSetId=90000621&amp;contentId=90000697&amp;contentSetTypeId=5&amp;pageTypeId=7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1547664" y="3933056"/>
                  <a:ext cx="702425" cy="3616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30" name="Group 129"/>
              <p:cNvGrpSpPr/>
              <p:nvPr/>
            </p:nvGrpSpPr>
            <p:grpSpPr>
              <a:xfrm>
                <a:off x="1475656" y="2204864"/>
                <a:ext cx="486401" cy="865660"/>
                <a:chOff x="1547664" y="3068960"/>
                <a:chExt cx="702425" cy="1225700"/>
              </a:xfrm>
            </p:grpSpPr>
            <p:sp>
              <p:nvSpPr>
                <p:cNvPr id="131" name="tower"/>
                <p:cNvSpPr>
                  <a:spLocks noEditPoints="1" noChangeArrowheads="1"/>
                </p:cNvSpPr>
                <p:nvPr/>
              </p:nvSpPr>
              <p:spPr bwMode="auto">
                <a:xfrm>
                  <a:off x="1619672" y="3068960"/>
                  <a:ext cx="616843" cy="1161678"/>
                </a:xfrm>
                <a:custGeom>
                  <a:avLst/>
                  <a:gdLst>
                    <a:gd name="T0" fmla="*/ 0 w 21600"/>
                    <a:gd name="T1" fmla="*/ 2184 h 21600"/>
                    <a:gd name="T2" fmla="*/ 6664 w 21600"/>
                    <a:gd name="T3" fmla="*/ 0 h 21600"/>
                    <a:gd name="T4" fmla="*/ 10800 w 21600"/>
                    <a:gd name="T5" fmla="*/ 0 h 21600"/>
                    <a:gd name="T6" fmla="*/ 21600 w 21600"/>
                    <a:gd name="T7" fmla="*/ 0 h 21600"/>
                    <a:gd name="T8" fmla="*/ 21600 w 21600"/>
                    <a:gd name="T9" fmla="*/ 11649 h 21600"/>
                    <a:gd name="T10" fmla="*/ 21600 w 21600"/>
                    <a:gd name="T11" fmla="*/ 19416 h 21600"/>
                    <a:gd name="T12" fmla="*/ 15166 w 21600"/>
                    <a:gd name="T13" fmla="*/ 21600 h 21600"/>
                    <a:gd name="T14" fmla="*/ 10570 w 21600"/>
                    <a:gd name="T15" fmla="*/ 21600 h 21600"/>
                    <a:gd name="T16" fmla="*/ 0 w 21600"/>
                    <a:gd name="T17" fmla="*/ 21600 h 21600"/>
                    <a:gd name="T18" fmla="*/ 0 w 21600"/>
                    <a:gd name="T19" fmla="*/ 11528 h 21600"/>
                    <a:gd name="T20" fmla="*/ 459 w 21600"/>
                    <a:gd name="T21" fmla="*/ 22540 h 21600"/>
                    <a:gd name="T22" fmla="*/ 21485 w 21600"/>
                    <a:gd name="T23" fmla="*/ 270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T20" t="T21" r="T22" b="T23"/>
                  <a:pathLst>
                    <a:path w="21600" h="21600" extrusionOk="0">
                      <a:moveTo>
                        <a:pt x="0" y="2184"/>
                      </a:moveTo>
                      <a:lnTo>
                        <a:pt x="6664" y="0"/>
                      </a:lnTo>
                      <a:lnTo>
                        <a:pt x="10800" y="0"/>
                      </a:lnTo>
                      <a:lnTo>
                        <a:pt x="21600" y="0"/>
                      </a:lnTo>
                      <a:lnTo>
                        <a:pt x="21600" y="11649"/>
                      </a:lnTo>
                      <a:lnTo>
                        <a:pt x="21600" y="19416"/>
                      </a:lnTo>
                      <a:lnTo>
                        <a:pt x="15166" y="21600"/>
                      </a:lnTo>
                      <a:lnTo>
                        <a:pt x="10570" y="21600"/>
                      </a:lnTo>
                      <a:lnTo>
                        <a:pt x="0" y="21600"/>
                      </a:lnTo>
                      <a:lnTo>
                        <a:pt x="0" y="11528"/>
                      </a:lnTo>
                      <a:lnTo>
                        <a:pt x="0" y="2184"/>
                      </a:lnTo>
                      <a:close/>
                    </a:path>
                    <a:path w="21600" h="21600" extrusionOk="0">
                      <a:moveTo>
                        <a:pt x="0" y="2184"/>
                      </a:moveTo>
                      <a:lnTo>
                        <a:pt x="0" y="2184"/>
                      </a:lnTo>
                      <a:lnTo>
                        <a:pt x="14706" y="2184"/>
                      </a:lnTo>
                      <a:lnTo>
                        <a:pt x="21600" y="0"/>
                      </a:lnTo>
                      <a:moveTo>
                        <a:pt x="0" y="2184"/>
                      </a:moveTo>
                      <a:lnTo>
                        <a:pt x="14706" y="2184"/>
                      </a:lnTo>
                      <a:lnTo>
                        <a:pt x="14706" y="5339"/>
                      </a:lnTo>
                      <a:lnTo>
                        <a:pt x="14706" y="17474"/>
                      </a:lnTo>
                      <a:lnTo>
                        <a:pt x="14706" y="21600"/>
                      </a:lnTo>
                      <a:moveTo>
                        <a:pt x="1149" y="3034"/>
                      </a:moveTo>
                      <a:lnTo>
                        <a:pt x="13328" y="3034"/>
                      </a:lnTo>
                      <a:lnTo>
                        <a:pt x="13328" y="3519"/>
                      </a:lnTo>
                      <a:lnTo>
                        <a:pt x="1149" y="3519"/>
                      </a:lnTo>
                      <a:lnTo>
                        <a:pt x="1149" y="3034"/>
                      </a:lnTo>
                      <a:moveTo>
                        <a:pt x="1149" y="4490"/>
                      </a:moveTo>
                      <a:lnTo>
                        <a:pt x="13328" y="4490"/>
                      </a:lnTo>
                      <a:lnTo>
                        <a:pt x="13328" y="4854"/>
                      </a:lnTo>
                      <a:lnTo>
                        <a:pt x="1149" y="4854"/>
                      </a:lnTo>
                      <a:lnTo>
                        <a:pt x="1149" y="4490"/>
                      </a:lnTo>
                      <a:moveTo>
                        <a:pt x="1149" y="5946"/>
                      </a:moveTo>
                      <a:lnTo>
                        <a:pt x="13328" y="5946"/>
                      </a:lnTo>
                      <a:lnTo>
                        <a:pt x="13328" y="6310"/>
                      </a:lnTo>
                      <a:lnTo>
                        <a:pt x="1149" y="6310"/>
                      </a:lnTo>
                      <a:lnTo>
                        <a:pt x="1149" y="5946"/>
                      </a:lnTo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pic>
              <p:nvPicPr>
                <p:cNvPr id="132" name="Picture 11" descr="http://www.jazdpackaging.com/content/download.htm?contentSetId=90000621&amp;contentId=90000697&amp;contentSetTypeId=5&amp;pageTypeId=7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1547664" y="3933056"/>
                  <a:ext cx="702425" cy="3616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33" name="Group 132"/>
              <p:cNvGrpSpPr/>
              <p:nvPr/>
            </p:nvGrpSpPr>
            <p:grpSpPr>
              <a:xfrm>
                <a:off x="2051720" y="2708920"/>
                <a:ext cx="486401" cy="865660"/>
                <a:chOff x="1547664" y="3068960"/>
                <a:chExt cx="702425" cy="1225700"/>
              </a:xfrm>
            </p:grpSpPr>
            <p:sp>
              <p:nvSpPr>
                <p:cNvPr id="134" name="tower"/>
                <p:cNvSpPr>
                  <a:spLocks noEditPoints="1" noChangeArrowheads="1"/>
                </p:cNvSpPr>
                <p:nvPr/>
              </p:nvSpPr>
              <p:spPr bwMode="auto">
                <a:xfrm>
                  <a:off x="1619672" y="3068960"/>
                  <a:ext cx="616843" cy="1161678"/>
                </a:xfrm>
                <a:custGeom>
                  <a:avLst/>
                  <a:gdLst>
                    <a:gd name="T0" fmla="*/ 0 w 21600"/>
                    <a:gd name="T1" fmla="*/ 2184 h 21600"/>
                    <a:gd name="T2" fmla="*/ 6664 w 21600"/>
                    <a:gd name="T3" fmla="*/ 0 h 21600"/>
                    <a:gd name="T4" fmla="*/ 10800 w 21600"/>
                    <a:gd name="T5" fmla="*/ 0 h 21600"/>
                    <a:gd name="T6" fmla="*/ 21600 w 21600"/>
                    <a:gd name="T7" fmla="*/ 0 h 21600"/>
                    <a:gd name="T8" fmla="*/ 21600 w 21600"/>
                    <a:gd name="T9" fmla="*/ 11649 h 21600"/>
                    <a:gd name="T10" fmla="*/ 21600 w 21600"/>
                    <a:gd name="T11" fmla="*/ 19416 h 21600"/>
                    <a:gd name="T12" fmla="*/ 15166 w 21600"/>
                    <a:gd name="T13" fmla="*/ 21600 h 21600"/>
                    <a:gd name="T14" fmla="*/ 10570 w 21600"/>
                    <a:gd name="T15" fmla="*/ 21600 h 21600"/>
                    <a:gd name="T16" fmla="*/ 0 w 21600"/>
                    <a:gd name="T17" fmla="*/ 21600 h 21600"/>
                    <a:gd name="T18" fmla="*/ 0 w 21600"/>
                    <a:gd name="T19" fmla="*/ 11528 h 21600"/>
                    <a:gd name="T20" fmla="*/ 459 w 21600"/>
                    <a:gd name="T21" fmla="*/ 22540 h 21600"/>
                    <a:gd name="T22" fmla="*/ 21485 w 21600"/>
                    <a:gd name="T23" fmla="*/ 270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T20" t="T21" r="T22" b="T23"/>
                  <a:pathLst>
                    <a:path w="21600" h="21600" extrusionOk="0">
                      <a:moveTo>
                        <a:pt x="0" y="2184"/>
                      </a:moveTo>
                      <a:lnTo>
                        <a:pt x="6664" y="0"/>
                      </a:lnTo>
                      <a:lnTo>
                        <a:pt x="10800" y="0"/>
                      </a:lnTo>
                      <a:lnTo>
                        <a:pt x="21600" y="0"/>
                      </a:lnTo>
                      <a:lnTo>
                        <a:pt x="21600" y="11649"/>
                      </a:lnTo>
                      <a:lnTo>
                        <a:pt x="21600" y="19416"/>
                      </a:lnTo>
                      <a:lnTo>
                        <a:pt x="15166" y="21600"/>
                      </a:lnTo>
                      <a:lnTo>
                        <a:pt x="10570" y="21600"/>
                      </a:lnTo>
                      <a:lnTo>
                        <a:pt x="0" y="21600"/>
                      </a:lnTo>
                      <a:lnTo>
                        <a:pt x="0" y="11528"/>
                      </a:lnTo>
                      <a:lnTo>
                        <a:pt x="0" y="2184"/>
                      </a:lnTo>
                      <a:close/>
                    </a:path>
                    <a:path w="21600" h="21600" extrusionOk="0">
                      <a:moveTo>
                        <a:pt x="0" y="2184"/>
                      </a:moveTo>
                      <a:lnTo>
                        <a:pt x="0" y="2184"/>
                      </a:lnTo>
                      <a:lnTo>
                        <a:pt x="14706" y="2184"/>
                      </a:lnTo>
                      <a:lnTo>
                        <a:pt x="21600" y="0"/>
                      </a:lnTo>
                      <a:moveTo>
                        <a:pt x="0" y="2184"/>
                      </a:moveTo>
                      <a:lnTo>
                        <a:pt x="14706" y="2184"/>
                      </a:lnTo>
                      <a:lnTo>
                        <a:pt x="14706" y="5339"/>
                      </a:lnTo>
                      <a:lnTo>
                        <a:pt x="14706" y="17474"/>
                      </a:lnTo>
                      <a:lnTo>
                        <a:pt x="14706" y="21600"/>
                      </a:lnTo>
                      <a:moveTo>
                        <a:pt x="1149" y="3034"/>
                      </a:moveTo>
                      <a:lnTo>
                        <a:pt x="13328" y="3034"/>
                      </a:lnTo>
                      <a:lnTo>
                        <a:pt x="13328" y="3519"/>
                      </a:lnTo>
                      <a:lnTo>
                        <a:pt x="1149" y="3519"/>
                      </a:lnTo>
                      <a:lnTo>
                        <a:pt x="1149" y="3034"/>
                      </a:lnTo>
                      <a:moveTo>
                        <a:pt x="1149" y="4490"/>
                      </a:moveTo>
                      <a:lnTo>
                        <a:pt x="13328" y="4490"/>
                      </a:lnTo>
                      <a:lnTo>
                        <a:pt x="13328" y="4854"/>
                      </a:lnTo>
                      <a:lnTo>
                        <a:pt x="1149" y="4854"/>
                      </a:lnTo>
                      <a:lnTo>
                        <a:pt x="1149" y="4490"/>
                      </a:lnTo>
                      <a:moveTo>
                        <a:pt x="1149" y="5946"/>
                      </a:moveTo>
                      <a:lnTo>
                        <a:pt x="13328" y="5946"/>
                      </a:lnTo>
                      <a:lnTo>
                        <a:pt x="13328" y="6310"/>
                      </a:lnTo>
                      <a:lnTo>
                        <a:pt x="1149" y="6310"/>
                      </a:lnTo>
                      <a:lnTo>
                        <a:pt x="1149" y="5946"/>
                      </a:lnTo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pic>
              <p:nvPicPr>
                <p:cNvPr id="135" name="Picture 11" descr="http://www.jazdpackaging.com/content/download.htm?contentSetId=90000621&amp;contentId=90000697&amp;contentSetTypeId=5&amp;pageTypeId=7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1547664" y="3933056"/>
                  <a:ext cx="702425" cy="3616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36" name="Group 135"/>
              <p:cNvGrpSpPr/>
              <p:nvPr/>
            </p:nvGrpSpPr>
            <p:grpSpPr>
              <a:xfrm>
                <a:off x="2699792" y="3284984"/>
                <a:ext cx="486401" cy="865660"/>
                <a:chOff x="1547664" y="3068960"/>
                <a:chExt cx="702425" cy="1225700"/>
              </a:xfrm>
            </p:grpSpPr>
            <p:sp>
              <p:nvSpPr>
                <p:cNvPr id="137" name="tower"/>
                <p:cNvSpPr>
                  <a:spLocks noEditPoints="1" noChangeArrowheads="1"/>
                </p:cNvSpPr>
                <p:nvPr/>
              </p:nvSpPr>
              <p:spPr bwMode="auto">
                <a:xfrm>
                  <a:off x="1619672" y="3068960"/>
                  <a:ext cx="616843" cy="1161678"/>
                </a:xfrm>
                <a:custGeom>
                  <a:avLst/>
                  <a:gdLst>
                    <a:gd name="T0" fmla="*/ 0 w 21600"/>
                    <a:gd name="T1" fmla="*/ 2184 h 21600"/>
                    <a:gd name="T2" fmla="*/ 6664 w 21600"/>
                    <a:gd name="T3" fmla="*/ 0 h 21600"/>
                    <a:gd name="T4" fmla="*/ 10800 w 21600"/>
                    <a:gd name="T5" fmla="*/ 0 h 21600"/>
                    <a:gd name="T6" fmla="*/ 21600 w 21600"/>
                    <a:gd name="T7" fmla="*/ 0 h 21600"/>
                    <a:gd name="T8" fmla="*/ 21600 w 21600"/>
                    <a:gd name="T9" fmla="*/ 11649 h 21600"/>
                    <a:gd name="T10" fmla="*/ 21600 w 21600"/>
                    <a:gd name="T11" fmla="*/ 19416 h 21600"/>
                    <a:gd name="T12" fmla="*/ 15166 w 21600"/>
                    <a:gd name="T13" fmla="*/ 21600 h 21600"/>
                    <a:gd name="T14" fmla="*/ 10570 w 21600"/>
                    <a:gd name="T15" fmla="*/ 21600 h 21600"/>
                    <a:gd name="T16" fmla="*/ 0 w 21600"/>
                    <a:gd name="T17" fmla="*/ 21600 h 21600"/>
                    <a:gd name="T18" fmla="*/ 0 w 21600"/>
                    <a:gd name="T19" fmla="*/ 11528 h 21600"/>
                    <a:gd name="T20" fmla="*/ 459 w 21600"/>
                    <a:gd name="T21" fmla="*/ 22540 h 21600"/>
                    <a:gd name="T22" fmla="*/ 21485 w 21600"/>
                    <a:gd name="T23" fmla="*/ 270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T20" t="T21" r="T22" b="T23"/>
                  <a:pathLst>
                    <a:path w="21600" h="21600" extrusionOk="0">
                      <a:moveTo>
                        <a:pt x="0" y="2184"/>
                      </a:moveTo>
                      <a:lnTo>
                        <a:pt x="6664" y="0"/>
                      </a:lnTo>
                      <a:lnTo>
                        <a:pt x="10800" y="0"/>
                      </a:lnTo>
                      <a:lnTo>
                        <a:pt x="21600" y="0"/>
                      </a:lnTo>
                      <a:lnTo>
                        <a:pt x="21600" y="11649"/>
                      </a:lnTo>
                      <a:lnTo>
                        <a:pt x="21600" y="19416"/>
                      </a:lnTo>
                      <a:lnTo>
                        <a:pt x="15166" y="21600"/>
                      </a:lnTo>
                      <a:lnTo>
                        <a:pt x="10570" y="21600"/>
                      </a:lnTo>
                      <a:lnTo>
                        <a:pt x="0" y="21600"/>
                      </a:lnTo>
                      <a:lnTo>
                        <a:pt x="0" y="11528"/>
                      </a:lnTo>
                      <a:lnTo>
                        <a:pt x="0" y="2184"/>
                      </a:lnTo>
                      <a:close/>
                    </a:path>
                    <a:path w="21600" h="21600" extrusionOk="0">
                      <a:moveTo>
                        <a:pt x="0" y="2184"/>
                      </a:moveTo>
                      <a:lnTo>
                        <a:pt x="0" y="2184"/>
                      </a:lnTo>
                      <a:lnTo>
                        <a:pt x="14706" y="2184"/>
                      </a:lnTo>
                      <a:lnTo>
                        <a:pt x="21600" y="0"/>
                      </a:lnTo>
                      <a:moveTo>
                        <a:pt x="0" y="2184"/>
                      </a:moveTo>
                      <a:lnTo>
                        <a:pt x="14706" y="2184"/>
                      </a:lnTo>
                      <a:lnTo>
                        <a:pt x="14706" y="5339"/>
                      </a:lnTo>
                      <a:lnTo>
                        <a:pt x="14706" y="17474"/>
                      </a:lnTo>
                      <a:lnTo>
                        <a:pt x="14706" y="21600"/>
                      </a:lnTo>
                      <a:moveTo>
                        <a:pt x="1149" y="3034"/>
                      </a:moveTo>
                      <a:lnTo>
                        <a:pt x="13328" y="3034"/>
                      </a:lnTo>
                      <a:lnTo>
                        <a:pt x="13328" y="3519"/>
                      </a:lnTo>
                      <a:lnTo>
                        <a:pt x="1149" y="3519"/>
                      </a:lnTo>
                      <a:lnTo>
                        <a:pt x="1149" y="3034"/>
                      </a:lnTo>
                      <a:moveTo>
                        <a:pt x="1149" y="4490"/>
                      </a:moveTo>
                      <a:lnTo>
                        <a:pt x="13328" y="4490"/>
                      </a:lnTo>
                      <a:lnTo>
                        <a:pt x="13328" y="4854"/>
                      </a:lnTo>
                      <a:lnTo>
                        <a:pt x="1149" y="4854"/>
                      </a:lnTo>
                      <a:lnTo>
                        <a:pt x="1149" y="4490"/>
                      </a:lnTo>
                      <a:moveTo>
                        <a:pt x="1149" y="5946"/>
                      </a:moveTo>
                      <a:lnTo>
                        <a:pt x="13328" y="5946"/>
                      </a:lnTo>
                      <a:lnTo>
                        <a:pt x="13328" y="6310"/>
                      </a:lnTo>
                      <a:lnTo>
                        <a:pt x="1149" y="6310"/>
                      </a:lnTo>
                      <a:lnTo>
                        <a:pt x="1149" y="5946"/>
                      </a:lnTo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pic>
              <p:nvPicPr>
                <p:cNvPr id="138" name="Picture 11" descr="http://www.jazdpackaging.com/content/download.htm?contentSetId=90000621&amp;contentId=90000697&amp;contentSetTypeId=5&amp;pageTypeId=7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1547664" y="3933056"/>
                  <a:ext cx="702425" cy="3616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39" name="Group 138"/>
              <p:cNvGrpSpPr/>
              <p:nvPr/>
            </p:nvGrpSpPr>
            <p:grpSpPr>
              <a:xfrm>
                <a:off x="3491880" y="3717032"/>
                <a:ext cx="486401" cy="865660"/>
                <a:chOff x="1547664" y="3068960"/>
                <a:chExt cx="702425" cy="1225700"/>
              </a:xfrm>
            </p:grpSpPr>
            <p:sp>
              <p:nvSpPr>
                <p:cNvPr id="140" name="tower"/>
                <p:cNvSpPr>
                  <a:spLocks noEditPoints="1" noChangeArrowheads="1"/>
                </p:cNvSpPr>
                <p:nvPr/>
              </p:nvSpPr>
              <p:spPr bwMode="auto">
                <a:xfrm>
                  <a:off x="1619672" y="3068960"/>
                  <a:ext cx="616843" cy="1161678"/>
                </a:xfrm>
                <a:custGeom>
                  <a:avLst/>
                  <a:gdLst>
                    <a:gd name="T0" fmla="*/ 0 w 21600"/>
                    <a:gd name="T1" fmla="*/ 2184 h 21600"/>
                    <a:gd name="T2" fmla="*/ 6664 w 21600"/>
                    <a:gd name="T3" fmla="*/ 0 h 21600"/>
                    <a:gd name="T4" fmla="*/ 10800 w 21600"/>
                    <a:gd name="T5" fmla="*/ 0 h 21600"/>
                    <a:gd name="T6" fmla="*/ 21600 w 21600"/>
                    <a:gd name="T7" fmla="*/ 0 h 21600"/>
                    <a:gd name="T8" fmla="*/ 21600 w 21600"/>
                    <a:gd name="T9" fmla="*/ 11649 h 21600"/>
                    <a:gd name="T10" fmla="*/ 21600 w 21600"/>
                    <a:gd name="T11" fmla="*/ 19416 h 21600"/>
                    <a:gd name="T12" fmla="*/ 15166 w 21600"/>
                    <a:gd name="T13" fmla="*/ 21600 h 21600"/>
                    <a:gd name="T14" fmla="*/ 10570 w 21600"/>
                    <a:gd name="T15" fmla="*/ 21600 h 21600"/>
                    <a:gd name="T16" fmla="*/ 0 w 21600"/>
                    <a:gd name="T17" fmla="*/ 21600 h 21600"/>
                    <a:gd name="T18" fmla="*/ 0 w 21600"/>
                    <a:gd name="T19" fmla="*/ 11528 h 21600"/>
                    <a:gd name="T20" fmla="*/ 459 w 21600"/>
                    <a:gd name="T21" fmla="*/ 22540 h 21600"/>
                    <a:gd name="T22" fmla="*/ 21485 w 21600"/>
                    <a:gd name="T23" fmla="*/ 270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T20" t="T21" r="T22" b="T23"/>
                  <a:pathLst>
                    <a:path w="21600" h="21600" extrusionOk="0">
                      <a:moveTo>
                        <a:pt x="0" y="2184"/>
                      </a:moveTo>
                      <a:lnTo>
                        <a:pt x="6664" y="0"/>
                      </a:lnTo>
                      <a:lnTo>
                        <a:pt x="10800" y="0"/>
                      </a:lnTo>
                      <a:lnTo>
                        <a:pt x="21600" y="0"/>
                      </a:lnTo>
                      <a:lnTo>
                        <a:pt x="21600" y="11649"/>
                      </a:lnTo>
                      <a:lnTo>
                        <a:pt x="21600" y="19416"/>
                      </a:lnTo>
                      <a:lnTo>
                        <a:pt x="15166" y="21600"/>
                      </a:lnTo>
                      <a:lnTo>
                        <a:pt x="10570" y="21600"/>
                      </a:lnTo>
                      <a:lnTo>
                        <a:pt x="0" y="21600"/>
                      </a:lnTo>
                      <a:lnTo>
                        <a:pt x="0" y="11528"/>
                      </a:lnTo>
                      <a:lnTo>
                        <a:pt x="0" y="2184"/>
                      </a:lnTo>
                      <a:close/>
                    </a:path>
                    <a:path w="21600" h="21600" extrusionOk="0">
                      <a:moveTo>
                        <a:pt x="0" y="2184"/>
                      </a:moveTo>
                      <a:lnTo>
                        <a:pt x="0" y="2184"/>
                      </a:lnTo>
                      <a:lnTo>
                        <a:pt x="14706" y="2184"/>
                      </a:lnTo>
                      <a:lnTo>
                        <a:pt x="21600" y="0"/>
                      </a:lnTo>
                      <a:moveTo>
                        <a:pt x="0" y="2184"/>
                      </a:moveTo>
                      <a:lnTo>
                        <a:pt x="14706" y="2184"/>
                      </a:lnTo>
                      <a:lnTo>
                        <a:pt x="14706" y="5339"/>
                      </a:lnTo>
                      <a:lnTo>
                        <a:pt x="14706" y="17474"/>
                      </a:lnTo>
                      <a:lnTo>
                        <a:pt x="14706" y="21600"/>
                      </a:lnTo>
                      <a:moveTo>
                        <a:pt x="1149" y="3034"/>
                      </a:moveTo>
                      <a:lnTo>
                        <a:pt x="13328" y="3034"/>
                      </a:lnTo>
                      <a:lnTo>
                        <a:pt x="13328" y="3519"/>
                      </a:lnTo>
                      <a:lnTo>
                        <a:pt x="1149" y="3519"/>
                      </a:lnTo>
                      <a:lnTo>
                        <a:pt x="1149" y="3034"/>
                      </a:lnTo>
                      <a:moveTo>
                        <a:pt x="1149" y="4490"/>
                      </a:moveTo>
                      <a:lnTo>
                        <a:pt x="13328" y="4490"/>
                      </a:lnTo>
                      <a:lnTo>
                        <a:pt x="13328" y="4854"/>
                      </a:lnTo>
                      <a:lnTo>
                        <a:pt x="1149" y="4854"/>
                      </a:lnTo>
                      <a:lnTo>
                        <a:pt x="1149" y="4490"/>
                      </a:lnTo>
                      <a:moveTo>
                        <a:pt x="1149" y="5946"/>
                      </a:moveTo>
                      <a:lnTo>
                        <a:pt x="13328" y="5946"/>
                      </a:lnTo>
                      <a:lnTo>
                        <a:pt x="13328" y="6310"/>
                      </a:lnTo>
                      <a:lnTo>
                        <a:pt x="1149" y="6310"/>
                      </a:lnTo>
                      <a:lnTo>
                        <a:pt x="1149" y="5946"/>
                      </a:lnTo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pic>
              <p:nvPicPr>
                <p:cNvPr id="141" name="Picture 11" descr="http://www.jazdpackaging.com/content/download.htm?contentSetId=90000621&amp;contentId=90000697&amp;contentSetTypeId=5&amp;pageTypeId=7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1547664" y="3933056"/>
                  <a:ext cx="702425" cy="3616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42" name="Group 141"/>
              <p:cNvGrpSpPr/>
              <p:nvPr/>
            </p:nvGrpSpPr>
            <p:grpSpPr>
              <a:xfrm>
                <a:off x="4355976" y="4365104"/>
                <a:ext cx="486401" cy="865660"/>
                <a:chOff x="1547664" y="3068960"/>
                <a:chExt cx="702425" cy="1225700"/>
              </a:xfrm>
            </p:grpSpPr>
            <p:sp>
              <p:nvSpPr>
                <p:cNvPr id="143" name="tower"/>
                <p:cNvSpPr>
                  <a:spLocks noEditPoints="1" noChangeArrowheads="1"/>
                </p:cNvSpPr>
                <p:nvPr/>
              </p:nvSpPr>
              <p:spPr bwMode="auto">
                <a:xfrm>
                  <a:off x="1619672" y="3068960"/>
                  <a:ext cx="616843" cy="1161678"/>
                </a:xfrm>
                <a:custGeom>
                  <a:avLst/>
                  <a:gdLst>
                    <a:gd name="T0" fmla="*/ 0 w 21600"/>
                    <a:gd name="T1" fmla="*/ 2184 h 21600"/>
                    <a:gd name="T2" fmla="*/ 6664 w 21600"/>
                    <a:gd name="T3" fmla="*/ 0 h 21600"/>
                    <a:gd name="T4" fmla="*/ 10800 w 21600"/>
                    <a:gd name="T5" fmla="*/ 0 h 21600"/>
                    <a:gd name="T6" fmla="*/ 21600 w 21600"/>
                    <a:gd name="T7" fmla="*/ 0 h 21600"/>
                    <a:gd name="T8" fmla="*/ 21600 w 21600"/>
                    <a:gd name="T9" fmla="*/ 11649 h 21600"/>
                    <a:gd name="T10" fmla="*/ 21600 w 21600"/>
                    <a:gd name="T11" fmla="*/ 19416 h 21600"/>
                    <a:gd name="T12" fmla="*/ 15166 w 21600"/>
                    <a:gd name="T13" fmla="*/ 21600 h 21600"/>
                    <a:gd name="T14" fmla="*/ 10570 w 21600"/>
                    <a:gd name="T15" fmla="*/ 21600 h 21600"/>
                    <a:gd name="T16" fmla="*/ 0 w 21600"/>
                    <a:gd name="T17" fmla="*/ 21600 h 21600"/>
                    <a:gd name="T18" fmla="*/ 0 w 21600"/>
                    <a:gd name="T19" fmla="*/ 11528 h 21600"/>
                    <a:gd name="T20" fmla="*/ 459 w 21600"/>
                    <a:gd name="T21" fmla="*/ 22540 h 21600"/>
                    <a:gd name="T22" fmla="*/ 21485 w 21600"/>
                    <a:gd name="T23" fmla="*/ 270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T20" t="T21" r="T22" b="T23"/>
                  <a:pathLst>
                    <a:path w="21600" h="21600" extrusionOk="0">
                      <a:moveTo>
                        <a:pt x="0" y="2184"/>
                      </a:moveTo>
                      <a:lnTo>
                        <a:pt x="6664" y="0"/>
                      </a:lnTo>
                      <a:lnTo>
                        <a:pt x="10800" y="0"/>
                      </a:lnTo>
                      <a:lnTo>
                        <a:pt x="21600" y="0"/>
                      </a:lnTo>
                      <a:lnTo>
                        <a:pt x="21600" y="11649"/>
                      </a:lnTo>
                      <a:lnTo>
                        <a:pt x="21600" y="19416"/>
                      </a:lnTo>
                      <a:lnTo>
                        <a:pt x="15166" y="21600"/>
                      </a:lnTo>
                      <a:lnTo>
                        <a:pt x="10570" y="21600"/>
                      </a:lnTo>
                      <a:lnTo>
                        <a:pt x="0" y="21600"/>
                      </a:lnTo>
                      <a:lnTo>
                        <a:pt x="0" y="11528"/>
                      </a:lnTo>
                      <a:lnTo>
                        <a:pt x="0" y="2184"/>
                      </a:lnTo>
                      <a:close/>
                    </a:path>
                    <a:path w="21600" h="21600" extrusionOk="0">
                      <a:moveTo>
                        <a:pt x="0" y="2184"/>
                      </a:moveTo>
                      <a:lnTo>
                        <a:pt x="0" y="2184"/>
                      </a:lnTo>
                      <a:lnTo>
                        <a:pt x="14706" y="2184"/>
                      </a:lnTo>
                      <a:lnTo>
                        <a:pt x="21600" y="0"/>
                      </a:lnTo>
                      <a:moveTo>
                        <a:pt x="0" y="2184"/>
                      </a:moveTo>
                      <a:lnTo>
                        <a:pt x="14706" y="2184"/>
                      </a:lnTo>
                      <a:lnTo>
                        <a:pt x="14706" y="5339"/>
                      </a:lnTo>
                      <a:lnTo>
                        <a:pt x="14706" y="17474"/>
                      </a:lnTo>
                      <a:lnTo>
                        <a:pt x="14706" y="21600"/>
                      </a:lnTo>
                      <a:moveTo>
                        <a:pt x="1149" y="3034"/>
                      </a:moveTo>
                      <a:lnTo>
                        <a:pt x="13328" y="3034"/>
                      </a:lnTo>
                      <a:lnTo>
                        <a:pt x="13328" y="3519"/>
                      </a:lnTo>
                      <a:lnTo>
                        <a:pt x="1149" y="3519"/>
                      </a:lnTo>
                      <a:lnTo>
                        <a:pt x="1149" y="3034"/>
                      </a:lnTo>
                      <a:moveTo>
                        <a:pt x="1149" y="4490"/>
                      </a:moveTo>
                      <a:lnTo>
                        <a:pt x="13328" y="4490"/>
                      </a:lnTo>
                      <a:lnTo>
                        <a:pt x="13328" y="4854"/>
                      </a:lnTo>
                      <a:lnTo>
                        <a:pt x="1149" y="4854"/>
                      </a:lnTo>
                      <a:lnTo>
                        <a:pt x="1149" y="4490"/>
                      </a:lnTo>
                      <a:moveTo>
                        <a:pt x="1149" y="5946"/>
                      </a:moveTo>
                      <a:lnTo>
                        <a:pt x="13328" y="5946"/>
                      </a:lnTo>
                      <a:lnTo>
                        <a:pt x="13328" y="6310"/>
                      </a:lnTo>
                      <a:lnTo>
                        <a:pt x="1149" y="6310"/>
                      </a:lnTo>
                      <a:lnTo>
                        <a:pt x="1149" y="5946"/>
                      </a:lnTo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pic>
              <p:nvPicPr>
                <p:cNvPr id="144" name="Picture 11" descr="http://www.jazdpackaging.com/content/download.htm?contentSetId=90000621&amp;contentId=90000697&amp;contentSetTypeId=5&amp;pageTypeId=7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1547664" y="3933056"/>
                  <a:ext cx="702425" cy="3616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204" name="Group 203"/>
            <p:cNvGrpSpPr/>
            <p:nvPr/>
          </p:nvGrpSpPr>
          <p:grpSpPr>
            <a:xfrm>
              <a:off x="467544" y="2492896"/>
              <a:ext cx="3942785" cy="3385940"/>
              <a:chOff x="899592" y="1844824"/>
              <a:chExt cx="3942785" cy="3385940"/>
            </a:xfrm>
          </p:grpSpPr>
          <p:grpSp>
            <p:nvGrpSpPr>
              <p:cNvPr id="205" name="Group 70"/>
              <p:cNvGrpSpPr/>
              <p:nvPr/>
            </p:nvGrpSpPr>
            <p:grpSpPr>
              <a:xfrm>
                <a:off x="899592" y="1844824"/>
                <a:ext cx="486401" cy="865660"/>
                <a:chOff x="1547664" y="3068960"/>
                <a:chExt cx="702425" cy="1225700"/>
              </a:xfrm>
            </p:grpSpPr>
            <p:sp>
              <p:nvSpPr>
                <p:cNvPr id="223" name="tower"/>
                <p:cNvSpPr>
                  <a:spLocks noEditPoints="1" noChangeArrowheads="1"/>
                </p:cNvSpPr>
                <p:nvPr/>
              </p:nvSpPr>
              <p:spPr bwMode="auto">
                <a:xfrm>
                  <a:off x="1619672" y="3068960"/>
                  <a:ext cx="616843" cy="1161678"/>
                </a:xfrm>
                <a:custGeom>
                  <a:avLst/>
                  <a:gdLst>
                    <a:gd name="T0" fmla="*/ 0 w 21600"/>
                    <a:gd name="T1" fmla="*/ 2184 h 21600"/>
                    <a:gd name="T2" fmla="*/ 6664 w 21600"/>
                    <a:gd name="T3" fmla="*/ 0 h 21600"/>
                    <a:gd name="T4" fmla="*/ 10800 w 21600"/>
                    <a:gd name="T5" fmla="*/ 0 h 21600"/>
                    <a:gd name="T6" fmla="*/ 21600 w 21600"/>
                    <a:gd name="T7" fmla="*/ 0 h 21600"/>
                    <a:gd name="T8" fmla="*/ 21600 w 21600"/>
                    <a:gd name="T9" fmla="*/ 11649 h 21600"/>
                    <a:gd name="T10" fmla="*/ 21600 w 21600"/>
                    <a:gd name="T11" fmla="*/ 19416 h 21600"/>
                    <a:gd name="T12" fmla="*/ 15166 w 21600"/>
                    <a:gd name="T13" fmla="*/ 21600 h 21600"/>
                    <a:gd name="T14" fmla="*/ 10570 w 21600"/>
                    <a:gd name="T15" fmla="*/ 21600 h 21600"/>
                    <a:gd name="T16" fmla="*/ 0 w 21600"/>
                    <a:gd name="T17" fmla="*/ 21600 h 21600"/>
                    <a:gd name="T18" fmla="*/ 0 w 21600"/>
                    <a:gd name="T19" fmla="*/ 11528 h 21600"/>
                    <a:gd name="T20" fmla="*/ 459 w 21600"/>
                    <a:gd name="T21" fmla="*/ 22540 h 21600"/>
                    <a:gd name="T22" fmla="*/ 21485 w 21600"/>
                    <a:gd name="T23" fmla="*/ 270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T20" t="T21" r="T22" b="T23"/>
                  <a:pathLst>
                    <a:path w="21600" h="21600" extrusionOk="0">
                      <a:moveTo>
                        <a:pt x="0" y="2184"/>
                      </a:moveTo>
                      <a:lnTo>
                        <a:pt x="6664" y="0"/>
                      </a:lnTo>
                      <a:lnTo>
                        <a:pt x="10800" y="0"/>
                      </a:lnTo>
                      <a:lnTo>
                        <a:pt x="21600" y="0"/>
                      </a:lnTo>
                      <a:lnTo>
                        <a:pt x="21600" y="11649"/>
                      </a:lnTo>
                      <a:lnTo>
                        <a:pt x="21600" y="19416"/>
                      </a:lnTo>
                      <a:lnTo>
                        <a:pt x="15166" y="21600"/>
                      </a:lnTo>
                      <a:lnTo>
                        <a:pt x="10570" y="21600"/>
                      </a:lnTo>
                      <a:lnTo>
                        <a:pt x="0" y="21600"/>
                      </a:lnTo>
                      <a:lnTo>
                        <a:pt x="0" y="11528"/>
                      </a:lnTo>
                      <a:lnTo>
                        <a:pt x="0" y="2184"/>
                      </a:lnTo>
                      <a:close/>
                    </a:path>
                    <a:path w="21600" h="21600" extrusionOk="0">
                      <a:moveTo>
                        <a:pt x="0" y="2184"/>
                      </a:moveTo>
                      <a:lnTo>
                        <a:pt x="0" y="2184"/>
                      </a:lnTo>
                      <a:lnTo>
                        <a:pt x="14706" y="2184"/>
                      </a:lnTo>
                      <a:lnTo>
                        <a:pt x="21600" y="0"/>
                      </a:lnTo>
                      <a:moveTo>
                        <a:pt x="0" y="2184"/>
                      </a:moveTo>
                      <a:lnTo>
                        <a:pt x="14706" y="2184"/>
                      </a:lnTo>
                      <a:lnTo>
                        <a:pt x="14706" y="5339"/>
                      </a:lnTo>
                      <a:lnTo>
                        <a:pt x="14706" y="17474"/>
                      </a:lnTo>
                      <a:lnTo>
                        <a:pt x="14706" y="21600"/>
                      </a:lnTo>
                      <a:moveTo>
                        <a:pt x="1149" y="3034"/>
                      </a:moveTo>
                      <a:lnTo>
                        <a:pt x="13328" y="3034"/>
                      </a:lnTo>
                      <a:lnTo>
                        <a:pt x="13328" y="3519"/>
                      </a:lnTo>
                      <a:lnTo>
                        <a:pt x="1149" y="3519"/>
                      </a:lnTo>
                      <a:lnTo>
                        <a:pt x="1149" y="3034"/>
                      </a:lnTo>
                      <a:moveTo>
                        <a:pt x="1149" y="4490"/>
                      </a:moveTo>
                      <a:lnTo>
                        <a:pt x="13328" y="4490"/>
                      </a:lnTo>
                      <a:lnTo>
                        <a:pt x="13328" y="4854"/>
                      </a:lnTo>
                      <a:lnTo>
                        <a:pt x="1149" y="4854"/>
                      </a:lnTo>
                      <a:lnTo>
                        <a:pt x="1149" y="4490"/>
                      </a:lnTo>
                      <a:moveTo>
                        <a:pt x="1149" y="5946"/>
                      </a:moveTo>
                      <a:lnTo>
                        <a:pt x="13328" y="5946"/>
                      </a:lnTo>
                      <a:lnTo>
                        <a:pt x="13328" y="6310"/>
                      </a:lnTo>
                      <a:lnTo>
                        <a:pt x="1149" y="6310"/>
                      </a:lnTo>
                      <a:lnTo>
                        <a:pt x="1149" y="5946"/>
                      </a:lnTo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pic>
              <p:nvPicPr>
                <p:cNvPr id="226" name="Picture 11" descr="http://www.jazdpackaging.com/content/download.htm?contentSetId=90000621&amp;contentId=90000697&amp;contentSetTypeId=5&amp;pageTypeId=7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1547664" y="3933056"/>
                  <a:ext cx="702425" cy="3616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06" name="Group 129"/>
              <p:cNvGrpSpPr/>
              <p:nvPr/>
            </p:nvGrpSpPr>
            <p:grpSpPr>
              <a:xfrm>
                <a:off x="1475656" y="2204864"/>
                <a:ext cx="486401" cy="865660"/>
                <a:chOff x="1547664" y="3068960"/>
                <a:chExt cx="702425" cy="1225700"/>
              </a:xfrm>
            </p:grpSpPr>
            <p:sp>
              <p:nvSpPr>
                <p:cNvPr id="221" name="tower"/>
                <p:cNvSpPr>
                  <a:spLocks noEditPoints="1" noChangeArrowheads="1"/>
                </p:cNvSpPr>
                <p:nvPr/>
              </p:nvSpPr>
              <p:spPr bwMode="auto">
                <a:xfrm>
                  <a:off x="1619672" y="3068960"/>
                  <a:ext cx="616843" cy="1161678"/>
                </a:xfrm>
                <a:custGeom>
                  <a:avLst/>
                  <a:gdLst>
                    <a:gd name="T0" fmla="*/ 0 w 21600"/>
                    <a:gd name="T1" fmla="*/ 2184 h 21600"/>
                    <a:gd name="T2" fmla="*/ 6664 w 21600"/>
                    <a:gd name="T3" fmla="*/ 0 h 21600"/>
                    <a:gd name="T4" fmla="*/ 10800 w 21600"/>
                    <a:gd name="T5" fmla="*/ 0 h 21600"/>
                    <a:gd name="T6" fmla="*/ 21600 w 21600"/>
                    <a:gd name="T7" fmla="*/ 0 h 21600"/>
                    <a:gd name="T8" fmla="*/ 21600 w 21600"/>
                    <a:gd name="T9" fmla="*/ 11649 h 21600"/>
                    <a:gd name="T10" fmla="*/ 21600 w 21600"/>
                    <a:gd name="T11" fmla="*/ 19416 h 21600"/>
                    <a:gd name="T12" fmla="*/ 15166 w 21600"/>
                    <a:gd name="T13" fmla="*/ 21600 h 21600"/>
                    <a:gd name="T14" fmla="*/ 10570 w 21600"/>
                    <a:gd name="T15" fmla="*/ 21600 h 21600"/>
                    <a:gd name="T16" fmla="*/ 0 w 21600"/>
                    <a:gd name="T17" fmla="*/ 21600 h 21600"/>
                    <a:gd name="T18" fmla="*/ 0 w 21600"/>
                    <a:gd name="T19" fmla="*/ 11528 h 21600"/>
                    <a:gd name="T20" fmla="*/ 459 w 21600"/>
                    <a:gd name="T21" fmla="*/ 22540 h 21600"/>
                    <a:gd name="T22" fmla="*/ 21485 w 21600"/>
                    <a:gd name="T23" fmla="*/ 270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T20" t="T21" r="T22" b="T23"/>
                  <a:pathLst>
                    <a:path w="21600" h="21600" extrusionOk="0">
                      <a:moveTo>
                        <a:pt x="0" y="2184"/>
                      </a:moveTo>
                      <a:lnTo>
                        <a:pt x="6664" y="0"/>
                      </a:lnTo>
                      <a:lnTo>
                        <a:pt x="10800" y="0"/>
                      </a:lnTo>
                      <a:lnTo>
                        <a:pt x="21600" y="0"/>
                      </a:lnTo>
                      <a:lnTo>
                        <a:pt x="21600" y="11649"/>
                      </a:lnTo>
                      <a:lnTo>
                        <a:pt x="21600" y="19416"/>
                      </a:lnTo>
                      <a:lnTo>
                        <a:pt x="15166" y="21600"/>
                      </a:lnTo>
                      <a:lnTo>
                        <a:pt x="10570" y="21600"/>
                      </a:lnTo>
                      <a:lnTo>
                        <a:pt x="0" y="21600"/>
                      </a:lnTo>
                      <a:lnTo>
                        <a:pt x="0" y="11528"/>
                      </a:lnTo>
                      <a:lnTo>
                        <a:pt x="0" y="2184"/>
                      </a:lnTo>
                      <a:close/>
                    </a:path>
                    <a:path w="21600" h="21600" extrusionOk="0">
                      <a:moveTo>
                        <a:pt x="0" y="2184"/>
                      </a:moveTo>
                      <a:lnTo>
                        <a:pt x="0" y="2184"/>
                      </a:lnTo>
                      <a:lnTo>
                        <a:pt x="14706" y="2184"/>
                      </a:lnTo>
                      <a:lnTo>
                        <a:pt x="21600" y="0"/>
                      </a:lnTo>
                      <a:moveTo>
                        <a:pt x="0" y="2184"/>
                      </a:moveTo>
                      <a:lnTo>
                        <a:pt x="14706" y="2184"/>
                      </a:lnTo>
                      <a:lnTo>
                        <a:pt x="14706" y="5339"/>
                      </a:lnTo>
                      <a:lnTo>
                        <a:pt x="14706" y="17474"/>
                      </a:lnTo>
                      <a:lnTo>
                        <a:pt x="14706" y="21600"/>
                      </a:lnTo>
                      <a:moveTo>
                        <a:pt x="1149" y="3034"/>
                      </a:moveTo>
                      <a:lnTo>
                        <a:pt x="13328" y="3034"/>
                      </a:lnTo>
                      <a:lnTo>
                        <a:pt x="13328" y="3519"/>
                      </a:lnTo>
                      <a:lnTo>
                        <a:pt x="1149" y="3519"/>
                      </a:lnTo>
                      <a:lnTo>
                        <a:pt x="1149" y="3034"/>
                      </a:lnTo>
                      <a:moveTo>
                        <a:pt x="1149" y="4490"/>
                      </a:moveTo>
                      <a:lnTo>
                        <a:pt x="13328" y="4490"/>
                      </a:lnTo>
                      <a:lnTo>
                        <a:pt x="13328" y="4854"/>
                      </a:lnTo>
                      <a:lnTo>
                        <a:pt x="1149" y="4854"/>
                      </a:lnTo>
                      <a:lnTo>
                        <a:pt x="1149" y="4490"/>
                      </a:lnTo>
                      <a:moveTo>
                        <a:pt x="1149" y="5946"/>
                      </a:moveTo>
                      <a:lnTo>
                        <a:pt x="13328" y="5946"/>
                      </a:lnTo>
                      <a:lnTo>
                        <a:pt x="13328" y="6310"/>
                      </a:lnTo>
                      <a:lnTo>
                        <a:pt x="1149" y="6310"/>
                      </a:lnTo>
                      <a:lnTo>
                        <a:pt x="1149" y="5946"/>
                      </a:lnTo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pic>
              <p:nvPicPr>
                <p:cNvPr id="222" name="Picture 11" descr="http://www.jazdpackaging.com/content/download.htm?contentSetId=90000621&amp;contentId=90000697&amp;contentSetTypeId=5&amp;pageTypeId=7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1547664" y="3933056"/>
                  <a:ext cx="702425" cy="3616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07" name="Group 132"/>
              <p:cNvGrpSpPr/>
              <p:nvPr/>
            </p:nvGrpSpPr>
            <p:grpSpPr>
              <a:xfrm>
                <a:off x="2051720" y="2708920"/>
                <a:ext cx="486401" cy="865660"/>
                <a:chOff x="1547664" y="3068960"/>
                <a:chExt cx="702425" cy="1225700"/>
              </a:xfrm>
            </p:grpSpPr>
            <p:sp>
              <p:nvSpPr>
                <p:cNvPr id="219" name="tower"/>
                <p:cNvSpPr>
                  <a:spLocks noEditPoints="1" noChangeArrowheads="1"/>
                </p:cNvSpPr>
                <p:nvPr/>
              </p:nvSpPr>
              <p:spPr bwMode="auto">
                <a:xfrm>
                  <a:off x="1619672" y="3068960"/>
                  <a:ext cx="616843" cy="1161678"/>
                </a:xfrm>
                <a:custGeom>
                  <a:avLst/>
                  <a:gdLst>
                    <a:gd name="T0" fmla="*/ 0 w 21600"/>
                    <a:gd name="T1" fmla="*/ 2184 h 21600"/>
                    <a:gd name="T2" fmla="*/ 6664 w 21600"/>
                    <a:gd name="T3" fmla="*/ 0 h 21600"/>
                    <a:gd name="T4" fmla="*/ 10800 w 21600"/>
                    <a:gd name="T5" fmla="*/ 0 h 21600"/>
                    <a:gd name="T6" fmla="*/ 21600 w 21600"/>
                    <a:gd name="T7" fmla="*/ 0 h 21600"/>
                    <a:gd name="T8" fmla="*/ 21600 w 21600"/>
                    <a:gd name="T9" fmla="*/ 11649 h 21600"/>
                    <a:gd name="T10" fmla="*/ 21600 w 21600"/>
                    <a:gd name="T11" fmla="*/ 19416 h 21600"/>
                    <a:gd name="T12" fmla="*/ 15166 w 21600"/>
                    <a:gd name="T13" fmla="*/ 21600 h 21600"/>
                    <a:gd name="T14" fmla="*/ 10570 w 21600"/>
                    <a:gd name="T15" fmla="*/ 21600 h 21600"/>
                    <a:gd name="T16" fmla="*/ 0 w 21600"/>
                    <a:gd name="T17" fmla="*/ 21600 h 21600"/>
                    <a:gd name="T18" fmla="*/ 0 w 21600"/>
                    <a:gd name="T19" fmla="*/ 11528 h 21600"/>
                    <a:gd name="T20" fmla="*/ 459 w 21600"/>
                    <a:gd name="T21" fmla="*/ 22540 h 21600"/>
                    <a:gd name="T22" fmla="*/ 21485 w 21600"/>
                    <a:gd name="T23" fmla="*/ 270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T20" t="T21" r="T22" b="T23"/>
                  <a:pathLst>
                    <a:path w="21600" h="21600" extrusionOk="0">
                      <a:moveTo>
                        <a:pt x="0" y="2184"/>
                      </a:moveTo>
                      <a:lnTo>
                        <a:pt x="6664" y="0"/>
                      </a:lnTo>
                      <a:lnTo>
                        <a:pt x="10800" y="0"/>
                      </a:lnTo>
                      <a:lnTo>
                        <a:pt x="21600" y="0"/>
                      </a:lnTo>
                      <a:lnTo>
                        <a:pt x="21600" y="11649"/>
                      </a:lnTo>
                      <a:lnTo>
                        <a:pt x="21600" y="19416"/>
                      </a:lnTo>
                      <a:lnTo>
                        <a:pt x="15166" y="21600"/>
                      </a:lnTo>
                      <a:lnTo>
                        <a:pt x="10570" y="21600"/>
                      </a:lnTo>
                      <a:lnTo>
                        <a:pt x="0" y="21600"/>
                      </a:lnTo>
                      <a:lnTo>
                        <a:pt x="0" y="11528"/>
                      </a:lnTo>
                      <a:lnTo>
                        <a:pt x="0" y="2184"/>
                      </a:lnTo>
                      <a:close/>
                    </a:path>
                    <a:path w="21600" h="21600" extrusionOk="0">
                      <a:moveTo>
                        <a:pt x="0" y="2184"/>
                      </a:moveTo>
                      <a:lnTo>
                        <a:pt x="0" y="2184"/>
                      </a:lnTo>
                      <a:lnTo>
                        <a:pt x="14706" y="2184"/>
                      </a:lnTo>
                      <a:lnTo>
                        <a:pt x="21600" y="0"/>
                      </a:lnTo>
                      <a:moveTo>
                        <a:pt x="0" y="2184"/>
                      </a:moveTo>
                      <a:lnTo>
                        <a:pt x="14706" y="2184"/>
                      </a:lnTo>
                      <a:lnTo>
                        <a:pt x="14706" y="5339"/>
                      </a:lnTo>
                      <a:lnTo>
                        <a:pt x="14706" y="17474"/>
                      </a:lnTo>
                      <a:lnTo>
                        <a:pt x="14706" y="21600"/>
                      </a:lnTo>
                      <a:moveTo>
                        <a:pt x="1149" y="3034"/>
                      </a:moveTo>
                      <a:lnTo>
                        <a:pt x="13328" y="3034"/>
                      </a:lnTo>
                      <a:lnTo>
                        <a:pt x="13328" y="3519"/>
                      </a:lnTo>
                      <a:lnTo>
                        <a:pt x="1149" y="3519"/>
                      </a:lnTo>
                      <a:lnTo>
                        <a:pt x="1149" y="3034"/>
                      </a:lnTo>
                      <a:moveTo>
                        <a:pt x="1149" y="4490"/>
                      </a:moveTo>
                      <a:lnTo>
                        <a:pt x="13328" y="4490"/>
                      </a:lnTo>
                      <a:lnTo>
                        <a:pt x="13328" y="4854"/>
                      </a:lnTo>
                      <a:lnTo>
                        <a:pt x="1149" y="4854"/>
                      </a:lnTo>
                      <a:lnTo>
                        <a:pt x="1149" y="4490"/>
                      </a:lnTo>
                      <a:moveTo>
                        <a:pt x="1149" y="5946"/>
                      </a:moveTo>
                      <a:lnTo>
                        <a:pt x="13328" y="5946"/>
                      </a:lnTo>
                      <a:lnTo>
                        <a:pt x="13328" y="6310"/>
                      </a:lnTo>
                      <a:lnTo>
                        <a:pt x="1149" y="6310"/>
                      </a:lnTo>
                      <a:lnTo>
                        <a:pt x="1149" y="5946"/>
                      </a:lnTo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pic>
              <p:nvPicPr>
                <p:cNvPr id="220" name="Picture 11" descr="http://www.jazdpackaging.com/content/download.htm?contentSetId=90000621&amp;contentId=90000697&amp;contentSetTypeId=5&amp;pageTypeId=7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1547664" y="3933056"/>
                  <a:ext cx="702425" cy="3616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08" name="Group 135"/>
              <p:cNvGrpSpPr/>
              <p:nvPr/>
            </p:nvGrpSpPr>
            <p:grpSpPr>
              <a:xfrm>
                <a:off x="2699792" y="3284984"/>
                <a:ext cx="486401" cy="865660"/>
                <a:chOff x="1547664" y="3068960"/>
                <a:chExt cx="702425" cy="1225700"/>
              </a:xfrm>
            </p:grpSpPr>
            <p:sp>
              <p:nvSpPr>
                <p:cNvPr id="217" name="tower"/>
                <p:cNvSpPr>
                  <a:spLocks noEditPoints="1" noChangeArrowheads="1"/>
                </p:cNvSpPr>
                <p:nvPr/>
              </p:nvSpPr>
              <p:spPr bwMode="auto">
                <a:xfrm>
                  <a:off x="1619672" y="3068960"/>
                  <a:ext cx="616843" cy="1161678"/>
                </a:xfrm>
                <a:custGeom>
                  <a:avLst/>
                  <a:gdLst>
                    <a:gd name="T0" fmla="*/ 0 w 21600"/>
                    <a:gd name="T1" fmla="*/ 2184 h 21600"/>
                    <a:gd name="T2" fmla="*/ 6664 w 21600"/>
                    <a:gd name="T3" fmla="*/ 0 h 21600"/>
                    <a:gd name="T4" fmla="*/ 10800 w 21600"/>
                    <a:gd name="T5" fmla="*/ 0 h 21600"/>
                    <a:gd name="T6" fmla="*/ 21600 w 21600"/>
                    <a:gd name="T7" fmla="*/ 0 h 21600"/>
                    <a:gd name="T8" fmla="*/ 21600 w 21600"/>
                    <a:gd name="T9" fmla="*/ 11649 h 21600"/>
                    <a:gd name="T10" fmla="*/ 21600 w 21600"/>
                    <a:gd name="T11" fmla="*/ 19416 h 21600"/>
                    <a:gd name="T12" fmla="*/ 15166 w 21600"/>
                    <a:gd name="T13" fmla="*/ 21600 h 21600"/>
                    <a:gd name="T14" fmla="*/ 10570 w 21600"/>
                    <a:gd name="T15" fmla="*/ 21600 h 21600"/>
                    <a:gd name="T16" fmla="*/ 0 w 21600"/>
                    <a:gd name="T17" fmla="*/ 21600 h 21600"/>
                    <a:gd name="T18" fmla="*/ 0 w 21600"/>
                    <a:gd name="T19" fmla="*/ 11528 h 21600"/>
                    <a:gd name="T20" fmla="*/ 459 w 21600"/>
                    <a:gd name="T21" fmla="*/ 22540 h 21600"/>
                    <a:gd name="T22" fmla="*/ 21485 w 21600"/>
                    <a:gd name="T23" fmla="*/ 270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T20" t="T21" r="T22" b="T23"/>
                  <a:pathLst>
                    <a:path w="21600" h="21600" extrusionOk="0">
                      <a:moveTo>
                        <a:pt x="0" y="2184"/>
                      </a:moveTo>
                      <a:lnTo>
                        <a:pt x="6664" y="0"/>
                      </a:lnTo>
                      <a:lnTo>
                        <a:pt x="10800" y="0"/>
                      </a:lnTo>
                      <a:lnTo>
                        <a:pt x="21600" y="0"/>
                      </a:lnTo>
                      <a:lnTo>
                        <a:pt x="21600" y="11649"/>
                      </a:lnTo>
                      <a:lnTo>
                        <a:pt x="21600" y="19416"/>
                      </a:lnTo>
                      <a:lnTo>
                        <a:pt x="15166" y="21600"/>
                      </a:lnTo>
                      <a:lnTo>
                        <a:pt x="10570" y="21600"/>
                      </a:lnTo>
                      <a:lnTo>
                        <a:pt x="0" y="21600"/>
                      </a:lnTo>
                      <a:lnTo>
                        <a:pt x="0" y="11528"/>
                      </a:lnTo>
                      <a:lnTo>
                        <a:pt x="0" y="2184"/>
                      </a:lnTo>
                      <a:close/>
                    </a:path>
                    <a:path w="21600" h="21600" extrusionOk="0">
                      <a:moveTo>
                        <a:pt x="0" y="2184"/>
                      </a:moveTo>
                      <a:lnTo>
                        <a:pt x="0" y="2184"/>
                      </a:lnTo>
                      <a:lnTo>
                        <a:pt x="14706" y="2184"/>
                      </a:lnTo>
                      <a:lnTo>
                        <a:pt x="21600" y="0"/>
                      </a:lnTo>
                      <a:moveTo>
                        <a:pt x="0" y="2184"/>
                      </a:moveTo>
                      <a:lnTo>
                        <a:pt x="14706" y="2184"/>
                      </a:lnTo>
                      <a:lnTo>
                        <a:pt x="14706" y="5339"/>
                      </a:lnTo>
                      <a:lnTo>
                        <a:pt x="14706" y="17474"/>
                      </a:lnTo>
                      <a:lnTo>
                        <a:pt x="14706" y="21600"/>
                      </a:lnTo>
                      <a:moveTo>
                        <a:pt x="1149" y="3034"/>
                      </a:moveTo>
                      <a:lnTo>
                        <a:pt x="13328" y="3034"/>
                      </a:lnTo>
                      <a:lnTo>
                        <a:pt x="13328" y="3519"/>
                      </a:lnTo>
                      <a:lnTo>
                        <a:pt x="1149" y="3519"/>
                      </a:lnTo>
                      <a:lnTo>
                        <a:pt x="1149" y="3034"/>
                      </a:lnTo>
                      <a:moveTo>
                        <a:pt x="1149" y="4490"/>
                      </a:moveTo>
                      <a:lnTo>
                        <a:pt x="13328" y="4490"/>
                      </a:lnTo>
                      <a:lnTo>
                        <a:pt x="13328" y="4854"/>
                      </a:lnTo>
                      <a:lnTo>
                        <a:pt x="1149" y="4854"/>
                      </a:lnTo>
                      <a:lnTo>
                        <a:pt x="1149" y="4490"/>
                      </a:lnTo>
                      <a:moveTo>
                        <a:pt x="1149" y="5946"/>
                      </a:moveTo>
                      <a:lnTo>
                        <a:pt x="13328" y="5946"/>
                      </a:lnTo>
                      <a:lnTo>
                        <a:pt x="13328" y="6310"/>
                      </a:lnTo>
                      <a:lnTo>
                        <a:pt x="1149" y="6310"/>
                      </a:lnTo>
                      <a:lnTo>
                        <a:pt x="1149" y="5946"/>
                      </a:lnTo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pic>
              <p:nvPicPr>
                <p:cNvPr id="218" name="Picture 11" descr="http://www.jazdpackaging.com/content/download.htm?contentSetId=90000621&amp;contentId=90000697&amp;contentSetTypeId=5&amp;pageTypeId=7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1547664" y="3933056"/>
                  <a:ext cx="702425" cy="3616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09" name="Group 138"/>
              <p:cNvGrpSpPr/>
              <p:nvPr/>
            </p:nvGrpSpPr>
            <p:grpSpPr>
              <a:xfrm>
                <a:off x="3491880" y="3717032"/>
                <a:ext cx="486401" cy="865660"/>
                <a:chOff x="1547664" y="3068960"/>
                <a:chExt cx="702425" cy="1225700"/>
              </a:xfrm>
            </p:grpSpPr>
            <p:sp>
              <p:nvSpPr>
                <p:cNvPr id="215" name="tower"/>
                <p:cNvSpPr>
                  <a:spLocks noEditPoints="1" noChangeArrowheads="1"/>
                </p:cNvSpPr>
                <p:nvPr/>
              </p:nvSpPr>
              <p:spPr bwMode="auto">
                <a:xfrm>
                  <a:off x="1619672" y="3068960"/>
                  <a:ext cx="616843" cy="1161678"/>
                </a:xfrm>
                <a:custGeom>
                  <a:avLst/>
                  <a:gdLst>
                    <a:gd name="T0" fmla="*/ 0 w 21600"/>
                    <a:gd name="T1" fmla="*/ 2184 h 21600"/>
                    <a:gd name="T2" fmla="*/ 6664 w 21600"/>
                    <a:gd name="T3" fmla="*/ 0 h 21600"/>
                    <a:gd name="T4" fmla="*/ 10800 w 21600"/>
                    <a:gd name="T5" fmla="*/ 0 h 21600"/>
                    <a:gd name="T6" fmla="*/ 21600 w 21600"/>
                    <a:gd name="T7" fmla="*/ 0 h 21600"/>
                    <a:gd name="T8" fmla="*/ 21600 w 21600"/>
                    <a:gd name="T9" fmla="*/ 11649 h 21600"/>
                    <a:gd name="T10" fmla="*/ 21600 w 21600"/>
                    <a:gd name="T11" fmla="*/ 19416 h 21600"/>
                    <a:gd name="T12" fmla="*/ 15166 w 21600"/>
                    <a:gd name="T13" fmla="*/ 21600 h 21600"/>
                    <a:gd name="T14" fmla="*/ 10570 w 21600"/>
                    <a:gd name="T15" fmla="*/ 21600 h 21600"/>
                    <a:gd name="T16" fmla="*/ 0 w 21600"/>
                    <a:gd name="T17" fmla="*/ 21600 h 21600"/>
                    <a:gd name="T18" fmla="*/ 0 w 21600"/>
                    <a:gd name="T19" fmla="*/ 11528 h 21600"/>
                    <a:gd name="T20" fmla="*/ 459 w 21600"/>
                    <a:gd name="T21" fmla="*/ 22540 h 21600"/>
                    <a:gd name="T22" fmla="*/ 21485 w 21600"/>
                    <a:gd name="T23" fmla="*/ 270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T20" t="T21" r="T22" b="T23"/>
                  <a:pathLst>
                    <a:path w="21600" h="21600" extrusionOk="0">
                      <a:moveTo>
                        <a:pt x="0" y="2184"/>
                      </a:moveTo>
                      <a:lnTo>
                        <a:pt x="6664" y="0"/>
                      </a:lnTo>
                      <a:lnTo>
                        <a:pt x="10800" y="0"/>
                      </a:lnTo>
                      <a:lnTo>
                        <a:pt x="21600" y="0"/>
                      </a:lnTo>
                      <a:lnTo>
                        <a:pt x="21600" y="11649"/>
                      </a:lnTo>
                      <a:lnTo>
                        <a:pt x="21600" y="19416"/>
                      </a:lnTo>
                      <a:lnTo>
                        <a:pt x="15166" y="21600"/>
                      </a:lnTo>
                      <a:lnTo>
                        <a:pt x="10570" y="21600"/>
                      </a:lnTo>
                      <a:lnTo>
                        <a:pt x="0" y="21600"/>
                      </a:lnTo>
                      <a:lnTo>
                        <a:pt x="0" y="11528"/>
                      </a:lnTo>
                      <a:lnTo>
                        <a:pt x="0" y="2184"/>
                      </a:lnTo>
                      <a:close/>
                    </a:path>
                    <a:path w="21600" h="21600" extrusionOk="0">
                      <a:moveTo>
                        <a:pt x="0" y="2184"/>
                      </a:moveTo>
                      <a:lnTo>
                        <a:pt x="0" y="2184"/>
                      </a:lnTo>
                      <a:lnTo>
                        <a:pt x="14706" y="2184"/>
                      </a:lnTo>
                      <a:lnTo>
                        <a:pt x="21600" y="0"/>
                      </a:lnTo>
                      <a:moveTo>
                        <a:pt x="0" y="2184"/>
                      </a:moveTo>
                      <a:lnTo>
                        <a:pt x="14706" y="2184"/>
                      </a:lnTo>
                      <a:lnTo>
                        <a:pt x="14706" y="5339"/>
                      </a:lnTo>
                      <a:lnTo>
                        <a:pt x="14706" y="17474"/>
                      </a:lnTo>
                      <a:lnTo>
                        <a:pt x="14706" y="21600"/>
                      </a:lnTo>
                      <a:moveTo>
                        <a:pt x="1149" y="3034"/>
                      </a:moveTo>
                      <a:lnTo>
                        <a:pt x="13328" y="3034"/>
                      </a:lnTo>
                      <a:lnTo>
                        <a:pt x="13328" y="3519"/>
                      </a:lnTo>
                      <a:lnTo>
                        <a:pt x="1149" y="3519"/>
                      </a:lnTo>
                      <a:lnTo>
                        <a:pt x="1149" y="3034"/>
                      </a:lnTo>
                      <a:moveTo>
                        <a:pt x="1149" y="4490"/>
                      </a:moveTo>
                      <a:lnTo>
                        <a:pt x="13328" y="4490"/>
                      </a:lnTo>
                      <a:lnTo>
                        <a:pt x="13328" y="4854"/>
                      </a:lnTo>
                      <a:lnTo>
                        <a:pt x="1149" y="4854"/>
                      </a:lnTo>
                      <a:lnTo>
                        <a:pt x="1149" y="4490"/>
                      </a:lnTo>
                      <a:moveTo>
                        <a:pt x="1149" y="5946"/>
                      </a:moveTo>
                      <a:lnTo>
                        <a:pt x="13328" y="5946"/>
                      </a:lnTo>
                      <a:lnTo>
                        <a:pt x="13328" y="6310"/>
                      </a:lnTo>
                      <a:lnTo>
                        <a:pt x="1149" y="6310"/>
                      </a:lnTo>
                      <a:lnTo>
                        <a:pt x="1149" y="5946"/>
                      </a:lnTo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pic>
              <p:nvPicPr>
                <p:cNvPr id="216" name="Picture 11" descr="http://www.jazdpackaging.com/content/download.htm?contentSetId=90000621&amp;contentId=90000697&amp;contentSetTypeId=5&amp;pageTypeId=7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1547664" y="3933056"/>
                  <a:ext cx="702425" cy="3616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11" name="Group 141"/>
              <p:cNvGrpSpPr/>
              <p:nvPr/>
            </p:nvGrpSpPr>
            <p:grpSpPr>
              <a:xfrm>
                <a:off x="4355976" y="4365104"/>
                <a:ext cx="486401" cy="865660"/>
                <a:chOff x="1547664" y="3068960"/>
                <a:chExt cx="702425" cy="1225700"/>
              </a:xfrm>
            </p:grpSpPr>
            <p:sp>
              <p:nvSpPr>
                <p:cNvPr id="212" name="tower"/>
                <p:cNvSpPr>
                  <a:spLocks noEditPoints="1" noChangeArrowheads="1"/>
                </p:cNvSpPr>
                <p:nvPr/>
              </p:nvSpPr>
              <p:spPr bwMode="auto">
                <a:xfrm>
                  <a:off x="1619673" y="3068960"/>
                  <a:ext cx="616843" cy="1161678"/>
                </a:xfrm>
                <a:custGeom>
                  <a:avLst/>
                  <a:gdLst>
                    <a:gd name="T0" fmla="*/ 0 w 21600"/>
                    <a:gd name="T1" fmla="*/ 2184 h 21600"/>
                    <a:gd name="T2" fmla="*/ 6664 w 21600"/>
                    <a:gd name="T3" fmla="*/ 0 h 21600"/>
                    <a:gd name="T4" fmla="*/ 10800 w 21600"/>
                    <a:gd name="T5" fmla="*/ 0 h 21600"/>
                    <a:gd name="T6" fmla="*/ 21600 w 21600"/>
                    <a:gd name="T7" fmla="*/ 0 h 21600"/>
                    <a:gd name="T8" fmla="*/ 21600 w 21600"/>
                    <a:gd name="T9" fmla="*/ 11649 h 21600"/>
                    <a:gd name="T10" fmla="*/ 21600 w 21600"/>
                    <a:gd name="T11" fmla="*/ 19416 h 21600"/>
                    <a:gd name="T12" fmla="*/ 15166 w 21600"/>
                    <a:gd name="T13" fmla="*/ 21600 h 21600"/>
                    <a:gd name="T14" fmla="*/ 10570 w 21600"/>
                    <a:gd name="T15" fmla="*/ 21600 h 21600"/>
                    <a:gd name="T16" fmla="*/ 0 w 21600"/>
                    <a:gd name="T17" fmla="*/ 21600 h 21600"/>
                    <a:gd name="T18" fmla="*/ 0 w 21600"/>
                    <a:gd name="T19" fmla="*/ 11528 h 21600"/>
                    <a:gd name="T20" fmla="*/ 459 w 21600"/>
                    <a:gd name="T21" fmla="*/ 22540 h 21600"/>
                    <a:gd name="T22" fmla="*/ 21485 w 21600"/>
                    <a:gd name="T23" fmla="*/ 270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T20" t="T21" r="T22" b="T23"/>
                  <a:pathLst>
                    <a:path w="21600" h="21600" extrusionOk="0">
                      <a:moveTo>
                        <a:pt x="0" y="2184"/>
                      </a:moveTo>
                      <a:lnTo>
                        <a:pt x="6664" y="0"/>
                      </a:lnTo>
                      <a:lnTo>
                        <a:pt x="10800" y="0"/>
                      </a:lnTo>
                      <a:lnTo>
                        <a:pt x="21600" y="0"/>
                      </a:lnTo>
                      <a:lnTo>
                        <a:pt x="21600" y="11649"/>
                      </a:lnTo>
                      <a:lnTo>
                        <a:pt x="21600" y="19416"/>
                      </a:lnTo>
                      <a:lnTo>
                        <a:pt x="15166" y="21600"/>
                      </a:lnTo>
                      <a:lnTo>
                        <a:pt x="10570" y="21600"/>
                      </a:lnTo>
                      <a:lnTo>
                        <a:pt x="0" y="21600"/>
                      </a:lnTo>
                      <a:lnTo>
                        <a:pt x="0" y="11528"/>
                      </a:lnTo>
                      <a:lnTo>
                        <a:pt x="0" y="2184"/>
                      </a:lnTo>
                      <a:close/>
                    </a:path>
                    <a:path w="21600" h="21600" extrusionOk="0">
                      <a:moveTo>
                        <a:pt x="0" y="2184"/>
                      </a:moveTo>
                      <a:lnTo>
                        <a:pt x="0" y="2184"/>
                      </a:lnTo>
                      <a:lnTo>
                        <a:pt x="14706" y="2184"/>
                      </a:lnTo>
                      <a:lnTo>
                        <a:pt x="21600" y="0"/>
                      </a:lnTo>
                      <a:moveTo>
                        <a:pt x="0" y="2184"/>
                      </a:moveTo>
                      <a:lnTo>
                        <a:pt x="14706" y="2184"/>
                      </a:lnTo>
                      <a:lnTo>
                        <a:pt x="14706" y="5339"/>
                      </a:lnTo>
                      <a:lnTo>
                        <a:pt x="14706" y="17474"/>
                      </a:lnTo>
                      <a:lnTo>
                        <a:pt x="14706" y="21600"/>
                      </a:lnTo>
                      <a:moveTo>
                        <a:pt x="1149" y="3034"/>
                      </a:moveTo>
                      <a:lnTo>
                        <a:pt x="13328" y="3034"/>
                      </a:lnTo>
                      <a:lnTo>
                        <a:pt x="13328" y="3519"/>
                      </a:lnTo>
                      <a:lnTo>
                        <a:pt x="1149" y="3519"/>
                      </a:lnTo>
                      <a:lnTo>
                        <a:pt x="1149" y="3034"/>
                      </a:lnTo>
                      <a:moveTo>
                        <a:pt x="1149" y="4490"/>
                      </a:moveTo>
                      <a:lnTo>
                        <a:pt x="13328" y="4490"/>
                      </a:lnTo>
                      <a:lnTo>
                        <a:pt x="13328" y="4854"/>
                      </a:lnTo>
                      <a:lnTo>
                        <a:pt x="1149" y="4854"/>
                      </a:lnTo>
                      <a:lnTo>
                        <a:pt x="1149" y="4490"/>
                      </a:lnTo>
                      <a:moveTo>
                        <a:pt x="1149" y="5946"/>
                      </a:moveTo>
                      <a:lnTo>
                        <a:pt x="13328" y="5946"/>
                      </a:lnTo>
                      <a:lnTo>
                        <a:pt x="13328" y="6310"/>
                      </a:lnTo>
                      <a:lnTo>
                        <a:pt x="1149" y="6310"/>
                      </a:lnTo>
                      <a:lnTo>
                        <a:pt x="1149" y="5946"/>
                      </a:lnTo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pic>
              <p:nvPicPr>
                <p:cNvPr id="214" name="Picture 11" descr="http://www.jazdpackaging.com/content/download.htm?contentSetId=90000621&amp;contentId=90000697&amp;contentSetTypeId=5&amp;pageTypeId=7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1547664" y="3933056"/>
                  <a:ext cx="702425" cy="3616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262" name="Group 261"/>
            <p:cNvGrpSpPr/>
            <p:nvPr/>
          </p:nvGrpSpPr>
          <p:grpSpPr>
            <a:xfrm>
              <a:off x="5090124" y="1772816"/>
              <a:ext cx="2776589" cy="2895952"/>
              <a:chOff x="5090124" y="1772816"/>
              <a:chExt cx="2776589" cy="2895952"/>
            </a:xfrm>
          </p:grpSpPr>
          <p:grpSp>
            <p:nvGrpSpPr>
              <p:cNvPr id="234" name="Group 233"/>
              <p:cNvGrpSpPr/>
              <p:nvPr/>
            </p:nvGrpSpPr>
            <p:grpSpPr>
              <a:xfrm>
                <a:off x="5090124" y="3803108"/>
                <a:ext cx="486401" cy="865660"/>
                <a:chOff x="5098201" y="3717032"/>
                <a:chExt cx="486401" cy="865660"/>
              </a:xfrm>
            </p:grpSpPr>
            <p:sp>
              <p:nvSpPr>
                <p:cNvPr id="228" name="tower"/>
                <p:cNvSpPr>
                  <a:spLocks noEditPoints="1" noChangeArrowheads="1"/>
                </p:cNvSpPr>
                <p:nvPr/>
              </p:nvSpPr>
              <p:spPr bwMode="auto">
                <a:xfrm>
                  <a:off x="5148064" y="3717032"/>
                  <a:ext cx="427139" cy="820444"/>
                </a:xfrm>
                <a:custGeom>
                  <a:avLst/>
                  <a:gdLst>
                    <a:gd name="T0" fmla="*/ 0 w 21600"/>
                    <a:gd name="T1" fmla="*/ 2184 h 21600"/>
                    <a:gd name="T2" fmla="*/ 6664 w 21600"/>
                    <a:gd name="T3" fmla="*/ 0 h 21600"/>
                    <a:gd name="T4" fmla="*/ 10800 w 21600"/>
                    <a:gd name="T5" fmla="*/ 0 h 21600"/>
                    <a:gd name="T6" fmla="*/ 21600 w 21600"/>
                    <a:gd name="T7" fmla="*/ 0 h 21600"/>
                    <a:gd name="T8" fmla="*/ 21600 w 21600"/>
                    <a:gd name="T9" fmla="*/ 11649 h 21600"/>
                    <a:gd name="T10" fmla="*/ 21600 w 21600"/>
                    <a:gd name="T11" fmla="*/ 19416 h 21600"/>
                    <a:gd name="T12" fmla="*/ 15166 w 21600"/>
                    <a:gd name="T13" fmla="*/ 21600 h 21600"/>
                    <a:gd name="T14" fmla="*/ 10570 w 21600"/>
                    <a:gd name="T15" fmla="*/ 21600 h 21600"/>
                    <a:gd name="T16" fmla="*/ 0 w 21600"/>
                    <a:gd name="T17" fmla="*/ 21600 h 21600"/>
                    <a:gd name="T18" fmla="*/ 0 w 21600"/>
                    <a:gd name="T19" fmla="*/ 11528 h 21600"/>
                    <a:gd name="T20" fmla="*/ 459 w 21600"/>
                    <a:gd name="T21" fmla="*/ 22540 h 21600"/>
                    <a:gd name="T22" fmla="*/ 21485 w 21600"/>
                    <a:gd name="T23" fmla="*/ 270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T20" t="T21" r="T22" b="T23"/>
                  <a:pathLst>
                    <a:path w="21600" h="21600" extrusionOk="0">
                      <a:moveTo>
                        <a:pt x="0" y="2184"/>
                      </a:moveTo>
                      <a:lnTo>
                        <a:pt x="6664" y="0"/>
                      </a:lnTo>
                      <a:lnTo>
                        <a:pt x="10800" y="0"/>
                      </a:lnTo>
                      <a:lnTo>
                        <a:pt x="21600" y="0"/>
                      </a:lnTo>
                      <a:lnTo>
                        <a:pt x="21600" y="11649"/>
                      </a:lnTo>
                      <a:lnTo>
                        <a:pt x="21600" y="19416"/>
                      </a:lnTo>
                      <a:lnTo>
                        <a:pt x="15166" y="21600"/>
                      </a:lnTo>
                      <a:lnTo>
                        <a:pt x="10570" y="21600"/>
                      </a:lnTo>
                      <a:lnTo>
                        <a:pt x="0" y="21600"/>
                      </a:lnTo>
                      <a:lnTo>
                        <a:pt x="0" y="11528"/>
                      </a:lnTo>
                      <a:lnTo>
                        <a:pt x="0" y="2184"/>
                      </a:lnTo>
                      <a:close/>
                    </a:path>
                    <a:path w="21600" h="21600" extrusionOk="0">
                      <a:moveTo>
                        <a:pt x="0" y="2184"/>
                      </a:moveTo>
                      <a:lnTo>
                        <a:pt x="0" y="2184"/>
                      </a:lnTo>
                      <a:lnTo>
                        <a:pt x="14706" y="2184"/>
                      </a:lnTo>
                      <a:lnTo>
                        <a:pt x="21600" y="0"/>
                      </a:lnTo>
                      <a:moveTo>
                        <a:pt x="0" y="2184"/>
                      </a:moveTo>
                      <a:lnTo>
                        <a:pt x="14706" y="2184"/>
                      </a:lnTo>
                      <a:lnTo>
                        <a:pt x="14706" y="5339"/>
                      </a:lnTo>
                      <a:lnTo>
                        <a:pt x="14706" y="17474"/>
                      </a:lnTo>
                      <a:lnTo>
                        <a:pt x="14706" y="21600"/>
                      </a:lnTo>
                      <a:moveTo>
                        <a:pt x="1149" y="3034"/>
                      </a:moveTo>
                      <a:lnTo>
                        <a:pt x="13328" y="3034"/>
                      </a:lnTo>
                      <a:lnTo>
                        <a:pt x="13328" y="3519"/>
                      </a:lnTo>
                      <a:lnTo>
                        <a:pt x="1149" y="3519"/>
                      </a:lnTo>
                      <a:lnTo>
                        <a:pt x="1149" y="3034"/>
                      </a:lnTo>
                      <a:moveTo>
                        <a:pt x="1149" y="4490"/>
                      </a:moveTo>
                      <a:lnTo>
                        <a:pt x="13328" y="4490"/>
                      </a:lnTo>
                      <a:lnTo>
                        <a:pt x="13328" y="4854"/>
                      </a:lnTo>
                      <a:lnTo>
                        <a:pt x="1149" y="4854"/>
                      </a:lnTo>
                      <a:lnTo>
                        <a:pt x="1149" y="4490"/>
                      </a:lnTo>
                      <a:moveTo>
                        <a:pt x="1149" y="5946"/>
                      </a:moveTo>
                      <a:lnTo>
                        <a:pt x="13328" y="5946"/>
                      </a:lnTo>
                      <a:lnTo>
                        <a:pt x="13328" y="6310"/>
                      </a:lnTo>
                      <a:lnTo>
                        <a:pt x="1149" y="6310"/>
                      </a:lnTo>
                      <a:lnTo>
                        <a:pt x="1149" y="5946"/>
                      </a:lnTo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pic>
              <p:nvPicPr>
                <p:cNvPr id="233" name="Picture 11" descr="http://www.jazdpackaging.com/content/download.htm?contentSetId=90000621&amp;contentId=90000697&amp;contentSetTypeId=5&amp;pageTypeId=7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5098201" y="4327306"/>
                  <a:ext cx="486401" cy="25538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38" name="Group 237"/>
              <p:cNvGrpSpPr/>
              <p:nvPr/>
            </p:nvGrpSpPr>
            <p:grpSpPr>
              <a:xfrm>
                <a:off x="6228184" y="2780928"/>
                <a:ext cx="486401" cy="865660"/>
                <a:chOff x="5098201" y="3717032"/>
                <a:chExt cx="486401" cy="865660"/>
              </a:xfrm>
            </p:grpSpPr>
            <p:sp>
              <p:nvSpPr>
                <p:cNvPr id="239" name="tower"/>
                <p:cNvSpPr>
                  <a:spLocks noEditPoints="1" noChangeArrowheads="1"/>
                </p:cNvSpPr>
                <p:nvPr/>
              </p:nvSpPr>
              <p:spPr bwMode="auto">
                <a:xfrm>
                  <a:off x="5148064" y="3717032"/>
                  <a:ext cx="427139" cy="820444"/>
                </a:xfrm>
                <a:custGeom>
                  <a:avLst/>
                  <a:gdLst>
                    <a:gd name="T0" fmla="*/ 0 w 21600"/>
                    <a:gd name="T1" fmla="*/ 2184 h 21600"/>
                    <a:gd name="T2" fmla="*/ 6664 w 21600"/>
                    <a:gd name="T3" fmla="*/ 0 h 21600"/>
                    <a:gd name="T4" fmla="*/ 10800 w 21600"/>
                    <a:gd name="T5" fmla="*/ 0 h 21600"/>
                    <a:gd name="T6" fmla="*/ 21600 w 21600"/>
                    <a:gd name="T7" fmla="*/ 0 h 21600"/>
                    <a:gd name="T8" fmla="*/ 21600 w 21600"/>
                    <a:gd name="T9" fmla="*/ 11649 h 21600"/>
                    <a:gd name="T10" fmla="*/ 21600 w 21600"/>
                    <a:gd name="T11" fmla="*/ 19416 h 21600"/>
                    <a:gd name="T12" fmla="*/ 15166 w 21600"/>
                    <a:gd name="T13" fmla="*/ 21600 h 21600"/>
                    <a:gd name="T14" fmla="*/ 10570 w 21600"/>
                    <a:gd name="T15" fmla="*/ 21600 h 21600"/>
                    <a:gd name="T16" fmla="*/ 0 w 21600"/>
                    <a:gd name="T17" fmla="*/ 21600 h 21600"/>
                    <a:gd name="T18" fmla="*/ 0 w 21600"/>
                    <a:gd name="T19" fmla="*/ 11528 h 21600"/>
                    <a:gd name="T20" fmla="*/ 459 w 21600"/>
                    <a:gd name="T21" fmla="*/ 22540 h 21600"/>
                    <a:gd name="T22" fmla="*/ 21485 w 21600"/>
                    <a:gd name="T23" fmla="*/ 270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T20" t="T21" r="T22" b="T23"/>
                  <a:pathLst>
                    <a:path w="21600" h="21600" extrusionOk="0">
                      <a:moveTo>
                        <a:pt x="0" y="2184"/>
                      </a:moveTo>
                      <a:lnTo>
                        <a:pt x="6664" y="0"/>
                      </a:lnTo>
                      <a:lnTo>
                        <a:pt x="10800" y="0"/>
                      </a:lnTo>
                      <a:lnTo>
                        <a:pt x="21600" y="0"/>
                      </a:lnTo>
                      <a:lnTo>
                        <a:pt x="21600" y="11649"/>
                      </a:lnTo>
                      <a:lnTo>
                        <a:pt x="21600" y="19416"/>
                      </a:lnTo>
                      <a:lnTo>
                        <a:pt x="15166" y="21600"/>
                      </a:lnTo>
                      <a:lnTo>
                        <a:pt x="10570" y="21600"/>
                      </a:lnTo>
                      <a:lnTo>
                        <a:pt x="0" y="21600"/>
                      </a:lnTo>
                      <a:lnTo>
                        <a:pt x="0" y="11528"/>
                      </a:lnTo>
                      <a:lnTo>
                        <a:pt x="0" y="2184"/>
                      </a:lnTo>
                      <a:close/>
                    </a:path>
                    <a:path w="21600" h="21600" extrusionOk="0">
                      <a:moveTo>
                        <a:pt x="0" y="2184"/>
                      </a:moveTo>
                      <a:lnTo>
                        <a:pt x="0" y="2184"/>
                      </a:lnTo>
                      <a:lnTo>
                        <a:pt x="14706" y="2184"/>
                      </a:lnTo>
                      <a:lnTo>
                        <a:pt x="21600" y="0"/>
                      </a:lnTo>
                      <a:moveTo>
                        <a:pt x="0" y="2184"/>
                      </a:moveTo>
                      <a:lnTo>
                        <a:pt x="14706" y="2184"/>
                      </a:lnTo>
                      <a:lnTo>
                        <a:pt x="14706" y="5339"/>
                      </a:lnTo>
                      <a:lnTo>
                        <a:pt x="14706" y="17474"/>
                      </a:lnTo>
                      <a:lnTo>
                        <a:pt x="14706" y="21600"/>
                      </a:lnTo>
                      <a:moveTo>
                        <a:pt x="1149" y="3034"/>
                      </a:moveTo>
                      <a:lnTo>
                        <a:pt x="13328" y="3034"/>
                      </a:lnTo>
                      <a:lnTo>
                        <a:pt x="13328" y="3519"/>
                      </a:lnTo>
                      <a:lnTo>
                        <a:pt x="1149" y="3519"/>
                      </a:lnTo>
                      <a:lnTo>
                        <a:pt x="1149" y="3034"/>
                      </a:lnTo>
                      <a:moveTo>
                        <a:pt x="1149" y="4490"/>
                      </a:moveTo>
                      <a:lnTo>
                        <a:pt x="13328" y="4490"/>
                      </a:lnTo>
                      <a:lnTo>
                        <a:pt x="13328" y="4854"/>
                      </a:lnTo>
                      <a:lnTo>
                        <a:pt x="1149" y="4854"/>
                      </a:lnTo>
                      <a:lnTo>
                        <a:pt x="1149" y="4490"/>
                      </a:lnTo>
                      <a:moveTo>
                        <a:pt x="1149" y="5946"/>
                      </a:moveTo>
                      <a:lnTo>
                        <a:pt x="13328" y="5946"/>
                      </a:lnTo>
                      <a:lnTo>
                        <a:pt x="13328" y="6310"/>
                      </a:lnTo>
                      <a:lnTo>
                        <a:pt x="1149" y="6310"/>
                      </a:lnTo>
                      <a:lnTo>
                        <a:pt x="1149" y="5946"/>
                      </a:lnTo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pic>
              <p:nvPicPr>
                <p:cNvPr id="240" name="Picture 11" descr="http://www.jazdpackaging.com/content/download.htm?contentSetId=90000621&amp;contentId=90000697&amp;contentSetTypeId=5&amp;pageTypeId=7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5098201" y="4327306"/>
                  <a:ext cx="486401" cy="25538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41" name="Group 240"/>
              <p:cNvGrpSpPr/>
              <p:nvPr/>
            </p:nvGrpSpPr>
            <p:grpSpPr>
              <a:xfrm>
                <a:off x="6804248" y="2204864"/>
                <a:ext cx="486401" cy="865660"/>
                <a:chOff x="5098201" y="3717032"/>
                <a:chExt cx="486401" cy="865660"/>
              </a:xfrm>
            </p:grpSpPr>
            <p:sp>
              <p:nvSpPr>
                <p:cNvPr id="242" name="tower"/>
                <p:cNvSpPr>
                  <a:spLocks noEditPoints="1" noChangeArrowheads="1"/>
                </p:cNvSpPr>
                <p:nvPr/>
              </p:nvSpPr>
              <p:spPr bwMode="auto">
                <a:xfrm>
                  <a:off x="5148064" y="3717032"/>
                  <a:ext cx="427139" cy="820444"/>
                </a:xfrm>
                <a:custGeom>
                  <a:avLst/>
                  <a:gdLst>
                    <a:gd name="T0" fmla="*/ 0 w 21600"/>
                    <a:gd name="T1" fmla="*/ 2184 h 21600"/>
                    <a:gd name="T2" fmla="*/ 6664 w 21600"/>
                    <a:gd name="T3" fmla="*/ 0 h 21600"/>
                    <a:gd name="T4" fmla="*/ 10800 w 21600"/>
                    <a:gd name="T5" fmla="*/ 0 h 21600"/>
                    <a:gd name="T6" fmla="*/ 21600 w 21600"/>
                    <a:gd name="T7" fmla="*/ 0 h 21600"/>
                    <a:gd name="T8" fmla="*/ 21600 w 21600"/>
                    <a:gd name="T9" fmla="*/ 11649 h 21600"/>
                    <a:gd name="T10" fmla="*/ 21600 w 21600"/>
                    <a:gd name="T11" fmla="*/ 19416 h 21600"/>
                    <a:gd name="T12" fmla="*/ 15166 w 21600"/>
                    <a:gd name="T13" fmla="*/ 21600 h 21600"/>
                    <a:gd name="T14" fmla="*/ 10570 w 21600"/>
                    <a:gd name="T15" fmla="*/ 21600 h 21600"/>
                    <a:gd name="T16" fmla="*/ 0 w 21600"/>
                    <a:gd name="T17" fmla="*/ 21600 h 21600"/>
                    <a:gd name="T18" fmla="*/ 0 w 21600"/>
                    <a:gd name="T19" fmla="*/ 11528 h 21600"/>
                    <a:gd name="T20" fmla="*/ 459 w 21600"/>
                    <a:gd name="T21" fmla="*/ 22540 h 21600"/>
                    <a:gd name="T22" fmla="*/ 21485 w 21600"/>
                    <a:gd name="T23" fmla="*/ 270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T20" t="T21" r="T22" b="T23"/>
                  <a:pathLst>
                    <a:path w="21600" h="21600" extrusionOk="0">
                      <a:moveTo>
                        <a:pt x="0" y="2184"/>
                      </a:moveTo>
                      <a:lnTo>
                        <a:pt x="6664" y="0"/>
                      </a:lnTo>
                      <a:lnTo>
                        <a:pt x="10800" y="0"/>
                      </a:lnTo>
                      <a:lnTo>
                        <a:pt x="21600" y="0"/>
                      </a:lnTo>
                      <a:lnTo>
                        <a:pt x="21600" y="11649"/>
                      </a:lnTo>
                      <a:lnTo>
                        <a:pt x="21600" y="19416"/>
                      </a:lnTo>
                      <a:lnTo>
                        <a:pt x="15166" y="21600"/>
                      </a:lnTo>
                      <a:lnTo>
                        <a:pt x="10570" y="21600"/>
                      </a:lnTo>
                      <a:lnTo>
                        <a:pt x="0" y="21600"/>
                      </a:lnTo>
                      <a:lnTo>
                        <a:pt x="0" y="11528"/>
                      </a:lnTo>
                      <a:lnTo>
                        <a:pt x="0" y="2184"/>
                      </a:lnTo>
                      <a:close/>
                    </a:path>
                    <a:path w="21600" h="21600" extrusionOk="0">
                      <a:moveTo>
                        <a:pt x="0" y="2184"/>
                      </a:moveTo>
                      <a:lnTo>
                        <a:pt x="0" y="2184"/>
                      </a:lnTo>
                      <a:lnTo>
                        <a:pt x="14706" y="2184"/>
                      </a:lnTo>
                      <a:lnTo>
                        <a:pt x="21600" y="0"/>
                      </a:lnTo>
                      <a:moveTo>
                        <a:pt x="0" y="2184"/>
                      </a:moveTo>
                      <a:lnTo>
                        <a:pt x="14706" y="2184"/>
                      </a:lnTo>
                      <a:lnTo>
                        <a:pt x="14706" y="5339"/>
                      </a:lnTo>
                      <a:lnTo>
                        <a:pt x="14706" y="17474"/>
                      </a:lnTo>
                      <a:lnTo>
                        <a:pt x="14706" y="21600"/>
                      </a:lnTo>
                      <a:moveTo>
                        <a:pt x="1149" y="3034"/>
                      </a:moveTo>
                      <a:lnTo>
                        <a:pt x="13328" y="3034"/>
                      </a:lnTo>
                      <a:lnTo>
                        <a:pt x="13328" y="3519"/>
                      </a:lnTo>
                      <a:lnTo>
                        <a:pt x="1149" y="3519"/>
                      </a:lnTo>
                      <a:lnTo>
                        <a:pt x="1149" y="3034"/>
                      </a:lnTo>
                      <a:moveTo>
                        <a:pt x="1149" y="4490"/>
                      </a:moveTo>
                      <a:lnTo>
                        <a:pt x="13328" y="4490"/>
                      </a:lnTo>
                      <a:lnTo>
                        <a:pt x="13328" y="4854"/>
                      </a:lnTo>
                      <a:lnTo>
                        <a:pt x="1149" y="4854"/>
                      </a:lnTo>
                      <a:lnTo>
                        <a:pt x="1149" y="4490"/>
                      </a:lnTo>
                      <a:moveTo>
                        <a:pt x="1149" y="5946"/>
                      </a:moveTo>
                      <a:lnTo>
                        <a:pt x="13328" y="5946"/>
                      </a:lnTo>
                      <a:lnTo>
                        <a:pt x="13328" y="6310"/>
                      </a:lnTo>
                      <a:lnTo>
                        <a:pt x="1149" y="6310"/>
                      </a:lnTo>
                      <a:lnTo>
                        <a:pt x="1149" y="5946"/>
                      </a:lnTo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pic>
              <p:nvPicPr>
                <p:cNvPr id="243" name="Picture 11" descr="http://www.jazdpackaging.com/content/download.htm?contentSetId=90000621&amp;contentId=90000697&amp;contentSetTypeId=5&amp;pageTypeId=7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5098201" y="4327306"/>
                  <a:ext cx="486401" cy="25538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44" name="Group 243"/>
              <p:cNvGrpSpPr/>
              <p:nvPr/>
            </p:nvGrpSpPr>
            <p:grpSpPr>
              <a:xfrm>
                <a:off x="7380312" y="1772816"/>
                <a:ext cx="486401" cy="865660"/>
                <a:chOff x="5098201" y="3717032"/>
                <a:chExt cx="486401" cy="865660"/>
              </a:xfrm>
            </p:grpSpPr>
            <p:sp>
              <p:nvSpPr>
                <p:cNvPr id="257" name="tower"/>
                <p:cNvSpPr>
                  <a:spLocks noEditPoints="1" noChangeArrowheads="1"/>
                </p:cNvSpPr>
                <p:nvPr/>
              </p:nvSpPr>
              <p:spPr bwMode="auto">
                <a:xfrm>
                  <a:off x="5148064" y="3717032"/>
                  <a:ext cx="427139" cy="820444"/>
                </a:xfrm>
                <a:custGeom>
                  <a:avLst/>
                  <a:gdLst>
                    <a:gd name="T0" fmla="*/ 0 w 21600"/>
                    <a:gd name="T1" fmla="*/ 2184 h 21600"/>
                    <a:gd name="T2" fmla="*/ 6664 w 21600"/>
                    <a:gd name="T3" fmla="*/ 0 h 21600"/>
                    <a:gd name="T4" fmla="*/ 10800 w 21600"/>
                    <a:gd name="T5" fmla="*/ 0 h 21600"/>
                    <a:gd name="T6" fmla="*/ 21600 w 21600"/>
                    <a:gd name="T7" fmla="*/ 0 h 21600"/>
                    <a:gd name="T8" fmla="*/ 21600 w 21600"/>
                    <a:gd name="T9" fmla="*/ 11649 h 21600"/>
                    <a:gd name="T10" fmla="*/ 21600 w 21600"/>
                    <a:gd name="T11" fmla="*/ 19416 h 21600"/>
                    <a:gd name="T12" fmla="*/ 15166 w 21600"/>
                    <a:gd name="T13" fmla="*/ 21600 h 21600"/>
                    <a:gd name="T14" fmla="*/ 10570 w 21600"/>
                    <a:gd name="T15" fmla="*/ 21600 h 21600"/>
                    <a:gd name="T16" fmla="*/ 0 w 21600"/>
                    <a:gd name="T17" fmla="*/ 21600 h 21600"/>
                    <a:gd name="T18" fmla="*/ 0 w 21600"/>
                    <a:gd name="T19" fmla="*/ 11528 h 21600"/>
                    <a:gd name="T20" fmla="*/ 459 w 21600"/>
                    <a:gd name="T21" fmla="*/ 22540 h 21600"/>
                    <a:gd name="T22" fmla="*/ 21485 w 21600"/>
                    <a:gd name="T23" fmla="*/ 270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T20" t="T21" r="T22" b="T23"/>
                  <a:pathLst>
                    <a:path w="21600" h="21600" extrusionOk="0">
                      <a:moveTo>
                        <a:pt x="0" y="2184"/>
                      </a:moveTo>
                      <a:lnTo>
                        <a:pt x="6664" y="0"/>
                      </a:lnTo>
                      <a:lnTo>
                        <a:pt x="10800" y="0"/>
                      </a:lnTo>
                      <a:lnTo>
                        <a:pt x="21600" y="0"/>
                      </a:lnTo>
                      <a:lnTo>
                        <a:pt x="21600" y="11649"/>
                      </a:lnTo>
                      <a:lnTo>
                        <a:pt x="21600" y="19416"/>
                      </a:lnTo>
                      <a:lnTo>
                        <a:pt x="15166" y="21600"/>
                      </a:lnTo>
                      <a:lnTo>
                        <a:pt x="10570" y="21600"/>
                      </a:lnTo>
                      <a:lnTo>
                        <a:pt x="0" y="21600"/>
                      </a:lnTo>
                      <a:lnTo>
                        <a:pt x="0" y="11528"/>
                      </a:lnTo>
                      <a:lnTo>
                        <a:pt x="0" y="2184"/>
                      </a:lnTo>
                      <a:close/>
                    </a:path>
                    <a:path w="21600" h="21600" extrusionOk="0">
                      <a:moveTo>
                        <a:pt x="0" y="2184"/>
                      </a:moveTo>
                      <a:lnTo>
                        <a:pt x="0" y="2184"/>
                      </a:lnTo>
                      <a:lnTo>
                        <a:pt x="14706" y="2184"/>
                      </a:lnTo>
                      <a:lnTo>
                        <a:pt x="21600" y="0"/>
                      </a:lnTo>
                      <a:moveTo>
                        <a:pt x="0" y="2184"/>
                      </a:moveTo>
                      <a:lnTo>
                        <a:pt x="14706" y="2184"/>
                      </a:lnTo>
                      <a:lnTo>
                        <a:pt x="14706" y="5339"/>
                      </a:lnTo>
                      <a:lnTo>
                        <a:pt x="14706" y="17474"/>
                      </a:lnTo>
                      <a:lnTo>
                        <a:pt x="14706" y="21600"/>
                      </a:lnTo>
                      <a:moveTo>
                        <a:pt x="1149" y="3034"/>
                      </a:moveTo>
                      <a:lnTo>
                        <a:pt x="13328" y="3034"/>
                      </a:lnTo>
                      <a:lnTo>
                        <a:pt x="13328" y="3519"/>
                      </a:lnTo>
                      <a:lnTo>
                        <a:pt x="1149" y="3519"/>
                      </a:lnTo>
                      <a:lnTo>
                        <a:pt x="1149" y="3034"/>
                      </a:lnTo>
                      <a:moveTo>
                        <a:pt x="1149" y="4490"/>
                      </a:moveTo>
                      <a:lnTo>
                        <a:pt x="13328" y="4490"/>
                      </a:lnTo>
                      <a:lnTo>
                        <a:pt x="13328" y="4854"/>
                      </a:lnTo>
                      <a:lnTo>
                        <a:pt x="1149" y="4854"/>
                      </a:lnTo>
                      <a:lnTo>
                        <a:pt x="1149" y="4490"/>
                      </a:lnTo>
                      <a:moveTo>
                        <a:pt x="1149" y="5946"/>
                      </a:moveTo>
                      <a:lnTo>
                        <a:pt x="13328" y="5946"/>
                      </a:lnTo>
                      <a:lnTo>
                        <a:pt x="13328" y="6310"/>
                      </a:lnTo>
                      <a:lnTo>
                        <a:pt x="1149" y="6310"/>
                      </a:lnTo>
                      <a:lnTo>
                        <a:pt x="1149" y="5946"/>
                      </a:lnTo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pic>
              <p:nvPicPr>
                <p:cNvPr id="258" name="Picture 11" descr="http://www.jazdpackaging.com/content/download.htm?contentSetId=90000621&amp;contentId=90000697&amp;contentSetTypeId=5&amp;pageTypeId=7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5098201" y="4327306"/>
                  <a:ext cx="486401" cy="25538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59" name="Group 258"/>
              <p:cNvGrpSpPr/>
              <p:nvPr/>
            </p:nvGrpSpPr>
            <p:grpSpPr>
              <a:xfrm>
                <a:off x="5652120" y="3212976"/>
                <a:ext cx="486401" cy="865660"/>
                <a:chOff x="5098201" y="3717032"/>
                <a:chExt cx="486401" cy="865660"/>
              </a:xfrm>
            </p:grpSpPr>
            <p:sp>
              <p:nvSpPr>
                <p:cNvPr id="260" name="tower"/>
                <p:cNvSpPr>
                  <a:spLocks noEditPoints="1" noChangeArrowheads="1"/>
                </p:cNvSpPr>
                <p:nvPr/>
              </p:nvSpPr>
              <p:spPr bwMode="auto">
                <a:xfrm>
                  <a:off x="5148064" y="3717032"/>
                  <a:ext cx="427139" cy="820444"/>
                </a:xfrm>
                <a:custGeom>
                  <a:avLst/>
                  <a:gdLst>
                    <a:gd name="T0" fmla="*/ 0 w 21600"/>
                    <a:gd name="T1" fmla="*/ 2184 h 21600"/>
                    <a:gd name="T2" fmla="*/ 6664 w 21600"/>
                    <a:gd name="T3" fmla="*/ 0 h 21600"/>
                    <a:gd name="T4" fmla="*/ 10800 w 21600"/>
                    <a:gd name="T5" fmla="*/ 0 h 21600"/>
                    <a:gd name="T6" fmla="*/ 21600 w 21600"/>
                    <a:gd name="T7" fmla="*/ 0 h 21600"/>
                    <a:gd name="T8" fmla="*/ 21600 w 21600"/>
                    <a:gd name="T9" fmla="*/ 11649 h 21600"/>
                    <a:gd name="T10" fmla="*/ 21600 w 21600"/>
                    <a:gd name="T11" fmla="*/ 19416 h 21600"/>
                    <a:gd name="T12" fmla="*/ 15166 w 21600"/>
                    <a:gd name="T13" fmla="*/ 21600 h 21600"/>
                    <a:gd name="T14" fmla="*/ 10570 w 21600"/>
                    <a:gd name="T15" fmla="*/ 21600 h 21600"/>
                    <a:gd name="T16" fmla="*/ 0 w 21600"/>
                    <a:gd name="T17" fmla="*/ 21600 h 21600"/>
                    <a:gd name="T18" fmla="*/ 0 w 21600"/>
                    <a:gd name="T19" fmla="*/ 11528 h 21600"/>
                    <a:gd name="T20" fmla="*/ 459 w 21600"/>
                    <a:gd name="T21" fmla="*/ 22540 h 21600"/>
                    <a:gd name="T22" fmla="*/ 21485 w 21600"/>
                    <a:gd name="T23" fmla="*/ 270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T20" t="T21" r="T22" b="T23"/>
                  <a:pathLst>
                    <a:path w="21600" h="21600" extrusionOk="0">
                      <a:moveTo>
                        <a:pt x="0" y="2184"/>
                      </a:moveTo>
                      <a:lnTo>
                        <a:pt x="6664" y="0"/>
                      </a:lnTo>
                      <a:lnTo>
                        <a:pt x="10800" y="0"/>
                      </a:lnTo>
                      <a:lnTo>
                        <a:pt x="21600" y="0"/>
                      </a:lnTo>
                      <a:lnTo>
                        <a:pt x="21600" y="11649"/>
                      </a:lnTo>
                      <a:lnTo>
                        <a:pt x="21600" y="19416"/>
                      </a:lnTo>
                      <a:lnTo>
                        <a:pt x="15166" y="21600"/>
                      </a:lnTo>
                      <a:lnTo>
                        <a:pt x="10570" y="21600"/>
                      </a:lnTo>
                      <a:lnTo>
                        <a:pt x="0" y="21600"/>
                      </a:lnTo>
                      <a:lnTo>
                        <a:pt x="0" y="11528"/>
                      </a:lnTo>
                      <a:lnTo>
                        <a:pt x="0" y="2184"/>
                      </a:lnTo>
                      <a:close/>
                    </a:path>
                    <a:path w="21600" h="21600" extrusionOk="0">
                      <a:moveTo>
                        <a:pt x="0" y="2184"/>
                      </a:moveTo>
                      <a:lnTo>
                        <a:pt x="0" y="2184"/>
                      </a:lnTo>
                      <a:lnTo>
                        <a:pt x="14706" y="2184"/>
                      </a:lnTo>
                      <a:lnTo>
                        <a:pt x="21600" y="0"/>
                      </a:lnTo>
                      <a:moveTo>
                        <a:pt x="0" y="2184"/>
                      </a:moveTo>
                      <a:lnTo>
                        <a:pt x="14706" y="2184"/>
                      </a:lnTo>
                      <a:lnTo>
                        <a:pt x="14706" y="5339"/>
                      </a:lnTo>
                      <a:lnTo>
                        <a:pt x="14706" y="17474"/>
                      </a:lnTo>
                      <a:lnTo>
                        <a:pt x="14706" y="21600"/>
                      </a:lnTo>
                      <a:moveTo>
                        <a:pt x="1149" y="3034"/>
                      </a:moveTo>
                      <a:lnTo>
                        <a:pt x="13328" y="3034"/>
                      </a:lnTo>
                      <a:lnTo>
                        <a:pt x="13328" y="3519"/>
                      </a:lnTo>
                      <a:lnTo>
                        <a:pt x="1149" y="3519"/>
                      </a:lnTo>
                      <a:lnTo>
                        <a:pt x="1149" y="3034"/>
                      </a:lnTo>
                      <a:moveTo>
                        <a:pt x="1149" y="4490"/>
                      </a:moveTo>
                      <a:lnTo>
                        <a:pt x="13328" y="4490"/>
                      </a:lnTo>
                      <a:lnTo>
                        <a:pt x="13328" y="4854"/>
                      </a:lnTo>
                      <a:lnTo>
                        <a:pt x="1149" y="4854"/>
                      </a:lnTo>
                      <a:lnTo>
                        <a:pt x="1149" y="4490"/>
                      </a:lnTo>
                      <a:moveTo>
                        <a:pt x="1149" y="5946"/>
                      </a:moveTo>
                      <a:lnTo>
                        <a:pt x="13328" y="5946"/>
                      </a:lnTo>
                      <a:lnTo>
                        <a:pt x="13328" y="6310"/>
                      </a:lnTo>
                      <a:lnTo>
                        <a:pt x="1149" y="6310"/>
                      </a:lnTo>
                      <a:lnTo>
                        <a:pt x="1149" y="5946"/>
                      </a:lnTo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pic>
              <p:nvPicPr>
                <p:cNvPr id="261" name="Picture 11" descr="http://www.jazdpackaging.com/content/download.htm?contentSetId=90000621&amp;contentId=90000697&amp;contentSetTypeId=5&amp;pageTypeId=7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5098201" y="4327306"/>
                  <a:ext cx="486401" cy="25538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264" name="Group 263"/>
            <p:cNvGrpSpPr/>
            <p:nvPr/>
          </p:nvGrpSpPr>
          <p:grpSpPr>
            <a:xfrm>
              <a:off x="5652120" y="2492896"/>
              <a:ext cx="2776589" cy="2967960"/>
              <a:chOff x="5090124" y="1700808"/>
              <a:chExt cx="2776589" cy="2967960"/>
            </a:xfrm>
          </p:grpSpPr>
          <p:grpSp>
            <p:nvGrpSpPr>
              <p:cNvPr id="266" name="Group 233"/>
              <p:cNvGrpSpPr/>
              <p:nvPr/>
            </p:nvGrpSpPr>
            <p:grpSpPr>
              <a:xfrm>
                <a:off x="5090124" y="3803108"/>
                <a:ext cx="486401" cy="865660"/>
                <a:chOff x="5098201" y="3717032"/>
                <a:chExt cx="486401" cy="865660"/>
              </a:xfrm>
            </p:grpSpPr>
            <p:sp>
              <p:nvSpPr>
                <p:cNvPr id="281" name="tower"/>
                <p:cNvSpPr>
                  <a:spLocks noEditPoints="1" noChangeArrowheads="1"/>
                </p:cNvSpPr>
                <p:nvPr/>
              </p:nvSpPr>
              <p:spPr bwMode="auto">
                <a:xfrm>
                  <a:off x="5148064" y="3717032"/>
                  <a:ext cx="427139" cy="820444"/>
                </a:xfrm>
                <a:custGeom>
                  <a:avLst/>
                  <a:gdLst>
                    <a:gd name="T0" fmla="*/ 0 w 21600"/>
                    <a:gd name="T1" fmla="*/ 2184 h 21600"/>
                    <a:gd name="T2" fmla="*/ 6664 w 21600"/>
                    <a:gd name="T3" fmla="*/ 0 h 21600"/>
                    <a:gd name="T4" fmla="*/ 10800 w 21600"/>
                    <a:gd name="T5" fmla="*/ 0 h 21600"/>
                    <a:gd name="T6" fmla="*/ 21600 w 21600"/>
                    <a:gd name="T7" fmla="*/ 0 h 21600"/>
                    <a:gd name="T8" fmla="*/ 21600 w 21600"/>
                    <a:gd name="T9" fmla="*/ 11649 h 21600"/>
                    <a:gd name="T10" fmla="*/ 21600 w 21600"/>
                    <a:gd name="T11" fmla="*/ 19416 h 21600"/>
                    <a:gd name="T12" fmla="*/ 15166 w 21600"/>
                    <a:gd name="T13" fmla="*/ 21600 h 21600"/>
                    <a:gd name="T14" fmla="*/ 10570 w 21600"/>
                    <a:gd name="T15" fmla="*/ 21600 h 21600"/>
                    <a:gd name="T16" fmla="*/ 0 w 21600"/>
                    <a:gd name="T17" fmla="*/ 21600 h 21600"/>
                    <a:gd name="T18" fmla="*/ 0 w 21600"/>
                    <a:gd name="T19" fmla="*/ 11528 h 21600"/>
                    <a:gd name="T20" fmla="*/ 459 w 21600"/>
                    <a:gd name="T21" fmla="*/ 22540 h 21600"/>
                    <a:gd name="T22" fmla="*/ 21485 w 21600"/>
                    <a:gd name="T23" fmla="*/ 270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T20" t="T21" r="T22" b="T23"/>
                  <a:pathLst>
                    <a:path w="21600" h="21600" extrusionOk="0">
                      <a:moveTo>
                        <a:pt x="0" y="2184"/>
                      </a:moveTo>
                      <a:lnTo>
                        <a:pt x="6664" y="0"/>
                      </a:lnTo>
                      <a:lnTo>
                        <a:pt x="10800" y="0"/>
                      </a:lnTo>
                      <a:lnTo>
                        <a:pt x="21600" y="0"/>
                      </a:lnTo>
                      <a:lnTo>
                        <a:pt x="21600" y="11649"/>
                      </a:lnTo>
                      <a:lnTo>
                        <a:pt x="21600" y="19416"/>
                      </a:lnTo>
                      <a:lnTo>
                        <a:pt x="15166" y="21600"/>
                      </a:lnTo>
                      <a:lnTo>
                        <a:pt x="10570" y="21600"/>
                      </a:lnTo>
                      <a:lnTo>
                        <a:pt x="0" y="21600"/>
                      </a:lnTo>
                      <a:lnTo>
                        <a:pt x="0" y="11528"/>
                      </a:lnTo>
                      <a:lnTo>
                        <a:pt x="0" y="2184"/>
                      </a:lnTo>
                      <a:close/>
                    </a:path>
                    <a:path w="21600" h="21600" extrusionOk="0">
                      <a:moveTo>
                        <a:pt x="0" y="2184"/>
                      </a:moveTo>
                      <a:lnTo>
                        <a:pt x="0" y="2184"/>
                      </a:lnTo>
                      <a:lnTo>
                        <a:pt x="14706" y="2184"/>
                      </a:lnTo>
                      <a:lnTo>
                        <a:pt x="21600" y="0"/>
                      </a:lnTo>
                      <a:moveTo>
                        <a:pt x="0" y="2184"/>
                      </a:moveTo>
                      <a:lnTo>
                        <a:pt x="14706" y="2184"/>
                      </a:lnTo>
                      <a:lnTo>
                        <a:pt x="14706" y="5339"/>
                      </a:lnTo>
                      <a:lnTo>
                        <a:pt x="14706" y="17474"/>
                      </a:lnTo>
                      <a:lnTo>
                        <a:pt x="14706" y="21600"/>
                      </a:lnTo>
                      <a:moveTo>
                        <a:pt x="1149" y="3034"/>
                      </a:moveTo>
                      <a:lnTo>
                        <a:pt x="13328" y="3034"/>
                      </a:lnTo>
                      <a:lnTo>
                        <a:pt x="13328" y="3519"/>
                      </a:lnTo>
                      <a:lnTo>
                        <a:pt x="1149" y="3519"/>
                      </a:lnTo>
                      <a:lnTo>
                        <a:pt x="1149" y="3034"/>
                      </a:lnTo>
                      <a:moveTo>
                        <a:pt x="1149" y="4490"/>
                      </a:moveTo>
                      <a:lnTo>
                        <a:pt x="13328" y="4490"/>
                      </a:lnTo>
                      <a:lnTo>
                        <a:pt x="13328" y="4854"/>
                      </a:lnTo>
                      <a:lnTo>
                        <a:pt x="1149" y="4854"/>
                      </a:lnTo>
                      <a:lnTo>
                        <a:pt x="1149" y="4490"/>
                      </a:lnTo>
                      <a:moveTo>
                        <a:pt x="1149" y="5946"/>
                      </a:moveTo>
                      <a:lnTo>
                        <a:pt x="13328" y="5946"/>
                      </a:lnTo>
                      <a:lnTo>
                        <a:pt x="13328" y="6310"/>
                      </a:lnTo>
                      <a:lnTo>
                        <a:pt x="1149" y="6310"/>
                      </a:lnTo>
                      <a:lnTo>
                        <a:pt x="1149" y="5946"/>
                      </a:lnTo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pic>
              <p:nvPicPr>
                <p:cNvPr id="282" name="Picture 11" descr="http://www.jazdpackaging.com/content/download.htm?contentSetId=90000621&amp;contentId=90000697&amp;contentSetTypeId=5&amp;pageTypeId=7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5098201" y="4327306"/>
                  <a:ext cx="486401" cy="25538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69" name="Group 237"/>
              <p:cNvGrpSpPr/>
              <p:nvPr/>
            </p:nvGrpSpPr>
            <p:grpSpPr>
              <a:xfrm>
                <a:off x="6228184" y="2780928"/>
                <a:ext cx="486401" cy="865660"/>
                <a:chOff x="5098201" y="3717032"/>
                <a:chExt cx="486401" cy="865660"/>
              </a:xfrm>
            </p:grpSpPr>
            <p:sp>
              <p:nvSpPr>
                <p:cNvPr id="279" name="tower"/>
                <p:cNvSpPr>
                  <a:spLocks noEditPoints="1" noChangeArrowheads="1"/>
                </p:cNvSpPr>
                <p:nvPr/>
              </p:nvSpPr>
              <p:spPr bwMode="auto">
                <a:xfrm>
                  <a:off x="5148064" y="3717032"/>
                  <a:ext cx="427139" cy="820444"/>
                </a:xfrm>
                <a:custGeom>
                  <a:avLst/>
                  <a:gdLst>
                    <a:gd name="T0" fmla="*/ 0 w 21600"/>
                    <a:gd name="T1" fmla="*/ 2184 h 21600"/>
                    <a:gd name="T2" fmla="*/ 6664 w 21600"/>
                    <a:gd name="T3" fmla="*/ 0 h 21600"/>
                    <a:gd name="T4" fmla="*/ 10800 w 21600"/>
                    <a:gd name="T5" fmla="*/ 0 h 21600"/>
                    <a:gd name="T6" fmla="*/ 21600 w 21600"/>
                    <a:gd name="T7" fmla="*/ 0 h 21600"/>
                    <a:gd name="T8" fmla="*/ 21600 w 21600"/>
                    <a:gd name="T9" fmla="*/ 11649 h 21600"/>
                    <a:gd name="T10" fmla="*/ 21600 w 21600"/>
                    <a:gd name="T11" fmla="*/ 19416 h 21600"/>
                    <a:gd name="T12" fmla="*/ 15166 w 21600"/>
                    <a:gd name="T13" fmla="*/ 21600 h 21600"/>
                    <a:gd name="T14" fmla="*/ 10570 w 21600"/>
                    <a:gd name="T15" fmla="*/ 21600 h 21600"/>
                    <a:gd name="T16" fmla="*/ 0 w 21600"/>
                    <a:gd name="T17" fmla="*/ 21600 h 21600"/>
                    <a:gd name="T18" fmla="*/ 0 w 21600"/>
                    <a:gd name="T19" fmla="*/ 11528 h 21600"/>
                    <a:gd name="T20" fmla="*/ 459 w 21600"/>
                    <a:gd name="T21" fmla="*/ 22540 h 21600"/>
                    <a:gd name="T22" fmla="*/ 21485 w 21600"/>
                    <a:gd name="T23" fmla="*/ 270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T20" t="T21" r="T22" b="T23"/>
                  <a:pathLst>
                    <a:path w="21600" h="21600" extrusionOk="0">
                      <a:moveTo>
                        <a:pt x="0" y="2184"/>
                      </a:moveTo>
                      <a:lnTo>
                        <a:pt x="6664" y="0"/>
                      </a:lnTo>
                      <a:lnTo>
                        <a:pt x="10800" y="0"/>
                      </a:lnTo>
                      <a:lnTo>
                        <a:pt x="21600" y="0"/>
                      </a:lnTo>
                      <a:lnTo>
                        <a:pt x="21600" y="11649"/>
                      </a:lnTo>
                      <a:lnTo>
                        <a:pt x="21600" y="19416"/>
                      </a:lnTo>
                      <a:lnTo>
                        <a:pt x="15166" y="21600"/>
                      </a:lnTo>
                      <a:lnTo>
                        <a:pt x="10570" y="21600"/>
                      </a:lnTo>
                      <a:lnTo>
                        <a:pt x="0" y="21600"/>
                      </a:lnTo>
                      <a:lnTo>
                        <a:pt x="0" y="11528"/>
                      </a:lnTo>
                      <a:lnTo>
                        <a:pt x="0" y="2184"/>
                      </a:lnTo>
                      <a:close/>
                    </a:path>
                    <a:path w="21600" h="21600" extrusionOk="0">
                      <a:moveTo>
                        <a:pt x="0" y="2184"/>
                      </a:moveTo>
                      <a:lnTo>
                        <a:pt x="0" y="2184"/>
                      </a:lnTo>
                      <a:lnTo>
                        <a:pt x="14706" y="2184"/>
                      </a:lnTo>
                      <a:lnTo>
                        <a:pt x="21600" y="0"/>
                      </a:lnTo>
                      <a:moveTo>
                        <a:pt x="0" y="2184"/>
                      </a:moveTo>
                      <a:lnTo>
                        <a:pt x="14706" y="2184"/>
                      </a:lnTo>
                      <a:lnTo>
                        <a:pt x="14706" y="5339"/>
                      </a:lnTo>
                      <a:lnTo>
                        <a:pt x="14706" y="17474"/>
                      </a:lnTo>
                      <a:lnTo>
                        <a:pt x="14706" y="21600"/>
                      </a:lnTo>
                      <a:moveTo>
                        <a:pt x="1149" y="3034"/>
                      </a:moveTo>
                      <a:lnTo>
                        <a:pt x="13328" y="3034"/>
                      </a:lnTo>
                      <a:lnTo>
                        <a:pt x="13328" y="3519"/>
                      </a:lnTo>
                      <a:lnTo>
                        <a:pt x="1149" y="3519"/>
                      </a:lnTo>
                      <a:lnTo>
                        <a:pt x="1149" y="3034"/>
                      </a:lnTo>
                      <a:moveTo>
                        <a:pt x="1149" y="4490"/>
                      </a:moveTo>
                      <a:lnTo>
                        <a:pt x="13328" y="4490"/>
                      </a:lnTo>
                      <a:lnTo>
                        <a:pt x="13328" y="4854"/>
                      </a:lnTo>
                      <a:lnTo>
                        <a:pt x="1149" y="4854"/>
                      </a:lnTo>
                      <a:lnTo>
                        <a:pt x="1149" y="4490"/>
                      </a:lnTo>
                      <a:moveTo>
                        <a:pt x="1149" y="5946"/>
                      </a:moveTo>
                      <a:lnTo>
                        <a:pt x="13328" y="5946"/>
                      </a:lnTo>
                      <a:lnTo>
                        <a:pt x="13328" y="6310"/>
                      </a:lnTo>
                      <a:lnTo>
                        <a:pt x="1149" y="6310"/>
                      </a:lnTo>
                      <a:lnTo>
                        <a:pt x="1149" y="5946"/>
                      </a:lnTo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pic>
              <p:nvPicPr>
                <p:cNvPr id="280" name="Picture 11" descr="http://www.jazdpackaging.com/content/download.htm?contentSetId=90000621&amp;contentId=90000697&amp;contentSetTypeId=5&amp;pageTypeId=7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5098201" y="4327306"/>
                  <a:ext cx="486401" cy="25538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70" name="Group 240"/>
              <p:cNvGrpSpPr/>
              <p:nvPr/>
            </p:nvGrpSpPr>
            <p:grpSpPr>
              <a:xfrm>
                <a:off x="6804248" y="2204864"/>
                <a:ext cx="486401" cy="865660"/>
                <a:chOff x="5098201" y="3717032"/>
                <a:chExt cx="486401" cy="865660"/>
              </a:xfrm>
            </p:grpSpPr>
            <p:sp>
              <p:nvSpPr>
                <p:cNvPr id="277" name="tower"/>
                <p:cNvSpPr>
                  <a:spLocks noEditPoints="1" noChangeArrowheads="1"/>
                </p:cNvSpPr>
                <p:nvPr/>
              </p:nvSpPr>
              <p:spPr bwMode="auto">
                <a:xfrm>
                  <a:off x="5148064" y="3717032"/>
                  <a:ext cx="427139" cy="820444"/>
                </a:xfrm>
                <a:custGeom>
                  <a:avLst/>
                  <a:gdLst>
                    <a:gd name="T0" fmla="*/ 0 w 21600"/>
                    <a:gd name="T1" fmla="*/ 2184 h 21600"/>
                    <a:gd name="T2" fmla="*/ 6664 w 21600"/>
                    <a:gd name="T3" fmla="*/ 0 h 21600"/>
                    <a:gd name="T4" fmla="*/ 10800 w 21600"/>
                    <a:gd name="T5" fmla="*/ 0 h 21600"/>
                    <a:gd name="T6" fmla="*/ 21600 w 21600"/>
                    <a:gd name="T7" fmla="*/ 0 h 21600"/>
                    <a:gd name="T8" fmla="*/ 21600 w 21600"/>
                    <a:gd name="T9" fmla="*/ 11649 h 21600"/>
                    <a:gd name="T10" fmla="*/ 21600 w 21600"/>
                    <a:gd name="T11" fmla="*/ 19416 h 21600"/>
                    <a:gd name="T12" fmla="*/ 15166 w 21600"/>
                    <a:gd name="T13" fmla="*/ 21600 h 21600"/>
                    <a:gd name="T14" fmla="*/ 10570 w 21600"/>
                    <a:gd name="T15" fmla="*/ 21600 h 21600"/>
                    <a:gd name="T16" fmla="*/ 0 w 21600"/>
                    <a:gd name="T17" fmla="*/ 21600 h 21600"/>
                    <a:gd name="T18" fmla="*/ 0 w 21600"/>
                    <a:gd name="T19" fmla="*/ 11528 h 21600"/>
                    <a:gd name="T20" fmla="*/ 459 w 21600"/>
                    <a:gd name="T21" fmla="*/ 22540 h 21600"/>
                    <a:gd name="T22" fmla="*/ 21485 w 21600"/>
                    <a:gd name="T23" fmla="*/ 270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T20" t="T21" r="T22" b="T23"/>
                  <a:pathLst>
                    <a:path w="21600" h="21600" extrusionOk="0">
                      <a:moveTo>
                        <a:pt x="0" y="2184"/>
                      </a:moveTo>
                      <a:lnTo>
                        <a:pt x="6664" y="0"/>
                      </a:lnTo>
                      <a:lnTo>
                        <a:pt x="10800" y="0"/>
                      </a:lnTo>
                      <a:lnTo>
                        <a:pt x="21600" y="0"/>
                      </a:lnTo>
                      <a:lnTo>
                        <a:pt x="21600" y="11649"/>
                      </a:lnTo>
                      <a:lnTo>
                        <a:pt x="21600" y="19416"/>
                      </a:lnTo>
                      <a:lnTo>
                        <a:pt x="15166" y="21600"/>
                      </a:lnTo>
                      <a:lnTo>
                        <a:pt x="10570" y="21600"/>
                      </a:lnTo>
                      <a:lnTo>
                        <a:pt x="0" y="21600"/>
                      </a:lnTo>
                      <a:lnTo>
                        <a:pt x="0" y="11528"/>
                      </a:lnTo>
                      <a:lnTo>
                        <a:pt x="0" y="2184"/>
                      </a:lnTo>
                      <a:close/>
                    </a:path>
                    <a:path w="21600" h="21600" extrusionOk="0">
                      <a:moveTo>
                        <a:pt x="0" y="2184"/>
                      </a:moveTo>
                      <a:lnTo>
                        <a:pt x="0" y="2184"/>
                      </a:lnTo>
                      <a:lnTo>
                        <a:pt x="14706" y="2184"/>
                      </a:lnTo>
                      <a:lnTo>
                        <a:pt x="21600" y="0"/>
                      </a:lnTo>
                      <a:moveTo>
                        <a:pt x="0" y="2184"/>
                      </a:moveTo>
                      <a:lnTo>
                        <a:pt x="14706" y="2184"/>
                      </a:lnTo>
                      <a:lnTo>
                        <a:pt x="14706" y="5339"/>
                      </a:lnTo>
                      <a:lnTo>
                        <a:pt x="14706" y="17474"/>
                      </a:lnTo>
                      <a:lnTo>
                        <a:pt x="14706" y="21600"/>
                      </a:lnTo>
                      <a:moveTo>
                        <a:pt x="1149" y="3034"/>
                      </a:moveTo>
                      <a:lnTo>
                        <a:pt x="13328" y="3034"/>
                      </a:lnTo>
                      <a:lnTo>
                        <a:pt x="13328" y="3519"/>
                      </a:lnTo>
                      <a:lnTo>
                        <a:pt x="1149" y="3519"/>
                      </a:lnTo>
                      <a:lnTo>
                        <a:pt x="1149" y="3034"/>
                      </a:lnTo>
                      <a:moveTo>
                        <a:pt x="1149" y="4490"/>
                      </a:moveTo>
                      <a:lnTo>
                        <a:pt x="13328" y="4490"/>
                      </a:lnTo>
                      <a:lnTo>
                        <a:pt x="13328" y="4854"/>
                      </a:lnTo>
                      <a:lnTo>
                        <a:pt x="1149" y="4854"/>
                      </a:lnTo>
                      <a:lnTo>
                        <a:pt x="1149" y="4490"/>
                      </a:lnTo>
                      <a:moveTo>
                        <a:pt x="1149" y="5946"/>
                      </a:moveTo>
                      <a:lnTo>
                        <a:pt x="13328" y="5946"/>
                      </a:lnTo>
                      <a:lnTo>
                        <a:pt x="13328" y="6310"/>
                      </a:lnTo>
                      <a:lnTo>
                        <a:pt x="1149" y="6310"/>
                      </a:lnTo>
                      <a:lnTo>
                        <a:pt x="1149" y="5946"/>
                      </a:lnTo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pic>
              <p:nvPicPr>
                <p:cNvPr id="278" name="Picture 11" descr="http://www.jazdpackaging.com/content/download.htm?contentSetId=90000621&amp;contentId=90000697&amp;contentSetTypeId=5&amp;pageTypeId=7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5098201" y="4327306"/>
                  <a:ext cx="486401" cy="25538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71" name="Group 243"/>
              <p:cNvGrpSpPr/>
              <p:nvPr/>
            </p:nvGrpSpPr>
            <p:grpSpPr>
              <a:xfrm>
                <a:off x="7380312" y="1700808"/>
                <a:ext cx="486401" cy="937668"/>
                <a:chOff x="5098201" y="3645024"/>
                <a:chExt cx="486401" cy="937668"/>
              </a:xfrm>
            </p:grpSpPr>
            <p:sp>
              <p:nvSpPr>
                <p:cNvPr id="275" name="tower"/>
                <p:cNvSpPr>
                  <a:spLocks noEditPoints="1" noChangeArrowheads="1"/>
                </p:cNvSpPr>
                <p:nvPr/>
              </p:nvSpPr>
              <p:spPr bwMode="auto">
                <a:xfrm>
                  <a:off x="5112269" y="3645024"/>
                  <a:ext cx="427139" cy="820444"/>
                </a:xfrm>
                <a:custGeom>
                  <a:avLst/>
                  <a:gdLst>
                    <a:gd name="T0" fmla="*/ 0 w 21600"/>
                    <a:gd name="T1" fmla="*/ 2184 h 21600"/>
                    <a:gd name="T2" fmla="*/ 6664 w 21600"/>
                    <a:gd name="T3" fmla="*/ 0 h 21600"/>
                    <a:gd name="T4" fmla="*/ 10800 w 21600"/>
                    <a:gd name="T5" fmla="*/ 0 h 21600"/>
                    <a:gd name="T6" fmla="*/ 21600 w 21600"/>
                    <a:gd name="T7" fmla="*/ 0 h 21600"/>
                    <a:gd name="T8" fmla="*/ 21600 w 21600"/>
                    <a:gd name="T9" fmla="*/ 11649 h 21600"/>
                    <a:gd name="T10" fmla="*/ 21600 w 21600"/>
                    <a:gd name="T11" fmla="*/ 19416 h 21600"/>
                    <a:gd name="T12" fmla="*/ 15166 w 21600"/>
                    <a:gd name="T13" fmla="*/ 21600 h 21600"/>
                    <a:gd name="T14" fmla="*/ 10570 w 21600"/>
                    <a:gd name="T15" fmla="*/ 21600 h 21600"/>
                    <a:gd name="T16" fmla="*/ 0 w 21600"/>
                    <a:gd name="T17" fmla="*/ 21600 h 21600"/>
                    <a:gd name="T18" fmla="*/ 0 w 21600"/>
                    <a:gd name="T19" fmla="*/ 11528 h 21600"/>
                    <a:gd name="T20" fmla="*/ 459 w 21600"/>
                    <a:gd name="T21" fmla="*/ 22540 h 21600"/>
                    <a:gd name="T22" fmla="*/ 21485 w 21600"/>
                    <a:gd name="T23" fmla="*/ 270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T20" t="T21" r="T22" b="T23"/>
                  <a:pathLst>
                    <a:path w="21600" h="21600" extrusionOk="0">
                      <a:moveTo>
                        <a:pt x="0" y="2184"/>
                      </a:moveTo>
                      <a:lnTo>
                        <a:pt x="6664" y="0"/>
                      </a:lnTo>
                      <a:lnTo>
                        <a:pt x="10800" y="0"/>
                      </a:lnTo>
                      <a:lnTo>
                        <a:pt x="21600" y="0"/>
                      </a:lnTo>
                      <a:lnTo>
                        <a:pt x="21600" y="11649"/>
                      </a:lnTo>
                      <a:lnTo>
                        <a:pt x="21600" y="19416"/>
                      </a:lnTo>
                      <a:lnTo>
                        <a:pt x="15166" y="21600"/>
                      </a:lnTo>
                      <a:lnTo>
                        <a:pt x="10570" y="21600"/>
                      </a:lnTo>
                      <a:lnTo>
                        <a:pt x="0" y="21600"/>
                      </a:lnTo>
                      <a:lnTo>
                        <a:pt x="0" y="11528"/>
                      </a:lnTo>
                      <a:lnTo>
                        <a:pt x="0" y="2184"/>
                      </a:lnTo>
                      <a:close/>
                    </a:path>
                    <a:path w="21600" h="21600" extrusionOk="0">
                      <a:moveTo>
                        <a:pt x="0" y="2184"/>
                      </a:moveTo>
                      <a:lnTo>
                        <a:pt x="0" y="2184"/>
                      </a:lnTo>
                      <a:lnTo>
                        <a:pt x="14706" y="2184"/>
                      </a:lnTo>
                      <a:lnTo>
                        <a:pt x="21600" y="0"/>
                      </a:lnTo>
                      <a:moveTo>
                        <a:pt x="0" y="2184"/>
                      </a:moveTo>
                      <a:lnTo>
                        <a:pt x="14706" y="2184"/>
                      </a:lnTo>
                      <a:lnTo>
                        <a:pt x="14706" y="5339"/>
                      </a:lnTo>
                      <a:lnTo>
                        <a:pt x="14706" y="17474"/>
                      </a:lnTo>
                      <a:lnTo>
                        <a:pt x="14706" y="21600"/>
                      </a:lnTo>
                      <a:moveTo>
                        <a:pt x="1149" y="3034"/>
                      </a:moveTo>
                      <a:lnTo>
                        <a:pt x="13328" y="3034"/>
                      </a:lnTo>
                      <a:lnTo>
                        <a:pt x="13328" y="3519"/>
                      </a:lnTo>
                      <a:lnTo>
                        <a:pt x="1149" y="3519"/>
                      </a:lnTo>
                      <a:lnTo>
                        <a:pt x="1149" y="3034"/>
                      </a:lnTo>
                      <a:moveTo>
                        <a:pt x="1149" y="4490"/>
                      </a:moveTo>
                      <a:lnTo>
                        <a:pt x="13328" y="4490"/>
                      </a:lnTo>
                      <a:lnTo>
                        <a:pt x="13328" y="4854"/>
                      </a:lnTo>
                      <a:lnTo>
                        <a:pt x="1149" y="4854"/>
                      </a:lnTo>
                      <a:lnTo>
                        <a:pt x="1149" y="4490"/>
                      </a:lnTo>
                      <a:moveTo>
                        <a:pt x="1149" y="5946"/>
                      </a:moveTo>
                      <a:lnTo>
                        <a:pt x="13328" y="5946"/>
                      </a:lnTo>
                      <a:lnTo>
                        <a:pt x="13328" y="6310"/>
                      </a:lnTo>
                      <a:lnTo>
                        <a:pt x="1149" y="6310"/>
                      </a:lnTo>
                      <a:lnTo>
                        <a:pt x="1149" y="5946"/>
                      </a:lnTo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pic>
              <p:nvPicPr>
                <p:cNvPr id="276" name="Picture 11" descr="http://www.jazdpackaging.com/content/download.htm?contentSetId=90000621&amp;contentId=90000697&amp;contentSetTypeId=5&amp;pageTypeId=7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5098201" y="4327306"/>
                  <a:ext cx="486401" cy="25538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72" name="Group 258"/>
              <p:cNvGrpSpPr/>
              <p:nvPr/>
            </p:nvGrpSpPr>
            <p:grpSpPr>
              <a:xfrm>
                <a:off x="5652120" y="3212976"/>
                <a:ext cx="486401" cy="865660"/>
                <a:chOff x="5098201" y="3717032"/>
                <a:chExt cx="486401" cy="865660"/>
              </a:xfrm>
            </p:grpSpPr>
            <p:sp>
              <p:nvSpPr>
                <p:cNvPr id="273" name="tower"/>
                <p:cNvSpPr>
                  <a:spLocks noEditPoints="1" noChangeArrowheads="1"/>
                </p:cNvSpPr>
                <p:nvPr/>
              </p:nvSpPr>
              <p:spPr bwMode="auto">
                <a:xfrm>
                  <a:off x="5148064" y="3717032"/>
                  <a:ext cx="427139" cy="820444"/>
                </a:xfrm>
                <a:custGeom>
                  <a:avLst/>
                  <a:gdLst>
                    <a:gd name="T0" fmla="*/ 0 w 21600"/>
                    <a:gd name="T1" fmla="*/ 2184 h 21600"/>
                    <a:gd name="T2" fmla="*/ 6664 w 21600"/>
                    <a:gd name="T3" fmla="*/ 0 h 21600"/>
                    <a:gd name="T4" fmla="*/ 10800 w 21600"/>
                    <a:gd name="T5" fmla="*/ 0 h 21600"/>
                    <a:gd name="T6" fmla="*/ 21600 w 21600"/>
                    <a:gd name="T7" fmla="*/ 0 h 21600"/>
                    <a:gd name="T8" fmla="*/ 21600 w 21600"/>
                    <a:gd name="T9" fmla="*/ 11649 h 21600"/>
                    <a:gd name="T10" fmla="*/ 21600 w 21600"/>
                    <a:gd name="T11" fmla="*/ 19416 h 21600"/>
                    <a:gd name="T12" fmla="*/ 15166 w 21600"/>
                    <a:gd name="T13" fmla="*/ 21600 h 21600"/>
                    <a:gd name="T14" fmla="*/ 10570 w 21600"/>
                    <a:gd name="T15" fmla="*/ 21600 h 21600"/>
                    <a:gd name="T16" fmla="*/ 0 w 21600"/>
                    <a:gd name="T17" fmla="*/ 21600 h 21600"/>
                    <a:gd name="T18" fmla="*/ 0 w 21600"/>
                    <a:gd name="T19" fmla="*/ 11528 h 21600"/>
                    <a:gd name="T20" fmla="*/ 459 w 21600"/>
                    <a:gd name="T21" fmla="*/ 22540 h 21600"/>
                    <a:gd name="T22" fmla="*/ 21485 w 21600"/>
                    <a:gd name="T23" fmla="*/ 270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T20" t="T21" r="T22" b="T23"/>
                  <a:pathLst>
                    <a:path w="21600" h="21600" extrusionOk="0">
                      <a:moveTo>
                        <a:pt x="0" y="2184"/>
                      </a:moveTo>
                      <a:lnTo>
                        <a:pt x="6664" y="0"/>
                      </a:lnTo>
                      <a:lnTo>
                        <a:pt x="10800" y="0"/>
                      </a:lnTo>
                      <a:lnTo>
                        <a:pt x="21600" y="0"/>
                      </a:lnTo>
                      <a:lnTo>
                        <a:pt x="21600" y="11649"/>
                      </a:lnTo>
                      <a:lnTo>
                        <a:pt x="21600" y="19416"/>
                      </a:lnTo>
                      <a:lnTo>
                        <a:pt x="15166" y="21600"/>
                      </a:lnTo>
                      <a:lnTo>
                        <a:pt x="10570" y="21600"/>
                      </a:lnTo>
                      <a:lnTo>
                        <a:pt x="0" y="21600"/>
                      </a:lnTo>
                      <a:lnTo>
                        <a:pt x="0" y="11528"/>
                      </a:lnTo>
                      <a:lnTo>
                        <a:pt x="0" y="2184"/>
                      </a:lnTo>
                      <a:close/>
                    </a:path>
                    <a:path w="21600" h="21600" extrusionOk="0">
                      <a:moveTo>
                        <a:pt x="0" y="2184"/>
                      </a:moveTo>
                      <a:lnTo>
                        <a:pt x="0" y="2184"/>
                      </a:lnTo>
                      <a:lnTo>
                        <a:pt x="14706" y="2184"/>
                      </a:lnTo>
                      <a:lnTo>
                        <a:pt x="21600" y="0"/>
                      </a:lnTo>
                      <a:moveTo>
                        <a:pt x="0" y="2184"/>
                      </a:moveTo>
                      <a:lnTo>
                        <a:pt x="14706" y="2184"/>
                      </a:lnTo>
                      <a:lnTo>
                        <a:pt x="14706" y="5339"/>
                      </a:lnTo>
                      <a:lnTo>
                        <a:pt x="14706" y="17474"/>
                      </a:lnTo>
                      <a:lnTo>
                        <a:pt x="14706" y="21600"/>
                      </a:lnTo>
                      <a:moveTo>
                        <a:pt x="1149" y="3034"/>
                      </a:moveTo>
                      <a:lnTo>
                        <a:pt x="13328" y="3034"/>
                      </a:lnTo>
                      <a:lnTo>
                        <a:pt x="13328" y="3519"/>
                      </a:lnTo>
                      <a:lnTo>
                        <a:pt x="1149" y="3519"/>
                      </a:lnTo>
                      <a:lnTo>
                        <a:pt x="1149" y="3034"/>
                      </a:lnTo>
                      <a:moveTo>
                        <a:pt x="1149" y="4490"/>
                      </a:moveTo>
                      <a:lnTo>
                        <a:pt x="13328" y="4490"/>
                      </a:lnTo>
                      <a:lnTo>
                        <a:pt x="13328" y="4854"/>
                      </a:lnTo>
                      <a:lnTo>
                        <a:pt x="1149" y="4854"/>
                      </a:lnTo>
                      <a:lnTo>
                        <a:pt x="1149" y="4490"/>
                      </a:lnTo>
                      <a:moveTo>
                        <a:pt x="1149" y="5946"/>
                      </a:moveTo>
                      <a:lnTo>
                        <a:pt x="13328" y="5946"/>
                      </a:lnTo>
                      <a:lnTo>
                        <a:pt x="13328" y="6310"/>
                      </a:lnTo>
                      <a:lnTo>
                        <a:pt x="1149" y="6310"/>
                      </a:lnTo>
                      <a:lnTo>
                        <a:pt x="1149" y="5946"/>
                      </a:lnTo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pic>
              <p:nvPicPr>
                <p:cNvPr id="274" name="Picture 11" descr="http://www.jazdpackaging.com/content/download.htm?contentSetId=90000621&amp;contentId=90000697&amp;contentSetTypeId=5&amp;pageTypeId=7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5098201" y="4327306"/>
                  <a:ext cx="486401" cy="25538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</p:grpSp>
      <p:sp>
        <p:nvSpPr>
          <p:cNvPr id="97" name="TextBox 96"/>
          <p:cNvSpPr txBox="1"/>
          <p:nvPr/>
        </p:nvSpPr>
        <p:spPr>
          <a:xfrm>
            <a:off x="3275856" y="836712"/>
            <a:ext cx="27880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Inaccurate Approximation</a:t>
            </a:r>
          </a:p>
          <a:p>
            <a:r>
              <a:rPr lang="en-US" dirty="0" smtClean="0"/>
              <a:t>of layout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9980"/>
          </a:xfrm>
        </p:spPr>
        <p:txBody>
          <a:bodyPr/>
          <a:lstStyle/>
          <a:p>
            <a:pPr marL="457200" indent="-457200" eaLnBrk="1" hangingPunct="1"/>
            <a:r>
              <a:rPr lang="en-US" dirty="0" err="1" smtClean="0"/>
              <a:t>State,Temperature,Pressure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stored in PLC Modbus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1611"/>
            <a:ext cx="8229600" cy="5123330"/>
          </a:xfrm>
        </p:spPr>
        <p:txBody>
          <a:bodyPr/>
          <a:lstStyle/>
          <a:p>
            <a:r>
              <a:rPr lang="en-US" dirty="0" smtClean="0"/>
              <a:t>PLC (Ego: Giulio Ballardin)</a:t>
            </a:r>
          </a:p>
          <a:p>
            <a:r>
              <a:rPr lang="en-US" dirty="0" smtClean="0"/>
              <a:t>Electronic (Ego: Roberto </a:t>
            </a:r>
            <a:r>
              <a:rPr lang="en-US" dirty="0" err="1" smtClean="0"/>
              <a:t>Cavalieri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95536" y="3356992"/>
            <a:ext cx="1728192" cy="43204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PLC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467544" y="5085184"/>
            <a:ext cx="1584175" cy="43204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Electronics</a:t>
            </a:r>
            <a:endParaRPr lang="en-US" dirty="0"/>
          </a:p>
        </p:txBody>
      </p:sp>
      <p:pic>
        <p:nvPicPr>
          <p:cNvPr id="9" name="il_fi" descr="http://www.jazdpackaging.com/content/download.htm?contentSetId=90000621&amp;contentId=90000697&amp;contentSetTypeId=5&amp;pageTypeId=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2852936"/>
            <a:ext cx="2539575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imagesCAQGXBB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5157192"/>
            <a:ext cx="1008112" cy="897982"/>
          </a:xfrm>
          <a:prstGeom prst="rect">
            <a:avLst/>
          </a:prstGeom>
        </p:spPr>
      </p:pic>
      <p:pic>
        <p:nvPicPr>
          <p:cNvPr id="11" name="Picture 10" descr="valv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39752" y="4941168"/>
            <a:ext cx="1080120" cy="1080120"/>
          </a:xfrm>
          <a:prstGeom prst="rect">
            <a:avLst/>
          </a:prstGeom>
        </p:spPr>
      </p:pic>
      <p:pic>
        <p:nvPicPr>
          <p:cNvPr id="13" name="Picture 12" descr="eurotherm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92080" y="4725144"/>
            <a:ext cx="1008112" cy="100811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563888" y="6165304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20mbar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76056" y="5805264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32.04 </a:t>
            </a:r>
            <a:r>
              <a:rPr lang="en-US" dirty="0" smtClean="0"/>
              <a:t>Centigrade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195736" y="594928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Open (1)</a:t>
            </a:r>
          </a:p>
        </p:txBody>
      </p:sp>
      <p:cxnSp>
        <p:nvCxnSpPr>
          <p:cNvPr id="19" name="Straight Arrow Connector 18"/>
          <p:cNvCxnSpPr>
            <a:stCxn id="11" idx="0"/>
            <a:endCxn id="9" idx="2"/>
          </p:cNvCxnSpPr>
          <p:nvPr/>
        </p:nvCxnSpPr>
        <p:spPr bwMode="auto">
          <a:xfrm flipV="1">
            <a:off x="2879812" y="4149080"/>
            <a:ext cx="1521816" cy="7920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10" idx="0"/>
            <a:endCxn id="9" idx="2"/>
          </p:cNvCxnSpPr>
          <p:nvPr/>
        </p:nvCxnSpPr>
        <p:spPr bwMode="auto">
          <a:xfrm flipV="1">
            <a:off x="4139952" y="4149080"/>
            <a:ext cx="261676" cy="100811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>
            <a:stCxn id="13" idx="0"/>
            <a:endCxn id="9" idx="2"/>
          </p:cNvCxnSpPr>
          <p:nvPr/>
        </p:nvCxnSpPr>
        <p:spPr bwMode="auto">
          <a:xfrm flipH="1" flipV="1">
            <a:off x="4401628" y="4149080"/>
            <a:ext cx="1394508" cy="57606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>
            <a:stCxn id="9" idx="3"/>
          </p:cNvCxnSpPr>
          <p:nvPr/>
        </p:nvCxnSpPr>
        <p:spPr bwMode="auto">
          <a:xfrm>
            <a:off x="5671415" y="3501008"/>
            <a:ext cx="7007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3635896" y="2492896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PLC</a:t>
            </a:r>
          </a:p>
        </p:txBody>
      </p:sp>
      <p:graphicFrame>
        <p:nvGraphicFramePr>
          <p:cNvPr id="29" name="Table 28"/>
          <p:cNvGraphicFramePr>
            <a:graphicFrameLocks noGrp="1"/>
          </p:cNvGraphicFramePr>
          <p:nvPr/>
        </p:nvGraphicFramePr>
        <p:xfrm>
          <a:off x="6335688" y="2276872"/>
          <a:ext cx="2808312" cy="25168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4156"/>
                <a:gridCol w="1404156"/>
              </a:tblGrid>
              <a:tr h="555718">
                <a:tc>
                  <a:txBody>
                    <a:bodyPr/>
                    <a:lstStyle/>
                    <a:p>
                      <a:r>
                        <a:rPr lang="en-US" dirty="0" smtClean="0"/>
                        <a:t>Modbus</a:t>
                      </a:r>
                    </a:p>
                    <a:p>
                      <a:r>
                        <a:rPr lang="en-US" dirty="0" smtClean="0"/>
                        <a:t>Address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Modbus</a:t>
                      </a:r>
                    </a:p>
                    <a:p>
                      <a:r>
                        <a:rPr lang="en-US" dirty="0" smtClean="0"/>
                        <a:t>Value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469189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469189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469189">
                <a:tc>
                  <a:txBody>
                    <a:bodyPr/>
                    <a:lstStyle/>
                    <a:p>
                      <a:r>
                        <a:rPr lang="en-US" dirty="0" smtClean="0"/>
                        <a:t>…..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…..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469189">
                <a:tc>
                  <a:txBody>
                    <a:bodyPr/>
                    <a:lstStyle/>
                    <a:p>
                      <a:r>
                        <a:rPr lang="en-US" dirty="0" smtClean="0"/>
                        <a:t>63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32.04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Framework/</a:t>
            </a:r>
            <a:r>
              <a:rPr lang="en-US" dirty="0" err="1" smtClean="0"/>
              <a:t>scada</a:t>
            </a:r>
            <a:r>
              <a:rPr lang="en-US" dirty="0" smtClean="0"/>
              <a:t> to control PLC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PLC Memory contains list of addresses and values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What attributes do Modbus Values represent (State, Pressure, Temperature?)</a:t>
            </a:r>
          </a:p>
          <a:p>
            <a:r>
              <a:rPr lang="en-US" dirty="0" smtClean="0"/>
              <a:t>Which PLC is it? Need unique name (</a:t>
            </a:r>
            <a:r>
              <a:rPr lang="en-US" dirty="0" err="1" smtClean="0"/>
              <a:t>vac</a:t>
            </a:r>
            <a:r>
              <a:rPr lang="en-US" dirty="0" smtClean="0"/>
              <a:t>/cryotrap/web-l2-02)</a:t>
            </a:r>
          </a:p>
          <a:p>
            <a:endParaRPr lang="en-US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411760" y="1412776"/>
          <a:ext cx="2808312" cy="25168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4156"/>
                <a:gridCol w="1404156"/>
              </a:tblGrid>
              <a:tr h="555718">
                <a:tc>
                  <a:txBody>
                    <a:bodyPr/>
                    <a:lstStyle/>
                    <a:p>
                      <a:r>
                        <a:rPr lang="en-US" dirty="0" smtClean="0"/>
                        <a:t>Modbus</a:t>
                      </a:r>
                    </a:p>
                    <a:p>
                      <a:r>
                        <a:rPr lang="en-US" dirty="0" smtClean="0"/>
                        <a:t>Address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Modbus</a:t>
                      </a:r>
                    </a:p>
                    <a:p>
                      <a:r>
                        <a:rPr lang="en-US" dirty="0" smtClean="0"/>
                        <a:t>Value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469189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469189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469189">
                <a:tc>
                  <a:txBody>
                    <a:bodyPr/>
                    <a:lstStyle/>
                    <a:p>
                      <a:r>
                        <a:rPr lang="en-US" dirty="0" smtClean="0"/>
                        <a:t>…..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…..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469189">
                <a:tc>
                  <a:txBody>
                    <a:bodyPr/>
                    <a:lstStyle/>
                    <a:p>
                      <a:r>
                        <a:rPr lang="en-US" dirty="0" smtClean="0"/>
                        <a:t>63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32.04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Content Placeholder 3" descr="temp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23528" y="692696"/>
            <a:ext cx="2504388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4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Modbus Values -&gt; Tango Attributes</a:t>
            </a:r>
            <a:endParaRPr lang="en-GB" sz="2800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764704"/>
            <a:ext cx="8001000" cy="5195888"/>
          </a:xfrm>
        </p:spPr>
        <p:txBody>
          <a:bodyPr/>
          <a:lstStyle/>
          <a:p>
            <a:pPr marL="457200" indent="-457200" eaLnBrk="1" hangingPunct="1">
              <a:buNone/>
            </a:pPr>
            <a:r>
              <a:rPr lang="en-US" dirty="0" smtClean="0"/>
              <a:t> </a:t>
            </a:r>
          </a:p>
        </p:txBody>
      </p:sp>
      <p:pic>
        <p:nvPicPr>
          <p:cNvPr id="5" name="Picture 4" descr="greencontainer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889" y="1473088"/>
            <a:ext cx="5310758" cy="3612097"/>
          </a:xfrm>
          <a:prstGeom prst="rect">
            <a:avLst/>
          </a:prstGeom>
        </p:spPr>
      </p:pic>
      <p:grpSp>
        <p:nvGrpSpPr>
          <p:cNvPr id="2" name="Group 21"/>
          <p:cNvGrpSpPr/>
          <p:nvPr/>
        </p:nvGrpSpPr>
        <p:grpSpPr>
          <a:xfrm>
            <a:off x="1043608" y="4509120"/>
            <a:ext cx="1331640" cy="1224136"/>
            <a:chOff x="2339752" y="2852936"/>
            <a:chExt cx="3960440" cy="3202238"/>
          </a:xfrm>
        </p:grpSpPr>
        <p:pic>
          <p:nvPicPr>
            <p:cNvPr id="7" name="il_fi" descr="http://www.jazdpackaging.com/content/download.htm?contentSetId=90000621&amp;contentId=90000697&amp;contentSetTypeId=5&amp;pageTypeId=7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31840" y="2852936"/>
              <a:ext cx="2539575" cy="1296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7" descr="imagesCAQGXBBW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35896" y="5157192"/>
              <a:ext cx="1008112" cy="897982"/>
            </a:xfrm>
            <a:prstGeom prst="rect">
              <a:avLst/>
            </a:prstGeom>
          </p:spPr>
        </p:pic>
        <p:pic>
          <p:nvPicPr>
            <p:cNvPr id="10" name="Picture 9" descr="valve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39752" y="4941168"/>
              <a:ext cx="1080120" cy="1080120"/>
            </a:xfrm>
            <a:prstGeom prst="rect">
              <a:avLst/>
            </a:prstGeom>
          </p:spPr>
        </p:pic>
        <p:pic>
          <p:nvPicPr>
            <p:cNvPr id="11" name="Picture 10" descr="eurotherm.bmp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92080" y="4725144"/>
              <a:ext cx="1008112" cy="1008112"/>
            </a:xfrm>
            <a:prstGeom prst="rect">
              <a:avLst/>
            </a:prstGeom>
          </p:spPr>
        </p:pic>
        <p:cxnSp>
          <p:nvCxnSpPr>
            <p:cNvPr id="12" name="Straight Arrow Connector 11"/>
            <p:cNvCxnSpPr>
              <a:stCxn id="10" idx="0"/>
              <a:endCxn id="7" idx="2"/>
            </p:cNvCxnSpPr>
            <p:nvPr/>
          </p:nvCxnSpPr>
          <p:spPr bwMode="auto">
            <a:xfrm flipV="1">
              <a:off x="2879812" y="4149080"/>
              <a:ext cx="1521816" cy="7920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" name="Straight Arrow Connector 12"/>
            <p:cNvCxnSpPr>
              <a:stCxn id="8" idx="0"/>
              <a:endCxn id="7" idx="2"/>
            </p:cNvCxnSpPr>
            <p:nvPr/>
          </p:nvCxnSpPr>
          <p:spPr bwMode="auto">
            <a:xfrm flipV="1">
              <a:off x="4139952" y="4149080"/>
              <a:ext cx="261676" cy="1008112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" name="Straight Arrow Connector 13"/>
            <p:cNvCxnSpPr>
              <a:stCxn id="11" idx="0"/>
              <a:endCxn id="7" idx="2"/>
            </p:cNvCxnSpPr>
            <p:nvPr/>
          </p:nvCxnSpPr>
          <p:spPr bwMode="auto">
            <a:xfrm flipH="1" flipV="1">
              <a:off x="4401628" y="4149080"/>
              <a:ext cx="1394508" cy="576064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251520" y="2492896"/>
          <a:ext cx="2808312" cy="25168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4156"/>
                <a:gridCol w="1404156"/>
              </a:tblGrid>
              <a:tr h="555718">
                <a:tc>
                  <a:txBody>
                    <a:bodyPr/>
                    <a:lstStyle/>
                    <a:p>
                      <a:r>
                        <a:rPr lang="en-US" dirty="0" smtClean="0"/>
                        <a:t>Modbus</a:t>
                      </a:r>
                    </a:p>
                    <a:p>
                      <a:r>
                        <a:rPr lang="en-US" dirty="0" smtClean="0"/>
                        <a:t>Address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Modbus</a:t>
                      </a:r>
                    </a:p>
                    <a:p>
                      <a:r>
                        <a:rPr lang="en-US" dirty="0" smtClean="0"/>
                        <a:t>Value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469189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469189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469189">
                <a:tc>
                  <a:txBody>
                    <a:bodyPr/>
                    <a:lstStyle/>
                    <a:p>
                      <a:r>
                        <a:rPr lang="en-US" dirty="0" smtClean="0"/>
                        <a:t>…..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…..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469189">
                <a:tc>
                  <a:txBody>
                    <a:bodyPr/>
                    <a:lstStyle/>
                    <a:p>
                      <a:r>
                        <a:rPr lang="en-US" dirty="0" smtClean="0"/>
                        <a:t>63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32.04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19" name="Oval 18"/>
          <p:cNvSpPr/>
          <p:nvPr/>
        </p:nvSpPr>
        <p:spPr>
          <a:xfrm>
            <a:off x="179512" y="620688"/>
            <a:ext cx="611560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4572000" y="1772816"/>
          <a:ext cx="3528392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4196"/>
                <a:gridCol w="1764196"/>
              </a:tblGrid>
              <a:tr h="360040">
                <a:tc gridSpan="2"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vac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/cryotrap/web-l1-02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6300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Modbus</a:t>
                      </a:r>
                    </a:p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Value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Tango</a:t>
                      </a:r>
                    </a:p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Attribute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63007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Valve State</a:t>
                      </a:r>
                    </a:p>
                    <a:p>
                      <a:r>
                        <a:rPr lang="en-US" dirty="0" smtClean="0"/>
                        <a:t>(1 = open)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630070">
                <a:tc>
                  <a:txBody>
                    <a:bodyPr/>
                    <a:lstStyle/>
                    <a:p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Pressure1</a:t>
                      </a:r>
                      <a:r>
                        <a:rPr lang="en-US" baseline="0" dirty="0" smtClean="0"/>
                        <a:t> (mbar)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en-US" dirty="0" smtClean="0"/>
                        <a:t>…..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630070">
                <a:tc>
                  <a:txBody>
                    <a:bodyPr/>
                    <a:lstStyle/>
                    <a:p>
                      <a:r>
                        <a:rPr lang="en-US" dirty="0" smtClean="0"/>
                        <a:t>32.04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Temp3</a:t>
                      </a:r>
                    </a:p>
                    <a:p>
                      <a:r>
                        <a:rPr lang="en-US" dirty="0" smtClean="0"/>
                        <a:t>(Celsius)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18" name="Straight Arrow Connector 17"/>
          <p:cNvCxnSpPr>
            <a:stCxn id="19" idx="6"/>
          </p:cNvCxnSpPr>
          <p:nvPr/>
        </p:nvCxnSpPr>
        <p:spPr bwMode="auto">
          <a:xfrm>
            <a:off x="791072" y="872716"/>
            <a:ext cx="4032448" cy="111612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V="1">
            <a:off x="2483768" y="3645024"/>
            <a:ext cx="2160240" cy="14401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2987824" y="5517232"/>
            <a:ext cx="4929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Tango drivers experience exists at </a:t>
            </a:r>
            <a:r>
              <a:rPr lang="en-US" dirty="0" err="1" smtClean="0"/>
              <a:t>lal</a:t>
            </a:r>
            <a:r>
              <a:rPr lang="en-US" dirty="0" smtClean="0"/>
              <a:t> and ego.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Straight Connector 34"/>
          <p:cNvCxnSpPr/>
          <p:nvPr/>
        </p:nvCxnSpPr>
        <p:spPr bwMode="auto">
          <a:xfrm>
            <a:off x="5652120" y="3717032"/>
            <a:ext cx="0" cy="34386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2813" name="Line 13"/>
          <p:cNvSpPr>
            <a:spLocks noChangeShapeType="1"/>
          </p:cNvSpPr>
          <p:nvPr/>
        </p:nvSpPr>
        <p:spPr bwMode="auto">
          <a:xfrm>
            <a:off x="5724128" y="2708920"/>
            <a:ext cx="0" cy="34505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0" name="Line 13"/>
          <p:cNvSpPr>
            <a:spLocks noChangeShapeType="1"/>
          </p:cNvSpPr>
          <p:nvPr/>
        </p:nvSpPr>
        <p:spPr bwMode="auto">
          <a:xfrm>
            <a:off x="3995936" y="2708920"/>
            <a:ext cx="0" cy="43204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9" name="Line 13"/>
          <p:cNvSpPr>
            <a:spLocks noChangeShapeType="1"/>
          </p:cNvSpPr>
          <p:nvPr/>
        </p:nvSpPr>
        <p:spPr bwMode="auto">
          <a:xfrm>
            <a:off x="1259632" y="2708920"/>
            <a:ext cx="0" cy="43204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2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80151" cy="457200"/>
          </a:xfrm>
        </p:spPr>
        <p:txBody>
          <a:bodyPr/>
          <a:lstStyle/>
          <a:p>
            <a:r>
              <a:rPr lang="en-US" dirty="0" smtClean="0"/>
              <a:t>Tango is a software Framework</a:t>
            </a:r>
            <a:endParaRPr lang="fr-FR" dirty="0"/>
          </a:p>
        </p:txBody>
      </p:sp>
      <p:sp>
        <p:nvSpPr>
          <p:cNvPr id="332803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620688"/>
            <a:ext cx="7772400" cy="533400"/>
          </a:xfrm>
        </p:spPr>
        <p:txBody>
          <a:bodyPr/>
          <a:lstStyle/>
          <a:p>
            <a:endParaRPr lang="en-US" dirty="0" smtClean="0"/>
          </a:p>
          <a:p>
            <a:pPr>
              <a:buNone/>
            </a:pPr>
            <a:endParaRPr lang="fr-FR" dirty="0"/>
          </a:p>
        </p:txBody>
      </p:sp>
      <p:sp>
        <p:nvSpPr>
          <p:cNvPr id="332832" name="Rectangle 32"/>
          <p:cNvSpPr>
            <a:spLocks noChangeArrowheads="1"/>
          </p:cNvSpPr>
          <p:nvPr/>
        </p:nvSpPr>
        <p:spPr bwMode="auto">
          <a:xfrm>
            <a:off x="5364088" y="1844824"/>
            <a:ext cx="73152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b="1" dirty="0" smtClean="0">
                <a:latin typeface="Tahoma" pitchFamily="34" charset="0"/>
              </a:rPr>
              <a:t>C++</a:t>
            </a:r>
          </a:p>
          <a:p>
            <a:pPr algn="ctr"/>
            <a:r>
              <a:rPr lang="en-US" sz="1400" b="1" dirty="0" smtClean="0">
                <a:latin typeface="Tahoma" pitchFamily="34" charset="0"/>
              </a:rPr>
              <a:t>Java</a:t>
            </a:r>
          </a:p>
          <a:p>
            <a:pPr algn="ctr"/>
            <a:r>
              <a:rPr lang="en-US" sz="1400" b="1" dirty="0" smtClean="0">
                <a:latin typeface="Tahoma" pitchFamily="34" charset="0"/>
              </a:rPr>
              <a:t>Python</a:t>
            </a:r>
            <a:endParaRPr lang="fr-FR" sz="1400" b="1" dirty="0">
              <a:latin typeface="Tahoma" pitchFamily="34" charset="0"/>
            </a:endParaRPr>
          </a:p>
        </p:txBody>
      </p:sp>
      <p:graphicFrame>
        <p:nvGraphicFramePr>
          <p:cNvPr id="332838" name="Object 38"/>
          <p:cNvGraphicFramePr>
            <a:graphicFrameLocks noChangeAspect="1"/>
          </p:cNvGraphicFramePr>
          <p:nvPr/>
        </p:nvGraphicFramePr>
        <p:xfrm>
          <a:off x="6372200" y="1844824"/>
          <a:ext cx="882650" cy="914400"/>
        </p:xfrm>
        <a:graphic>
          <a:graphicData uri="http://schemas.openxmlformats.org/presentationml/2006/ole">
            <p:oleObj spid="_x0000_s64514" name="Photo Editor Photo" r:id="rId4" imgW="3761905" imgH="3780952" progId="">
              <p:embed/>
            </p:oleObj>
          </a:graphicData>
        </a:graphic>
      </p:graphicFrame>
      <p:sp>
        <p:nvSpPr>
          <p:cNvPr id="332846" name="Line 46"/>
          <p:cNvSpPr>
            <a:spLocks noChangeShapeType="1"/>
          </p:cNvSpPr>
          <p:nvPr/>
        </p:nvSpPr>
        <p:spPr bwMode="auto">
          <a:xfrm>
            <a:off x="7956376" y="2708920"/>
            <a:ext cx="0" cy="504056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graphicFrame>
        <p:nvGraphicFramePr>
          <p:cNvPr id="79" name="Diagram 78"/>
          <p:cNvGraphicFramePr/>
          <p:nvPr/>
        </p:nvGraphicFramePr>
        <p:xfrm>
          <a:off x="5508104" y="908720"/>
          <a:ext cx="1296144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00" name="Diagram 99"/>
          <p:cNvGraphicFramePr/>
          <p:nvPr/>
        </p:nvGraphicFramePr>
        <p:xfrm>
          <a:off x="0" y="3068960"/>
          <a:ext cx="9144000" cy="5120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pic>
        <p:nvPicPr>
          <p:cNvPr id="77" name="Picture 76" descr="mambo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4848" y="914400"/>
            <a:ext cx="2468880" cy="1904719"/>
          </a:xfrm>
          <a:prstGeom prst="rect">
            <a:avLst/>
          </a:prstGeom>
        </p:spPr>
      </p:pic>
      <p:pic>
        <p:nvPicPr>
          <p:cNvPr id="80" name="Picture 79" descr="Synoptic3.png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771800" y="914400"/>
            <a:ext cx="2468880" cy="1828800"/>
          </a:xfrm>
          <a:prstGeom prst="rect">
            <a:avLst/>
          </a:prstGeom>
        </p:spPr>
      </p:pic>
      <p:graphicFrame>
        <p:nvGraphicFramePr>
          <p:cNvPr id="81" name="Diagram 80"/>
          <p:cNvGraphicFramePr/>
          <p:nvPr/>
        </p:nvGraphicFramePr>
        <p:xfrm>
          <a:off x="7596336" y="4725144"/>
          <a:ext cx="1152128" cy="576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pSp>
        <p:nvGrpSpPr>
          <p:cNvPr id="2" name="Group 164"/>
          <p:cNvGrpSpPr/>
          <p:nvPr/>
        </p:nvGrpSpPr>
        <p:grpSpPr>
          <a:xfrm>
            <a:off x="1043608" y="4077071"/>
            <a:ext cx="3125188" cy="2025097"/>
            <a:chOff x="1386345" y="4065381"/>
            <a:chExt cx="2349956" cy="1696292"/>
          </a:xfrm>
        </p:grpSpPr>
        <p:cxnSp>
          <p:nvCxnSpPr>
            <p:cNvPr id="135" name="Straight Connector 134"/>
            <p:cNvCxnSpPr/>
            <p:nvPr/>
          </p:nvCxnSpPr>
          <p:spPr bwMode="auto">
            <a:xfrm>
              <a:off x="2051720" y="4653136"/>
              <a:ext cx="0" cy="28803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75" name="il_fi" descr="http://www.jazdpackaging.com/content/download.htm?contentSetId=90000621&amp;contentId=90000697&amp;contentSetTypeId=5&amp;pageTypeId=7"/>
            <p:cNvPicPr/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1386345" y="4065381"/>
              <a:ext cx="1368152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" name="TextBox 132"/>
            <p:cNvSpPr txBox="1"/>
            <p:nvPr/>
          </p:nvSpPr>
          <p:spPr>
            <a:xfrm>
              <a:off x="3173155" y="4186013"/>
              <a:ext cx="563146" cy="3093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PLCs</a:t>
              </a:r>
              <a:endParaRPr lang="en-US" dirty="0"/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2631697" y="5392341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Cryotrap</a:t>
              </a:r>
              <a:endParaRPr lang="en-US" dirty="0"/>
            </a:p>
          </p:txBody>
        </p:sp>
      </p:grpSp>
      <p:pic>
        <p:nvPicPr>
          <p:cNvPr id="246794" name="Picture 10" descr="C:\Documents and Settings\mohan\Local Settings\Temporary Internet Files\Content.IE5\ZRQEGTH7\MC900279452[1].wmf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6012160" y="5229200"/>
            <a:ext cx="914400" cy="789397"/>
          </a:xfrm>
          <a:prstGeom prst="rect">
            <a:avLst/>
          </a:prstGeom>
          <a:noFill/>
        </p:spPr>
      </p:pic>
      <p:sp>
        <p:nvSpPr>
          <p:cNvPr id="181" name="TextBox 180"/>
          <p:cNvSpPr txBox="1"/>
          <p:nvPr/>
        </p:nvSpPr>
        <p:spPr>
          <a:xfrm>
            <a:off x="683568" y="548680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mambo</a:t>
            </a:r>
            <a:endParaRPr lang="en-US" dirty="0"/>
          </a:p>
        </p:txBody>
      </p:sp>
      <p:sp>
        <p:nvSpPr>
          <p:cNvPr id="182" name="TextBox 181"/>
          <p:cNvSpPr txBox="1"/>
          <p:nvPr/>
        </p:nvSpPr>
        <p:spPr>
          <a:xfrm>
            <a:off x="3563888" y="548680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synoptic</a:t>
            </a:r>
            <a:endParaRPr lang="en-US" dirty="0"/>
          </a:p>
        </p:txBody>
      </p:sp>
      <p:pic>
        <p:nvPicPr>
          <p:cNvPr id="39" name="il_fi" descr="http://www.jazdpackaging.com/content/download.htm?contentSetId=90000621&amp;contentId=90000697&amp;contentSetTypeId=5&amp;pageTypeId=7"/>
          <p:cNvPicPr/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4860032" y="4077072"/>
            <a:ext cx="1819495" cy="77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7" descr="shipcontainer1.bmp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1" y="3068960"/>
            <a:ext cx="827584" cy="498269"/>
          </a:xfrm>
          <a:prstGeom prst="rect">
            <a:avLst/>
          </a:prstGeom>
        </p:spPr>
      </p:pic>
      <p:cxnSp>
        <p:nvCxnSpPr>
          <p:cNvPr id="30" name="Straight Connector 29"/>
          <p:cNvCxnSpPr/>
          <p:nvPr/>
        </p:nvCxnSpPr>
        <p:spPr bwMode="auto">
          <a:xfrm>
            <a:off x="1907704" y="3645024"/>
            <a:ext cx="0" cy="34386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7" name="Picture 36" descr="Cryotrap2.pn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1331640" y="5157192"/>
            <a:ext cx="1224136" cy="1070090"/>
          </a:xfrm>
          <a:prstGeom prst="rect">
            <a:avLst/>
          </a:prstGeom>
        </p:spPr>
      </p:pic>
      <p:cxnSp>
        <p:nvCxnSpPr>
          <p:cNvPr id="38" name="Straight Connector 37"/>
          <p:cNvCxnSpPr/>
          <p:nvPr/>
        </p:nvCxnSpPr>
        <p:spPr bwMode="auto">
          <a:xfrm>
            <a:off x="5292080" y="4869160"/>
            <a:ext cx="0" cy="34386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>
            <a:off x="6516216" y="4869160"/>
            <a:ext cx="0" cy="34386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3" name="Group 43"/>
          <p:cNvGrpSpPr/>
          <p:nvPr/>
        </p:nvGrpSpPr>
        <p:grpSpPr>
          <a:xfrm>
            <a:off x="7164288" y="908720"/>
            <a:ext cx="1785196" cy="1872208"/>
            <a:chOff x="7524328" y="1628800"/>
            <a:chExt cx="1425156" cy="1152128"/>
          </a:xfrm>
        </p:grpSpPr>
        <p:pic>
          <p:nvPicPr>
            <p:cNvPr id="45" name="Picture 44" descr="VirgoData2.png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668344" y="1916832"/>
              <a:ext cx="1080120" cy="864096"/>
            </a:xfrm>
            <a:prstGeom prst="rect">
              <a:avLst/>
            </a:prstGeom>
          </p:spPr>
        </p:pic>
        <p:pic>
          <p:nvPicPr>
            <p:cNvPr id="46" name="Picture 45" descr="VirgoLogo.png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524328" y="1628800"/>
              <a:ext cx="1425156" cy="260890"/>
            </a:xfrm>
            <a:prstGeom prst="rect">
              <a:avLst/>
            </a:prstGeom>
          </p:spPr>
        </p:pic>
      </p:grpSp>
      <p:sp>
        <p:nvSpPr>
          <p:cNvPr id="58" name="TextBox 57"/>
          <p:cNvSpPr txBox="1"/>
          <p:nvPr/>
        </p:nvSpPr>
        <p:spPr>
          <a:xfrm>
            <a:off x="6894666" y="3501008"/>
            <a:ext cx="2249334" cy="6463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 Package values as </a:t>
            </a:r>
          </a:p>
          <a:p>
            <a:r>
              <a:rPr lang="en-US" dirty="0" smtClean="0"/>
              <a:t>Tango Attributes</a:t>
            </a:r>
            <a:endParaRPr lang="en-US" dirty="0"/>
          </a:p>
        </p:txBody>
      </p:sp>
      <p:sp>
        <p:nvSpPr>
          <p:cNvPr id="48" name="Line 13"/>
          <p:cNvSpPr>
            <a:spLocks noChangeShapeType="1"/>
          </p:cNvSpPr>
          <p:nvPr/>
        </p:nvSpPr>
        <p:spPr bwMode="auto">
          <a:xfrm>
            <a:off x="6732240" y="2780928"/>
            <a:ext cx="0" cy="34505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49" name="Content Placeholder 5" descr="temp1.pn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 bwMode="auto">
          <a:xfrm>
            <a:off x="1619672" y="3573016"/>
            <a:ext cx="522117" cy="360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Content Placeholder 5" descr="temp1.pn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 bwMode="auto">
          <a:xfrm>
            <a:off x="5364088" y="3573016"/>
            <a:ext cx="522117" cy="360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TextBox 50"/>
          <p:cNvSpPr txBox="1"/>
          <p:nvPr/>
        </p:nvSpPr>
        <p:spPr>
          <a:xfrm>
            <a:off x="3995936" y="5661248"/>
            <a:ext cx="915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Towers</a:t>
            </a:r>
            <a:endParaRPr lang="en-US" dirty="0"/>
          </a:p>
        </p:txBody>
      </p:sp>
      <p:sp>
        <p:nvSpPr>
          <p:cNvPr id="52" name="tower"/>
          <p:cNvSpPr>
            <a:spLocks noEditPoints="1" noChangeArrowheads="1"/>
          </p:cNvSpPr>
          <p:nvPr/>
        </p:nvSpPr>
        <p:spPr bwMode="auto">
          <a:xfrm>
            <a:off x="5004048" y="5157192"/>
            <a:ext cx="504055" cy="1152128"/>
          </a:xfrm>
          <a:custGeom>
            <a:avLst/>
            <a:gdLst>
              <a:gd name="T0" fmla="*/ 0 w 21600"/>
              <a:gd name="T1" fmla="*/ 2184 h 21600"/>
              <a:gd name="T2" fmla="*/ 6664 w 21600"/>
              <a:gd name="T3" fmla="*/ 0 h 21600"/>
              <a:gd name="T4" fmla="*/ 10800 w 21600"/>
              <a:gd name="T5" fmla="*/ 0 h 21600"/>
              <a:gd name="T6" fmla="*/ 21600 w 21600"/>
              <a:gd name="T7" fmla="*/ 0 h 21600"/>
              <a:gd name="T8" fmla="*/ 21600 w 21600"/>
              <a:gd name="T9" fmla="*/ 11649 h 21600"/>
              <a:gd name="T10" fmla="*/ 21600 w 21600"/>
              <a:gd name="T11" fmla="*/ 19416 h 21600"/>
              <a:gd name="T12" fmla="*/ 15166 w 21600"/>
              <a:gd name="T13" fmla="*/ 21600 h 21600"/>
              <a:gd name="T14" fmla="*/ 10570 w 21600"/>
              <a:gd name="T15" fmla="*/ 21600 h 21600"/>
              <a:gd name="T16" fmla="*/ 0 w 21600"/>
              <a:gd name="T17" fmla="*/ 21600 h 21600"/>
              <a:gd name="T18" fmla="*/ 0 w 21600"/>
              <a:gd name="T19" fmla="*/ 11528 h 21600"/>
              <a:gd name="T20" fmla="*/ 459 w 21600"/>
              <a:gd name="T21" fmla="*/ 22540 h 21600"/>
              <a:gd name="T22" fmla="*/ 21485 w 21600"/>
              <a:gd name="T23" fmla="*/ 270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 extrusionOk="0">
                <a:moveTo>
                  <a:pt x="0" y="2184"/>
                </a:moveTo>
                <a:lnTo>
                  <a:pt x="6664" y="0"/>
                </a:lnTo>
                <a:lnTo>
                  <a:pt x="10800" y="0"/>
                </a:lnTo>
                <a:lnTo>
                  <a:pt x="21600" y="0"/>
                </a:lnTo>
                <a:lnTo>
                  <a:pt x="21600" y="11649"/>
                </a:lnTo>
                <a:lnTo>
                  <a:pt x="21600" y="19416"/>
                </a:lnTo>
                <a:lnTo>
                  <a:pt x="15166" y="21600"/>
                </a:lnTo>
                <a:lnTo>
                  <a:pt x="10570" y="21600"/>
                </a:lnTo>
                <a:lnTo>
                  <a:pt x="0" y="21600"/>
                </a:lnTo>
                <a:lnTo>
                  <a:pt x="0" y="11528"/>
                </a:lnTo>
                <a:lnTo>
                  <a:pt x="0" y="2184"/>
                </a:lnTo>
                <a:close/>
              </a:path>
              <a:path w="21600" h="21600" extrusionOk="0">
                <a:moveTo>
                  <a:pt x="0" y="2184"/>
                </a:moveTo>
                <a:lnTo>
                  <a:pt x="0" y="2184"/>
                </a:lnTo>
                <a:lnTo>
                  <a:pt x="14706" y="2184"/>
                </a:lnTo>
                <a:lnTo>
                  <a:pt x="21600" y="0"/>
                </a:lnTo>
                <a:moveTo>
                  <a:pt x="0" y="2184"/>
                </a:moveTo>
                <a:lnTo>
                  <a:pt x="14706" y="2184"/>
                </a:lnTo>
                <a:lnTo>
                  <a:pt x="14706" y="5339"/>
                </a:lnTo>
                <a:lnTo>
                  <a:pt x="14706" y="17474"/>
                </a:lnTo>
                <a:lnTo>
                  <a:pt x="14706" y="21600"/>
                </a:lnTo>
                <a:moveTo>
                  <a:pt x="1149" y="3034"/>
                </a:moveTo>
                <a:lnTo>
                  <a:pt x="13328" y="3034"/>
                </a:lnTo>
                <a:lnTo>
                  <a:pt x="13328" y="3519"/>
                </a:lnTo>
                <a:lnTo>
                  <a:pt x="1149" y="3519"/>
                </a:lnTo>
                <a:lnTo>
                  <a:pt x="1149" y="3034"/>
                </a:lnTo>
                <a:moveTo>
                  <a:pt x="1149" y="4490"/>
                </a:moveTo>
                <a:lnTo>
                  <a:pt x="13328" y="4490"/>
                </a:lnTo>
                <a:lnTo>
                  <a:pt x="13328" y="4854"/>
                </a:lnTo>
                <a:lnTo>
                  <a:pt x="1149" y="4854"/>
                </a:lnTo>
                <a:lnTo>
                  <a:pt x="1149" y="4490"/>
                </a:lnTo>
                <a:moveTo>
                  <a:pt x="1149" y="5946"/>
                </a:moveTo>
                <a:lnTo>
                  <a:pt x="13328" y="5946"/>
                </a:lnTo>
                <a:lnTo>
                  <a:pt x="13328" y="6310"/>
                </a:lnTo>
                <a:lnTo>
                  <a:pt x="1149" y="6310"/>
                </a:lnTo>
                <a:lnTo>
                  <a:pt x="1149" y="5946"/>
                </a:lnTo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7092280" y="5661248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Other…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332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32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332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332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813" grpId="0" animBg="1"/>
      <p:bldP spid="180" grpId="0" animBg="1"/>
      <p:bldP spid="179" grpId="0" animBg="1"/>
      <p:bldP spid="332832" grpId="0" animBg="1"/>
      <p:bldP spid="332846" grpId="0" animBg="1"/>
      <p:bldGraphic spid="79" grpId="0">
        <p:bldAsOne/>
      </p:bldGraphic>
      <p:bldGraphic spid="100" grpId="0">
        <p:bldAsOne/>
      </p:bldGraphic>
      <p:bldP spid="181" grpId="0"/>
      <p:bldP spid="182" grpId="0"/>
      <p:bldP spid="58" grpId="0" animBg="1"/>
      <p:bldP spid="4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use a framework?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In 1956, loose cargo cost $5.86 per ton to load. Using an ISO shipping container, the cost was reduced to only .16 cents per ton.</a:t>
            </a:r>
          </a:p>
          <a:p>
            <a:r>
              <a:rPr lang="en-US" b="1" i="1" dirty="0" smtClean="0"/>
              <a:t>Shipping containers all have unique names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  <p:pic>
        <p:nvPicPr>
          <p:cNvPr id="11" name="Picture 10" descr="longshoremen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564904"/>
            <a:ext cx="4192990" cy="3456384"/>
          </a:xfrm>
          <a:prstGeom prst="rect">
            <a:avLst/>
          </a:prstGeom>
        </p:spPr>
      </p:pic>
      <p:pic>
        <p:nvPicPr>
          <p:cNvPr id="12" name="Picture 11" descr="pacifica_shipping_s_new_vessel_spirit_of_endurance_37623926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2708920"/>
            <a:ext cx="4400834" cy="3218110"/>
          </a:xfrm>
          <a:prstGeom prst="rect">
            <a:avLst/>
          </a:prstGeom>
        </p:spPr>
      </p:pic>
      <p:pic>
        <p:nvPicPr>
          <p:cNvPr id="6" name="Picture 5" descr="UnloadContain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76352" y="5445224"/>
            <a:ext cx="2083583" cy="117767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Framework tools</a:t>
            </a:r>
            <a:endParaRPr lang="en-US" dirty="0"/>
          </a:p>
        </p:txBody>
      </p:sp>
      <p:pic>
        <p:nvPicPr>
          <p:cNvPr id="4" name="Content Placeholder 3" descr="lorrycrat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124744"/>
            <a:ext cx="2033167" cy="1512168"/>
          </a:xfrm>
        </p:spPr>
      </p:pic>
      <p:pic>
        <p:nvPicPr>
          <p:cNvPr id="5" name="Picture 4" descr="storecrat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3068960"/>
            <a:ext cx="2609850" cy="1752600"/>
          </a:xfrm>
          <a:prstGeom prst="rect">
            <a:avLst/>
          </a:prstGeom>
        </p:spPr>
      </p:pic>
      <p:pic>
        <p:nvPicPr>
          <p:cNvPr id="6" name="Picture 5" descr="traincrat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99792" y="1052736"/>
            <a:ext cx="2724150" cy="1676400"/>
          </a:xfrm>
          <a:prstGeom prst="rect">
            <a:avLst/>
          </a:prstGeom>
        </p:spPr>
      </p:pic>
      <p:pic>
        <p:nvPicPr>
          <p:cNvPr id="7" name="Picture 6" descr="shipcontainer1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52120" y="1052736"/>
            <a:ext cx="2752725" cy="1657350"/>
          </a:xfrm>
          <a:prstGeom prst="rect">
            <a:avLst/>
          </a:prstGeom>
        </p:spPr>
      </p:pic>
      <p:pic>
        <p:nvPicPr>
          <p:cNvPr id="9" name="Picture 8" descr="jiggercrat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9512" y="3068960"/>
            <a:ext cx="2466975" cy="1847850"/>
          </a:xfrm>
          <a:prstGeom prst="rect">
            <a:avLst/>
          </a:prstGeom>
        </p:spPr>
      </p:pic>
      <p:pic>
        <p:nvPicPr>
          <p:cNvPr id="11" name="Picture 10" descr="coalshipping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868144" y="3212976"/>
            <a:ext cx="2819400" cy="1619250"/>
          </a:xfrm>
          <a:prstGeom prst="rect">
            <a:avLst/>
          </a:prstGeom>
        </p:spPr>
      </p:pic>
      <p:pic>
        <p:nvPicPr>
          <p:cNvPr id="10" name="Picture 9" descr="UnloadContainer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555776" y="4653136"/>
            <a:ext cx="2847975" cy="16097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Mohan_EGO">
  <a:themeElements>
    <a:clrScheme name="ITER_PPTemplate (2)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ITER_PPTemplate (2)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00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ITER_PPTemplate (2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ER_PPTemplate (2)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ER_PPTemplate (2)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ER_PPTemplate (2)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ER_PPTemplate (2)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ER_PPTemplate (2)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TER_PPTemplate (2)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TER_PPTemplate (2)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TER_PPTemplate (2)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TER_PPTemplate (2)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TER_PPTemplate (2)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TER_PPTemplate (2)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42180</TotalTime>
  <Words>537</Words>
  <Application>Microsoft Office PowerPoint</Application>
  <PresentationFormat>On-screen Show (4:3)</PresentationFormat>
  <Paragraphs>173</Paragraphs>
  <Slides>17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MMohan_EGO</vt:lpstr>
      <vt:lpstr>Photo Editor Photo</vt:lpstr>
      <vt:lpstr>Tango Control System and the vacuum.  (EGO experience)</vt:lpstr>
      <vt:lpstr>Cryotrap Equipment</vt:lpstr>
      <vt:lpstr>Objective: Control Towers+Cryotraps</vt:lpstr>
      <vt:lpstr>State,Temperature,Pressure stored in PLC Modbus memory</vt:lpstr>
      <vt:lpstr> Framework/scada to control PLC</vt:lpstr>
      <vt:lpstr>Modbus Values -&gt; Tango Attributes</vt:lpstr>
      <vt:lpstr>Tango is a software Framework</vt:lpstr>
      <vt:lpstr>Why use a framework?</vt:lpstr>
      <vt:lpstr>Framework tools</vt:lpstr>
      <vt:lpstr>Tango Tools: Cryotrap test at Schio</vt:lpstr>
      <vt:lpstr>1: Synopticappli – gui control</vt:lpstr>
      <vt:lpstr>2: Mambo – Archive/display graphs</vt:lpstr>
      <vt:lpstr>3: Python/C++/Java Interface</vt:lpstr>
      <vt:lpstr>Install/update Tango on linux</vt:lpstr>
      <vt:lpstr>Slide 15</vt:lpstr>
      <vt:lpstr>First Suggestion: Naming convention?</vt:lpstr>
      <vt:lpstr>NOTES</vt:lpstr>
    </vt:vector>
  </TitlesOfParts>
  <Company>ITER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ITER</dc:creator>
  <cp:lastModifiedBy>European Gravitational Observatory</cp:lastModifiedBy>
  <cp:revision>1522</cp:revision>
  <dcterms:created xsi:type="dcterms:W3CDTF">2008-09-02T15:06:07Z</dcterms:created>
  <dcterms:modified xsi:type="dcterms:W3CDTF">2013-03-28T08:08:05Z</dcterms:modified>
</cp:coreProperties>
</file>