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9" r:id="rId1"/>
  </p:sldMasterIdLst>
  <p:notesMasterIdLst>
    <p:notesMasterId r:id="rId9"/>
  </p:notesMasterIdLst>
  <p:handoutMasterIdLst>
    <p:handoutMasterId r:id="rId10"/>
  </p:handoutMasterIdLst>
  <p:sldIdLst>
    <p:sldId id="537" r:id="rId2"/>
    <p:sldId id="536" r:id="rId3"/>
    <p:sldId id="543" r:id="rId4"/>
    <p:sldId id="539" r:id="rId5"/>
    <p:sldId id="540" r:id="rId6"/>
    <p:sldId id="541" r:id="rId7"/>
    <p:sldId id="544" r:id="rId8"/>
  </p:sldIdLst>
  <p:sldSz cx="9144000" cy="6858000" type="letter"/>
  <p:notesSz cx="6746875" cy="9853613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6E3B"/>
    <a:srgbClr val="99FF99"/>
    <a:srgbClr val="FDE8BD"/>
    <a:srgbClr val="FEF6E6"/>
    <a:srgbClr val="CAD8FE"/>
    <a:srgbClr val="FFC9CF"/>
    <a:srgbClr val="CA7F04"/>
    <a:srgbClr val="D7D7D7"/>
    <a:srgbClr val="C4C4C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4" autoAdjust="0"/>
    <p:restoredTop sz="94667" autoAdjust="0"/>
  </p:normalViewPr>
  <p:slideViewPr>
    <p:cSldViewPr snapToObjects="1">
      <p:cViewPr varScale="1">
        <p:scale>
          <a:sx n="66" d="100"/>
          <a:sy n="66" d="100"/>
        </p:scale>
        <p:origin x="-378" y="-96"/>
      </p:cViewPr>
      <p:guideLst>
        <p:guide orient="horz" pos="2409"/>
        <p:guide pos="34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79" d="100"/>
          <a:sy n="79" d="100"/>
        </p:scale>
        <p:origin x="-3048" y="-102"/>
      </p:cViewPr>
      <p:guideLst>
        <p:guide orient="horz" pos="3102"/>
        <p:guide pos="2124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895182" cy="49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977" tIns="44988" rIns="89977" bIns="44988" numCol="1" anchor="t" anchorCtr="0" compatLnSpc="1">
            <a:prstTxWarp prst="textNoShape">
              <a:avLst/>
            </a:prstTxWarp>
          </a:bodyPr>
          <a:lstStyle>
            <a:lvl1pPr algn="l" defTabSz="899952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8115" y="1"/>
            <a:ext cx="2892165" cy="49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977" tIns="44988" rIns="89977" bIns="44988" numCol="1" anchor="t" anchorCtr="0" compatLnSpc="1">
            <a:prstTxWarp prst="textNoShape">
              <a:avLst/>
            </a:prstTxWarp>
          </a:bodyPr>
          <a:lstStyle>
            <a:lvl1pPr defTabSz="899952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53825"/>
            <a:ext cx="2895182" cy="49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977" tIns="44988" rIns="89977" bIns="44988" numCol="1" anchor="b" anchorCtr="0" compatLnSpc="1">
            <a:prstTxWarp prst="textNoShape">
              <a:avLst/>
            </a:prstTxWarp>
          </a:bodyPr>
          <a:lstStyle>
            <a:lvl1pPr algn="l" defTabSz="899952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8115" y="9353825"/>
            <a:ext cx="2892165" cy="49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977" tIns="44988" rIns="89977" bIns="44988" numCol="1" anchor="b" anchorCtr="0" compatLnSpc="1">
            <a:prstTxWarp prst="textNoShape">
              <a:avLst/>
            </a:prstTxWarp>
          </a:bodyPr>
          <a:lstStyle>
            <a:lvl1pPr defTabSz="899952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92CA239A-DC5B-4CC1-8A83-4BA6432D10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3847" cy="49214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977" tIns="44988" rIns="89977" bIns="44988" numCol="1" anchor="t" anchorCtr="0" compatLnSpc="1">
            <a:prstTxWarp prst="textNoShape">
              <a:avLst/>
            </a:prstTxWarp>
          </a:bodyPr>
          <a:lstStyle>
            <a:lvl1pPr algn="l" defTabSz="899952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3028" y="0"/>
            <a:ext cx="2923847" cy="49214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977" tIns="44988" rIns="89977" bIns="44988" numCol="1" anchor="t" anchorCtr="0" compatLnSpc="1">
            <a:prstTxWarp prst="textNoShape">
              <a:avLst/>
            </a:prstTxWarp>
          </a:bodyPr>
          <a:lstStyle>
            <a:lvl1pPr defTabSz="899952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1225" y="738188"/>
            <a:ext cx="4929188" cy="3697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0690" y="4678441"/>
            <a:ext cx="4945496" cy="443695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977" tIns="44988" rIns="89977" bIns="449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1468"/>
            <a:ext cx="2923847" cy="49214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977" tIns="44988" rIns="89977" bIns="44988" numCol="1" anchor="b" anchorCtr="0" compatLnSpc="1">
            <a:prstTxWarp prst="textNoShape">
              <a:avLst/>
            </a:prstTxWarp>
          </a:bodyPr>
          <a:lstStyle>
            <a:lvl1pPr algn="l" defTabSz="899952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3028" y="9361468"/>
            <a:ext cx="2923847" cy="49214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977" tIns="44988" rIns="89977" bIns="44988" numCol="1" anchor="b" anchorCtr="0" compatLnSpc="1">
            <a:prstTxWarp prst="textNoShape">
              <a:avLst/>
            </a:prstTxWarp>
          </a:bodyPr>
          <a:lstStyle>
            <a:lvl1pPr defTabSz="899952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A004D575-92E2-4E3C-9CB3-3726D3DCD0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October 27, 2011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LIGO Open Data Workshop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C20E7-DAC9-4C4F-909B-E99FD0DD6C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 smtClean="0"/>
              <a:t>Cliquez</a:t>
            </a:r>
            <a:r>
              <a:rPr lang="en-US" noProof="0" dirty="0" smtClean="0"/>
              <a:t> pour modifier le style du </a:t>
            </a:r>
            <a:r>
              <a:rPr lang="en-US" noProof="0" dirty="0" err="1" smtClean="0"/>
              <a:t>titre</a:t>
            </a:r>
            <a:endParaRPr lang="en-US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304764"/>
            <a:ext cx="7772400" cy="4791236"/>
          </a:xfrm>
        </p:spPr>
        <p:txBody>
          <a:bodyPr/>
          <a:lstStyle/>
          <a:p>
            <a:pPr lvl="0"/>
            <a:r>
              <a:rPr lang="en-US" noProof="0" dirty="0" err="1" smtClean="0"/>
              <a:t>Cliquez</a:t>
            </a:r>
            <a:r>
              <a:rPr lang="en-US" noProof="0" dirty="0" smtClean="0"/>
              <a:t> pour modifier les styles du </a:t>
            </a:r>
            <a:r>
              <a:rPr lang="en-US" noProof="0" dirty="0" err="1" smtClean="0"/>
              <a:t>texte</a:t>
            </a:r>
            <a:r>
              <a:rPr lang="en-US" noProof="0" dirty="0" smtClean="0"/>
              <a:t> du masque</a:t>
            </a:r>
          </a:p>
          <a:p>
            <a:pPr lvl="1"/>
            <a:r>
              <a:rPr lang="en-US" noProof="0" dirty="0" err="1" smtClean="0"/>
              <a:t>Deuxième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Troisième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Quatrième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Cinquième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October 27, 2011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LIGO Open Data Workshop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4D9BD-83EB-49F6-995F-FAF1A7E5B3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hlink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October 27, 2011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82925" y="62595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hlink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LIGO Open Data Workshop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hlink"/>
                </a:solidFill>
                <a:latin typeface="+mn-lt"/>
              </a:defRPr>
            </a:lvl1pPr>
          </a:lstStyle>
          <a:p>
            <a:pPr>
              <a:defRPr/>
            </a:pPr>
            <a:fld id="{C6B3A568-6174-401B-8171-3B7DF5E997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228600"/>
            <a:ext cx="7010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4430713" y="6484938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4479925" y="3189288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4479925" y="3108325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11113" y="1066800"/>
            <a:ext cx="9132887" cy="38100"/>
          </a:xfrm>
          <a:prstGeom prst="rect">
            <a:avLst/>
          </a:prstGeom>
          <a:solidFill>
            <a:srgbClr val="CC00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11113" y="6248400"/>
            <a:ext cx="9132887" cy="25400"/>
          </a:xfrm>
          <a:prstGeom prst="rect">
            <a:avLst/>
          </a:prstGeom>
          <a:solidFill>
            <a:srgbClr val="CC00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594" y="156096"/>
            <a:ext cx="1695431" cy="729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Monotype Sorts" pitchFamily="2" charset="2"/>
        <a:buChar char="l"/>
        <a:defRPr sz="2400">
          <a:solidFill>
            <a:schemeClr val="hlink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Font typeface="Monotype Sorts" pitchFamily="2" charset="2"/>
        <a:buChar char="u"/>
        <a:defRPr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»"/>
        <a:defRPr sz="16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Char char="–"/>
        <a:defRPr sz="16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938535"/>
          </a:xfrm>
        </p:spPr>
        <p:txBody>
          <a:bodyPr/>
          <a:lstStyle/>
          <a:p>
            <a:r>
              <a:rPr lang="en-US" dirty="0" smtClean="0"/>
              <a:t>Virgo Open Data Plans</a:t>
            </a:r>
            <a:br>
              <a:rPr lang="en-US" dirty="0" smtClean="0"/>
            </a:br>
            <a:r>
              <a:rPr lang="en-US" sz="2000" dirty="0" smtClean="0"/>
              <a:t>October 27, 2011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95662"/>
            <a:ext cx="6400800" cy="1752600"/>
          </a:xfrm>
        </p:spPr>
        <p:txBody>
          <a:bodyPr/>
          <a:lstStyle/>
          <a:p>
            <a:r>
              <a:rPr lang="en-US" sz="2000" dirty="0" smtClean="0"/>
              <a:t>Benoit </a:t>
            </a:r>
            <a:r>
              <a:rPr lang="en-US" sz="2000" dirty="0" err="1" smtClean="0"/>
              <a:t>Mours</a:t>
            </a:r>
            <a:r>
              <a:rPr lang="en-US" sz="2000" dirty="0" smtClean="0"/>
              <a:t> (LAPP-Annecy)</a:t>
            </a:r>
          </a:p>
          <a:p>
            <a:r>
              <a:rPr lang="en-US" sz="2000" dirty="0" smtClean="0"/>
              <a:t>On behalf of the Virgo Collaboration</a:t>
            </a:r>
            <a:endParaRPr lang="en-US" sz="2000" dirty="0"/>
          </a:p>
        </p:txBody>
      </p:sp>
      <p:pic>
        <p:nvPicPr>
          <p:cNvPr id="4" name="Picture 6" descr="aeri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71962"/>
            <a:ext cx="9144001" cy="25860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Virgo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712967" cy="4791236"/>
          </a:xfrm>
        </p:spPr>
        <p:txBody>
          <a:bodyPr/>
          <a:lstStyle/>
          <a:p>
            <a:r>
              <a:rPr lang="en-US" dirty="0" smtClean="0"/>
              <a:t>3km long interferometer in Italy </a:t>
            </a:r>
          </a:p>
          <a:p>
            <a:pPr lvl="1"/>
            <a:r>
              <a:rPr lang="en-US" dirty="0" smtClean="0"/>
              <a:t>Collaboration from Dutch, French, Hungarian, Italian and Polish institutions </a:t>
            </a:r>
          </a:p>
          <a:p>
            <a:r>
              <a:rPr lang="en-US" dirty="0" smtClean="0"/>
              <a:t>The “third leg” of the worldwide network of GW detectors</a:t>
            </a:r>
          </a:p>
          <a:p>
            <a:pPr lvl="1"/>
            <a:r>
              <a:rPr lang="en-US" dirty="0" smtClean="0"/>
              <a:t>Practice online alerts during S6/VSR3 run</a:t>
            </a:r>
          </a:p>
          <a:p>
            <a:r>
              <a:rPr lang="en-US" dirty="0" smtClean="0"/>
              <a:t>Ongoing Advanced Virgo upgrade </a:t>
            </a:r>
          </a:p>
          <a:p>
            <a:pPr lvl="1"/>
            <a:r>
              <a:rPr lang="en-US" dirty="0" smtClean="0"/>
              <a:t>Schedule close to </a:t>
            </a:r>
            <a:r>
              <a:rPr lang="en-US" dirty="0" err="1" smtClean="0"/>
              <a:t>AdLIGO</a:t>
            </a:r>
            <a:r>
              <a:rPr lang="en-US" dirty="0" smtClean="0"/>
              <a:t> one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October 27,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LIGO Open Data Workshop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44D9BD-83EB-49F6-995F-FAF1A7E5B34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t="8508" r="8701"/>
          <a:stretch>
            <a:fillRect/>
          </a:stretch>
        </p:blipFill>
        <p:spPr bwMode="auto">
          <a:xfrm>
            <a:off x="413958" y="3514811"/>
            <a:ext cx="4626093" cy="2902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851" y="2411953"/>
            <a:ext cx="3383629" cy="3933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Data: General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540" y="1304764"/>
            <a:ext cx="8496944" cy="4791236"/>
          </a:xfrm>
        </p:spPr>
        <p:txBody>
          <a:bodyPr/>
          <a:lstStyle/>
          <a:p>
            <a:r>
              <a:rPr lang="en-US" dirty="0" smtClean="0"/>
              <a:t>Extracting GW signals from instrumental noise is difficult</a:t>
            </a:r>
          </a:p>
          <a:p>
            <a:pPr lvl="1"/>
            <a:r>
              <a:rPr lang="en-US" dirty="0" smtClean="0"/>
              <a:t>Signal is weak and noise is as complex as the instrument</a:t>
            </a:r>
          </a:p>
          <a:p>
            <a:pPr lvl="1"/>
            <a:r>
              <a:rPr lang="en-US" dirty="0" smtClean="0"/>
              <a:t>Serious risks of misinterpretation, and </a:t>
            </a:r>
            <a:r>
              <a:rPr lang="en-US" dirty="0" smtClean="0"/>
              <a:t>waste </a:t>
            </a:r>
            <a:r>
              <a:rPr lang="en-US" dirty="0" smtClean="0"/>
              <a:t>of everyone resources</a:t>
            </a:r>
          </a:p>
          <a:p>
            <a:pPr lvl="1"/>
            <a:r>
              <a:rPr lang="en-US" dirty="0" smtClean="0"/>
              <a:t>Therefore </a:t>
            </a:r>
            <a:r>
              <a:rPr lang="en-US" b="1" dirty="0" smtClean="0">
                <a:solidFill>
                  <a:srgbClr val="FF0000"/>
                </a:solidFill>
              </a:rPr>
              <a:t>Virgo plans to release only reliable information</a:t>
            </a:r>
            <a:r>
              <a:rPr lang="en-US" dirty="0" smtClean="0"/>
              <a:t> </a:t>
            </a:r>
          </a:p>
          <a:p>
            <a:pPr lvl="2"/>
            <a:r>
              <a:rPr lang="en-US" dirty="0" smtClean="0"/>
              <a:t>Release reliable triggers, and associated information </a:t>
            </a:r>
          </a:p>
          <a:p>
            <a:pPr lvl="2"/>
            <a:r>
              <a:rPr lang="en-US" dirty="0" smtClean="0"/>
              <a:t>No public release of sub-threshold triggers or h(t) when there are no triggers</a:t>
            </a:r>
          </a:p>
          <a:p>
            <a:r>
              <a:rPr lang="en-US" dirty="0" smtClean="0"/>
              <a:t>Need a team of scientists with a wide range of expertise</a:t>
            </a:r>
          </a:p>
          <a:p>
            <a:pPr lvl="1"/>
            <a:r>
              <a:rPr lang="en-US" dirty="0" smtClean="0"/>
              <a:t>A deep understanding of the instrument is mandatory</a:t>
            </a:r>
          </a:p>
          <a:p>
            <a:pPr lvl="1"/>
            <a:r>
              <a:rPr lang="en-US" dirty="0" smtClean="0"/>
              <a:t>Look for as much talents as possible: the Virgo Collaboration is open</a:t>
            </a:r>
          </a:p>
          <a:p>
            <a:pPr lvl="1"/>
            <a:r>
              <a:rPr lang="en-US" dirty="0" smtClean="0"/>
              <a:t>Need to keep the interest of the Virgo scientists</a:t>
            </a:r>
          </a:p>
          <a:p>
            <a:pPr lvl="2"/>
            <a:r>
              <a:rPr lang="en-US" dirty="0" smtClean="0"/>
              <a:t>Their goal is not just to build an instrument but to use it: in house data analysis</a:t>
            </a:r>
          </a:p>
          <a:p>
            <a:r>
              <a:rPr lang="en-US" dirty="0" smtClean="0"/>
              <a:t>Look for scientific partners for multimessenger astronomy</a:t>
            </a:r>
          </a:p>
          <a:p>
            <a:pPr lvl="1"/>
            <a:r>
              <a:rPr lang="en-US" dirty="0" smtClean="0"/>
              <a:t>How to be organized for the best scientific return?</a:t>
            </a:r>
          </a:p>
          <a:p>
            <a:pPr lvl="2"/>
            <a:r>
              <a:rPr lang="en-US" dirty="0" smtClean="0"/>
              <a:t>Example: how to ensure sky coverage of interesting triggers?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October 27,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LIGO Open Data Workshop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44D9BD-83EB-49F6-995F-FAF1A7E5B34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28600"/>
            <a:ext cx="7467600" cy="609600"/>
          </a:xfrm>
        </p:spPr>
        <p:txBody>
          <a:bodyPr/>
          <a:lstStyle/>
          <a:p>
            <a:r>
              <a:rPr lang="en-US" dirty="0" smtClean="0"/>
              <a:t>Policy before the first GW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04764"/>
            <a:ext cx="8206680" cy="4791236"/>
          </a:xfrm>
        </p:spPr>
        <p:txBody>
          <a:bodyPr/>
          <a:lstStyle/>
          <a:p>
            <a:r>
              <a:rPr lang="en-US" dirty="0" smtClean="0"/>
              <a:t>The use of the full Virgo data remain limited to:</a:t>
            </a:r>
          </a:p>
          <a:p>
            <a:pPr lvl="1"/>
            <a:r>
              <a:rPr lang="en-US" dirty="0" smtClean="0"/>
              <a:t>The Virgo collaboration</a:t>
            </a:r>
          </a:p>
          <a:p>
            <a:pPr lvl="1"/>
            <a:r>
              <a:rPr lang="en-US" dirty="0" smtClean="0"/>
              <a:t>Other GW partners projects like LIGO</a:t>
            </a:r>
          </a:p>
          <a:p>
            <a:pPr lvl="2"/>
            <a:r>
              <a:rPr lang="en-US" dirty="0" smtClean="0"/>
              <a:t> Detailed MOU with </a:t>
            </a:r>
            <a:r>
              <a:rPr lang="en-US" dirty="0" smtClean="0"/>
              <a:t>joint </a:t>
            </a:r>
            <a:r>
              <a:rPr lang="en-US" dirty="0" smtClean="0"/>
              <a:t>data analysis and publications</a:t>
            </a:r>
          </a:p>
          <a:p>
            <a:r>
              <a:rPr lang="en-US" dirty="0" smtClean="0"/>
              <a:t>Release GW alerts to interested non GW projects</a:t>
            </a:r>
          </a:p>
          <a:p>
            <a:pPr lvl="1"/>
            <a:r>
              <a:rPr lang="en-US" dirty="0" smtClean="0"/>
              <a:t>With explicit agreements which spell out </a:t>
            </a:r>
          </a:p>
          <a:p>
            <a:pPr lvl="2"/>
            <a:r>
              <a:rPr lang="en-US" dirty="0" smtClean="0"/>
              <a:t>The kind of triggers (mostly noise, possibly blind injections)</a:t>
            </a:r>
          </a:p>
          <a:p>
            <a:pPr lvl="2"/>
            <a:r>
              <a:rPr lang="en-US" dirty="0" smtClean="0"/>
              <a:t>The use of this information, including its dissemination</a:t>
            </a:r>
          </a:p>
          <a:p>
            <a:pPr lvl="2"/>
            <a:r>
              <a:rPr lang="en-US" dirty="0" smtClean="0"/>
              <a:t>The availability of the partners (like the number of pointing per month)</a:t>
            </a:r>
          </a:p>
          <a:p>
            <a:pPr lvl="2"/>
            <a:r>
              <a:rPr lang="en-US" dirty="0" smtClean="0"/>
              <a:t>Could it be used to optimize sky coverage?</a:t>
            </a:r>
          </a:p>
          <a:p>
            <a:r>
              <a:rPr lang="en-US" dirty="0" smtClean="0"/>
              <a:t>Results (upper limits) are published as usual.</a:t>
            </a:r>
          </a:p>
          <a:p>
            <a:pPr lvl="1"/>
            <a:r>
              <a:rPr lang="en-US" dirty="0" smtClean="0"/>
              <a:t>Remark: unlike LIGO, no commitment of releasing the data in case of null results of significant externally triggered searches for which Virgo could have made detection.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October 27,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LIGO Open Data Workshop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44D9BD-83EB-49F6-995F-FAF1A7E5B34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first detection of GW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64804"/>
            <a:ext cx="8278688" cy="4431196"/>
          </a:xfrm>
        </p:spPr>
        <p:txBody>
          <a:bodyPr/>
          <a:lstStyle/>
          <a:p>
            <a:r>
              <a:rPr lang="en-US" dirty="0" smtClean="0"/>
              <a:t>For the discovery of transient GW source(s), make public </a:t>
            </a:r>
          </a:p>
          <a:p>
            <a:pPr lvl="1"/>
            <a:r>
              <a:rPr lang="en-US" dirty="0" smtClean="0"/>
              <a:t>The parameters of the observed event(s) </a:t>
            </a:r>
          </a:p>
          <a:p>
            <a:pPr lvl="1"/>
            <a:r>
              <a:rPr lang="en-US" dirty="0" smtClean="0"/>
              <a:t>Short data segment to illustrate the finding </a:t>
            </a:r>
          </a:p>
          <a:p>
            <a:pPr lvl="2"/>
            <a:r>
              <a:rPr lang="en-US" dirty="0" smtClean="0"/>
              <a:t>To let other scientists </a:t>
            </a:r>
            <a:r>
              <a:rPr lang="en-US" dirty="0" smtClean="0"/>
              <a:t>test </a:t>
            </a:r>
            <a:r>
              <a:rPr lang="en-US" dirty="0" smtClean="0"/>
              <a:t>different waveform models. </a:t>
            </a:r>
          </a:p>
          <a:p>
            <a:r>
              <a:rPr lang="en-US" dirty="0" smtClean="0"/>
              <a:t>For the discovery of CW source, make public:</a:t>
            </a:r>
          </a:p>
          <a:p>
            <a:pPr lvl="1"/>
            <a:r>
              <a:rPr lang="en-US" dirty="0" smtClean="0"/>
              <a:t>The parameters of the source, and the appropriate </a:t>
            </a:r>
            <a:r>
              <a:rPr lang="en-US" dirty="0" smtClean="0"/>
              <a:t>spectra. </a:t>
            </a:r>
            <a:endParaRPr lang="en-US" dirty="0" smtClean="0"/>
          </a:p>
          <a:p>
            <a:r>
              <a:rPr lang="en-US" dirty="0" smtClean="0"/>
              <a:t>This release of information will continue for the events observed after the first detection(s), once validated.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October 27,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LIGO Open Data Workshop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44D9BD-83EB-49F6-995F-FAF1A7E5B34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Once GW events are “frequent”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524" y="1124744"/>
            <a:ext cx="8640960" cy="4791236"/>
          </a:xfrm>
        </p:spPr>
        <p:txBody>
          <a:bodyPr/>
          <a:lstStyle/>
          <a:p>
            <a:r>
              <a:rPr lang="en-US" dirty="0" smtClean="0"/>
              <a:t>Start when we can claim online reliable GW events</a:t>
            </a:r>
          </a:p>
          <a:p>
            <a:pPr lvl="1"/>
            <a:r>
              <a:rPr lang="en-US" dirty="0" smtClean="0"/>
              <a:t>Require some experience, not possible for the first triggers</a:t>
            </a:r>
          </a:p>
          <a:p>
            <a:pPr lvl="1"/>
            <a:r>
              <a:rPr lang="en-US" dirty="0" smtClean="0"/>
              <a:t>Require enough rate for statistical studies</a:t>
            </a:r>
          </a:p>
          <a:p>
            <a:pPr lvl="1"/>
            <a:r>
              <a:rPr lang="en-US" dirty="0" smtClean="0"/>
              <a:t>“frequent” is expected to mean a few confirmed GW events per month. </a:t>
            </a:r>
          </a:p>
          <a:p>
            <a:r>
              <a:rPr lang="en-US" dirty="0" smtClean="0"/>
              <a:t>Public alerts for triggers likely to be GW signal, </a:t>
            </a:r>
          </a:p>
          <a:p>
            <a:pPr lvl="1"/>
            <a:r>
              <a:rPr lang="en-US" dirty="0" smtClean="0"/>
              <a:t>typically above a given threshold in significance.</a:t>
            </a:r>
          </a:p>
          <a:p>
            <a:r>
              <a:rPr lang="en-US" dirty="0" smtClean="0"/>
              <a:t>Keep sub-threshold triggers for interested partners </a:t>
            </a:r>
          </a:p>
          <a:p>
            <a:pPr lvl="1"/>
            <a:r>
              <a:rPr lang="en-US" dirty="0" smtClean="0"/>
              <a:t>Offer the possibilities of specific joint studies. </a:t>
            </a:r>
          </a:p>
          <a:p>
            <a:r>
              <a:rPr lang="en-US" dirty="0" smtClean="0"/>
              <a:t>Virgo could consider releasing h(t) for old data taking runs, </a:t>
            </a:r>
          </a:p>
          <a:p>
            <a:pPr lvl="1"/>
            <a:r>
              <a:rPr lang="en-US" dirty="0" smtClean="0"/>
              <a:t>Once the corresponding data analysis projects have been concluded. </a:t>
            </a:r>
          </a:p>
          <a:p>
            <a:pPr lvl="1"/>
            <a:r>
              <a:rPr lang="en-US" dirty="0" smtClean="0"/>
              <a:t>The usefulness of such a data release will have to be check</a:t>
            </a:r>
          </a:p>
          <a:p>
            <a:pPr lvl="1"/>
            <a:r>
              <a:rPr lang="en-US" dirty="0" smtClean="0"/>
              <a:t>The impact on the collaboration resources will also have to be validated.</a:t>
            </a:r>
          </a:p>
          <a:p>
            <a:pPr lvl="1"/>
            <a:r>
              <a:rPr lang="en-US" dirty="0" smtClean="0"/>
              <a:t>Limited to good quality data segments and useful frequency bands. </a:t>
            </a:r>
            <a:endParaRPr lang="fr-FR" dirty="0" smtClean="0"/>
          </a:p>
          <a:p>
            <a:r>
              <a:rPr lang="en-US" dirty="0" smtClean="0"/>
              <a:t>Do not </a:t>
            </a:r>
            <a:r>
              <a:rPr lang="en-US" dirty="0" smtClean="0"/>
              <a:t>foresee the </a:t>
            </a:r>
            <a:r>
              <a:rPr lang="en-US" dirty="0" smtClean="0"/>
              <a:t>full raw data release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October 27,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LIGO Open Data Workshop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44D9BD-83EB-49F6-995F-FAF1A7E5B34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few 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the </a:t>
            </a:r>
            <a:r>
              <a:rPr lang="en-US" i="1" dirty="0" smtClean="0"/>
              <a:t>current </a:t>
            </a:r>
            <a:r>
              <a:rPr lang="en-US" dirty="0" smtClean="0"/>
              <a:t>Virgo policy.</a:t>
            </a:r>
          </a:p>
          <a:p>
            <a:pPr lvl="1"/>
            <a:r>
              <a:rPr lang="en-US" dirty="0" smtClean="0"/>
              <a:t>Lot of unknown in the future</a:t>
            </a:r>
          </a:p>
          <a:p>
            <a:r>
              <a:rPr lang="en-US" dirty="0" smtClean="0"/>
              <a:t>We have to learn together how to best use GW and astronomers resources</a:t>
            </a:r>
          </a:p>
          <a:p>
            <a:r>
              <a:rPr lang="en-US" dirty="0" smtClean="0"/>
              <a:t>Be patient: The first detection may take a while</a:t>
            </a:r>
          </a:p>
          <a:p>
            <a:pPr lvl="1"/>
            <a:r>
              <a:rPr lang="en-US" dirty="0" smtClean="0"/>
              <a:t>Reaching the design sensitivity is a long process</a:t>
            </a:r>
          </a:p>
          <a:p>
            <a:pPr lvl="1"/>
            <a:r>
              <a:rPr lang="en-US" dirty="0" smtClean="0"/>
              <a:t>There is some uncertainty on the </a:t>
            </a:r>
            <a:r>
              <a:rPr lang="en-US" dirty="0" smtClean="0"/>
              <a:t>predicted </a:t>
            </a:r>
            <a:r>
              <a:rPr lang="en-US" dirty="0" smtClean="0"/>
              <a:t>even rates</a:t>
            </a:r>
          </a:p>
          <a:p>
            <a:r>
              <a:rPr lang="en-US" dirty="0" smtClean="0"/>
              <a:t>But tomorrow is a better day: </a:t>
            </a:r>
          </a:p>
          <a:p>
            <a:pPr lvl="1"/>
            <a:r>
              <a:rPr lang="en-US" dirty="0" smtClean="0"/>
              <a:t>The instruments are going to improve, even after the first years</a:t>
            </a:r>
          </a:p>
          <a:p>
            <a:pPr lvl="1"/>
            <a:r>
              <a:rPr lang="en-US" dirty="0" smtClean="0"/>
              <a:t>We will eventually find GW sources and start GW astronomy.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October 27,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LIGO Open Data Workshop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44D9BD-83EB-49F6-995F-FAF1A7E5B34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C">
  <a:themeElements>
    <a:clrScheme name="">
      <a:dk1>
        <a:srgbClr val="114FFB"/>
      </a:dk1>
      <a:lt1>
        <a:srgbClr val="FFFFFF"/>
      </a:lt1>
      <a:dk2>
        <a:srgbClr val="000000"/>
      </a:dk2>
      <a:lt2>
        <a:srgbClr val="CECECE"/>
      </a:lt2>
      <a:accent1>
        <a:srgbClr val="D49FFF"/>
      </a:accent1>
      <a:accent2>
        <a:srgbClr val="618FFD"/>
      </a:accent2>
      <a:accent3>
        <a:srgbClr val="FFFFFF"/>
      </a:accent3>
      <a:accent4>
        <a:srgbClr val="0D42D6"/>
      </a:accent4>
      <a:accent5>
        <a:srgbClr val="E6CDFF"/>
      </a:accent5>
      <a:accent6>
        <a:srgbClr val="5781E5"/>
      </a:accent6>
      <a:hlink>
        <a:srgbClr val="009688"/>
      </a:hlink>
      <a:folHlink>
        <a:srgbClr val="DADADA"/>
      </a:folHlink>
    </a:clrScheme>
    <a:fontScheme name="STAC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</a:defRPr>
        </a:defPPr>
      </a:lstStyle>
    </a:lnDef>
  </a:objectDefaults>
  <a:extraClrSchemeLst>
    <a:extraClrScheme>
      <a:clrScheme name="STAC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Office\Modèles\Modèles de présentation\ANGLES.POT</Template>
  <TotalTime>62864</TotalTime>
  <Words>706</Words>
  <Application>Microsoft Office PowerPoint</Application>
  <PresentationFormat>Letter Paper (8.5x11 in)</PresentationFormat>
  <Paragraphs>90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STAC</vt:lpstr>
      <vt:lpstr>Virgo Open Data Plans October 27, 2011</vt:lpstr>
      <vt:lpstr>What is Virgo</vt:lpstr>
      <vt:lpstr>Open Data: General Guidelines</vt:lpstr>
      <vt:lpstr>Policy before the first GW detection</vt:lpstr>
      <vt:lpstr>The first detection of GW</vt:lpstr>
      <vt:lpstr>Once GW events are “frequent”</vt:lpstr>
      <vt:lpstr>A few comments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Benoit Mours</dc:creator>
  <cp:lastModifiedBy>virgo</cp:lastModifiedBy>
  <cp:revision>2352</cp:revision>
  <cp:lastPrinted>2003-11-08T23:34:34Z</cp:lastPrinted>
  <dcterms:created xsi:type="dcterms:W3CDTF">1999-10-14T15:47:11Z</dcterms:created>
  <dcterms:modified xsi:type="dcterms:W3CDTF">2011-10-27T11:36:05Z</dcterms:modified>
</cp:coreProperties>
</file>