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04" r:id="rId2"/>
    <p:sldId id="698" r:id="rId3"/>
    <p:sldId id="699" r:id="rId4"/>
    <p:sldId id="720" r:id="rId5"/>
    <p:sldId id="702" r:id="rId6"/>
    <p:sldId id="721" r:id="rId7"/>
    <p:sldId id="700" r:id="rId8"/>
    <p:sldId id="670" r:id="rId9"/>
    <p:sldId id="716" r:id="rId10"/>
    <p:sldId id="605" r:id="rId11"/>
    <p:sldId id="691" r:id="rId12"/>
    <p:sldId id="690" r:id="rId13"/>
    <p:sldId id="405" r:id="rId14"/>
    <p:sldId id="722" r:id="rId15"/>
    <p:sldId id="706" r:id="rId16"/>
    <p:sldId id="709" r:id="rId17"/>
    <p:sldId id="710" r:id="rId18"/>
    <p:sldId id="712" r:id="rId19"/>
    <p:sldId id="644" r:id="rId20"/>
    <p:sldId id="711" r:id="rId21"/>
    <p:sldId id="660" r:id="rId22"/>
    <p:sldId id="728" r:id="rId23"/>
    <p:sldId id="723" r:id="rId24"/>
    <p:sldId id="707" r:id="rId25"/>
    <p:sldId id="727" r:id="rId26"/>
    <p:sldId id="719" r:id="rId27"/>
    <p:sldId id="729" r:id="rId28"/>
    <p:sldId id="730" r:id="rId29"/>
    <p:sldId id="724" r:id="rId30"/>
  </p:sldIdLst>
  <p:sldSz cx="9906000" cy="6858000" type="A4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iovanni Losurdo" initials="G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C33FF"/>
    <a:srgbClr val="000099"/>
    <a:srgbClr val="FFFFFF"/>
    <a:srgbClr val="EAEAEA"/>
    <a:srgbClr val="4F81BD"/>
    <a:srgbClr val="FF0000"/>
    <a:srgbClr val="33CC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8" autoAdjust="0"/>
    <p:restoredTop sz="99495" autoAdjust="0"/>
  </p:normalViewPr>
  <p:slideViewPr>
    <p:cSldViewPr>
      <p:cViewPr>
        <p:scale>
          <a:sx n="100" d="100"/>
          <a:sy n="100" d="100"/>
        </p:scale>
        <p:origin x="-112" y="-2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commentAuthors" Target="commentAuthor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ADA64-5356-2F46-BF08-B464BEBCD4CF}" type="datetimeFigureOut">
              <a:rPr lang="it-IT" smtClean="0"/>
              <a:pPr/>
              <a:t>08/07/13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89377-E7B8-4941-8B11-AA3A5BE6C1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277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2AA200C-E218-454A-B956-CB809BD21267}" type="datetimeFigureOut">
              <a:rPr lang="it-IT" smtClean="0"/>
              <a:pPr/>
              <a:t>08/07/13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EB9D86D-20DB-4352-A9AB-25D04FB3A6B7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2786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8650" y="274638"/>
            <a:ext cx="6769100" cy="8683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l">
              <a:defRPr sz="3200" b="0" i="0" baseline="0">
                <a:solidFill>
                  <a:schemeClr val="tx2"/>
                </a:solidFill>
                <a:latin typeface="Gotham Black"/>
                <a:cs typeface="Gotham Book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 anchor="t" anchorCtr="0"/>
          <a:lstStyle>
            <a:lvl1pPr>
              <a:buClr>
                <a:schemeClr val="tx2"/>
              </a:buClr>
              <a:buSzPct val="60000"/>
              <a:buFont typeface="Wingdings" pitchFamily="2" charset="2"/>
              <a:buChar char="q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cs typeface="Gotham Light"/>
              </a:defRPr>
            </a:lvl1pPr>
            <a:lvl2pPr>
              <a:buClr>
                <a:schemeClr val="tx2"/>
              </a:buClr>
              <a:buSzPct val="70000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cs typeface="Gotham Light"/>
              </a:defRPr>
            </a:lvl2pPr>
            <a:lvl3pPr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Thin"/>
                <a:cs typeface="Gotham Thin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3302000" cy="365125"/>
          </a:xfrm>
        </p:spPr>
        <p:txBody>
          <a:bodyPr/>
          <a:lstStyle>
            <a:lvl1pPr>
              <a:defRPr sz="1000" b="0" i="0">
                <a:latin typeface="Gotham Light"/>
                <a:cs typeface="Gotham Light"/>
              </a:defRPr>
            </a:lvl1pPr>
          </a:lstStyle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4350" y="6356351"/>
            <a:ext cx="4540250" cy="365125"/>
          </a:xfrm>
        </p:spPr>
        <p:txBody>
          <a:bodyPr/>
          <a:lstStyle>
            <a:lvl1pPr>
              <a:defRPr sz="1000" b="0" i="0">
                <a:latin typeface="Gotham Light"/>
                <a:cs typeface="Gotham Light"/>
              </a:defRPr>
            </a:lvl1pPr>
          </a:lstStyle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050" y="6356351"/>
            <a:ext cx="495300" cy="365125"/>
          </a:xfrm>
        </p:spPr>
        <p:txBody>
          <a:bodyPr/>
          <a:lstStyle>
            <a:lvl1pPr>
              <a:defRPr sz="1000" b="0" i="0">
                <a:latin typeface="Gotham Light"/>
                <a:cs typeface="Gotham Ligh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3971926"/>
            <a:ext cx="8420100" cy="1362075"/>
          </a:xfrm>
        </p:spPr>
        <p:txBody>
          <a:bodyPr anchor="t">
            <a:normAutofit/>
          </a:bodyPr>
          <a:lstStyle>
            <a:lvl1pPr algn="r">
              <a:defRPr sz="3600" b="0" i="0" cap="all">
                <a:solidFill>
                  <a:schemeClr val="tx2"/>
                </a:solidFill>
                <a:latin typeface="Gotham Bold"/>
                <a:cs typeface="Gotham Bol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559050" cy="365125"/>
          </a:xfrm>
        </p:spPr>
        <p:txBody>
          <a:bodyPr/>
          <a:lstStyle>
            <a:lvl1pPr>
              <a:defRPr sz="1000" b="0" i="0">
                <a:latin typeface="Gotham Light"/>
                <a:cs typeface="Gotham Light"/>
              </a:defRPr>
            </a:lvl1pPr>
          </a:lstStyle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0" i="0">
                <a:latin typeface="Gotham Light"/>
                <a:cs typeface="Gotham Light"/>
              </a:defRPr>
            </a:lvl1pPr>
          </a:lstStyle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0" i="0">
                <a:latin typeface="Gotham Light"/>
                <a:cs typeface="Gotham Ligh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5035550" y="1371600"/>
            <a:ext cx="437515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 anchor="t" anchorCtr="0"/>
          <a:lstStyle>
            <a:lvl1pPr>
              <a:buClr>
                <a:schemeClr val="tx2"/>
              </a:buClr>
              <a:buSzPct val="60000"/>
              <a:buFont typeface="Wingdings" pitchFamily="2" charset="2"/>
              <a:buChar char="q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cs typeface="Gotham Light"/>
              </a:defRPr>
            </a:lvl1pPr>
            <a:lvl2pPr>
              <a:buClr>
                <a:schemeClr val="tx2"/>
              </a:buClr>
              <a:buSzPct val="70000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cs typeface="Gotham Light"/>
              </a:defRPr>
            </a:lvl2pPr>
            <a:lvl3pPr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Thin"/>
                <a:cs typeface="Gotham Thin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95300" y="1371600"/>
            <a:ext cx="437515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 anchor="t" anchorCtr="0"/>
          <a:lstStyle>
            <a:lvl1pPr>
              <a:buClr>
                <a:schemeClr val="tx2"/>
              </a:buClr>
              <a:buSzPct val="60000"/>
              <a:buFont typeface="Wingdings" pitchFamily="2" charset="2"/>
              <a:buChar char="q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cs typeface="Gotham Light"/>
              </a:defRPr>
            </a:lvl1pPr>
            <a:lvl2pPr>
              <a:buClr>
                <a:schemeClr val="tx2"/>
              </a:buClr>
              <a:buSzPct val="70000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cs typeface="Gotham Light"/>
              </a:defRPr>
            </a:lvl2pPr>
            <a:lvl3pPr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Thin"/>
                <a:cs typeface="Gotham Thin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98650" y="274638"/>
            <a:ext cx="6769100" cy="8683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l">
              <a:defRPr sz="3200" b="0" i="0" baseline="0">
                <a:solidFill>
                  <a:schemeClr val="tx2"/>
                </a:solidFill>
                <a:latin typeface="Gotham Black"/>
                <a:cs typeface="Gotham Book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641600" cy="365125"/>
          </a:xfrm>
        </p:spPr>
        <p:txBody>
          <a:bodyPr/>
          <a:lstStyle/>
          <a:p>
            <a:r>
              <a:rPr lang="it-IT" smtClean="0"/>
              <a:t>Amaldi Conference - Jul 8, 2013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889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G Losurdo - INFN Firenze &amp; EGO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jpe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JPG"/><Relationship Id="rId5" Type="http://schemas.openxmlformats.org/officeDocument/2006/relationships/image" Target="../media/image26.jpe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33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6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gif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6.png"/><Relationship Id="rId1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Relationship Id="rId3" Type="http://schemas.openxmlformats.org/officeDocument/2006/relationships/image" Target="../media/image49.jpe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2.png"/><Relationship Id="rId7" Type="http://schemas.openxmlformats.org/officeDocument/2006/relationships/image" Target="../media/image52.png"/><Relationship Id="rId8" Type="http://schemas.openxmlformats.org/officeDocument/2006/relationships/image" Target="../media/image53.jpeg"/><Relationship Id="rId9" Type="http://schemas.openxmlformats.org/officeDocument/2006/relationships/image" Target="../media/image54.png"/><Relationship Id="rId10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rth_pipe_1_hd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6802" y="0"/>
            <a:ext cx="11210652" cy="6858000"/>
          </a:xfrm>
          <a:prstGeom prst="rect">
            <a:avLst/>
          </a:prstGeom>
        </p:spPr>
      </p:pic>
      <p:sp>
        <p:nvSpPr>
          <p:cNvPr id="18" name="Title 17"/>
          <p:cNvSpPr>
            <a:spLocks noGrp="1"/>
          </p:cNvSpPr>
          <p:nvPr>
            <p:ph type="ctrTitle"/>
          </p:nvPr>
        </p:nvSpPr>
        <p:spPr>
          <a:xfrm>
            <a:off x="1746250" y="457200"/>
            <a:ext cx="6711950" cy="1828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otham Bold"/>
                <a:cs typeface="Gotham Bold"/>
              </a:rPr>
              <a:t>    Advanced Virgo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Gotham Bold"/>
              <a:cs typeface="Gotham Bold"/>
            </a:endParaRPr>
          </a:p>
        </p:txBody>
      </p:sp>
      <p:sp>
        <p:nvSpPr>
          <p:cNvPr id="19" name="Subtitle 18"/>
          <p:cNvSpPr>
            <a:spLocks noGrp="1"/>
          </p:cNvSpPr>
          <p:nvPr>
            <p:ph type="subTitle" idx="1"/>
          </p:nvPr>
        </p:nvSpPr>
        <p:spPr>
          <a:xfrm>
            <a:off x="1568450" y="4495800"/>
            <a:ext cx="6934200" cy="16002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Gotham Medium"/>
                <a:cs typeface="Gotham Medium"/>
              </a:rPr>
              <a:t>GIOVANNI LOSURDO - INFN Firenze/EGO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Gotham Medium"/>
                <a:cs typeface="Gotham Medium"/>
              </a:rPr>
              <a:t>Advanced Virgo Project Leader</a:t>
            </a:r>
          </a:p>
          <a:p>
            <a:endParaRPr lang="en-US" sz="1400" dirty="0">
              <a:solidFill>
                <a:schemeClr val="bg1"/>
              </a:solidFill>
              <a:latin typeface="Gotham Medium"/>
              <a:cs typeface="Gotham Medium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Gotham Medium"/>
                <a:cs typeface="Gotham Medium"/>
              </a:rPr>
              <a:t>For the Virgo Collaboration</a:t>
            </a:r>
          </a:p>
          <a:p>
            <a:endParaRPr lang="en-US" sz="1400" dirty="0">
              <a:solidFill>
                <a:schemeClr val="bg1"/>
              </a:solidFill>
              <a:latin typeface="Gotham Medium"/>
              <a:cs typeface="Gotham Medium"/>
            </a:endParaRPr>
          </a:p>
          <a:p>
            <a:endParaRPr lang="en-US" sz="1400" dirty="0" smtClean="0">
              <a:solidFill>
                <a:schemeClr val="bg1"/>
              </a:solidFill>
              <a:latin typeface="Gotham Medium"/>
              <a:cs typeface="Gotham Medium"/>
            </a:endParaRPr>
          </a:p>
          <a:p>
            <a:endParaRPr lang="en-US" sz="1400" dirty="0">
              <a:solidFill>
                <a:schemeClr val="bg1"/>
              </a:solidFill>
              <a:latin typeface="Gotham Medium"/>
              <a:cs typeface="Gotham Medium"/>
            </a:endParaRPr>
          </a:p>
          <a:p>
            <a:endParaRPr lang="en-US" sz="1400" dirty="0" smtClean="0">
              <a:solidFill>
                <a:schemeClr val="bg1"/>
              </a:solidFill>
              <a:latin typeface="Gotham Medium"/>
              <a:cs typeface="Gotham Medium"/>
            </a:endParaRPr>
          </a:p>
          <a:p>
            <a:endParaRPr lang="en-US" sz="1800" dirty="0" smtClean="0">
              <a:solidFill>
                <a:srgbClr val="4F81BD"/>
              </a:solidFill>
              <a:latin typeface="Gill Sans MT"/>
              <a:cs typeface="Gill Sans MT"/>
            </a:endParaRPr>
          </a:p>
        </p:txBody>
      </p:sp>
      <p:sp>
        <p:nvSpPr>
          <p:cNvPr id="6" name="Subtitle 18"/>
          <p:cNvSpPr txBox="1">
            <a:spLocks/>
          </p:cNvSpPr>
          <p:nvPr/>
        </p:nvSpPr>
        <p:spPr>
          <a:xfrm>
            <a:off x="3384550" y="3581400"/>
            <a:ext cx="69342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127" y="914400"/>
            <a:ext cx="2072073" cy="1039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2</a:t>
            </a:r>
            <a:r>
              <a:rPr lang="en-US" baseline="30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nd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GENERATION NETWORK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6" descr="Earth-whole-planet-2D-map-from-NOAA-recoloured-3-ANON.gi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41" t="6723" r="5466" b="49924"/>
          <a:stretch/>
        </p:blipFill>
        <p:spPr>
          <a:xfrm>
            <a:off x="0" y="2654300"/>
            <a:ext cx="9933517" cy="23749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50" y="1311275"/>
            <a:ext cx="2280444" cy="1431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852" y="4814889"/>
            <a:ext cx="2043113" cy="1571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2" y="1295400"/>
            <a:ext cx="1896931" cy="129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9850" y="4648200"/>
            <a:ext cx="2598606" cy="1517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9" name="TextBox 28"/>
          <p:cNvSpPr txBox="1"/>
          <p:nvPr/>
        </p:nvSpPr>
        <p:spPr>
          <a:xfrm>
            <a:off x="5448300" y="1676400"/>
            <a:ext cx="1137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  <a:latin typeface="Gotham Medium"/>
                <a:cs typeface="Gotham Medium"/>
              </a:rPr>
              <a:t>GEO-HF</a:t>
            </a:r>
            <a:endParaRPr lang="en-US" dirty="0">
              <a:solidFill>
                <a:srgbClr val="800000"/>
              </a:solidFill>
              <a:latin typeface="Gotham Medium"/>
              <a:cs typeface="Gotham Medium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51296" y="1290637"/>
            <a:ext cx="1418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800000"/>
                </a:solidFill>
                <a:latin typeface="Gotham Medium"/>
                <a:cs typeface="Gotham Medium"/>
              </a:rPr>
              <a:t>aLIGO</a:t>
            </a:r>
            <a:r>
              <a:rPr lang="en-US" dirty="0" smtClean="0">
                <a:solidFill>
                  <a:srgbClr val="800000"/>
                </a:solidFill>
                <a:latin typeface="Gotham Medium"/>
                <a:cs typeface="Gotham Medium"/>
              </a:rPr>
              <a:t>-WA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8050" y="4812268"/>
            <a:ext cx="1332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  <a:latin typeface="Gotham Medium"/>
                <a:cs typeface="Gotham Medium"/>
              </a:rPr>
              <a:t>aLIGO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Gotham Medium"/>
                <a:cs typeface="Gotham Medium"/>
              </a:rPr>
              <a:t>-LA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742950" y="2743200"/>
            <a:ext cx="165100" cy="7620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485900" y="4114800"/>
            <a:ext cx="165100" cy="6858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705350" y="3733800"/>
            <a:ext cx="330200" cy="9144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4870450" y="2590800"/>
            <a:ext cx="412750" cy="8382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870450" y="5029201"/>
            <a:ext cx="1348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  <a:latin typeface="Gotham Medium"/>
                <a:cs typeface="Gotham Medium"/>
              </a:rPr>
              <a:t>Advanced</a:t>
            </a:r>
          </a:p>
          <a:p>
            <a:r>
              <a:rPr lang="en-US" dirty="0" smtClean="0">
                <a:solidFill>
                  <a:srgbClr val="800000"/>
                </a:solidFill>
                <a:latin typeface="Gotham Medium"/>
                <a:cs typeface="Gotham Medium"/>
              </a:rPr>
              <a:t>VIRGO</a:t>
            </a:r>
          </a:p>
        </p:txBody>
      </p:sp>
      <p:pic>
        <p:nvPicPr>
          <p:cNvPr id="3" name="Picture 2" descr="img_abt_lcgt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9500" y="1409782"/>
            <a:ext cx="2072308" cy="1435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extBox 19"/>
          <p:cNvSpPr txBox="1"/>
          <p:nvPr/>
        </p:nvSpPr>
        <p:spPr>
          <a:xfrm>
            <a:off x="8337551" y="1383268"/>
            <a:ext cx="105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  <a:latin typeface="Gotham Medium"/>
                <a:cs typeface="Gotham Medium"/>
              </a:rPr>
              <a:t>KAGRA</a:t>
            </a:r>
            <a:endParaRPr lang="en-US" dirty="0">
              <a:solidFill>
                <a:srgbClr val="BFBFBF"/>
              </a:solidFill>
              <a:latin typeface="Gotham Medium"/>
              <a:cs typeface="Gotham Medium"/>
            </a:endParaRP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>
          <a:xfrm>
            <a:off x="8465654" y="2844800"/>
            <a:ext cx="871054" cy="9652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7759700" y="5029200"/>
            <a:ext cx="1898650" cy="1295400"/>
            <a:chOff x="7162800" y="5029200"/>
            <a:chExt cx="1752600" cy="1295400"/>
          </a:xfrm>
        </p:grpSpPr>
        <p:sp>
          <p:nvSpPr>
            <p:cNvPr id="15" name="Rectangle 14"/>
            <p:cNvSpPr/>
            <p:nvPr/>
          </p:nvSpPr>
          <p:spPr>
            <a:xfrm>
              <a:off x="7162800" y="5029200"/>
              <a:ext cx="17526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ndigo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9000" y="5029200"/>
              <a:ext cx="1607474" cy="6477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7258922" y="5791200"/>
              <a:ext cx="14587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800000"/>
                  </a:solidFill>
                  <a:latin typeface="Gotham Medium"/>
                  <a:cs typeface="Gotham Medium"/>
                </a:rPr>
                <a:t>aLIGO</a:t>
              </a:r>
              <a:r>
                <a:rPr lang="en-US" dirty="0" smtClean="0">
                  <a:solidFill>
                    <a:srgbClr val="800000"/>
                  </a:solidFill>
                  <a:latin typeface="Gotham Medium"/>
                  <a:cs typeface="Gotham Medium"/>
                </a:rPr>
                <a:t>-India</a:t>
              </a:r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 flipH="1" flipV="1">
            <a:off x="7346950" y="4495800"/>
            <a:ext cx="412750" cy="6096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861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GENERATION NETWORK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Picture 8" descr="Schermata 06-2456457 alle 14.50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1"/>
            <a:ext cx="6265032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Schermata 06-2456457 alle 15.00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800" y="4572001"/>
            <a:ext cx="8337550" cy="1722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686550" y="1447801"/>
            <a:ext cx="2699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otham Medium"/>
                <a:cs typeface="Gotham Medium"/>
              </a:rPr>
              <a:t>Aiming to source </a:t>
            </a:r>
          </a:p>
          <a:p>
            <a:r>
              <a:rPr lang="en-US" dirty="0" smtClean="0">
                <a:solidFill>
                  <a:srgbClr val="000000"/>
                </a:solidFill>
                <a:latin typeface="Gotham Medium"/>
                <a:cs typeface="Gotham Medium"/>
              </a:rPr>
              <a:t>localization in the sky</a:t>
            </a:r>
          </a:p>
        </p:txBody>
      </p:sp>
      <p:pic>
        <p:nvPicPr>
          <p:cNvPr id="10" name="Picture 9" descr="Schermata 07-2456481 alle 11.15.0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40" b="1069"/>
          <a:stretch/>
        </p:blipFill>
        <p:spPr>
          <a:xfrm>
            <a:off x="5410200" y="2133600"/>
            <a:ext cx="4267200" cy="2336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5453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0400" y="-55877"/>
            <a:ext cx="11309350" cy="69647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8650" y="274638"/>
            <a:ext cx="7181850" cy="868362"/>
          </a:xfrm>
        </p:spPr>
        <p:txBody>
          <a:bodyPr/>
          <a:lstStyle/>
          <a:p>
            <a:r>
              <a:rPr lang="en-US" dirty="0" smtClean="0"/>
              <a:t>ADVANCED VIRGO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752600"/>
            <a:ext cx="5524500" cy="3505200"/>
          </a:xfrm>
          <a:solidFill>
            <a:schemeClr val="bg1">
              <a:alpha val="5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en-US" dirty="0" smtClean="0"/>
              <a:t>Advanced Virgo (</a:t>
            </a:r>
            <a:r>
              <a:rPr lang="en-US" dirty="0" err="1" smtClean="0"/>
              <a:t>AdV</a:t>
            </a:r>
            <a:r>
              <a:rPr lang="en-US" dirty="0" smtClean="0"/>
              <a:t>): upgrade of the Virgo </a:t>
            </a:r>
            <a:r>
              <a:rPr lang="en-US" dirty="0" err="1" smtClean="0"/>
              <a:t>interferometric</a:t>
            </a:r>
            <a:r>
              <a:rPr lang="en-US" dirty="0" smtClean="0"/>
              <a:t> detector of gravitational waves</a:t>
            </a:r>
          </a:p>
          <a:p>
            <a:r>
              <a:rPr lang="en-US" dirty="0" smtClean="0"/>
              <a:t>Participated </a:t>
            </a:r>
            <a:r>
              <a:rPr lang="en-US" dirty="0"/>
              <a:t>by scientists from </a:t>
            </a:r>
            <a:r>
              <a:rPr lang="en-US" dirty="0" smtClean="0"/>
              <a:t>Italy </a:t>
            </a:r>
            <a:r>
              <a:rPr lang="en-US" dirty="0"/>
              <a:t>and France (former founders of Virgo), The Netherlands, Poland and Hungary</a:t>
            </a:r>
            <a:endParaRPr lang="en-US" dirty="0" smtClean="0"/>
          </a:p>
          <a:p>
            <a:r>
              <a:rPr lang="en-US" dirty="0"/>
              <a:t>Funding approved in Dec </a:t>
            </a:r>
            <a:r>
              <a:rPr lang="en-US" dirty="0" smtClean="0"/>
              <a:t>2009 </a:t>
            </a:r>
          </a:p>
          <a:p>
            <a:r>
              <a:rPr lang="en-US" dirty="0" smtClean="0"/>
              <a:t>Construction in progress. End of installation: fall 2015</a:t>
            </a:r>
          </a:p>
          <a:p>
            <a:r>
              <a:rPr lang="en-US" dirty="0" smtClean="0"/>
              <a:t>First science data in 2016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Amaldi Conference - Jul 8, 2013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G Losurdo - INFN Firenze &amp; EGO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705600" y="1371600"/>
            <a:ext cx="2383214" cy="584776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914400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otham Medium"/>
                <a:cs typeface="Gotham Medium"/>
              </a:rPr>
              <a:t>5 European countries</a:t>
            </a:r>
          </a:p>
          <a:p>
            <a:pPr defTabSz="914400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otham Medium"/>
                <a:cs typeface="Gotham Medium"/>
              </a:rPr>
              <a:t>19 labs, ~200 authors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72250" y="2057400"/>
            <a:ext cx="2724150" cy="3374257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APC Paris 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ARTEMIS Nice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EGO </a:t>
            </a:r>
            <a:r>
              <a:rPr lang="en-US" sz="1400" dirty="0" err="1">
                <a:solidFill>
                  <a:prstClr val="black"/>
                </a:solidFill>
                <a:latin typeface="Gotham Book"/>
                <a:cs typeface="Gotham Book"/>
              </a:rPr>
              <a:t>Cascina</a:t>
            </a:r>
            <a:endParaRPr lang="en-US" sz="1400" dirty="0">
              <a:solidFill>
                <a:prstClr val="black"/>
              </a:solidFill>
              <a:latin typeface="Gotham Book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INFN Firenze-</a:t>
            </a:r>
            <a:r>
              <a:rPr lang="en-US" sz="1400" dirty="0" err="1">
                <a:solidFill>
                  <a:prstClr val="black"/>
                </a:solidFill>
                <a:latin typeface="Gotham Book"/>
                <a:cs typeface="Gotham Book"/>
              </a:rPr>
              <a:t>Urbino</a:t>
            </a:r>
            <a:endParaRPr lang="en-US" sz="1400" dirty="0">
              <a:solidFill>
                <a:prstClr val="black"/>
              </a:solidFill>
              <a:latin typeface="Gotham Book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INFN </a:t>
            </a:r>
            <a:r>
              <a:rPr lang="en-US" sz="1400" dirty="0" err="1">
                <a:solidFill>
                  <a:prstClr val="black"/>
                </a:solidFill>
                <a:latin typeface="Gotham Book"/>
                <a:cs typeface="Gotham Book"/>
              </a:rPr>
              <a:t>Genova</a:t>
            </a:r>
            <a:endParaRPr lang="en-US" sz="1400" dirty="0">
              <a:solidFill>
                <a:prstClr val="black"/>
              </a:solidFill>
              <a:latin typeface="Gotham Book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INFN Napoli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INFN Perugia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INFN Pisa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INFN Roma La </a:t>
            </a:r>
            <a:r>
              <a:rPr lang="en-US" sz="1400" dirty="0" err="1">
                <a:solidFill>
                  <a:prstClr val="black"/>
                </a:solidFill>
                <a:latin typeface="Gotham Book"/>
                <a:cs typeface="Gotham Book"/>
              </a:rPr>
              <a:t>Sapienza</a:t>
            </a:r>
            <a:endParaRPr lang="en-US" sz="1400" dirty="0">
              <a:solidFill>
                <a:prstClr val="black"/>
              </a:solidFill>
              <a:latin typeface="Gotham Book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INFN Roma Tor </a:t>
            </a:r>
            <a:r>
              <a:rPr lang="en-US" sz="1400" dirty="0" err="1">
                <a:solidFill>
                  <a:prstClr val="black"/>
                </a:solidFill>
                <a:latin typeface="Gotham Book"/>
                <a:cs typeface="Gotham Book"/>
              </a:rPr>
              <a:t>Vergata</a:t>
            </a:r>
            <a:endParaRPr lang="en-US" sz="1400" dirty="0">
              <a:solidFill>
                <a:prstClr val="black"/>
              </a:solidFill>
              <a:latin typeface="Gotham Book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INFN Trento-</a:t>
            </a:r>
            <a:r>
              <a:rPr lang="en-US" sz="1400" dirty="0" err="1">
                <a:solidFill>
                  <a:prstClr val="black"/>
                </a:solidFill>
                <a:latin typeface="Gotham Book"/>
                <a:cs typeface="Gotham Book"/>
              </a:rPr>
              <a:t>Padova</a:t>
            </a:r>
            <a:endParaRPr lang="en-US" sz="1400" dirty="0">
              <a:solidFill>
                <a:prstClr val="black"/>
              </a:solidFill>
              <a:latin typeface="Gotham Book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LAL </a:t>
            </a:r>
            <a:r>
              <a:rPr lang="en-US" sz="1400" dirty="0" err="1">
                <a:solidFill>
                  <a:prstClr val="black"/>
                </a:solidFill>
                <a:latin typeface="Gotham Book"/>
                <a:cs typeface="Gotham Book"/>
              </a:rPr>
              <a:t>Orsay</a:t>
            </a: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 – ESPCI Paris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LAPP Annecy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LKB Paris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LMA Lyon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NIKHEF Amsterdam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POLGRAW(Poland)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RADBOUD Uni. Nijmegen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Gotham Book"/>
                <a:cs typeface="Gotham Book"/>
              </a:rPr>
              <a:t>RMKI Budapest</a:t>
            </a:r>
          </a:p>
        </p:txBody>
      </p:sp>
      <p:pic>
        <p:nvPicPr>
          <p:cNvPr id="12" name="Picture 11" descr="flag_of_France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10300" y="5640387"/>
            <a:ext cx="701675" cy="431800"/>
          </a:xfrm>
          <a:prstGeom prst="rect">
            <a:avLst/>
          </a:prstGeom>
          <a:noFill/>
        </p:spPr>
      </p:pic>
      <p:pic>
        <p:nvPicPr>
          <p:cNvPr id="13" name="Picture 12" descr="flag_of_Italy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911975" y="5638800"/>
            <a:ext cx="701675" cy="431800"/>
          </a:xfrm>
          <a:prstGeom prst="rect">
            <a:avLst/>
          </a:prstGeom>
          <a:noFill/>
        </p:spPr>
      </p:pic>
      <p:pic>
        <p:nvPicPr>
          <p:cNvPr id="14" name="Picture 13" descr="flag_of_Netherlands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589573" y="5638801"/>
            <a:ext cx="703395" cy="433387"/>
          </a:xfrm>
          <a:prstGeom prst="rect">
            <a:avLst/>
          </a:prstGeom>
          <a:noFill/>
        </p:spPr>
      </p:pic>
      <p:pic>
        <p:nvPicPr>
          <p:cNvPr id="15" name="Picture 14" descr="flag_of_Poland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92968" y="5638800"/>
            <a:ext cx="701675" cy="431800"/>
          </a:xfrm>
          <a:prstGeom prst="rect">
            <a:avLst/>
          </a:prstGeom>
          <a:noFill/>
        </p:spPr>
      </p:pic>
      <p:pic>
        <p:nvPicPr>
          <p:cNvPr id="16" name="Picture 15" descr="flag_of_Hungary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8975725" y="5638800"/>
            <a:ext cx="701675" cy="43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6826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urva1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27" t="25000" r="7582" b="22592"/>
          <a:stretch/>
        </p:blipFill>
        <p:spPr>
          <a:xfrm>
            <a:off x="1600200" y="1219200"/>
            <a:ext cx="6688367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57600" y="4038600"/>
            <a:ext cx="190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  <a:latin typeface="Gotham Medium"/>
                <a:cs typeface="Gotham Medium"/>
              </a:rPr>
              <a:t>Early configuration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27500" y="5105400"/>
            <a:ext cx="1851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otham Medium"/>
                <a:cs typeface="Gotham Medium"/>
              </a:rPr>
              <a:t>L</a:t>
            </a:r>
            <a:r>
              <a:rPr lang="it-IT" sz="1400" dirty="0" err="1" smtClean="0">
                <a:latin typeface="Gotham Medium"/>
                <a:cs typeface="Gotham Medium"/>
              </a:rPr>
              <a:t>ate</a:t>
            </a:r>
            <a:r>
              <a:rPr lang="it-IT" sz="1400" dirty="0" smtClean="0"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latin typeface="Gotham Medium"/>
                <a:cs typeface="Gotham Medium"/>
              </a:rPr>
              <a:t>configuration</a:t>
            </a:r>
            <a:endParaRPr lang="en-US" sz="1400" dirty="0" smtClean="0">
              <a:latin typeface="Gotham Medium"/>
              <a:cs typeface="Gotham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7020" y="2743200"/>
            <a:ext cx="790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CC33FF"/>
                </a:solidFill>
                <a:latin typeface="Gotham Medium"/>
                <a:cs typeface="Gotham Medium"/>
              </a:rPr>
              <a:t>Virgo+</a:t>
            </a:r>
          </a:p>
        </p:txBody>
      </p:sp>
      <p:pic>
        <p:nvPicPr>
          <p:cNvPr id="13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6888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2015 </a:t>
            </a:r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in 2015 with a simplified configuration, similar to Virgo+: likely to reduce commissioning time</a:t>
            </a:r>
          </a:p>
          <a:p>
            <a:pPr lvl="1"/>
            <a:r>
              <a:rPr lang="en-US" dirty="0" smtClean="0"/>
              <a:t>No signal recycling (reduce locking complexity)</a:t>
            </a:r>
          </a:p>
          <a:p>
            <a:pPr lvl="1"/>
            <a:r>
              <a:rPr lang="en-US" dirty="0" smtClean="0"/>
              <a:t>Virgo+ laser (up to 60W)</a:t>
            </a:r>
          </a:p>
          <a:p>
            <a:pPr lvl="1"/>
            <a:r>
              <a:rPr lang="en-US" dirty="0" smtClean="0"/>
              <a:t>Low power (reduce risks with thermal effects and high power laser)</a:t>
            </a:r>
          </a:p>
          <a:p>
            <a:r>
              <a:rPr lang="en-US" dirty="0"/>
              <a:t>Target BNS </a:t>
            </a:r>
            <a:r>
              <a:rPr lang="en-US" dirty="0" err="1"/>
              <a:t>inspiral</a:t>
            </a:r>
            <a:r>
              <a:rPr lang="en-US" dirty="0"/>
              <a:t> range</a:t>
            </a:r>
            <a:r>
              <a:rPr lang="en-US"/>
              <a:t>: </a:t>
            </a:r>
            <a:r>
              <a:rPr lang="en-US" smtClean="0"/>
              <a:t>&gt;100 </a:t>
            </a:r>
            <a:r>
              <a:rPr lang="en-US" dirty="0" err="1" smtClean="0"/>
              <a:t>Mpc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95300" y="3581400"/>
            <a:ext cx="4991100" cy="2667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72000" rIns="91440" bIns="45720" rtlCol="0" anchor="t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q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–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Thin"/>
                <a:ea typeface="+mn-ea"/>
                <a:cs typeface="Gotham Thin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Configuration upgrade schedule to be discussed with the partners</a:t>
            </a:r>
          </a:p>
        </p:txBody>
      </p:sp>
      <p:pic>
        <p:nvPicPr>
          <p:cNvPr id="9" name="Picture 28" descr="advlogo_final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  <p:pic>
        <p:nvPicPr>
          <p:cNvPr id="12" name="Picture 11" descr="curva2.pd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58" t="30000" r="7430" b="15555"/>
          <a:stretch/>
        </p:blipFill>
        <p:spPr>
          <a:xfrm>
            <a:off x="5638800" y="3048000"/>
            <a:ext cx="4191000" cy="3366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831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4622800" cy="4876800"/>
          </a:xfrm>
        </p:spPr>
        <p:txBody>
          <a:bodyPr/>
          <a:lstStyle/>
          <a:p>
            <a:r>
              <a:rPr lang="en-US" dirty="0" smtClean="0"/>
              <a:t>MAIN CHANGES </a:t>
            </a:r>
            <a:r>
              <a:rPr lang="en-US" dirty="0" err="1" smtClean="0"/>
              <a:t>wrt</a:t>
            </a:r>
            <a:r>
              <a:rPr lang="en-US" dirty="0" smtClean="0"/>
              <a:t> Virgo</a:t>
            </a:r>
          </a:p>
          <a:p>
            <a:pPr lvl="1"/>
            <a:r>
              <a:rPr lang="en-US" dirty="0" smtClean="0"/>
              <a:t>larger beam</a:t>
            </a:r>
          </a:p>
          <a:p>
            <a:pPr lvl="1"/>
            <a:r>
              <a:rPr lang="en-US" dirty="0" smtClean="0"/>
              <a:t>heavier mirrors</a:t>
            </a:r>
          </a:p>
          <a:p>
            <a:pPr lvl="1"/>
            <a:r>
              <a:rPr lang="en-US" dirty="0" smtClean="0"/>
              <a:t>higher quality optics</a:t>
            </a:r>
          </a:p>
          <a:p>
            <a:pPr lvl="1"/>
            <a:r>
              <a:rPr lang="en-US" dirty="0" smtClean="0"/>
              <a:t>thermal control of aberrations </a:t>
            </a:r>
          </a:p>
          <a:p>
            <a:pPr lvl="1"/>
            <a:r>
              <a:rPr lang="en-US" i="1" dirty="0"/>
              <a:t>200W fiber laser</a:t>
            </a:r>
          </a:p>
          <a:p>
            <a:pPr lvl="1"/>
            <a:r>
              <a:rPr lang="en-US" i="1" dirty="0" smtClean="0"/>
              <a:t>signal recycling</a:t>
            </a:r>
          </a:p>
          <a:p>
            <a:r>
              <a:rPr lang="en-US" dirty="0" smtClean="0"/>
              <a:t>Vibration isolation by Virgo </a:t>
            </a:r>
            <a:r>
              <a:rPr lang="en-US" dirty="0" err="1" smtClean="0"/>
              <a:t>superattenuators</a:t>
            </a:r>
            <a:endParaRPr lang="en-US" dirty="0" smtClean="0"/>
          </a:p>
          <a:p>
            <a:pPr lvl="1"/>
            <a:r>
              <a:rPr lang="en-US" dirty="0" smtClean="0"/>
              <a:t>performance demonstrated</a:t>
            </a:r>
          </a:p>
          <a:p>
            <a:pPr lvl="1"/>
            <a:r>
              <a:rPr lang="en-US" dirty="0" smtClean="0"/>
              <a:t>large experience gained with commissioning at low frequency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28" descr="advlogo_final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  <p:pic>
        <p:nvPicPr>
          <p:cNvPr id="10" name="Picture 9" descr="AdVirgoMSRC_all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701" y="1371601"/>
            <a:ext cx="5381063" cy="3548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 descr="S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5200" y="364900"/>
            <a:ext cx="1073150" cy="245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4604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STRAY LIGHT MITIGATION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Learned form 1</a:t>
            </a:r>
            <a:r>
              <a:rPr lang="en-US" baseline="30000" dirty="0" smtClean="0"/>
              <a:t>st</a:t>
            </a:r>
            <a:r>
              <a:rPr lang="en-US" dirty="0" smtClean="0"/>
              <a:t> generation: scattered light is one of the major risks towards the final sensitivity goal</a:t>
            </a:r>
          </a:p>
          <a:p>
            <a:r>
              <a:rPr lang="en-US" dirty="0" smtClean="0"/>
              <a:t>Large investment to mitigate it</a:t>
            </a:r>
          </a:p>
          <a:p>
            <a:pPr lvl="1"/>
            <a:r>
              <a:rPr lang="en-US" dirty="0"/>
              <a:t>Better optics </a:t>
            </a:r>
            <a:r>
              <a:rPr lang="en-US" dirty="0" smtClean="0"/>
              <a:t>quality</a:t>
            </a:r>
          </a:p>
          <a:p>
            <a:pPr lvl="1"/>
            <a:r>
              <a:rPr lang="en-US" dirty="0" smtClean="0"/>
              <a:t>Baffles to shield mirrors, pipes, vacuum chambers exposed to scattered light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hotodiodes suspended in vacuum to isolate them from acoustic/seismic noise</a:t>
            </a:r>
          </a:p>
          <a:p>
            <a:pPr lvl="1"/>
            <a:r>
              <a:rPr lang="en-US" dirty="0" smtClean="0"/>
              <a:t>If required, control the position of the benches </a:t>
            </a:r>
            <a:r>
              <a:rPr lang="en-US" dirty="0" err="1" smtClean="0"/>
              <a:t>wrt</a:t>
            </a:r>
            <a:r>
              <a:rPr lang="en-US" dirty="0" smtClean="0"/>
              <a:t> the interferometer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" name="Picture 9" descr="Schermata 10-2456232 alle 09.03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850" y="3646336"/>
            <a:ext cx="2143827" cy="2297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8700" y="3711534"/>
            <a:ext cx="3315169" cy="2613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From WI_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00" y="3734092"/>
            <a:ext cx="3542053" cy="3047708"/>
          </a:xfrm>
          <a:prstGeom prst="rect">
            <a:avLst/>
          </a:prstGeom>
        </p:spPr>
      </p:pic>
      <p:pic>
        <p:nvPicPr>
          <p:cNvPr id="13" name="Picture 12" descr="IMG_2217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800" y="5715000"/>
            <a:ext cx="2641600" cy="1073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28" descr="advlogo_final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4341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QUALITY OPTICS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Mirrors may limit the sensitivity in a wide frequency range…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REQUIREMENTS: large mass/diameter, good flatness/roughness, low absorption, good homogeneity, good coating uniformity, high Q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 descr="Schermata 06-2456457 alle 16.23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800" y="1930996"/>
            <a:ext cx="3714750" cy="2717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099300" y="2233137"/>
            <a:ext cx="24416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Mirror geometry/flatness</a:t>
            </a:r>
          </a:p>
          <a:p>
            <a:r>
              <a:rPr lang="en-US" sz="1400" dirty="0">
                <a:solidFill>
                  <a:srgbClr val="000000"/>
                </a:solidFill>
                <a:latin typeface="Gotham Medium"/>
                <a:cs typeface="Gotham Medium"/>
              </a:rPr>
              <a:t>m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ay change the optical </a:t>
            </a:r>
          </a:p>
          <a:p>
            <a:r>
              <a:rPr lang="en-US" sz="1400" dirty="0">
                <a:solidFill>
                  <a:srgbClr val="000000"/>
                </a:solidFill>
                <a:latin typeface="Gotham Medium"/>
                <a:cs typeface="Gotham Medium"/>
              </a:rPr>
              <a:t>g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ain and, thus, the 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SHOT NOISE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10050" y="4671536"/>
            <a:ext cx="21706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Mid-frequency range</a:t>
            </a:r>
          </a:p>
          <a:p>
            <a:r>
              <a:rPr lang="en-US" sz="1400" dirty="0">
                <a:solidFill>
                  <a:srgbClr val="000000"/>
                </a:solidFill>
                <a:latin typeface="Gotham Medium"/>
                <a:cs typeface="Gotham Medium"/>
              </a:rPr>
              <a:t>d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ominated by coating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THERMAL NOISE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551" y="2362200"/>
            <a:ext cx="29161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RADIATION PRESSURE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and SUSPENSION THERMAL 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noises depend on mirror mass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6750" y="3757137"/>
            <a:ext cx="27285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Aberrations depend on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coating absorption (thermal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lensing) and substrate</a:t>
            </a:r>
          </a:p>
          <a:p>
            <a:r>
              <a:rPr lang="en-US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inomogeneity</a:t>
            </a:r>
            <a:endParaRPr lang="en-US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7850" y="3833336"/>
            <a:ext cx="2005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Scattered light from 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flatness/roughness</a:t>
            </a:r>
          </a:p>
        </p:txBody>
      </p:sp>
      <p:pic>
        <p:nvPicPr>
          <p:cNvPr id="13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9784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8650" y="274638"/>
            <a:ext cx="7512050" cy="868362"/>
          </a:xfrm>
        </p:spPr>
        <p:txBody>
          <a:bodyPr>
            <a:normAutofit/>
          </a:bodyPr>
          <a:lstStyle/>
          <a:p>
            <a:r>
              <a:rPr lang="it-IT" dirty="0" smtClean="0"/>
              <a:t>HIGH QUALITY OPTICS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pic>
        <p:nvPicPr>
          <p:cNvPr id="14" name="Picture 13" descr="DSC02261"/>
          <p:cNvPicPr>
            <a:picLocks noChangeAspect="1" noChangeArrowheads="1"/>
          </p:cNvPicPr>
          <p:nvPr/>
        </p:nvPicPr>
        <p:blipFill>
          <a:blip r:embed="rId2" cstate="print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941613" y="2199264"/>
            <a:ext cx="4414354" cy="30572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95300" y="1371600"/>
            <a:ext cx="5778500" cy="4953000"/>
          </a:xfrm>
        </p:spPr>
        <p:txBody>
          <a:bodyPr>
            <a:normAutofit/>
          </a:bodyPr>
          <a:lstStyle/>
          <a:p>
            <a:pPr defTabSz="946150">
              <a:buFont typeface="Wingdings" charset="2"/>
              <a:buChar char="q"/>
              <a:tabLst>
                <a:tab pos="536575" algn="l"/>
              </a:tabLst>
            </a:pPr>
            <a:r>
              <a:rPr lang="en-US" dirty="0" smtClean="0"/>
              <a:t>Large test masses: 35cm diameter, 20cm thick, 42 kg</a:t>
            </a:r>
          </a:p>
          <a:p>
            <a:pPr defTabSz="946150">
              <a:buFont typeface="Wingdings" charset="2"/>
              <a:buChar char="q"/>
              <a:tabLst>
                <a:tab pos="536575" algn="l"/>
              </a:tabLst>
            </a:pPr>
            <a:r>
              <a:rPr lang="en-US" dirty="0" smtClean="0"/>
              <a:t>New fused silica grade (</a:t>
            </a:r>
            <a:r>
              <a:rPr lang="en-US" dirty="0" err="1" smtClean="0"/>
              <a:t>Suprasil</a:t>
            </a:r>
            <a:r>
              <a:rPr lang="en-US" dirty="0" smtClean="0"/>
              <a:t> 3002):</a:t>
            </a:r>
          </a:p>
          <a:p>
            <a:pPr lvl="1" defTabSz="946150">
              <a:buFont typeface="Lucida Grande"/>
              <a:buChar char="-"/>
              <a:tabLst>
                <a:tab pos="536575" algn="l"/>
              </a:tabLst>
            </a:pPr>
            <a:r>
              <a:rPr lang="en-US" b="1" dirty="0" smtClean="0"/>
              <a:t>Better bulk absorption</a:t>
            </a:r>
            <a:r>
              <a:rPr lang="en-US" dirty="0" smtClean="0"/>
              <a:t> (0.2 ppm/cm measured at LMA): better for thermal lensing</a:t>
            </a:r>
          </a:p>
          <a:p>
            <a:pPr lvl="1" defTabSz="946150">
              <a:buFont typeface="Lucida Grande"/>
              <a:buChar char="-"/>
              <a:tabLst>
                <a:tab pos="536575" algn="l"/>
              </a:tabLst>
            </a:pPr>
            <a:r>
              <a:rPr lang="en-US" dirty="0" smtClean="0"/>
              <a:t>refractive index homogeneity &lt;0.3 ppm on 200 mm CA</a:t>
            </a:r>
            <a:endParaRPr lang="en-US" dirty="0"/>
          </a:p>
          <a:p>
            <a:pPr lvl="1" defTabSz="946150">
              <a:buFont typeface="Lucida Grande"/>
              <a:buChar char="-"/>
              <a:tabLst>
                <a:tab pos="536575" algn="l"/>
              </a:tabLst>
            </a:pPr>
            <a:r>
              <a:rPr lang="en-US" dirty="0" smtClean="0"/>
              <a:t>High quality factor &gt; 10</a:t>
            </a:r>
            <a:r>
              <a:rPr lang="en-US" baseline="30000" dirty="0" smtClean="0"/>
              <a:t>7</a:t>
            </a:r>
            <a:endParaRPr lang="en-US" dirty="0" smtClean="0"/>
          </a:p>
          <a:p>
            <a:pPr defTabSz="946150">
              <a:buFont typeface="Wingdings" charset="2"/>
              <a:buChar char="q"/>
              <a:tabLst>
                <a:tab pos="536575" algn="l"/>
              </a:tabLst>
            </a:pPr>
            <a:r>
              <a:rPr lang="en-US" dirty="0" smtClean="0"/>
              <a:t>Polishing much improved: 0.2 nm </a:t>
            </a:r>
            <a:r>
              <a:rPr lang="en-US" dirty="0" err="1" smtClean="0"/>
              <a:t>rms</a:t>
            </a:r>
            <a:r>
              <a:rPr lang="en-US" dirty="0" smtClean="0"/>
              <a:t> on 160 mm diameter achieved</a:t>
            </a:r>
          </a:p>
          <a:p>
            <a:pPr lvl="1" defTabSz="946150">
              <a:buFont typeface="Lucida Grande"/>
              <a:buChar char="-"/>
              <a:tabLst>
                <a:tab pos="536575" algn="l"/>
              </a:tabLst>
            </a:pPr>
            <a:r>
              <a:rPr lang="en-US" dirty="0" smtClean="0"/>
              <a:t>ion beam figuring</a:t>
            </a:r>
          </a:p>
          <a:p>
            <a:pPr lvl="1" defTabSz="946150">
              <a:buFont typeface="Lucida Grande"/>
              <a:buChar char="-"/>
              <a:tabLst>
                <a:tab pos="536575" algn="l"/>
              </a:tabLst>
            </a:pPr>
            <a:r>
              <a:rPr lang="en-US" dirty="0" smtClean="0"/>
              <a:t>better metrology</a:t>
            </a:r>
          </a:p>
          <a:p>
            <a:pPr defTabSz="946150">
              <a:buFont typeface="Wingdings" charset="2"/>
              <a:buChar char="q"/>
              <a:tabLst>
                <a:tab pos="536575" algn="l"/>
              </a:tabLst>
            </a:pPr>
            <a:r>
              <a:rPr lang="en-US" dirty="0" smtClean="0"/>
              <a:t>Coatings much improved</a:t>
            </a:r>
          </a:p>
          <a:p>
            <a:pPr lvl="1" defTabSz="946150">
              <a:buFont typeface="Lucida Grande"/>
              <a:buChar char="-"/>
              <a:tabLst>
                <a:tab pos="536575" algn="l"/>
              </a:tabLst>
            </a:pPr>
            <a:r>
              <a:rPr lang="en-US" dirty="0" smtClean="0"/>
              <a:t>See talk by R </a:t>
            </a:r>
            <a:r>
              <a:rPr lang="en-US" dirty="0" err="1" smtClean="0"/>
              <a:t>Flaminio</a:t>
            </a:r>
            <a:r>
              <a:rPr lang="en-US" dirty="0" smtClean="0"/>
              <a:t> tomorrow</a:t>
            </a:r>
          </a:p>
          <a:p>
            <a:pPr defTabSz="946150">
              <a:tabLst>
                <a:tab pos="536575" algn="l"/>
              </a:tabLst>
            </a:pPr>
            <a:r>
              <a:rPr lang="en-US" dirty="0" smtClean="0"/>
              <a:t>New metrology </a:t>
            </a:r>
            <a:endParaRPr lang="en-US" dirty="0"/>
          </a:p>
        </p:txBody>
      </p:sp>
      <p:pic>
        <p:nvPicPr>
          <p:cNvPr id="11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965484" y="160020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AdV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test mass</a:t>
            </a:r>
          </a:p>
        </p:txBody>
      </p:sp>
    </p:spTree>
    <p:extLst>
      <p:ext uri="{BB962C8B-B14F-4D97-AF65-F5344CB8AC3E}">
        <p14:creationId xmlns:p14="http://schemas.microsoft.com/office/powerpoint/2010/main" val="3213606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3048000"/>
            <a:ext cx="2330450" cy="325208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PAYLOADS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750300" cy="2438400"/>
          </a:xfrm>
        </p:spPr>
        <p:txBody>
          <a:bodyPr/>
          <a:lstStyle/>
          <a:p>
            <a:r>
              <a:rPr lang="en-US" dirty="0" smtClean="0"/>
              <a:t>Use of larger mirrors plus need of baffles and compensation plates requires upgrading the payloads </a:t>
            </a:r>
          </a:p>
          <a:p>
            <a:r>
              <a:rPr lang="en-US" dirty="0" smtClean="0"/>
              <a:t>Test masses suspended with silica fibers (as in Virgo+)</a:t>
            </a:r>
          </a:p>
          <a:p>
            <a:r>
              <a:rPr lang="en-US" dirty="0" smtClean="0"/>
              <a:t>The silica-steel interface at the level of the upper stage will be improved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  <p:pic>
        <p:nvPicPr>
          <p:cNvPr id="10" name="Picture 9" descr="testsetup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3196" y="2834549"/>
            <a:ext cx="2329403" cy="3947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D3A_5863-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94" y="3200400"/>
            <a:ext cx="2327797" cy="3498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85800" y="3352800"/>
            <a:ext cx="18133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Gotham Medium"/>
                <a:cs typeface="Gotham Medium"/>
              </a:rPr>
              <a:t>AdV</a:t>
            </a:r>
            <a:r>
              <a:rPr lang="en-US" sz="1400" dirty="0" smtClean="0">
                <a:solidFill>
                  <a:schemeClr val="bg1"/>
                </a:solidFill>
                <a:latin typeface="Gotham Medium"/>
                <a:cs typeface="Gotham Medium"/>
              </a:rPr>
              <a:t> payload (BS)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1400" y="3048000"/>
            <a:ext cx="1749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Virgo+ </a:t>
            </a:r>
            <a:r>
              <a:rPr lang="en-US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monolihic</a:t>
            </a:r>
            <a:endParaRPr lang="en-US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suspension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33498" y="625858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otham Medium"/>
                <a:cs typeface="Gotham Medium"/>
              </a:rPr>
              <a:t>Test for </a:t>
            </a:r>
            <a:r>
              <a:rPr lang="en-US" sz="1400" dirty="0" err="1" smtClean="0">
                <a:solidFill>
                  <a:schemeClr val="bg1"/>
                </a:solidFill>
                <a:latin typeface="Gotham Medium"/>
                <a:cs typeface="Gotham Medium"/>
              </a:rPr>
              <a:t>AdV</a:t>
            </a:r>
            <a:r>
              <a:rPr lang="en-US" sz="1400" dirty="0" smtClean="0">
                <a:solidFill>
                  <a:schemeClr val="bg1"/>
                </a:solidFill>
                <a:latin typeface="Gotham Medium"/>
                <a:cs typeface="Gotham Medium"/>
              </a:rPr>
              <a:t> monolithic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Gotham Medium"/>
                <a:cs typeface="Gotham Medium"/>
              </a:rPr>
              <a:t>suspension</a:t>
            </a:r>
          </a:p>
        </p:txBody>
      </p:sp>
    </p:spTree>
    <p:extLst>
      <p:ext uri="{BB962C8B-B14F-4D97-AF65-F5344CB8AC3E}">
        <p14:creationId xmlns:p14="http://schemas.microsoft.com/office/powerpoint/2010/main" val="650109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VIBRATION ISOLATION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Advanced Virgo will use the same </a:t>
            </a:r>
            <a:r>
              <a:rPr lang="en-US" i="1" dirty="0" err="1" smtClean="0"/>
              <a:t>superattenuators</a:t>
            </a:r>
            <a:r>
              <a:rPr lang="en-US" dirty="0" smtClean="0"/>
              <a:t> as Virgo</a:t>
            </a:r>
            <a:endParaRPr lang="en-US" dirty="0"/>
          </a:p>
          <a:p>
            <a:pPr lvl="1"/>
            <a:r>
              <a:rPr lang="en-US" dirty="0" smtClean="0"/>
              <a:t>but top platform to be controlled in 6 </a:t>
            </a:r>
            <a:r>
              <a:rPr lang="en-US" dirty="0" err="1" smtClean="0"/>
              <a:t>d.o.f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Main advantages:</a:t>
            </a:r>
          </a:p>
          <a:p>
            <a:pPr lvl="1"/>
            <a:r>
              <a:rPr lang="en-US" dirty="0" smtClean="0"/>
              <a:t>Performance demonstrated</a:t>
            </a:r>
          </a:p>
          <a:p>
            <a:pPr lvl="1"/>
            <a:r>
              <a:rPr lang="en-US" dirty="0" smtClean="0"/>
              <a:t>Large experience gained with LF commissioning/operation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3" descr="PIC000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5751" y="3429000"/>
            <a:ext cx="2493505" cy="2876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 descr="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7351" y="2362200"/>
            <a:ext cx="1749088" cy="400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magine 19" descr="all_se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0332" y="3352801"/>
            <a:ext cx="4377568" cy="2914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Down Arrow 10"/>
          <p:cNvSpPr/>
          <p:nvPr/>
        </p:nvSpPr>
        <p:spPr>
          <a:xfrm>
            <a:off x="908050" y="3810000"/>
            <a:ext cx="742950" cy="1676400"/>
          </a:xfrm>
          <a:prstGeom prst="downArrow">
            <a:avLst/>
          </a:prstGeom>
          <a:solidFill>
            <a:schemeClr val="bg1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8" descr="advlogo_final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4415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8650" y="274638"/>
            <a:ext cx="7473950" cy="868362"/>
          </a:xfrm>
        </p:spPr>
        <p:txBody>
          <a:bodyPr/>
          <a:lstStyle/>
          <a:p>
            <a:r>
              <a:rPr lang="en-US" dirty="0" smtClean="0"/>
              <a:t>INCREASING THE  BNS</a:t>
            </a:r>
            <a:br>
              <a:rPr lang="en-US" dirty="0" smtClean="0"/>
            </a:br>
            <a:r>
              <a:rPr lang="en-US" dirty="0" smtClean="0"/>
              <a:t>INSPIRAL RANGE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Mirror </a:t>
            </a:r>
            <a:r>
              <a:rPr lang="en-US" dirty="0"/>
              <a:t>c</a:t>
            </a:r>
            <a:r>
              <a:rPr lang="en-US" dirty="0" smtClean="0"/>
              <a:t>oating thermal noise is the dominating noise in the mid frequency range (dissipation dominated by the high refractive index layer) </a:t>
            </a:r>
          </a:p>
          <a:p>
            <a:r>
              <a:rPr lang="en-US" dirty="0" smtClean="0"/>
              <a:t>Doping Ta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5</a:t>
            </a:r>
            <a:r>
              <a:rPr lang="en-US" dirty="0" smtClean="0"/>
              <a:t> with Ti has improved it, but losses are still O(10</a:t>
            </a:r>
            <a:r>
              <a:rPr lang="en-US" baseline="30000" dirty="0" smtClean="0"/>
              <a:t>-4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Advanced Virgo to use large spot size (~5cm) on the test masses</a:t>
            </a:r>
          </a:p>
          <a:p>
            <a:pPr lvl="1"/>
            <a:r>
              <a:rPr lang="en-US" dirty="0" smtClean="0"/>
              <a:t>impact of size of the vacuum links/valves, BS size…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" name="Picture 9" descr="AdVsen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27" r="6180"/>
          <a:stretch>
            <a:fillRect/>
          </a:stretch>
        </p:blipFill>
        <p:spPr>
          <a:xfrm>
            <a:off x="2819400" y="3657600"/>
            <a:ext cx="3632200" cy="2572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ight Triangle 10"/>
          <p:cNvSpPr/>
          <p:nvPr/>
        </p:nvSpPr>
        <p:spPr>
          <a:xfrm>
            <a:off x="3232150" y="5006654"/>
            <a:ext cx="3054350" cy="860746"/>
          </a:xfrm>
          <a:prstGeom prst="rtTriangle">
            <a:avLst/>
          </a:prstGeom>
          <a:solidFill>
            <a:srgbClr val="C0504D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LARGE BEAM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Larger beam:</a:t>
            </a:r>
          </a:p>
          <a:p>
            <a:pPr lvl="1"/>
            <a:r>
              <a:rPr lang="en-US" dirty="0" smtClean="0"/>
              <a:t>required new vacuum links </a:t>
            </a:r>
          </a:p>
          <a:p>
            <a:pPr lvl="1"/>
            <a:r>
              <a:rPr lang="en-US" dirty="0" smtClean="0"/>
              <a:t>re</a:t>
            </a:r>
            <a:r>
              <a:rPr lang="en-US" dirty="0"/>
              <a:t>-design of input </a:t>
            </a:r>
            <a:r>
              <a:rPr lang="en-US" dirty="0" smtClean="0"/>
              <a:t>benches, telescopes</a:t>
            </a:r>
          </a:p>
          <a:p>
            <a:pPr lvl="1"/>
            <a:r>
              <a:rPr lang="en-US" dirty="0" smtClean="0"/>
              <a:t>large BS (55cm)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 descr="Schermata 05-2456416 alle 12.34.17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1371600"/>
            <a:ext cx="431122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191000"/>
            <a:ext cx="3759845" cy="1813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800" y="2892048"/>
            <a:ext cx="3657600" cy="3171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885435" y="5712023"/>
            <a:ext cx="1838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AdV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beam splitter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7800" y="1368623"/>
            <a:ext cx="3352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FFFF"/>
                </a:solidFill>
                <a:latin typeface="Gotham Medium"/>
                <a:cs typeface="Gotham Medium"/>
              </a:rPr>
              <a:t>AdV</a:t>
            </a:r>
            <a:r>
              <a:rPr lang="en-US" sz="1400" dirty="0" smtClean="0">
                <a:solidFill>
                  <a:srgbClr val="FFFFFF"/>
                </a:solidFill>
                <a:latin typeface="Gotham Medium"/>
                <a:cs typeface="Gotham Medium"/>
              </a:rPr>
              <a:t> input optics suspended ben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Medium"/>
                <a:cs typeface="Gotham Medium"/>
              </a:rPr>
              <a:t>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3892" y="6019800"/>
            <a:ext cx="1274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vacuum link</a:t>
            </a:r>
          </a:p>
        </p:txBody>
      </p:sp>
    </p:spTree>
    <p:extLst>
      <p:ext uri="{BB962C8B-B14F-4D97-AF65-F5344CB8AC3E}">
        <p14:creationId xmlns:p14="http://schemas.microsoft.com/office/powerpoint/2010/main" val="1790450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LARGE BEAM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5600700" cy="4876800"/>
          </a:xfrm>
        </p:spPr>
        <p:txBody>
          <a:bodyPr/>
          <a:lstStyle/>
          <a:p>
            <a:r>
              <a:rPr lang="en-US" dirty="0" smtClean="0"/>
              <a:t>Recycling cavities: same Virgo design but larger beam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higher degeneracy </a:t>
            </a:r>
          </a:p>
          <a:p>
            <a:pPr lvl="1"/>
            <a:r>
              <a:rPr lang="en-US" dirty="0" smtClean="0"/>
              <a:t>Sidebands high order modes are nearly resonant</a:t>
            </a:r>
          </a:p>
          <a:p>
            <a:pPr lvl="1"/>
            <a:r>
              <a:rPr lang="en-US" dirty="0" smtClean="0"/>
              <a:t>Degeneracy of the sidebands very sensitive to thermal effects, substrate defects</a:t>
            </a:r>
          </a:p>
          <a:p>
            <a:r>
              <a:rPr lang="en-US" dirty="0" smtClean="0"/>
              <a:t>Requires proper management of aberrations</a:t>
            </a:r>
          </a:p>
          <a:p>
            <a:pPr lvl="1"/>
            <a:r>
              <a:rPr lang="en-US" dirty="0" smtClean="0"/>
              <a:t>Optics quality</a:t>
            </a:r>
          </a:p>
          <a:p>
            <a:pPr lvl="1"/>
            <a:r>
              <a:rPr lang="en-US" dirty="0" smtClean="0"/>
              <a:t>Active aberrations control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 descr="AdVirgoMSRC_all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806466"/>
            <a:ext cx="3270250" cy="3375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6864350" y="1655183"/>
            <a:ext cx="2889250" cy="13716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05800" y="3026783"/>
            <a:ext cx="1447800" cy="12192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0" y="4474583"/>
            <a:ext cx="1073150" cy="6858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9607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ABERRATIONS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on the recycling cavities, where several kinds of aberrations play a role</a:t>
            </a:r>
          </a:p>
          <a:p>
            <a:pPr lvl="1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nhomogeneity of the optics in transmission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Imperfections of the numerous surfaces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Thermal lensing in the IM due to absorption of laser power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CHALLENGE: get an </a:t>
            </a:r>
            <a:r>
              <a:rPr lang="en-US" i="1" dirty="0" smtClean="0"/>
              <a:t>aberrations free</a:t>
            </a:r>
            <a:r>
              <a:rPr lang="en-US" dirty="0" smtClean="0"/>
              <a:t> interferometer with correction of “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cold</a:t>
            </a:r>
            <a:r>
              <a:rPr lang="en-US" dirty="0" smtClean="0"/>
              <a:t>” and “</a:t>
            </a:r>
            <a:r>
              <a:rPr lang="en-US" dirty="0" smtClean="0">
                <a:solidFill>
                  <a:srgbClr val="FF0000"/>
                </a:solidFill>
              </a:rPr>
              <a:t>hot</a:t>
            </a:r>
            <a:r>
              <a:rPr lang="en-US" dirty="0" smtClean="0"/>
              <a:t>” defects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6" descr="Schermata 06-2456458 alle 21.49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450" y="4183564"/>
            <a:ext cx="6527194" cy="1912436"/>
          </a:xfrm>
          <a:prstGeom prst="rect">
            <a:avLst/>
          </a:prstGeom>
        </p:spPr>
      </p:pic>
      <p:pic>
        <p:nvPicPr>
          <p:cNvPr id="8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9332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ABERRATIONS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95300" y="1371600"/>
            <a:ext cx="437515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Cylindrical symmetry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olishing (</a:t>
            </a:r>
            <a:r>
              <a:rPr lang="en-US" dirty="0" err="1" smtClean="0"/>
              <a:t>RoC</a:t>
            </a:r>
            <a:r>
              <a:rPr lang="en-US" dirty="0" smtClean="0"/>
              <a:t> tolerance)</a:t>
            </a:r>
          </a:p>
          <a:p>
            <a:pPr lvl="1"/>
            <a:r>
              <a:rPr lang="en-US" dirty="0" smtClean="0"/>
              <a:t>Thermal lensing</a:t>
            </a:r>
          </a:p>
          <a:p>
            <a:pPr lvl="1"/>
            <a:r>
              <a:rPr lang="en-US" dirty="0" smtClean="0"/>
              <a:t>Substrate inhomogeneity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4" name="Content Placeholder 12"/>
          <p:cNvSpPr txBox="1">
            <a:spLocks/>
          </p:cNvSpPr>
          <p:nvPr/>
        </p:nvSpPr>
        <p:spPr>
          <a:xfrm>
            <a:off x="5118100" y="1371600"/>
            <a:ext cx="4375150" cy="48768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72000" rIns="91440" bIns="45720" rtlCol="0" anchor="t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q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–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Thin"/>
                <a:ea typeface="+mn-ea"/>
                <a:cs typeface="Gotham Thin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The residual</a:t>
            </a:r>
          </a:p>
          <a:p>
            <a:pPr lvl="1"/>
            <a:r>
              <a:rPr lang="en-US" dirty="0" smtClean="0"/>
              <a:t>Polishing (flatness)</a:t>
            </a:r>
          </a:p>
          <a:p>
            <a:pPr lvl="1"/>
            <a:r>
              <a:rPr lang="en-US" dirty="0" smtClean="0"/>
              <a:t>Imperfect correction (CO2, RH)</a:t>
            </a:r>
          </a:p>
          <a:p>
            <a:pPr lvl="1"/>
            <a:r>
              <a:rPr lang="en-US" dirty="0" smtClean="0"/>
              <a:t>Substrate inhomogeneity</a:t>
            </a:r>
          </a:p>
        </p:txBody>
      </p:sp>
      <p:pic>
        <p:nvPicPr>
          <p:cNvPr id="16" name="Picture 15" descr="Schermata 06-2456458 alle 22.06.05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7" r="4877" b="2591"/>
          <a:stretch/>
        </p:blipFill>
        <p:spPr>
          <a:xfrm>
            <a:off x="1149187" y="2895600"/>
            <a:ext cx="2895763" cy="2588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Schermata 06-2456458 alle 22.06.30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5" r="3217"/>
          <a:stretch/>
        </p:blipFill>
        <p:spPr>
          <a:xfrm>
            <a:off x="5806017" y="2885748"/>
            <a:ext cx="2944283" cy="2600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8" descr="advlogo_final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3518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TACKLING ABERRATIONS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REQUIREMENT: total OPL distortions in rec. cavities &lt; 2nm (constrained by the sidebands recycling gain)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6" descr="OSD_rmsVsRGwRA_fin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350" y="2362200"/>
            <a:ext cx="3384550" cy="2528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65100" y="5065694"/>
            <a:ext cx="2864887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Compensate the substrate</a:t>
            </a:r>
          </a:p>
          <a:p>
            <a:r>
              <a:rPr lang="en-US" sz="1400" dirty="0">
                <a:solidFill>
                  <a:srgbClr val="000000"/>
                </a:solidFill>
                <a:latin typeface="Gotham Medium"/>
                <a:cs typeface="Gotham Medium"/>
              </a:rPr>
              <a:t>c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old defects during polishing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(ion beam figuring of AR face 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of input test masses)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4550" y="5715000"/>
            <a:ext cx="271630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Improve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the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flatness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of PR </a:t>
            </a:r>
          </a:p>
          <a:p>
            <a:r>
              <a:rPr lang="en-US" sz="1400" dirty="0">
                <a:solidFill>
                  <a:srgbClr val="000000"/>
                </a:solidFill>
                <a:latin typeface="Gotham Medium"/>
                <a:cs typeface="Gotham Medium"/>
              </a:rPr>
              <a:t>m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irror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by corrective coating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3962400"/>
            <a:ext cx="3172663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Complex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thermal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compensation</a:t>
            </a:r>
            <a:endParaRPr lang="it-IT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  <a:p>
            <a:r>
              <a:rPr lang="en-US" sz="1400" dirty="0">
                <a:solidFill>
                  <a:srgbClr val="000000"/>
                </a:solidFill>
                <a:latin typeface="Gotham Medium"/>
                <a:cs typeface="Gotham Medium"/>
              </a:rPr>
              <a:t>s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ystem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capable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of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managing</a:t>
            </a:r>
            <a:endParaRPr lang="it-IT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  <a:p>
            <a:r>
              <a:rPr lang="en-US" sz="1400" dirty="0">
                <a:solidFill>
                  <a:srgbClr val="000000"/>
                </a:solidFill>
                <a:latin typeface="Gotham Medium"/>
                <a:cs typeface="Gotham Medium"/>
              </a:rPr>
              <a:t>d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istortions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of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arbitrary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geometry</a:t>
            </a:r>
            <a:endParaRPr lang="en-US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</p:txBody>
      </p:sp>
      <p:pic>
        <p:nvPicPr>
          <p:cNvPr id="12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553200" y="2819400"/>
            <a:ext cx="3288080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Adequate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sensing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(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phase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cameras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</a:p>
          <a:p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Hartmann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sensors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) and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detailed</a:t>
            </a:r>
            <a:endParaRPr lang="it-IT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  <a:p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simulations</a:t>
            </a:r>
            <a:endParaRPr lang="en-US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72416" y="5181600"/>
            <a:ext cx="3288080" cy="11695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Additional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modulation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frequency</a:t>
            </a:r>
            <a:endParaRPr lang="it-IT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  <a:p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(132 MHz)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less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sensitive to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defects</a:t>
            </a:r>
            <a:endParaRPr lang="it-IT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  <a:p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capable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to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lock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and control the </a:t>
            </a:r>
          </a:p>
          <a:p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interferometer</a:t>
            </a:r>
            <a:r>
              <a:rPr lang="it-IT" sz="1400" dirty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even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in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presence</a:t>
            </a:r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</a:p>
          <a:p>
            <a:r>
              <a:rPr lang="it-IT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of </a:t>
            </a:r>
            <a:r>
              <a:rPr lang="it-IT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distortions</a:t>
            </a:r>
            <a:endParaRPr lang="en-US" sz="1400" dirty="0" smtClean="0">
              <a:solidFill>
                <a:srgbClr val="000000"/>
              </a:solidFill>
              <a:latin typeface="Gotham Medium"/>
              <a:cs typeface="Gotham Medium"/>
            </a:endParaRPr>
          </a:p>
        </p:txBody>
      </p:sp>
    </p:spTree>
    <p:extLst>
      <p:ext uri="{BB962C8B-B14F-4D97-AF65-F5344CB8AC3E}">
        <p14:creationId xmlns:p14="http://schemas.microsoft.com/office/powerpoint/2010/main" val="969291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hermata 04-2456402 alle 18.16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292" y="2971800"/>
            <a:ext cx="6700308" cy="242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8650" y="274638"/>
            <a:ext cx="7594600" cy="868362"/>
          </a:xfrm>
        </p:spPr>
        <p:txBody>
          <a:bodyPr/>
          <a:lstStyle/>
          <a:p>
            <a:r>
              <a:rPr lang="en-US" dirty="0" smtClean="0"/>
              <a:t>THERMAL COMPENSATION (I)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585200" cy="1600200"/>
          </a:xfrm>
        </p:spPr>
        <p:txBody>
          <a:bodyPr/>
          <a:lstStyle/>
          <a:p>
            <a:r>
              <a:rPr lang="en-US" dirty="0" smtClean="0"/>
              <a:t>Adjust mirror radius of curvature (heating ring)</a:t>
            </a:r>
          </a:p>
          <a:p>
            <a:r>
              <a:rPr lang="en-US" dirty="0" smtClean="0"/>
              <a:t>Compensate for thermal lensing and other cylindrically symmetric defect (CO2 laser shined on a auxiliary optics: the compensation plate)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3302000" cy="365125"/>
          </a:xfrm>
        </p:spPr>
        <p:txBody>
          <a:bodyPr/>
          <a:lstStyle/>
          <a:p>
            <a:r>
              <a:rPr lang="it-IT" dirty="0" err="1" smtClean="0"/>
              <a:t>Amaldi</a:t>
            </a:r>
            <a:r>
              <a:rPr lang="it-IT" dirty="0" smtClean="0"/>
              <a:t> Conference - </a:t>
            </a:r>
            <a:r>
              <a:rPr lang="it-IT" dirty="0" err="1" smtClean="0"/>
              <a:t>Jul</a:t>
            </a:r>
            <a:r>
              <a:rPr lang="it-IT" dirty="0" smtClean="0"/>
              <a:t> 8, 2013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598225" y="5500688"/>
            <a:ext cx="26981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Heating rings around</a:t>
            </a:r>
          </a:p>
          <a:p>
            <a:r>
              <a:rPr lang="en-US" sz="1400" dirty="0">
                <a:solidFill>
                  <a:srgbClr val="000000"/>
                </a:solidFill>
                <a:latin typeface="Gotham Medium"/>
                <a:cs typeface="Gotham Medium"/>
              </a:rPr>
              <a:t>m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irrors to tune </a:t>
            </a:r>
            <a:r>
              <a:rPr lang="en-US" sz="1400" dirty="0" err="1" smtClean="0">
                <a:solidFill>
                  <a:srgbClr val="000000"/>
                </a:solidFill>
                <a:latin typeface="Gotham Medium"/>
                <a:cs typeface="Gotham Medium"/>
              </a:rPr>
              <a:t>RoC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 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(accuracy: ~1m over 1500m)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9986" y="3048000"/>
            <a:ext cx="29996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CO2 laser shined on the mirror: </a:t>
            </a:r>
          </a:p>
          <a:p>
            <a:r>
              <a:rPr lang="en-US" sz="1400" dirty="0">
                <a:solidFill>
                  <a:srgbClr val="000000"/>
                </a:solidFill>
                <a:latin typeface="Gotham Medium"/>
                <a:cs typeface="Gotham Medium"/>
              </a:rPr>
              <a:t>h</a:t>
            </a:r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eat deposition where needed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to compensate for aberrations </a:t>
            </a:r>
          </a:p>
        </p:txBody>
      </p:sp>
      <p:pic>
        <p:nvPicPr>
          <p:cNvPr id="1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  <p:cxnSp>
        <p:nvCxnSpPr>
          <p:cNvPr id="15" name="Straight Arrow Connector 14"/>
          <p:cNvCxnSpPr/>
          <p:nvPr/>
        </p:nvCxnSpPr>
        <p:spPr>
          <a:xfrm flipH="1">
            <a:off x="4686300" y="4876800"/>
            <a:ext cx="24765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pic>
        <p:nvPicPr>
          <p:cNvPr id="10" name="Picture 9" descr="Schermata 06-2456460 alle 17.44.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4945793"/>
            <a:ext cx="3879850" cy="192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24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scanning laser at lower power will compensate for defects with arbitrary geometry (first tested by R Lawrence @LIGO)</a:t>
            </a:r>
          </a:p>
          <a:p>
            <a:r>
              <a:rPr lang="en-US" dirty="0" smtClean="0"/>
              <a:t>Being tested in lab, very promising</a:t>
            </a:r>
          </a:p>
          <a:p>
            <a:r>
              <a:rPr lang="en-US" dirty="0" smtClean="0"/>
              <a:t>However, achievable optics quality + standard TCS might be sufficient to operate the interferometer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98650" y="274638"/>
            <a:ext cx="7181850" cy="868362"/>
          </a:xfrm>
        </p:spPr>
        <p:txBody>
          <a:bodyPr/>
          <a:lstStyle/>
          <a:p>
            <a:r>
              <a:rPr lang="en-US" dirty="0" smtClean="0"/>
              <a:t>THERMAL COMPENSATION (II)</a:t>
            </a:r>
            <a:endParaRPr lang="en-US" dirty="0"/>
          </a:p>
        </p:txBody>
      </p:sp>
      <p:pic>
        <p:nvPicPr>
          <p:cNvPr id="9" name="Picture 8" descr="Schermata 06-2456460 alle 17.46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4392"/>
            <a:ext cx="9906000" cy="2972608"/>
          </a:xfrm>
          <a:prstGeom prst="rect">
            <a:avLst/>
          </a:prstGeom>
        </p:spPr>
      </p:pic>
      <p:pic>
        <p:nvPicPr>
          <p:cNvPr id="8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784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AND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~40% of budget committed so far</a:t>
            </a:r>
          </a:p>
          <a:p>
            <a:r>
              <a:rPr lang="en-US" dirty="0" smtClean="0"/>
              <a:t>Infrastructure works complete in Oct ‘13: equipment installation starts</a:t>
            </a:r>
          </a:p>
          <a:p>
            <a:r>
              <a:rPr lang="en-US" dirty="0" smtClean="0"/>
              <a:t>Early commissioning to start next year (input mode cleaner)</a:t>
            </a:r>
          </a:p>
          <a:p>
            <a:r>
              <a:rPr lang="en-US" dirty="0" smtClean="0"/>
              <a:t>End of installation/integration: fall 2015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" name="Picture 28" descr="advlogo_final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  <p:pic>
        <p:nvPicPr>
          <p:cNvPr id="10" name="Picture 9" descr="AdV_TopMilestone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8650" y="3282894"/>
            <a:ext cx="6604000" cy="2889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5270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8" name="Picture 7" descr="AdV_progress_130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0" y="1268861"/>
            <a:ext cx="7543800" cy="5055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0213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 descr="cryotrap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1143000"/>
            <a:ext cx="4210050" cy="2243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6" descr="envoi_zygo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2895600"/>
            <a:ext cx="3048000" cy="2041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9" descr="Schermata 05-2456416 alle 22.47.3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860309" y="4540492"/>
            <a:ext cx="2438401" cy="1129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Schermata 05-2456416 alle 22.29.5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4343400"/>
            <a:ext cx="2159854" cy="1947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28" descr="advlogo_final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4648200"/>
            <a:ext cx="2457450" cy="1631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Picture 6" descr="E:\ROMAIN\Sauvegarde\AdV-DET\OMC LAPP\OMC_winlight\photos\substrat_8\P2080028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685800"/>
            <a:ext cx="2667000" cy="2000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3886200"/>
            <a:ext cx="2232248" cy="1610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6" name="Group 15"/>
          <p:cNvGrpSpPr/>
          <p:nvPr/>
        </p:nvGrpSpPr>
        <p:grpSpPr>
          <a:xfrm>
            <a:off x="4038600" y="1828800"/>
            <a:ext cx="2590800" cy="2165350"/>
            <a:chOff x="0" y="2178050"/>
            <a:chExt cx="5727700" cy="4305300"/>
          </a:xfrm>
        </p:grpSpPr>
        <p:pic>
          <p:nvPicPr>
            <p:cNvPr id="17" name="Picture 16" descr="Schermata 03-2456364 alle 11.38.36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178050"/>
              <a:ext cx="5727700" cy="4305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8" name="Picture 17" descr="Schermata 03-2456364 alle 11.38.28.png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178917"/>
              <a:ext cx="2362200" cy="216448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9" name="Image 13" descr="photo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279802" y="4102198"/>
            <a:ext cx="2260796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424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standalone prototyping towards integrated tests to anticipate/tackle problems</a:t>
            </a:r>
          </a:p>
          <a:p>
            <a:pPr lvl="1"/>
            <a:r>
              <a:rPr lang="en-US" dirty="0" smtClean="0"/>
              <a:t>payload prototype suspended in vacuum. Control tests started</a:t>
            </a:r>
          </a:p>
          <a:p>
            <a:pPr lvl="1"/>
            <a:r>
              <a:rPr lang="en-US" dirty="0" smtClean="0"/>
              <a:t>MSAS being tested in vacuum</a:t>
            </a:r>
          </a:p>
          <a:p>
            <a:r>
              <a:rPr lang="en-US" dirty="0" smtClean="0"/>
              <a:t>“Stress test” for subsystem interfaces, start creating a commissioning team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Image 12" descr="TEST_BS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30692" y="3584423"/>
            <a:ext cx="2407708" cy="2282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9" descr="30986_20130517141349_photo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3810000"/>
            <a:ext cx="3811058" cy="2552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3505200"/>
            <a:ext cx="4217724" cy="2590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28" descr="advlogo_final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1539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8650" y="274638"/>
            <a:ext cx="7321550" cy="868362"/>
          </a:xfrm>
        </p:spPr>
        <p:txBody>
          <a:bodyPr/>
          <a:lstStyle/>
          <a:p>
            <a:r>
              <a:rPr lang="en-US" dirty="0" smtClean="0"/>
              <a:t>SPEED UP COMMISSIONING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5067300" cy="4876800"/>
          </a:xfrm>
        </p:spPr>
        <p:txBody>
          <a:bodyPr/>
          <a:lstStyle/>
          <a:p>
            <a:r>
              <a:rPr lang="en-US" dirty="0"/>
              <a:t>Extensive use of simulation to predict the issues and understand the detector</a:t>
            </a:r>
          </a:p>
          <a:p>
            <a:pPr lvl="1"/>
            <a:r>
              <a:rPr lang="en-US" dirty="0"/>
              <a:t>one dedicated subsystem, three FFT codes for </a:t>
            </a:r>
            <a:r>
              <a:rPr lang="en-US" dirty="0" err="1" smtClean="0"/>
              <a:t>AdV</a:t>
            </a:r>
            <a:endParaRPr lang="en-US" dirty="0" smtClean="0"/>
          </a:p>
          <a:p>
            <a:r>
              <a:rPr lang="en-US" dirty="0" smtClean="0"/>
              <a:t>Early commissioning of parts of the detector</a:t>
            </a:r>
          </a:p>
          <a:p>
            <a:pPr lvl="1"/>
            <a:r>
              <a:rPr lang="en-US" dirty="0" smtClean="0"/>
              <a:t>input mode cleaner cavity</a:t>
            </a:r>
          </a:p>
          <a:p>
            <a:pPr lvl="1"/>
            <a:r>
              <a:rPr lang="en-US" dirty="0" smtClean="0"/>
              <a:t>beam on detection system</a:t>
            </a:r>
          </a:p>
          <a:p>
            <a:pPr lvl="1"/>
            <a:r>
              <a:rPr lang="en-US" dirty="0" smtClean="0"/>
              <a:t>one arm test</a:t>
            </a:r>
          </a:p>
          <a:p>
            <a:r>
              <a:rPr lang="en-US" dirty="0"/>
              <a:t>C</a:t>
            </a:r>
            <a:r>
              <a:rPr lang="en-US" dirty="0" smtClean="0"/>
              <a:t>ommissioning plan (v1) released, commissioning coordinator appointed (B </a:t>
            </a:r>
            <a:r>
              <a:rPr lang="en-US" dirty="0" err="1" smtClean="0"/>
              <a:t>Swinkels</a:t>
            </a:r>
            <a:r>
              <a:rPr lang="en-US" dirty="0" smtClean="0"/>
              <a:t>),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Picture 6" descr="Schermata 06-2456467 alle 12.49.1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559"/>
          <a:stretch/>
        </p:blipFill>
        <p:spPr>
          <a:xfrm>
            <a:off x="5715000" y="1447800"/>
            <a:ext cx="4087999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8253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FROM THE PAST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Exchanging experiences is very important to speed up the commissioning</a:t>
            </a:r>
          </a:p>
          <a:p>
            <a:r>
              <a:rPr lang="en-US" dirty="0" smtClean="0"/>
              <a:t>A “commissioning/simulation network” being realized (joint effort of LIGO/GEO/VIRGO/KAGRA </a:t>
            </a:r>
          </a:p>
          <a:p>
            <a:pPr lvl="1"/>
            <a:r>
              <a:rPr lang="en-US" dirty="0" smtClean="0"/>
              <a:t>3 meetings so far (2/</a:t>
            </a:r>
            <a:r>
              <a:rPr lang="en-US" dirty="0" err="1" smtClean="0"/>
              <a:t>yrs</a:t>
            </a:r>
            <a:r>
              <a:rPr lang="en-US" dirty="0" smtClean="0"/>
              <a:t>): </a:t>
            </a:r>
            <a:r>
              <a:rPr lang="en-US" dirty="0" err="1" smtClean="0"/>
              <a:t>Cascina</a:t>
            </a:r>
            <a:r>
              <a:rPr lang="en-US" dirty="0" smtClean="0"/>
              <a:t>, Livingston, Hannover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Image 6" descr="virgocom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038600"/>
            <a:ext cx="3152890" cy="1231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fig1°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1000" y="3733800"/>
            <a:ext cx="5434542" cy="2265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8" descr="advlogo_final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1" y="369484"/>
            <a:ext cx="1238259" cy="62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007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8650" y="274638"/>
            <a:ext cx="7245350" cy="868362"/>
          </a:xfrm>
        </p:spPr>
        <p:txBody>
          <a:bodyPr/>
          <a:lstStyle/>
          <a:p>
            <a:r>
              <a:rPr lang="en-US" dirty="0" smtClean="0"/>
              <a:t>ADV RELATED TALKS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SESSION</a:t>
            </a:r>
            <a:r>
              <a:rPr lang="en-US" dirty="0" smtClean="0"/>
              <a:t> C3, TOMORROW starting at 2.30 pm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 </a:t>
            </a:r>
            <a:r>
              <a:rPr lang="en-US" dirty="0" err="1" smtClean="0"/>
              <a:t>Blom</a:t>
            </a:r>
            <a:r>
              <a:rPr lang="en-US" dirty="0" smtClean="0"/>
              <a:t> – New in-air seismic attenuation system</a:t>
            </a:r>
          </a:p>
          <a:p>
            <a:r>
              <a:rPr lang="en-US" dirty="0" smtClean="0"/>
              <a:t>R </a:t>
            </a:r>
            <a:r>
              <a:rPr lang="en-US" dirty="0" err="1" smtClean="0"/>
              <a:t>Flaminio</a:t>
            </a:r>
            <a:r>
              <a:rPr lang="en-US" dirty="0" smtClean="0"/>
              <a:t> -  Development of coatings for the </a:t>
            </a:r>
            <a:r>
              <a:rPr lang="en-US" dirty="0" err="1" smtClean="0"/>
              <a:t>AdV</a:t>
            </a:r>
            <a:r>
              <a:rPr lang="en-US" dirty="0" smtClean="0"/>
              <a:t> and </a:t>
            </a:r>
            <a:r>
              <a:rPr lang="en-US" dirty="0" err="1" smtClean="0"/>
              <a:t>aLIGO</a:t>
            </a:r>
            <a:r>
              <a:rPr lang="en-US" dirty="0" smtClean="0"/>
              <a:t> mirrors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2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 RELATED </a:t>
            </a:r>
            <a:r>
              <a:rPr lang="en-US" dirty="0" smtClean="0"/>
              <a:t>POSTERS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 </a:t>
            </a:r>
            <a:r>
              <a:rPr lang="en-US" dirty="0" err="1"/>
              <a:t>Beker</a:t>
            </a:r>
            <a:r>
              <a:rPr lang="en-US" dirty="0"/>
              <a:t> – C3.4 - State observation and MISO control for in-vacuum suspended optical benches in Advanced </a:t>
            </a:r>
            <a:r>
              <a:rPr lang="en-US" dirty="0" smtClean="0"/>
              <a:t>Virgo</a:t>
            </a:r>
          </a:p>
          <a:p>
            <a:r>
              <a:rPr lang="en-US" dirty="0"/>
              <a:t>P </a:t>
            </a:r>
            <a:r>
              <a:rPr lang="en-US" dirty="0" err="1"/>
              <a:t>Puppo</a:t>
            </a:r>
            <a:r>
              <a:rPr lang="en-US" dirty="0"/>
              <a:t> – C3.27 -  Characterization of the mirror internal losses of the suspended test masses by means of an </a:t>
            </a:r>
            <a:r>
              <a:rPr lang="en-US" dirty="0" err="1"/>
              <a:t>interferometric</a:t>
            </a:r>
            <a:r>
              <a:rPr lang="en-US" dirty="0"/>
              <a:t> sensor</a:t>
            </a:r>
          </a:p>
          <a:p>
            <a:r>
              <a:rPr lang="en-US" dirty="0" smtClean="0"/>
              <a:t>G </a:t>
            </a:r>
            <a:r>
              <a:rPr lang="en-US" dirty="0" err="1"/>
              <a:t>Gemme</a:t>
            </a:r>
            <a:r>
              <a:rPr lang="en-US" dirty="0"/>
              <a:t> – C3.13 - Finite element simulations of electromagnetic effects in the Advanced Virgo payload </a:t>
            </a:r>
            <a:r>
              <a:rPr lang="en-US" dirty="0" smtClean="0"/>
              <a:t>assembly</a:t>
            </a:r>
            <a:endParaRPr lang="en-US" dirty="0"/>
          </a:p>
          <a:p>
            <a:r>
              <a:rPr lang="en-US" dirty="0"/>
              <a:t>E </a:t>
            </a:r>
            <a:r>
              <a:rPr lang="en-US" dirty="0" err="1"/>
              <a:t>Cesarini</a:t>
            </a:r>
            <a:r>
              <a:rPr lang="en-US" dirty="0"/>
              <a:t> – C3.8 - Characterization of the LASY-50 CO2 laser to be used in the Advanced Virgo TCS</a:t>
            </a:r>
          </a:p>
          <a:p>
            <a:r>
              <a:rPr lang="en-US" dirty="0"/>
              <a:t>M </a:t>
            </a:r>
            <a:r>
              <a:rPr lang="en-US" dirty="0" err="1"/>
              <a:t>Lorenzini</a:t>
            </a:r>
            <a:r>
              <a:rPr lang="en-US" dirty="0"/>
              <a:t> – C3.25 Thermal Compensation System for non symmetric optical distortions in future gravitational wave </a:t>
            </a:r>
            <a:r>
              <a:rPr lang="en-US" dirty="0" smtClean="0"/>
              <a:t>detectors</a:t>
            </a:r>
          </a:p>
          <a:p>
            <a:r>
              <a:rPr lang="en-US" dirty="0"/>
              <a:t>G </a:t>
            </a:r>
            <a:r>
              <a:rPr lang="en-US" dirty="0" err="1"/>
              <a:t>Vajente</a:t>
            </a:r>
            <a:r>
              <a:rPr lang="en-US" dirty="0"/>
              <a:t> – C3.36 - In situ correction of mirror surface defects for second and third generation gravitational wave detectors</a:t>
            </a:r>
          </a:p>
          <a:p>
            <a:r>
              <a:rPr lang="en-US" dirty="0" smtClean="0"/>
              <a:t>G </a:t>
            </a:r>
            <a:r>
              <a:rPr lang="en-US" dirty="0" err="1"/>
              <a:t>Gemme</a:t>
            </a:r>
            <a:r>
              <a:rPr lang="en-US" dirty="0"/>
              <a:t> – C3.14 - Temperature effects on the optical properties of highly uniform, porous, amorphous Ta2O5 coatings on silica</a:t>
            </a:r>
          </a:p>
          <a:p>
            <a:r>
              <a:rPr lang="en-US" dirty="0"/>
              <a:t>M </a:t>
            </a:r>
            <a:r>
              <a:rPr lang="en-US" dirty="0" err="1"/>
              <a:t>Granata</a:t>
            </a:r>
            <a:r>
              <a:rPr lang="en-US" dirty="0"/>
              <a:t> – C3.15 - Results from Raman spectroscopy and direct thermal noise measurements on </a:t>
            </a:r>
            <a:r>
              <a:rPr lang="en-US" dirty="0" err="1"/>
              <a:t>tantala</a:t>
            </a:r>
            <a:r>
              <a:rPr lang="en-US" dirty="0"/>
              <a:t> and silica.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63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hermata 07-2456481 alle 11.15.03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40" b="1069"/>
          <a:stretch/>
        </p:blipFill>
        <p:spPr>
          <a:xfrm>
            <a:off x="1905000" y="3124200"/>
            <a:ext cx="5791200" cy="3171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267200"/>
          </a:xfrm>
        </p:spPr>
        <p:txBody>
          <a:bodyPr/>
          <a:lstStyle/>
          <a:p>
            <a:r>
              <a:rPr lang="en-US" dirty="0" smtClean="0"/>
              <a:t>Advanced Virgo construction now well on track</a:t>
            </a:r>
          </a:p>
          <a:p>
            <a:r>
              <a:rPr lang="en-US" dirty="0" smtClean="0"/>
              <a:t>Start with simplified configuration </a:t>
            </a:r>
            <a:r>
              <a:rPr lang="en-US" dirty="0" smtClean="0"/>
              <a:t>(</a:t>
            </a:r>
            <a:r>
              <a:rPr lang="en-US" dirty="0" smtClean="0"/>
              <a:t>&gt;100</a:t>
            </a:r>
            <a:r>
              <a:rPr lang="en-US" dirty="0" smtClean="0"/>
              <a:t> </a:t>
            </a:r>
            <a:r>
              <a:rPr lang="en-US" dirty="0" err="1"/>
              <a:t>Mpc</a:t>
            </a:r>
            <a:r>
              <a:rPr lang="en-US" dirty="0"/>
              <a:t> BNS </a:t>
            </a:r>
            <a:r>
              <a:rPr lang="en-US" dirty="0" err="1"/>
              <a:t>inspiral</a:t>
            </a:r>
            <a:r>
              <a:rPr lang="en-US" dirty="0"/>
              <a:t> </a:t>
            </a:r>
            <a:r>
              <a:rPr lang="en-US" dirty="0" smtClean="0"/>
              <a:t>range) to speed up the commissioning </a:t>
            </a:r>
            <a:r>
              <a:rPr lang="en-US" dirty="0" smtClean="0">
                <a:sym typeface="Wingdings"/>
              </a:rPr>
              <a:t> data taking transition</a:t>
            </a:r>
            <a:endParaRPr lang="en-US" dirty="0" smtClean="0"/>
          </a:p>
          <a:p>
            <a:r>
              <a:rPr lang="en-US" dirty="0" smtClean="0"/>
              <a:t>Goal: </a:t>
            </a:r>
            <a:r>
              <a:rPr lang="en-US" dirty="0"/>
              <a:t>first science data in 2016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Amaldi Conference - Jul 8,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 Losurdo - INFN Firenze &amp; 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38800" y="3200400"/>
            <a:ext cx="1822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otham Medium"/>
                <a:cs typeface="Gotham Medium"/>
              </a:rPr>
              <a:t>[arXiv:1304.0670]</a:t>
            </a:r>
          </a:p>
        </p:txBody>
      </p:sp>
    </p:spTree>
    <p:extLst>
      <p:ext uri="{BB962C8B-B14F-4D97-AF65-F5344CB8AC3E}">
        <p14:creationId xmlns:p14="http://schemas.microsoft.com/office/powerpoint/2010/main" val="43992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400" dirty="0" smtClean="0">
            <a:solidFill>
              <a:srgbClr val="000000"/>
            </a:solidFill>
            <a:latin typeface="Gotham Medium"/>
            <a:cs typeface="Gotham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71876</TotalTime>
  <Words>1898</Words>
  <Application>Microsoft Macintosh PowerPoint</Application>
  <PresentationFormat>A4 Paper (210x297 mm)</PresentationFormat>
  <Paragraphs>329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    Advanced Virgo</vt:lpstr>
      <vt:lpstr>2nd GENERATION NETWORK</vt:lpstr>
      <vt:lpstr>2nd GENERATION NETWORK</vt:lpstr>
      <vt:lpstr>ADVANCED VIRGO</vt:lpstr>
      <vt:lpstr>SENSITIVITY</vt:lpstr>
      <vt:lpstr>2015 CHALLENGE</vt:lpstr>
      <vt:lpstr>DETECTOR DESIGN</vt:lpstr>
      <vt:lpstr>STRAY LIGHT MITIGATION</vt:lpstr>
      <vt:lpstr>HIGH QUALITY OPTICS</vt:lpstr>
      <vt:lpstr>HIGH QUALITY OPTICS</vt:lpstr>
      <vt:lpstr>PAYLOADS</vt:lpstr>
      <vt:lpstr>VIBRATION ISOLATION</vt:lpstr>
      <vt:lpstr>INCREASING THE  BNS INSPIRAL RANGE </vt:lpstr>
      <vt:lpstr>IMPACT OF LARGE BEAM</vt:lpstr>
      <vt:lpstr>IMPACT OF LARGE BEAM</vt:lpstr>
      <vt:lpstr>ABERRATIONS</vt:lpstr>
      <vt:lpstr>SOURCES OF ABERRATIONS</vt:lpstr>
      <vt:lpstr>TACKLING ABERRATIONS</vt:lpstr>
      <vt:lpstr>THERMAL COMPENSATION (I)</vt:lpstr>
      <vt:lpstr>THERMAL COMPENSATION (II)</vt:lpstr>
      <vt:lpstr>STATUS AND PLANS</vt:lpstr>
      <vt:lpstr>PROGRESS </vt:lpstr>
      <vt:lpstr>CONSTRUCTION </vt:lpstr>
      <vt:lpstr>INTEGRATED TESTING</vt:lpstr>
      <vt:lpstr>SPEED UP COMMISSIONING</vt:lpstr>
      <vt:lpstr>LEARN FROM THE PAST</vt:lpstr>
      <vt:lpstr>ADV RELATED TALKS</vt:lpstr>
      <vt:lpstr>ADV RELATED POSTERS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Giovanni Losurdo</cp:lastModifiedBy>
  <cp:revision>838</cp:revision>
  <dcterms:created xsi:type="dcterms:W3CDTF">2011-09-10T10:21:10Z</dcterms:created>
  <dcterms:modified xsi:type="dcterms:W3CDTF">2013-07-08T10:20:04Z</dcterms:modified>
</cp:coreProperties>
</file>