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5"/>
  </p:notesMasterIdLst>
  <p:handoutMasterIdLst>
    <p:handoutMasterId r:id="rId16"/>
  </p:handoutMasterIdLst>
  <p:sldIdLst>
    <p:sldId id="265" r:id="rId2"/>
    <p:sldId id="266" r:id="rId3"/>
    <p:sldId id="267" r:id="rId4"/>
    <p:sldId id="269" r:id="rId5"/>
    <p:sldId id="268" r:id="rId6"/>
    <p:sldId id="273" r:id="rId7"/>
    <p:sldId id="274" r:id="rId8"/>
    <p:sldId id="270" r:id="rId9"/>
    <p:sldId id="271" r:id="rId10"/>
    <p:sldId id="272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333CC"/>
    <a:srgbClr val="FF5050"/>
    <a:srgbClr val="6666FF"/>
    <a:srgbClr val="66CCFF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 autoAdjust="0"/>
    <p:restoredTop sz="94561" autoAdjust="0"/>
  </p:normalViewPr>
  <p:slideViewPr>
    <p:cSldViewPr snapToGrid="0" snapToObjects="1">
      <p:cViewPr>
        <p:scale>
          <a:sx n="100" d="100"/>
          <a:sy n="100" d="100"/>
        </p:scale>
        <p:origin x="-1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1962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38B822-4510-4F06-AA51-C4BB53748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34C55D-75C2-4F0B-8F37-6B69D90D5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VIRGO~82"/>
          <p:cNvPicPr>
            <a:picLocks noChangeAspect="1" noChangeArrowheads="1"/>
          </p:cNvPicPr>
          <p:nvPr/>
        </p:nvPicPr>
        <p:blipFill>
          <a:blip r:embed="rId2" cstate="print"/>
          <a:srcRect r="55040"/>
          <a:stretch>
            <a:fillRect/>
          </a:stretch>
        </p:blipFill>
        <p:spPr bwMode="auto">
          <a:xfrm>
            <a:off x="295275" y="319088"/>
            <a:ext cx="10763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ome"/>
          <p:cNvPicPr>
            <a:picLocks noChangeAspect="1" noChangeArrowheads="1"/>
          </p:cNvPicPr>
          <p:nvPr userDrawn="1"/>
        </p:nvPicPr>
        <p:blipFill>
          <a:blip r:embed="rId3" cstate="print"/>
          <a:srcRect t="32213" r="125" b="32426"/>
          <a:stretch>
            <a:fillRect/>
          </a:stretch>
        </p:blipFill>
        <p:spPr bwMode="auto">
          <a:xfrm>
            <a:off x="0" y="4956175"/>
            <a:ext cx="9132888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23363" cy="68373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637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97275"/>
            <a:ext cx="6400800" cy="1082675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E5401-7AC6-4964-AC92-4727D9480571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2A6A1-9700-41B8-9609-DFA1A1FE8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BCEF1-ACC9-4108-9FB5-F526E2A0C19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AC5BD-8058-49EF-966A-365F418F4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BB620-9AF8-4F9B-89A9-DF90837DEC48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2FCF1-F32C-4700-B137-AF1DA7403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162D7-83A8-46C5-917D-4B3A1078ABEF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0F0DB-E85F-442B-8019-3D9AD8239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1F304-4B09-456C-BB1D-BDC54957295B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DDA0D-C64D-4D63-A421-D5B44B71E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2F765-6BB3-4415-B6A4-2790E1B2ADD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543F4-EE8B-4618-B643-B125E0869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B14A4-6289-4AF6-BF05-F24EB6427AAF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4ACA1-D79C-4AF8-BBEE-2E3BABCA1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0224D-B2E6-484B-A054-D1FAD02466AC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A89AB-B8E3-465C-BF99-5C36AB96E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70BF4-A229-47EB-BBE4-223F31DA115A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F9D7D-1754-482F-93F0-F1905FA98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0175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0175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E970D-20C3-4072-AF72-2AA90F1F4AF4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E58A7-875E-4B7B-AB0A-4BAC01339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7488" y="130175"/>
            <a:ext cx="70945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here to edit the title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61975" y="645795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01112D72-9BE5-47C9-8E12-887DEDA6F9A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477000"/>
            <a:ext cx="39385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D.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47700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F857A0D3-47D5-497F-B4C0-E4591C57B2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61975" y="7620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561975" y="63246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9" descr="VIRGO~82"/>
          <p:cNvPicPr>
            <a:picLocks noChangeAspect="1" noChangeArrowheads="1"/>
          </p:cNvPicPr>
          <p:nvPr/>
        </p:nvPicPr>
        <p:blipFill>
          <a:blip r:embed="rId13" cstate="print"/>
          <a:srcRect r="55040"/>
          <a:stretch>
            <a:fillRect/>
          </a:stretch>
        </p:blipFill>
        <p:spPr bwMode="auto">
          <a:xfrm>
            <a:off x="561975" y="315913"/>
            <a:ext cx="7699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44575"/>
            <a:ext cx="8229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1000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Font typeface="Arial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Font typeface="Wingdings" pitchFamily="2" charset="2"/>
        <a:buChar char="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iropt.com/laser-measurement-instruments/beam-profilers/products/industrial-applications/the-cameras/pyroca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orkarea.ego-gw.it/ego2/ego/itf/software/auth-only/projects/infrared-camera/infrared-camera" TargetMode="External"/><Relationship Id="rId4" Type="http://schemas.openxmlformats.org/officeDocument/2006/relationships/hyperlink" Target="https://pub3.ego-gw.it/itf/hwii/index.php?content=2&amp;step=2&amp;thisPart=0262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imagingsource.com/en_US/products/cameras/firewire-ccd-bayer/dbk21af04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theimagingsource.com/en_US/products/cameras/firewire-ccd-bayer/dbk21af04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area.ego-gw.it/ego2/ego/itf/software/auth-only/projects/r-d-camera-software/design-architectur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Infrared Camera Software Deployment &amp; Architecture Proposal for Camera Data Acquisition, Processing and Distribution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43050" y="4055417"/>
            <a:ext cx="6143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G. </a:t>
            </a:r>
            <a:r>
              <a:rPr lang="en-US" sz="2000" dirty="0" err="1" smtClean="0">
                <a:latin typeface="+mj-lt"/>
              </a:rPr>
              <a:t>Ballardin</a:t>
            </a:r>
            <a:r>
              <a:rPr lang="en-US" sz="2000" dirty="0" smtClean="0">
                <a:latin typeface="+mj-lt"/>
              </a:rPr>
              <a:t>, F. </a:t>
            </a:r>
            <a:r>
              <a:rPr lang="en-US" sz="2000" dirty="0" err="1" smtClean="0">
                <a:latin typeface="+mj-lt"/>
              </a:rPr>
              <a:t>Carbognani</a:t>
            </a:r>
            <a:r>
              <a:rPr lang="en-US" sz="2000" dirty="0" smtClean="0">
                <a:latin typeface="+mj-lt"/>
              </a:rPr>
              <a:t>, E. </a:t>
            </a:r>
            <a:r>
              <a:rPr lang="en-US" sz="2000" dirty="0" err="1" smtClean="0">
                <a:latin typeface="+mj-lt"/>
              </a:rPr>
              <a:t>Pacaud,D</a:t>
            </a:r>
            <a:r>
              <a:rPr lang="en-US" sz="2000" dirty="0" smtClean="0">
                <a:latin typeface="+mj-lt"/>
              </a:rPr>
              <a:t>. </a:t>
            </a:r>
            <a:r>
              <a:rPr lang="en-US" sz="2000" dirty="0" err="1" smtClean="0">
                <a:latin typeface="+mj-lt"/>
              </a:rPr>
              <a:t>Sentenac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yroc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4276725"/>
            <a:ext cx="1295400" cy="19431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748BD3-FC9D-4981-BA58-652558299818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9FC29-E899-4C41-8FDF-EE7EAB4DA34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Hardware Installation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225" y="958850"/>
            <a:ext cx="8591550" cy="27654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r>
              <a:rPr lang="en-US" sz="2400" dirty="0" smtClean="0"/>
              <a:t>IR Camera : </a:t>
            </a:r>
            <a:r>
              <a:rPr lang="en-US" sz="2400" dirty="0" err="1" smtClean="0"/>
              <a:t>PyrocamIII</a:t>
            </a:r>
            <a:r>
              <a:rPr lang="en-US" sz="2400" dirty="0" smtClean="0"/>
              <a:t> from SPIRICON</a:t>
            </a:r>
          </a:p>
          <a:p>
            <a:pPr>
              <a:defRPr/>
            </a:pPr>
            <a:r>
              <a:rPr lang="en-US" sz="2400" dirty="0" smtClean="0"/>
              <a:t>References :</a:t>
            </a:r>
          </a:p>
          <a:p>
            <a:pPr>
              <a:buNone/>
              <a:defRPr/>
            </a:pPr>
            <a:r>
              <a:rPr lang="en-US" sz="1800" i="1" dirty="0" smtClean="0">
                <a:effectLst/>
                <a:hlinkClick r:id="rId3"/>
              </a:rPr>
              <a:t>http://</a:t>
            </a:r>
            <a:r>
              <a:rPr lang="en-US" sz="1800" i="1" dirty="0" smtClean="0">
                <a:solidFill>
                  <a:srgbClr val="C00000"/>
                </a:solidFill>
                <a:effectLst/>
                <a:hlinkClick r:id="rId3"/>
              </a:rPr>
              <a:t>www.ophiropt.com/laser-measurement-instruments/beam-profilers/products/industrial-applications/the-cameras/pyrocam</a:t>
            </a:r>
            <a:endParaRPr lang="en-US" sz="1800" i="1" dirty="0" smtClean="0">
              <a:solidFill>
                <a:srgbClr val="C00000"/>
              </a:solidFill>
              <a:effectLst/>
            </a:endParaRPr>
          </a:p>
          <a:p>
            <a:pPr>
              <a:buNone/>
              <a:defRPr/>
            </a:pPr>
            <a:r>
              <a:rPr lang="en-US" sz="1800" i="1" dirty="0" smtClean="0">
                <a:solidFill>
                  <a:schemeClr val="accent2"/>
                </a:solidFill>
                <a:effectLst/>
                <a:latin typeface="+mj-lt"/>
                <a:hlinkClick r:id="rId4"/>
              </a:rPr>
              <a:t>https://pub3.ego-gw.it/itf/hwii/index.php?content=2&amp;step=2&amp;thisPart=02629</a:t>
            </a:r>
            <a:endParaRPr lang="en-US" sz="1800" i="1" dirty="0" smtClean="0">
              <a:solidFill>
                <a:schemeClr val="accent2"/>
              </a:solidFill>
              <a:effectLst/>
              <a:latin typeface="+mj-lt"/>
            </a:endParaRPr>
          </a:p>
          <a:p>
            <a:pPr>
              <a:buNone/>
              <a:defRPr/>
            </a:pPr>
            <a:r>
              <a:rPr lang="en-US" sz="1800" i="1" dirty="0" smtClean="0">
                <a:effectLst/>
                <a:hlinkClick r:id="rId5"/>
              </a:rPr>
              <a:t>https://workarea.ego-gw.it/ego2/ego/itf/software/auth-only/projects/infrared camera/infrared-camera</a:t>
            </a:r>
            <a:endParaRPr lang="en-US" sz="1800" i="1" dirty="0" smtClean="0">
              <a:effectLst/>
            </a:endParaRPr>
          </a:p>
          <a:p>
            <a:pPr>
              <a:buNone/>
              <a:defRPr/>
            </a:pPr>
            <a:endParaRPr lang="en-US" sz="1800" i="1" dirty="0" smtClean="0">
              <a:solidFill>
                <a:schemeClr val="accent2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14325" y="4645026"/>
            <a:ext cx="8686800" cy="1365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Installed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: </a:t>
            </a:r>
          </a:p>
          <a:p>
            <a:pPr marL="800100" lvl="1" indent="-342900">
              <a:spcBef>
                <a:spcPct val="30000"/>
              </a:spcBef>
              <a:spcAft>
                <a:spcPct val="10000"/>
              </a:spcAft>
              <a:buFont typeface="Wingdings" pitchFamily="2" charset="2"/>
              <a:buChar char="ü"/>
              <a:defRPr/>
            </a:pPr>
            <a:r>
              <a:rPr lang="en-US" sz="2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 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IR Cameras on NI &amp; WI TCS benches</a:t>
            </a:r>
          </a:p>
          <a:p>
            <a:pPr marL="800100" lvl="1" indent="-342900">
              <a:spcBef>
                <a:spcPct val="30000"/>
              </a:spcBef>
              <a:spcAft>
                <a:spcPct val="10000"/>
              </a:spcAft>
              <a:buFont typeface="Wingdings" pitchFamily="2" charset="2"/>
              <a:buChar char="ü"/>
              <a:defRPr/>
            </a:pPr>
            <a:r>
              <a:rPr lang="en-US" sz="2000" kern="0" noProof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PC Windows with FireWire PCI 3 ports, in between NI &amp; WI</a:t>
            </a: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600" b="1" i="1" kern="0" dirty="0"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B4AF465-4841-43A5-83FE-C1A2F74D91B2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FD7EF-1DAE-4138-87A1-25FAE8662168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Software Deployment (1)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3599"/>
            <a:ext cx="8229600" cy="533717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Image acquisition </a:t>
            </a:r>
            <a:r>
              <a:rPr lang="en-US" sz="2000" dirty="0" smtClean="0"/>
              <a:t>through </a:t>
            </a:r>
            <a:r>
              <a:rPr lang="en-US" sz="2000" dirty="0" smtClean="0"/>
              <a:t>FireWire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Pieces of software supplied by SPIRICON :</a:t>
            </a:r>
          </a:p>
          <a:p>
            <a:pPr lvl="1">
              <a:lnSpc>
                <a:spcPct val="80000"/>
              </a:lnSpc>
              <a:defRPr/>
            </a:pPr>
            <a:endParaRPr lang="en-US" sz="2000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ActiveX Windows </a:t>
            </a:r>
            <a:r>
              <a:rPr lang="en-US" sz="2000" dirty="0" smtClean="0"/>
              <a:t>ieee-1394 driver </a:t>
            </a:r>
            <a:r>
              <a:rPr lang="en-US" sz="2000" dirty="0" smtClean="0"/>
              <a:t>(FireWire</a:t>
            </a:r>
            <a:r>
              <a:rPr lang="en-US" sz="2000" dirty="0" smtClean="0"/>
              <a:t>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/>
              <a:t>Labview</a:t>
            </a:r>
            <a:r>
              <a:rPr lang="en-US" sz="2000" dirty="0" smtClean="0"/>
              <a:t> blocks ready for data acquisition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Virgo commissioning requirements :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Remote </a:t>
            </a:r>
            <a:r>
              <a:rPr lang="en-US" sz="2000" dirty="0" smtClean="0"/>
              <a:t>image </a:t>
            </a:r>
            <a:r>
              <a:rPr lang="en-US" sz="2000" dirty="0" smtClean="0"/>
              <a:t>display </a:t>
            </a:r>
            <a:r>
              <a:rPr lang="en-US" sz="2000" dirty="0" smtClean="0"/>
              <a:t>(full </a:t>
            </a:r>
            <a:r>
              <a:rPr lang="en-US" sz="2000" dirty="0" smtClean="0"/>
              <a:t>124x124 pixels)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1Hz averaged images to DAQ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Possibility to switch ON/OFF the camera remotely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defRPr/>
            </a:pP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B4AF465-4841-43A5-83FE-C1A2F74D91B2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FD7EF-1DAE-4138-87A1-25FAE8662168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Software Deployment (2)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5999"/>
            <a:ext cx="8229600" cy="528002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Labview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1 Windows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PC)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NICameraServer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WICameraServer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Acquire images </a:t>
            </a:r>
            <a:r>
              <a:rPr lang="en-US" sz="1800" dirty="0" smtClean="0"/>
              <a:t>up to</a:t>
            </a:r>
            <a:r>
              <a:rPr lang="en-US" sz="1800" dirty="0" smtClean="0"/>
              <a:t> </a:t>
            </a:r>
            <a:r>
              <a:rPr lang="en-US" sz="1800" dirty="0" smtClean="0"/>
              <a:t>24 Hz through FireWire (2 ports)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1Hz average </a:t>
            </a:r>
            <a:r>
              <a:rPr lang="en-US" sz="1800" dirty="0" smtClean="0"/>
              <a:t>NI &amp; WI </a:t>
            </a:r>
            <a:r>
              <a:rPr lang="en-US" sz="1800" dirty="0" smtClean="0"/>
              <a:t>images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Associated machine</a:t>
            </a:r>
            <a:r>
              <a:rPr lang="en-US" sz="1800" dirty="0" smtClean="0"/>
              <a:t> </a:t>
            </a:r>
            <a:r>
              <a:rPr lang="en-US" sz="1800" dirty="0" smtClean="0"/>
              <a:t>GPS timestamp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Upload </a:t>
            </a:r>
            <a:r>
              <a:rPr lang="en-US" sz="1800" dirty="0" err="1" smtClean="0"/>
              <a:t>timestampe</a:t>
            </a:r>
            <a:r>
              <a:rPr lang="en-US" sz="1800" dirty="0" err="1" smtClean="0"/>
              <a:t>d</a:t>
            </a:r>
            <a:r>
              <a:rPr lang="en-US" sz="1800" dirty="0" smtClean="0"/>
              <a:t> </a:t>
            </a:r>
            <a:r>
              <a:rPr lang="en-US" sz="1800" dirty="0" smtClean="0"/>
              <a:t>averaged </a:t>
            </a:r>
            <a:r>
              <a:rPr lang="en-US" sz="1800" dirty="0" smtClean="0"/>
              <a:t>images to </a:t>
            </a:r>
            <a:r>
              <a:rPr lang="en-US" sz="1800" dirty="0" smtClean="0"/>
              <a:t>bridge </a:t>
            </a:r>
            <a:r>
              <a:rPr lang="en-US" sz="1800" dirty="0" err="1" smtClean="0"/>
              <a:t>MySQL</a:t>
            </a:r>
            <a:r>
              <a:rPr lang="en-US" sz="1800" dirty="0" smtClean="0"/>
              <a:t> database </a:t>
            </a:r>
            <a:r>
              <a:rPr lang="en-US" sz="1800" dirty="0" smtClean="0"/>
              <a:t>at 1Hz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Distribute instant images to </a:t>
            </a:r>
            <a:r>
              <a:rPr lang="en-US" sz="1800" dirty="0" smtClean="0"/>
              <a:t>any connected </a:t>
            </a:r>
            <a:r>
              <a:rPr lang="en-US" sz="1800" dirty="0" smtClean="0"/>
              <a:t>clients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Labview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, Linux)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CamClientWI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CamClientNI</a:t>
            </a:r>
            <a:endParaRPr lang="en-U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Connect to </a:t>
            </a:r>
            <a:r>
              <a:rPr lang="en-US" sz="1800" dirty="0" err="1" smtClean="0"/>
              <a:t>WICameraServer</a:t>
            </a:r>
            <a:r>
              <a:rPr lang="en-US" sz="1800" dirty="0" smtClean="0"/>
              <a:t> &amp; </a:t>
            </a:r>
            <a:r>
              <a:rPr lang="en-US" sz="1800" dirty="0" err="1" smtClean="0"/>
              <a:t>NICameraServer</a:t>
            </a:r>
            <a:r>
              <a:rPr lang="en-US" sz="1800" dirty="0" smtClean="0"/>
              <a:t> (</a:t>
            </a:r>
            <a:r>
              <a:rPr lang="en-US" sz="1800" dirty="0" err="1" smtClean="0"/>
              <a:t>ip,port</a:t>
            </a:r>
            <a:r>
              <a:rPr lang="en-US" sz="1800" dirty="0" smtClean="0"/>
              <a:t> address)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Display instant images sent by servers at a quite fast rate </a:t>
            </a:r>
            <a:r>
              <a:rPr lang="en-US" sz="1800" dirty="0" smtClean="0"/>
              <a:t>(&gt;10Hz)</a:t>
            </a:r>
            <a:endParaRPr lang="en-US" sz="1800" dirty="0" smtClean="0"/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DbFrGetImage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(Linux,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FdIOServer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) 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Grab NI &amp; WI images at 1Hz, and </a:t>
            </a:r>
            <a:r>
              <a:rPr lang="en-US" sz="1800" dirty="0" smtClean="0"/>
              <a:t>captured image </a:t>
            </a:r>
            <a:r>
              <a:rPr lang="en-US" sz="1800" dirty="0" smtClean="0"/>
              <a:t>timestamp </a:t>
            </a:r>
            <a:r>
              <a:rPr lang="en-US" sz="1800" dirty="0" smtClean="0"/>
              <a:t>from </a:t>
            </a:r>
            <a:r>
              <a:rPr lang="en-US" sz="1800" dirty="0" smtClean="0"/>
              <a:t>bridge </a:t>
            </a:r>
            <a:r>
              <a:rPr lang="en-US" sz="1800" dirty="0" err="1" smtClean="0"/>
              <a:t>MySQL</a:t>
            </a:r>
            <a:r>
              <a:rPr lang="en-US" sz="1800" dirty="0" smtClean="0"/>
              <a:t> database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Can perform data analysis with possibility to link to </a:t>
            </a:r>
            <a:r>
              <a:rPr lang="en-US" sz="1800" dirty="0" err="1" smtClean="0"/>
              <a:t>matlab</a:t>
            </a:r>
            <a:r>
              <a:rPr lang="en-US" sz="1800" dirty="0" smtClean="0"/>
              <a:t> function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sz="1800" dirty="0" smtClean="0"/>
              <a:t>    (like </a:t>
            </a:r>
            <a:r>
              <a:rPr lang="en-US" sz="1800" dirty="0" err="1" smtClean="0"/>
              <a:t>CtrlSrv</a:t>
            </a:r>
            <a:r>
              <a:rPr lang="en-US" sz="1800" dirty="0" smtClean="0"/>
              <a:t> for phase camera</a:t>
            </a:r>
            <a:r>
              <a:rPr lang="en-US" sz="1800" dirty="0" smtClean="0"/>
              <a:t>)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Release images in </a:t>
            </a:r>
            <a:r>
              <a:rPr lang="en-US" sz="1800" dirty="0" smtClean="0"/>
              <a:t>clocked Virgo </a:t>
            </a:r>
            <a:r>
              <a:rPr lang="en-US" sz="1800" dirty="0" smtClean="0"/>
              <a:t>frames with </a:t>
            </a:r>
            <a:r>
              <a:rPr lang="en-US" sz="1800" dirty="0" smtClean="0"/>
              <a:t>timestamp difference to </a:t>
            </a:r>
            <a:r>
              <a:rPr lang="en-US" sz="1800" dirty="0" smtClean="0"/>
              <a:t>give a rough idea of </a:t>
            </a:r>
            <a:r>
              <a:rPr lang="en-US" sz="1800" dirty="0" smtClean="0"/>
              <a:t>real image </a:t>
            </a:r>
            <a:r>
              <a:rPr lang="en-US" sz="1800" dirty="0" smtClean="0"/>
              <a:t>capture </a:t>
            </a:r>
            <a:r>
              <a:rPr lang="en-US" sz="1800" dirty="0" smtClean="0"/>
              <a:t>time</a:t>
            </a: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Remote access to Windows PC using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vncviewer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Camera can be set ON/OFF using CHOPPED/PULSE m</a:t>
            </a:r>
            <a:r>
              <a:rPr lang="en-US" sz="2000" dirty="0" smtClean="0"/>
              <a:t>odes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Software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4" name="Picture 43" descr="Camera_I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850" y="930190"/>
            <a:ext cx="6962775" cy="5255374"/>
          </a:xfrm>
          <a:prstGeom prst="rect">
            <a:avLst/>
          </a:prstGeom>
        </p:spPr>
      </p:pic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IR Camera Software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3188" y="5588198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92D050"/>
                </a:solidFill>
                <a:latin typeface="+mj-lt"/>
              </a:rPr>
              <a:t>SMS </a:t>
            </a:r>
            <a:r>
              <a:rPr lang="en-US" sz="1200" b="1" dirty="0" err="1" smtClean="0">
                <a:solidFill>
                  <a:srgbClr val="92D050"/>
                </a:solidFill>
                <a:latin typeface="+mj-lt"/>
              </a:rPr>
              <a:t>GPSdiff</a:t>
            </a:r>
            <a:endParaRPr lang="en-US" sz="1200" b="1" dirty="0">
              <a:solidFill>
                <a:srgbClr val="92D05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25" y="4514850"/>
            <a:ext cx="17956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600" dirty="0" smtClean="0">
                <a:latin typeface="+mj-lt"/>
              </a:rPr>
              <a:t>Possibility to</a:t>
            </a:r>
          </a:p>
          <a:p>
            <a:pPr algn="just"/>
            <a:r>
              <a:rPr lang="en-US" sz="1600" dirty="0" smtClean="0">
                <a:latin typeface="+mj-lt"/>
              </a:rPr>
              <a:t>Integrate camera </a:t>
            </a:r>
          </a:p>
          <a:p>
            <a:pPr algn="just"/>
            <a:r>
              <a:rPr lang="en-US" sz="1600" dirty="0" smtClean="0">
                <a:latin typeface="+mj-lt"/>
              </a:rPr>
              <a:t>controls</a:t>
            </a:r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105275" y="1676400"/>
            <a:ext cx="1524000" cy="33337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9288" y="1647824"/>
            <a:ext cx="798036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 Preliminary work done using </a:t>
            </a:r>
            <a:r>
              <a:rPr lang="en-US" sz="2000" dirty="0">
                <a:latin typeface="+mj-lt"/>
                <a:hlinkClick r:id="rId2"/>
              </a:rPr>
              <a:t>DBK21AF04</a:t>
            </a:r>
            <a:r>
              <a:rPr lang="en-US" sz="2000" dirty="0">
                <a:latin typeface="+mj-lt"/>
              </a:rPr>
              <a:t>  camera from Imaging Source </a:t>
            </a:r>
            <a:r>
              <a:rPr lang="en-US" sz="2000" dirty="0" smtClean="0">
                <a:latin typeface="+mj-lt"/>
              </a:rPr>
              <a:t>vendor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Investigations for possibility of ieee-1394 driver for Linux (better solution for Virgo framework integration)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latin typeface="+mj-lt"/>
              </a:rPr>
              <a:t>FireWire Camera standard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IIDC (DCAM)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Kernel module installation on </a:t>
            </a:r>
            <a:r>
              <a:rPr lang="en-US" sz="2000" dirty="0" err="1" smtClean="0">
                <a:latin typeface="+mj-lt"/>
              </a:rPr>
              <a:t>rtpcvtf</a:t>
            </a:r>
            <a:r>
              <a:rPr lang="en-US" sz="2000" dirty="0" smtClean="0">
                <a:latin typeface="+mj-lt"/>
              </a:rPr>
              <a:t> (from Linux distribution)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ieee1394*: core of the IEEE 1394 subsystem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raw1394*: higher-level module for bus access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video1394: fast DMA frame transfer module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a low-level host-card driver such as ohci1394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Test some ready to use Open Source software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coriander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libdc1394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P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roposal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software architecture 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9288" y="1038225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Motivations :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885826" y="4800600"/>
            <a:ext cx="1435100" cy="2381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225" y="4743450"/>
            <a:ext cx="52437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  <a:hlinkClick r:id="rId2"/>
              </a:rPr>
              <a:t>DBK21AF04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camera from Imaging source: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FireWire </a:t>
            </a:r>
            <a:r>
              <a:rPr lang="en-US" sz="2000" dirty="0" smtClean="0">
                <a:latin typeface="+mj-lt"/>
              </a:rPr>
              <a:t>external link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640x480 </a:t>
            </a:r>
            <a:r>
              <a:rPr lang="en-US" sz="2000" dirty="0" smtClean="0">
                <a:latin typeface="+mj-lt"/>
              </a:rPr>
              <a:t>pixels, 8-bits image output 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Max 60 fps</a:t>
            </a:r>
            <a:endParaRPr lang="en-US" sz="20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30632" y="130175"/>
            <a:ext cx="2081568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Setup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(1)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450" y="1114426"/>
            <a:ext cx="3990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Hardware :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0" y="1590675"/>
            <a:ext cx="80835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latin typeface="+mj-lt"/>
              </a:rPr>
              <a:t>RTPCVTF image acquisition </a:t>
            </a:r>
            <a:r>
              <a:rPr lang="en-US" sz="2000" dirty="0" smtClean="0">
                <a:latin typeface="+mj-lt"/>
              </a:rPr>
              <a:t>machine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 </a:t>
            </a:r>
            <a:r>
              <a:rPr lang="en-US" sz="2000" dirty="0" smtClean="0">
                <a:latin typeface="+mj-lt"/>
              </a:rPr>
              <a:t>F</a:t>
            </a:r>
            <a:r>
              <a:rPr lang="en-US" sz="2000" dirty="0" smtClean="0">
                <a:latin typeface="+mj-lt"/>
              </a:rPr>
              <a:t>ireWire port available 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512 KB memory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CPU dual core 2.4 </a:t>
            </a:r>
            <a:r>
              <a:rPr lang="en-US" sz="2000" dirty="0" err="1" smtClean="0">
                <a:latin typeface="+mj-lt"/>
              </a:rPr>
              <a:t>Ghz</a:t>
            </a:r>
            <a:r>
              <a:rPr lang="en-US" sz="2000" dirty="0" smtClean="0"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1024 KB of cache</a:t>
            </a:r>
            <a:endParaRPr lang="en-US" sz="2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175" y="3145215"/>
            <a:ext cx="42306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000" dirty="0" err="1" smtClean="0">
                <a:latin typeface="+mj-lt"/>
              </a:rPr>
              <a:t>CMPLxx</a:t>
            </a:r>
            <a:r>
              <a:rPr lang="en-US" sz="2000" dirty="0" smtClean="0">
                <a:latin typeface="+mj-lt"/>
              </a:rPr>
              <a:t> image display machine </a:t>
            </a:r>
            <a:r>
              <a:rPr lang="en-US" sz="2000" dirty="0" smtClean="0">
                <a:latin typeface="+mj-lt"/>
              </a:rPr>
              <a:t>: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1GB ram memory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CPU dual core 3.2 </a:t>
            </a:r>
            <a:r>
              <a:rPr lang="en-US" sz="2000" dirty="0" err="1" smtClean="0">
                <a:latin typeface="+mj-lt"/>
              </a:rPr>
              <a:t>Ghz</a:t>
            </a:r>
            <a:r>
              <a:rPr lang="en-US" sz="2000" dirty="0" smtClean="0"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2048 KB of cache</a:t>
            </a:r>
            <a:endParaRPr lang="en-US" sz="2000" dirty="0">
              <a:latin typeface="+mj-lt"/>
            </a:endParaRPr>
          </a:p>
        </p:txBody>
      </p:sp>
      <p:pic>
        <p:nvPicPr>
          <p:cNvPr id="11" name="Picture 10" descr="ImgSr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40082" y="4443412"/>
            <a:ext cx="2216287" cy="1528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amera_pres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8606" y="756125"/>
            <a:ext cx="8850661" cy="53457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Virgo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Hardware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Architecture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amera_soft_present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863" y="916109"/>
            <a:ext cx="8698274" cy="449238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Software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62375" y="233362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RIO</a:t>
            </a:r>
            <a:endParaRPr lang="en-US" sz="1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Virgo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Software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Architecture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09474" y="295429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/ Cm</a:t>
            </a:r>
            <a:endParaRPr lang="en-US" sz="18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981701" y="4943475"/>
            <a:ext cx="2482850" cy="12858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2/3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-tier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Architecture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1.GxServer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2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.GxClient / DAQ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3.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dataDisplay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amera_soft_fu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5210" y="767183"/>
            <a:ext cx="8161870" cy="557128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43200" y="324802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rtpcvtf</a:t>
            </a:r>
            <a:endParaRPr lang="en-US" sz="1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25" y="14859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rtpcvtf</a:t>
            </a:r>
            <a:endParaRPr lang="en-US" sz="1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629400" y="130175"/>
            <a:ext cx="2133600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Setup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(2)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" y="3110984"/>
            <a:ext cx="2340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(process multithreaded)</a:t>
            </a:r>
            <a:endParaRPr lang="en-US" sz="1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3984" y="809625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(Cm messaging service)</a:t>
            </a:r>
            <a:endParaRPr lang="en-US" sz="18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572125" y="4876799"/>
            <a:ext cx="3000375" cy="135255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-tier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Architecture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1.CamServer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2.DAQ / Database</a:t>
            </a:r>
            <a:endParaRPr lang="en-US" sz="2000" dirty="0" smtClean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.CamUI /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dataDisplay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4903" y="2586335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 table</a:t>
            </a:r>
            <a:endParaRPr lang="en-US" sz="1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76725" y="2978150"/>
          <a:ext cx="435292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124"/>
                <a:gridCol w="1483326"/>
                <a:gridCol w="1512451"/>
                <a:gridCol w="764023"/>
              </a:tblGrid>
              <a:tr h="24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index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DMA</a:t>
                      </a:r>
                      <a:r>
                        <a:rPr lang="en-US" sz="1200" baseline="0" dirty="0" smtClean="0"/>
                        <a:t> t</a:t>
                      </a:r>
                      <a:r>
                        <a:rPr lang="en-US" sz="1200" dirty="0" smtClean="0"/>
                        <a:t>imestamp</a:t>
                      </a:r>
                    </a:p>
                    <a:p>
                      <a:r>
                        <a:rPr lang="en-US" sz="1200" dirty="0" smtClean="0"/>
                        <a:t>(us)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Image</a:t>
                      </a:r>
                      <a:r>
                        <a:rPr lang="en-US" sz="1200" baseline="0" dirty="0" smtClean="0"/>
                        <a:t> (bytes)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Size (bytes)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24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124722053111941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[BLOB - 300.0 KB]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307200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15000" y="158750"/>
            <a:ext cx="2981325" cy="7080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Test Results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1475" y="866775"/>
            <a:ext cx="862788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CamServer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optimal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writing thread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cycle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reached (60Hz):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 image written in database :  ~2500 &lt; </a:t>
            </a:r>
            <a:r>
              <a:rPr lang="en-US" sz="2000" dirty="0" err="1" smtClean="0">
                <a:latin typeface="+mj-lt"/>
              </a:rPr>
              <a:t>eTime</a:t>
            </a:r>
            <a:r>
              <a:rPr lang="en-US" sz="2000" dirty="0" smtClean="0">
                <a:latin typeface="+mj-lt"/>
              </a:rPr>
              <a:t> &lt; 6000 </a:t>
            </a:r>
            <a:r>
              <a:rPr lang="en-US" sz="2000" dirty="0" err="1" smtClean="0">
                <a:latin typeface="+mj-lt"/>
              </a:rPr>
              <a:t>usec</a:t>
            </a:r>
            <a:endParaRPr lang="en-US" sz="2000" dirty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Full cycle : 16660 </a:t>
            </a:r>
            <a:r>
              <a:rPr lang="en-US" sz="2000" dirty="0" err="1" smtClean="0">
                <a:latin typeface="+mj-lt"/>
              </a:rPr>
              <a:t>usec</a:t>
            </a:r>
            <a:r>
              <a:rPr lang="en-US" sz="2000" dirty="0" smtClean="0">
                <a:latin typeface="+mj-lt"/>
              </a:rPr>
              <a:t> (0.999600 seconds / 60Hz)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Processing time available : ~3000 </a:t>
            </a:r>
            <a:r>
              <a:rPr lang="en-US" sz="2000" dirty="0" err="1" smtClean="0">
                <a:latin typeface="+mj-lt"/>
              </a:rPr>
              <a:t>usec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Estimation of DMA </a:t>
            </a:r>
            <a:r>
              <a:rPr lang="en-US" sz="2000" dirty="0" err="1" smtClean="0">
                <a:latin typeface="+mj-lt"/>
              </a:rPr>
              <a:t>enqueue</a:t>
            </a:r>
            <a:r>
              <a:rPr lang="en-US" sz="2000" dirty="0" smtClean="0">
                <a:latin typeface="+mj-lt"/>
              </a:rPr>
              <a:t>/</a:t>
            </a:r>
            <a:r>
              <a:rPr lang="en-US" sz="2000" dirty="0" err="1" smtClean="0">
                <a:latin typeface="+mj-lt"/>
              </a:rPr>
              <a:t>dequeue</a:t>
            </a:r>
            <a:r>
              <a:rPr lang="en-US" sz="2000" dirty="0" smtClean="0">
                <a:latin typeface="+mj-lt"/>
              </a:rPr>
              <a:t> operation time: ~ </a:t>
            </a:r>
            <a:r>
              <a:rPr lang="en-US" sz="2000" dirty="0" smtClean="0">
                <a:latin typeface="+mj-lt"/>
              </a:rPr>
              <a:t>4000 </a:t>
            </a:r>
            <a:r>
              <a:rPr lang="en-US" sz="2000" dirty="0" err="1" smtClean="0">
                <a:latin typeface="+mj-lt"/>
              </a:rPr>
              <a:t>usec</a:t>
            </a:r>
            <a:r>
              <a:rPr lang="en-US" sz="2000" dirty="0" smtClean="0">
                <a:latin typeface="+mj-lt"/>
              </a:rPr>
              <a:t> (tested in POLL mode)</a:t>
            </a:r>
            <a:endParaRPr lang="en-US" sz="2000" dirty="0" smtClean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999" y="2754005"/>
            <a:ext cx="8601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CamUI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client with 1 to 6 image display threads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90525" y="3286124"/>
          <a:ext cx="829627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398"/>
                <a:gridCol w="1946366"/>
                <a:gridCol w="1065658"/>
                <a:gridCol w="1761417"/>
                <a:gridCol w="2034436"/>
              </a:tblGrid>
              <a:tr h="58272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threads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Refresh rate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smtClean="0"/>
                        <a:t>Hz)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Latency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smtClean="0"/>
                        <a:t>ms)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CMPLxx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CPU load(%)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RTPCVTF </a:t>
                      </a:r>
                    </a:p>
                    <a:p>
                      <a:r>
                        <a:rPr lang="en-US" dirty="0" smtClean="0"/>
                        <a:t>CPU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load(%)</a:t>
                      </a:r>
                    </a:p>
                  </a:txBody>
                  <a:tcPr/>
                </a:tc>
              </a:tr>
              <a:tr h="337608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37608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71475" y="4667250"/>
            <a:ext cx="8439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 number of display threads does not alter the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efficiency</a:t>
            </a:r>
          </a:p>
          <a:p>
            <a:pPr algn="just"/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database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CamServer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keeps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 at 60Hz) </a:t>
            </a:r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isplay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latency &amp; refresh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 may be optimize by increasing CPU power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7175" y="752475"/>
            <a:ext cx="867727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T</a:t>
            </a:r>
            <a:r>
              <a:rPr lang="en-US" sz="2000" dirty="0" smtClean="0">
                <a:latin typeface="+mj-lt"/>
              </a:rPr>
              <a:t>he </a:t>
            </a:r>
            <a:r>
              <a:rPr lang="en-US" sz="2000" dirty="0" smtClean="0">
                <a:latin typeface="+mj-lt"/>
              </a:rPr>
              <a:t>proposed </a:t>
            </a:r>
            <a:r>
              <a:rPr lang="en-US" sz="2000" dirty="0" smtClean="0">
                <a:latin typeface="+mj-lt"/>
              </a:rPr>
              <a:t>architecture overcomes </a:t>
            </a:r>
            <a:r>
              <a:rPr lang="en-US" sz="2000" dirty="0" smtClean="0">
                <a:latin typeface="+mj-lt"/>
              </a:rPr>
              <a:t>the issue of overloading the image acquisition server: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1: data </a:t>
            </a:r>
            <a:r>
              <a:rPr lang="en-US" sz="2000" dirty="0" smtClean="0">
                <a:latin typeface="+mj-lt"/>
              </a:rPr>
              <a:t>acquisition &amp; </a:t>
            </a:r>
            <a:r>
              <a:rPr lang="en-US" sz="2000" dirty="0" smtClean="0">
                <a:latin typeface="+mj-lt"/>
              </a:rPr>
              <a:t>processing tier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2: </a:t>
            </a:r>
            <a:r>
              <a:rPr lang="en-US" sz="2000" dirty="0" smtClean="0">
                <a:latin typeface="+mj-lt"/>
              </a:rPr>
              <a:t>data distribution tier </a:t>
            </a:r>
            <a:r>
              <a:rPr lang="en-US" sz="2000" dirty="0" smtClean="0">
                <a:latin typeface="+mj-lt"/>
              </a:rPr>
              <a:t>(Database / DAQ)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3: client tier (control and display image from everywhere)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We </a:t>
            </a:r>
            <a:r>
              <a:rPr lang="en-US" sz="2000" dirty="0" smtClean="0">
                <a:latin typeface="+mj-lt"/>
              </a:rPr>
              <a:t>do not need direct </a:t>
            </a:r>
            <a:r>
              <a:rPr lang="en-US" sz="2000" dirty="0" err="1" smtClean="0">
                <a:latin typeface="+mj-lt"/>
              </a:rPr>
              <a:t>analogic</a:t>
            </a:r>
            <a:r>
              <a:rPr lang="en-US" sz="2000" dirty="0" smtClean="0">
                <a:latin typeface="+mj-lt"/>
              </a:rPr>
              <a:t>/optical link between control room and cameras to obtain quasi real-time remote beam imaging </a:t>
            </a:r>
            <a:endParaRPr lang="en-US" sz="2000" dirty="0" smtClean="0">
              <a:latin typeface="+mj-lt"/>
            </a:endParaRPr>
          </a:p>
          <a:p>
            <a:pPr algn="just"/>
            <a:r>
              <a:rPr lang="en-US" sz="2000" dirty="0" smtClean="0">
                <a:latin typeface="+mj-lt"/>
              </a:rPr>
              <a:t>1 display </a:t>
            </a:r>
            <a:r>
              <a:rPr lang="en-US" sz="2000" dirty="0" smtClean="0">
                <a:latin typeface="+mj-lt"/>
                <a:sym typeface="Wingdings" pitchFamily="2" charset="2"/>
              </a:rPr>
              <a:t>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30 </a:t>
            </a:r>
            <a:r>
              <a:rPr lang="en-US" sz="2000" dirty="0" smtClean="0">
                <a:latin typeface="+mj-lt"/>
              </a:rPr>
              <a:t>ms </a:t>
            </a:r>
            <a:r>
              <a:rPr lang="en-US" sz="2000" dirty="0" smtClean="0">
                <a:latin typeface="+mj-lt"/>
              </a:rPr>
              <a:t>latencies for ~40Hz refresh </a:t>
            </a:r>
            <a:r>
              <a:rPr lang="en-US" sz="2000" dirty="0" smtClean="0">
                <a:latin typeface="+mj-lt"/>
              </a:rPr>
              <a:t>rates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+mj-lt"/>
              </a:rPr>
              <a:t>MySQL</a:t>
            </a:r>
            <a:r>
              <a:rPr lang="en-US" sz="2000" dirty="0" smtClean="0">
                <a:latin typeface="+mj-lt"/>
              </a:rPr>
              <a:t> database is proven to be a very powerful service, not only for offline activities (HWII database) but also for intensive online activities like camera image distribution     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Why ?</a:t>
            </a:r>
            <a:endParaRPr lang="en-US" sz="2000" b="1" dirty="0" smtClean="0">
              <a:latin typeface="+mj-lt"/>
            </a:endParaRPr>
          </a:p>
          <a:p>
            <a:pPr algn="ctr"/>
            <a:r>
              <a:rPr lang="en-US" sz="2000" i="1" dirty="0" smtClean="0">
                <a:latin typeface="+mj-lt"/>
              </a:rPr>
              <a:t>Because </a:t>
            </a:r>
            <a:r>
              <a:rPr lang="en-US" sz="2000" i="1" dirty="0">
                <a:latin typeface="+mj-lt"/>
              </a:rPr>
              <a:t>a </a:t>
            </a:r>
            <a:r>
              <a:rPr lang="en-US" sz="2000" i="1" dirty="0" err="1">
                <a:latin typeface="+mj-lt"/>
              </a:rPr>
              <a:t>Mysql</a:t>
            </a:r>
            <a:r>
              <a:rPr lang="en-US" sz="2000" i="1" dirty="0">
                <a:latin typeface="+mj-lt"/>
              </a:rPr>
              <a:t> </a:t>
            </a:r>
            <a:r>
              <a:rPr lang="en-US" sz="2000" i="1" dirty="0" smtClean="0">
                <a:latin typeface="+mj-lt"/>
              </a:rPr>
              <a:t>database </a:t>
            </a:r>
            <a:r>
              <a:rPr lang="en-US" sz="2000" i="1" dirty="0" smtClean="0">
                <a:latin typeface="+mj-lt"/>
              </a:rPr>
              <a:t>can be used as a robust </a:t>
            </a:r>
            <a:r>
              <a:rPr lang="en-US" sz="2000" b="1" i="1" dirty="0" smtClean="0">
                <a:latin typeface="+mj-lt"/>
              </a:rPr>
              <a:t>multithreaded process </a:t>
            </a:r>
            <a:r>
              <a:rPr lang="en-US" sz="2000" i="1" dirty="0" smtClean="0">
                <a:latin typeface="+mj-lt"/>
              </a:rPr>
              <a:t>holding </a:t>
            </a:r>
            <a:r>
              <a:rPr lang="en-US" sz="2000" i="1" dirty="0" smtClean="0">
                <a:latin typeface="+mj-lt"/>
              </a:rPr>
              <a:t>data in </a:t>
            </a:r>
            <a:r>
              <a:rPr lang="en-US" sz="2000" i="1" dirty="0" smtClean="0">
                <a:latin typeface="+mj-lt"/>
              </a:rPr>
              <a:t>ram memory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More generally, </a:t>
            </a:r>
            <a:r>
              <a:rPr lang="en-US" sz="2000" dirty="0" smtClean="0">
                <a:latin typeface="+mj-lt"/>
              </a:rPr>
              <a:t>this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architecture could be thought to be applied </a:t>
            </a:r>
            <a:r>
              <a:rPr lang="en-US" sz="2000" dirty="0" smtClean="0">
                <a:latin typeface="+mj-lt"/>
              </a:rPr>
              <a:t>to the DAQ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Could be used to replace the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RFC </a:t>
            </a:r>
            <a:r>
              <a:rPr lang="en-US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 Beam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camera</a:t>
            </a:r>
            <a:endParaRPr lang="en-US" sz="2000" dirty="0" smtClean="0">
              <a:latin typeface="+mj-lt"/>
            </a:endParaRPr>
          </a:p>
          <a:p>
            <a:pPr algn="ctr"/>
            <a:endParaRPr lang="en-US" sz="20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Conclusions (1)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Conclusions (2)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475" y="1457324"/>
            <a:ext cx="78730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+mj-lt"/>
              </a:rPr>
              <a:t>This architecture can be used with an Ethernet camera (changes affects only image acquisition driver)</a:t>
            </a:r>
          </a:p>
          <a:p>
            <a:pPr algn="ctr"/>
            <a:endParaRPr lang="en-US" b="1" dirty="0" smtClean="0">
              <a:latin typeface="+mj-lt"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+mj-lt"/>
              </a:rPr>
              <a:t>Does not cover the camera involved in control loops</a:t>
            </a:r>
          </a:p>
          <a:p>
            <a:pPr algn="ctr"/>
            <a:endParaRPr lang="en-US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dirty="0" smtClean="0">
                <a:latin typeface="+mj-lt"/>
              </a:rPr>
              <a:t>Real-time loops involved in </a:t>
            </a:r>
            <a:r>
              <a:rPr lang="en-US" dirty="0" err="1" smtClean="0">
                <a:latin typeface="+mj-lt"/>
              </a:rPr>
              <a:t>supension</a:t>
            </a:r>
            <a:r>
              <a:rPr lang="en-US" dirty="0" smtClean="0">
                <a:latin typeface="+mj-lt"/>
              </a:rPr>
              <a:t> control require compatible (real-time) drivers : </a:t>
            </a:r>
          </a:p>
          <a:p>
            <a:pPr>
              <a:buFont typeface="Wingdings"/>
              <a:buChar char="à"/>
            </a:pPr>
            <a:r>
              <a:rPr lang="en-US" dirty="0" smtClean="0">
                <a:latin typeface="+mj-lt"/>
                <a:sym typeface="Wingdings" pitchFamily="2" charset="2"/>
              </a:rPr>
              <a:t>For </a:t>
            </a:r>
            <a:r>
              <a:rPr lang="en-US" dirty="0" err="1" smtClean="0">
                <a:latin typeface="+mj-lt"/>
                <a:sym typeface="Wingdings" pitchFamily="2" charset="2"/>
              </a:rPr>
              <a:t>Firewire</a:t>
            </a:r>
            <a:r>
              <a:rPr lang="en-US" dirty="0" smtClean="0">
                <a:latin typeface="+mj-lt"/>
                <a:sym typeface="Wingdings" pitchFamily="2" charset="2"/>
              </a:rPr>
              <a:t>, would require </a:t>
            </a:r>
            <a:r>
              <a:rPr lang="en-US" dirty="0" smtClean="0">
                <a:latin typeface="+mj-lt"/>
              </a:rPr>
              <a:t>adapted version of the low level library libraw1394 and kernel modules</a:t>
            </a:r>
          </a:p>
          <a:p>
            <a:pPr>
              <a:buFont typeface="Wingdings"/>
              <a:buChar char="à"/>
            </a:pPr>
            <a:endParaRPr lang="en-US" dirty="0" smtClean="0">
              <a:latin typeface="+mj-lt"/>
            </a:endParaRPr>
          </a:p>
          <a:p>
            <a:pPr>
              <a:buFont typeface="Wingdings"/>
              <a:buChar char="à"/>
            </a:pPr>
            <a:endParaRPr lang="en-US" dirty="0" smtClean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28626" y="5076825"/>
            <a:ext cx="8324850" cy="8572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hlinkClick r:id="rId2"/>
              </a:rPr>
              <a:t>https://workarea.ego-gw.it/ego2/ego/itf/software/auth-only/projects/r-d-camera-software/design-architecture</a:t>
            </a:r>
            <a:endParaRPr lang="en-US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iewTemplate">
  <a:themeElements>
    <a:clrScheme name="Review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eview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view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view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15988</TotalTime>
  <Words>929</Words>
  <Application>Microsoft Office PowerPoint</Application>
  <PresentationFormat>On-screen Show (4:3)</PresentationFormat>
  <Paragraphs>193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ReviewTemplate</vt:lpstr>
      <vt:lpstr>Infrared Camera Software Deployment &amp; Architecture Proposal for Camera Data Acquisition, Processing and Distribution</vt:lpstr>
      <vt:lpstr>IR Camera Hardware Installation</vt:lpstr>
      <vt:lpstr>IR Camera Software Deployment (1)</vt:lpstr>
      <vt:lpstr>IR Camera Software Deployment (2)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/>
  <cp:lastModifiedBy>European Gravitational Observatory</cp:lastModifiedBy>
  <cp:revision>1084</cp:revision>
  <dcterms:created xsi:type="dcterms:W3CDTF">1601-01-01T00:00:00Z</dcterms:created>
  <dcterms:modified xsi:type="dcterms:W3CDTF">2009-07-22T13:03:38Z</dcterms:modified>
</cp:coreProperties>
</file>