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8" r:id="rId5"/>
    <p:sldId id="259" r:id="rId6"/>
    <p:sldId id="261" r:id="rId7"/>
    <p:sldId id="267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00FF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2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8AE7F-2F84-44F0-94F2-3B8240CE29A3}" type="datetimeFigureOut">
              <a:rPr lang="it-IT" smtClean="0"/>
              <a:pPr/>
              <a:t>18/11/2013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008DE-78FE-454E-AE93-F204D78BD1A2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008DE-78FE-454E-AE93-F204D78BD1A2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FA4C-1C58-42BE-B097-D36A95A45BB6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E35EF-C6FD-422C-BD0C-857E53014E7B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0"/>
            <a:ext cx="2286000" cy="457200"/>
          </a:xfrm>
        </p:spPr>
        <p:txBody>
          <a:bodyPr/>
          <a:lstStyle>
            <a:lvl1pPr>
              <a:defRPr sz="18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484EF-97ED-4AAC-B24B-9539F1F8D071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6FB27-F4C0-4895-8812-C9837821284B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04EC-0043-44BD-ABAD-4A2D2A7079FB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96FF3-A79E-4408-AD1B-4D791CEB0D16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530B-B60B-432B-B5CE-D7853218C18C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9CB0-6A0F-4994-9E18-9275B02A2C76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5BFD-A45F-4D53-B9DA-D6092269162A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7812A-5E91-42D5-AF18-9D28262FC5B9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38F1-AFC5-4878-96B3-365DCBBCAB81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97339-FC0F-4F25-8D90-E45804AC35D0}" type="datetime1">
              <a:rPr lang="en-US" smtClean="0"/>
              <a:pPr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cascina.virgo.infn.it/EnvMon/SeismStatGraph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ds.ego-gw.it/itf/osl_virgo/index.php?callRep=3098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s://tds.ego-gw.it/itf/osl_virgo/index.php?callRep=3109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ego-gw.it/itf/osl_virgo/index.php?callRep=30942" TargetMode="External"/><Relationship Id="rId2" Type="http://schemas.openxmlformats.org/officeDocument/2006/relationships/hyperlink" Target="https://tds.ego-gw.it/itf/osl_virgo/index.php?callRep=3090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Environmental </a:t>
            </a:r>
            <a:r>
              <a:rPr lang="it-IT" dirty="0" smtClean="0"/>
              <a:t>noise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activity </a:t>
            </a:r>
            <a:r>
              <a:rPr lang="it-IT" dirty="0" smtClean="0"/>
              <a:t>summary,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preparing for AdV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629400" cy="2514600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Irene Fiori, Paolo Ruggi, Bas Swinkels</a:t>
            </a:r>
          </a:p>
          <a:p>
            <a:r>
              <a:rPr lang="it-IT" dirty="0" smtClean="0"/>
              <a:t>Daniel Vander-Hyde (stage student,  Fullerton U.)</a:t>
            </a:r>
          </a:p>
          <a:p>
            <a:r>
              <a:rPr lang="it-IT" dirty="0" smtClean="0"/>
              <a:t>A.Magazzù (technical support)</a:t>
            </a:r>
          </a:p>
          <a:p>
            <a:r>
              <a:rPr lang="it-IT" dirty="0" smtClean="0"/>
              <a:t>F.Paoletti (technical consultant)  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Virgo collaboration meeting</a:t>
            </a:r>
            <a:r>
              <a:rPr lang="it-IT" sz="2400" dirty="0" smtClean="0"/>
              <a:t>, DA session, Cascina</a:t>
            </a:r>
            <a:r>
              <a:rPr lang="it-IT" sz="2400" dirty="0" smtClean="0"/>
              <a:t>, </a:t>
            </a:r>
            <a:r>
              <a:rPr lang="it-IT" sz="2400" dirty="0" smtClean="0"/>
              <a:t>18 </a:t>
            </a:r>
            <a:r>
              <a:rPr lang="it-IT" sz="2400" dirty="0" smtClean="0"/>
              <a:t>Nov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762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800" b="1" smtClean="0"/>
              <a:pPr/>
              <a:t>1</a:t>
            </a:fld>
            <a:endParaRPr lang="en-US" sz="1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dirty="0" smtClean="0"/>
              <a:t>Noise models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2667000"/>
          </a:xfrm>
        </p:spPr>
        <p:txBody>
          <a:bodyPr>
            <a:normAutofit fontScale="70000" lnSpcReduction="20000"/>
          </a:bodyPr>
          <a:lstStyle/>
          <a:p>
            <a:r>
              <a:rPr lang="it-IT" sz="2800" b="1" dirty="0" smtClean="0"/>
              <a:t>Magnetic noise projection </a:t>
            </a:r>
            <a:r>
              <a:rPr lang="it-IT" sz="2800" b="1" dirty="0" smtClean="0"/>
              <a:t>(</a:t>
            </a:r>
            <a:r>
              <a:rPr lang="it-IT" sz="2800" b="1" dirty="0" smtClean="0"/>
              <a:t>MAN.06.06-t):</a:t>
            </a:r>
            <a:endParaRPr lang="it-IT" sz="2800" b="1" dirty="0" smtClean="0"/>
          </a:p>
          <a:p>
            <a:pPr>
              <a:buNone/>
            </a:pPr>
            <a:r>
              <a:rPr lang="it-IT" sz="2800" dirty="0" smtClean="0"/>
              <a:t>      added to </a:t>
            </a:r>
            <a:r>
              <a:rPr lang="it-IT" sz="2800" dirty="0" smtClean="0"/>
              <a:t>M.Punturo AdV </a:t>
            </a:r>
            <a:r>
              <a:rPr lang="it-IT" sz="2800" dirty="0" smtClean="0"/>
              <a:t>sensitivity noise budget. It is preliminary, based on simple scaling of V+ measurements. It is missing the modelling of magnetic field distortion close to mirror magnets caused for ex. by Eddy currents in the new cage (therein assumed to be simply “not worst” than in V+ payload).</a:t>
            </a:r>
          </a:p>
          <a:p>
            <a:pPr>
              <a:buNone/>
            </a:pPr>
            <a:r>
              <a:rPr lang="it-IT" sz="2800" dirty="0" smtClean="0"/>
              <a:t> </a:t>
            </a:r>
            <a:r>
              <a:rPr lang="it-IT" sz="2800" dirty="0" smtClean="0"/>
              <a:t>     </a:t>
            </a:r>
            <a:r>
              <a:rPr lang="it-IT" sz="2800" dirty="0" smtClean="0">
                <a:sym typeface="Wingdings" pitchFamily="2" charset="2"/>
              </a:rPr>
              <a:t> </a:t>
            </a:r>
            <a:r>
              <a:rPr lang="it-IT" sz="2800" dirty="0" smtClean="0">
                <a:sym typeface="Wingdings" pitchFamily="2" charset="2"/>
              </a:rPr>
              <a:t>i</a:t>
            </a:r>
            <a:r>
              <a:rPr lang="it-IT" sz="2800" dirty="0" smtClean="0"/>
              <a:t>mprove projection realiability </a:t>
            </a:r>
            <a:r>
              <a:rPr lang="it-IT" sz="2800" dirty="0" smtClean="0"/>
              <a:t>using </a:t>
            </a:r>
            <a:r>
              <a:rPr lang="it-IT" sz="2800" i="1" dirty="0" smtClean="0"/>
              <a:t>payload</a:t>
            </a:r>
            <a:r>
              <a:rPr lang="it-IT" sz="2800" dirty="0" smtClean="0"/>
              <a:t> </a:t>
            </a:r>
            <a:r>
              <a:rPr lang="it-IT" sz="2800" i="1" dirty="0" smtClean="0"/>
              <a:t>EM simulation </a:t>
            </a:r>
            <a:r>
              <a:rPr lang="it-IT" sz="2800" dirty="0" smtClean="0"/>
              <a:t>by </a:t>
            </a:r>
            <a:r>
              <a:rPr lang="it-IT" sz="2800" i="1" dirty="0" smtClean="0"/>
              <a:t>INFN-Genova </a:t>
            </a:r>
            <a:r>
              <a:rPr lang="it-IT" sz="2800" dirty="0" smtClean="0"/>
              <a:t>(S.Farinon, M.Neri, A.Chincarini)</a:t>
            </a:r>
            <a:r>
              <a:rPr lang="it-IT" sz="2800" dirty="0" smtClean="0"/>
              <a:t>. F</a:t>
            </a:r>
            <a:r>
              <a:rPr lang="it-IT" sz="2800" dirty="0" smtClean="0"/>
              <a:t>irst check accuracy by  comparing simulated and measured B field distorsion by a simple object (aluminum disc).</a:t>
            </a:r>
            <a:r>
              <a:rPr lang="it-IT" sz="2800" dirty="0" smtClean="0"/>
              <a:t> Work</a:t>
            </a:r>
            <a:r>
              <a:rPr lang="it-IT" sz="2800" dirty="0" smtClean="0"/>
              <a:t> starting soon.</a:t>
            </a:r>
            <a:endParaRPr lang="it-IT" sz="2800" dirty="0" smtClean="0"/>
          </a:p>
          <a:p>
            <a:pPr>
              <a:buNone/>
            </a:pPr>
            <a:endParaRPr lang="it-IT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 descr="AdV_magnetic_noi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566125"/>
            <a:ext cx="3658575" cy="3291875"/>
          </a:xfrm>
          <a:prstGeom prst="rect">
            <a:avLst/>
          </a:prstGeom>
        </p:spPr>
      </p:pic>
      <p:pic>
        <p:nvPicPr>
          <p:cNvPr id="6" name="Immagine 1" descr="DSCN2966-2_ri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4038600"/>
            <a:ext cx="3353585" cy="24307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dirty="0" smtClean="0"/>
              <a:t>Noise models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2285999"/>
          </a:xfrm>
        </p:spPr>
        <p:txBody>
          <a:bodyPr>
            <a:normAutofit fontScale="62500" lnSpcReduction="20000"/>
          </a:bodyPr>
          <a:lstStyle/>
          <a:p>
            <a:r>
              <a:rPr lang="it-IT" b="1" dirty="0" smtClean="0"/>
              <a:t>Seismic noise model of Virgo site (MAN.06.06-t) :</a:t>
            </a:r>
          </a:p>
          <a:p>
            <a:pPr>
              <a:buNone/>
            </a:pPr>
            <a:r>
              <a:rPr lang="it-IT" b="1" dirty="0" smtClean="0"/>
              <a:t> </a:t>
            </a:r>
            <a:r>
              <a:rPr lang="it-IT" b="1" dirty="0" smtClean="0"/>
              <a:t>    </a:t>
            </a:r>
            <a:r>
              <a:rPr lang="it-IT" dirty="0" smtClean="0"/>
              <a:t> needed by M.Punturo for projecting Newtonian and </a:t>
            </a:r>
            <a:r>
              <a:rPr lang="it-IT" dirty="0" smtClean="0"/>
              <a:t>Diffused L</a:t>
            </a:r>
            <a:r>
              <a:rPr lang="it-IT" dirty="0" smtClean="0"/>
              <a:t>ight noises in AdV sensitivity budget. </a:t>
            </a:r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     Model </a:t>
            </a:r>
            <a:r>
              <a:rPr lang="it-IT" dirty="0" smtClean="0"/>
              <a:t>is based upon statistical analysis of seismic data collected at </a:t>
            </a:r>
            <a:r>
              <a:rPr lang="it-IT" dirty="0" smtClean="0"/>
              <a:t>various locations: </a:t>
            </a:r>
            <a:r>
              <a:rPr lang="it-IT" dirty="0" smtClean="0"/>
              <a:t>“</a:t>
            </a:r>
            <a:r>
              <a:rPr lang="it-IT" dirty="0" smtClean="0"/>
              <a:t>towers’ </a:t>
            </a:r>
            <a:r>
              <a:rPr lang="it-IT" dirty="0" smtClean="0"/>
              <a:t>floor” and “external” </a:t>
            </a:r>
            <a:r>
              <a:rPr lang="it-IT" dirty="0" smtClean="0"/>
              <a:t>soil</a:t>
            </a:r>
            <a:r>
              <a:rPr lang="it-IT" dirty="0" smtClean="0"/>
              <a:t>.</a:t>
            </a:r>
            <a:r>
              <a:rPr lang="it-IT" dirty="0" smtClean="0"/>
              <a:t> Web page collecting results: </a:t>
            </a:r>
            <a:r>
              <a:rPr lang="it-IT" dirty="0" smtClean="0">
                <a:hlinkClick r:id="rId2"/>
              </a:rPr>
              <a:t>https</a:t>
            </a:r>
            <a:r>
              <a:rPr lang="it-IT" dirty="0" smtClean="0">
                <a:hlinkClick r:id="rId2"/>
              </a:rPr>
              <a:t>://wwwcascina.virgo.infn.it/EnvMon/SeismStatGraphs.html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 descr="sensors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776" y="3200400"/>
            <a:ext cx="4280824" cy="3276600"/>
          </a:xfrm>
          <a:prstGeom prst="rect">
            <a:avLst/>
          </a:prstGeom>
        </p:spPr>
      </p:pic>
      <p:pic>
        <p:nvPicPr>
          <p:cNvPr id="7" name="Picture 6" descr="SEBDCE04_dis_specv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3048000"/>
            <a:ext cx="4775200" cy="3809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 smtClean="0"/>
              <a:t>Preliminary </a:t>
            </a:r>
            <a:br>
              <a:rPr lang="it-IT" sz="3600" dirty="0" smtClean="0"/>
            </a:br>
            <a:r>
              <a:rPr lang="it-IT" sz="2400" dirty="0" smtClean="0"/>
              <a:t>(</a:t>
            </a:r>
            <a:r>
              <a:rPr lang="it-IT" sz="2400" dirty="0" smtClean="0"/>
              <a:t>more tomorrow in Michele’s talk)</a:t>
            </a:r>
            <a:endParaRPr lang="it-IT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Content Placeholder 8" descr="ew_90P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28694" y="2255837"/>
            <a:ext cx="5967506" cy="4525963"/>
          </a:xfrm>
        </p:spPr>
      </p:pic>
      <p:sp>
        <p:nvSpPr>
          <p:cNvPr id="10" name="TextBox 9"/>
          <p:cNvSpPr txBox="1"/>
          <p:nvPr/>
        </p:nvSpPr>
        <p:spPr>
          <a:xfrm>
            <a:off x="565870" y="1524000"/>
            <a:ext cx="8349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Comparison of  90 PL horizontal displacement spectra, of inside and outside loactions.  </a:t>
            </a:r>
          </a:p>
          <a:p>
            <a:r>
              <a:rPr lang="it-IT" dirty="0" smtClean="0"/>
              <a:t>Tower’s floor moves significantly less than external surface soil, above 10Hz or so.   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r>
              <a:rPr lang="it-IT" dirty="0" smtClean="0"/>
              <a:t>Noise sources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305800" cy="28194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it-IT" sz="2800" dirty="0" smtClean="0">
              <a:solidFill>
                <a:srgbClr val="FF0000"/>
              </a:solidFill>
            </a:endParaRPr>
          </a:p>
          <a:p>
            <a:r>
              <a:rPr lang="it-IT" sz="2800" b="1" dirty="0" smtClean="0"/>
              <a:t>Analysis of magnetic noise transients in VSR4 </a:t>
            </a:r>
            <a:r>
              <a:rPr lang="it-IT" sz="2800" dirty="0" smtClean="0"/>
              <a:t>data: </a:t>
            </a:r>
            <a:r>
              <a:rPr lang="it-IT" sz="2800" dirty="0" smtClean="0"/>
              <a:t> </a:t>
            </a:r>
            <a:r>
              <a:rPr lang="it-IT" sz="2600" dirty="0" smtClean="0">
                <a:solidFill>
                  <a:srgbClr val="FF0000"/>
                </a:solidFill>
              </a:rPr>
              <a:t>(Daniel V. </a:t>
            </a:r>
            <a:r>
              <a:rPr lang="it-IT" sz="2600" dirty="0" smtClean="0">
                <a:solidFill>
                  <a:srgbClr val="FF0000"/>
                </a:solidFill>
              </a:rPr>
              <a:t>i</a:t>
            </a:r>
            <a:r>
              <a:rPr lang="it-IT" sz="2600" dirty="0" smtClean="0">
                <a:solidFill>
                  <a:srgbClr val="FF0000"/>
                </a:solidFill>
              </a:rPr>
              <a:t>n VIR-0348A-13)</a:t>
            </a:r>
            <a:endParaRPr lang="it-IT" sz="2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it-IT" sz="2800" dirty="0" smtClean="0"/>
              <a:t>       statistically </a:t>
            </a:r>
            <a:r>
              <a:rPr lang="it-IT" sz="2800" dirty="0" smtClean="0"/>
              <a:t>significant clusters of coincident </a:t>
            </a:r>
            <a:r>
              <a:rPr lang="it-IT" sz="2800" u="sng" dirty="0" smtClean="0"/>
              <a:t>Omicron triggers </a:t>
            </a:r>
            <a:r>
              <a:rPr lang="it-IT" sz="2800" dirty="0" smtClean="0"/>
              <a:t>between “hrec” and auxiliary channels (presently, Magnetometers, Voltage and Current probes). Clustered </a:t>
            </a:r>
            <a:r>
              <a:rPr lang="it-IT" sz="2800" dirty="0" smtClean="0"/>
              <a:t>triggers</a:t>
            </a:r>
            <a:r>
              <a:rPr lang="it-IT" sz="2800" dirty="0" smtClean="0"/>
              <a:t> </a:t>
            </a:r>
            <a:r>
              <a:rPr lang="it-IT" sz="2800" dirty="0" smtClean="0"/>
              <a:t>are </a:t>
            </a:r>
            <a:r>
              <a:rPr lang="it-IT" sz="2800" dirty="0" smtClean="0"/>
              <a:t>then </a:t>
            </a:r>
            <a:r>
              <a:rPr lang="it-IT" sz="2800" dirty="0" smtClean="0"/>
              <a:t>used </a:t>
            </a:r>
            <a:r>
              <a:rPr lang="it-IT" sz="2800" dirty="0" smtClean="0"/>
              <a:t>in follow-up analysis (presently, Time correlation with IMMS infrastructure monitoring signals ) helping to identifiy sources. </a:t>
            </a:r>
          </a:p>
          <a:p>
            <a:pPr>
              <a:buNone/>
            </a:pPr>
            <a:r>
              <a:rPr lang="it-IT" sz="2800" dirty="0" smtClean="0"/>
              <a:t>     </a:t>
            </a:r>
            <a:r>
              <a:rPr lang="it-IT" sz="2800" dirty="0" smtClean="0"/>
              <a:t>  </a:t>
            </a:r>
            <a:r>
              <a:rPr lang="it-IT" sz="2800" dirty="0" smtClean="0">
                <a:sym typeface="Wingdings" pitchFamily="2" charset="2"/>
              </a:rPr>
              <a:t> </a:t>
            </a:r>
            <a:r>
              <a:rPr lang="it-IT" sz="2800" dirty="0" smtClean="0"/>
              <a:t>Found </a:t>
            </a:r>
            <a:r>
              <a:rPr lang="it-IT" sz="2800" dirty="0" smtClean="0"/>
              <a:t>families of magnetic glitches in hrec associated to aircon water chillers switch-on: MC chiller </a:t>
            </a:r>
            <a:r>
              <a:rPr lang="it-IT" sz="2800" dirty="0" smtClean="0"/>
              <a:t>(</a:t>
            </a:r>
            <a:r>
              <a:rPr lang="it-IT" sz="2800" dirty="0" smtClean="0"/>
              <a:t>already</a:t>
            </a:r>
            <a:r>
              <a:rPr lang="it-IT" sz="2800" dirty="0" smtClean="0"/>
              <a:t> </a:t>
            </a:r>
            <a:r>
              <a:rPr lang="it-IT" sz="2800" dirty="0" smtClean="0"/>
              <a:t>suspected) but also NE and WE </a:t>
            </a:r>
            <a:r>
              <a:rPr lang="it-IT" sz="2800" dirty="0" smtClean="0"/>
              <a:t>chillers.</a:t>
            </a:r>
          </a:p>
          <a:p>
            <a:pPr>
              <a:buNone/>
            </a:pPr>
            <a:r>
              <a:rPr lang="it-IT" sz="2800" dirty="0" smtClean="0"/>
              <a:t> </a:t>
            </a:r>
            <a:r>
              <a:rPr lang="it-IT" sz="2800" dirty="0" smtClean="0"/>
              <a:t>      </a:t>
            </a:r>
            <a:r>
              <a:rPr lang="it-IT" sz="2800" dirty="0" smtClean="0">
                <a:sym typeface="Wingdings" pitchFamily="2" charset="2"/>
              </a:rPr>
              <a:t> </a:t>
            </a:r>
            <a:r>
              <a:rPr lang="it-IT" sz="2800" dirty="0" smtClean="0"/>
              <a:t>Slow rate (&lt;1/600s), efficent veto by Magnetometers and (new) current probes.</a:t>
            </a: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     </a:t>
            </a:r>
            <a:endParaRPr lang="it-IT" sz="280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h_vs_MM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971800"/>
            <a:ext cx="4267200" cy="3892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29000" y="4724400"/>
            <a:ext cx="1143000" cy="914400"/>
          </a:xfrm>
          <a:prstGeom prst="rect">
            <a:avLst/>
          </a:prstGeom>
          <a:noFill/>
          <a:ln w="508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Picture 6" descr="Macintosh HD:Users:danielvander-hyde:Desktop:Screen Shot 2013-07-10 at 2.28.42 P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24200"/>
            <a:ext cx="41148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Arrow 7"/>
          <p:cNvSpPr/>
          <p:nvPr/>
        </p:nvSpPr>
        <p:spPr>
          <a:xfrm>
            <a:off x="4648200" y="5105400"/>
            <a:ext cx="685800" cy="457200"/>
          </a:xfrm>
          <a:prstGeom prst="righ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it-IT" dirty="0" smtClean="0"/>
              <a:t>Noise mitigation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2667000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New, </a:t>
            </a:r>
            <a:r>
              <a:rPr lang="it-IT" b="1" dirty="0" smtClean="0">
                <a:solidFill>
                  <a:srgbClr val="00B050"/>
                </a:solidFill>
              </a:rPr>
              <a:t>more silent fans </a:t>
            </a:r>
            <a:r>
              <a:rPr lang="it-IT" dirty="0" smtClean="0">
                <a:solidFill>
                  <a:srgbClr val="00B050"/>
                </a:solidFill>
              </a:rPr>
              <a:t>adopted in VAC racks, </a:t>
            </a:r>
            <a:r>
              <a:rPr lang="it-IT" dirty="0" smtClean="0">
                <a:solidFill>
                  <a:srgbClr val="00B050"/>
                </a:solidFill>
              </a:rPr>
              <a:t>preliminary tests eLog 30775. </a:t>
            </a:r>
            <a:r>
              <a:rPr lang="it-IT" sz="2100" b="1" dirty="0" smtClean="0">
                <a:solidFill>
                  <a:srgbClr val="00B050"/>
                </a:solidFill>
              </a:rPr>
              <a:t>WBS VAC.05</a:t>
            </a:r>
            <a:endParaRPr lang="it-IT" b="1" dirty="0" smtClean="0">
              <a:solidFill>
                <a:srgbClr val="00B050"/>
              </a:solidFill>
            </a:endParaRPr>
          </a:p>
          <a:p>
            <a:r>
              <a:rPr lang="it-IT" b="1" dirty="0" smtClean="0">
                <a:solidFill>
                  <a:srgbClr val="0000CC"/>
                </a:solidFill>
              </a:rPr>
              <a:t>TCS water chiller </a:t>
            </a:r>
            <a:r>
              <a:rPr lang="it-IT" dirty="0" smtClean="0">
                <a:solidFill>
                  <a:srgbClr val="0000CC"/>
                </a:solidFill>
              </a:rPr>
              <a:t>vibration (“Vela killer”) </a:t>
            </a:r>
            <a:r>
              <a:rPr lang="it-IT" dirty="0" smtClean="0">
                <a:solidFill>
                  <a:srgbClr val="0000CC"/>
                </a:solidFill>
              </a:rPr>
              <a:t>travels </a:t>
            </a:r>
            <a:r>
              <a:rPr lang="it-IT" dirty="0" smtClean="0">
                <a:solidFill>
                  <a:srgbClr val="0000CC"/>
                </a:solidFill>
              </a:rPr>
              <a:t>in water pipes as water pressure noise. Use of softer rubber pipes dumps </a:t>
            </a:r>
            <a:r>
              <a:rPr lang="it-IT" dirty="0" smtClean="0">
                <a:solidFill>
                  <a:srgbClr val="0000CC"/>
                </a:solidFill>
              </a:rPr>
              <a:t>noise</a:t>
            </a:r>
            <a:r>
              <a:rPr lang="it-IT" dirty="0" smtClean="0">
                <a:solidFill>
                  <a:srgbClr val="0000CC"/>
                </a:solidFill>
              </a:rPr>
              <a:t> </a:t>
            </a:r>
            <a:r>
              <a:rPr lang="it-IT" dirty="0" smtClean="0">
                <a:solidFill>
                  <a:srgbClr val="0000CC"/>
                </a:solidFill>
              </a:rPr>
              <a:t>significantly (</a:t>
            </a:r>
            <a:r>
              <a:rPr lang="it-IT" dirty="0" smtClean="0">
                <a:solidFill>
                  <a:srgbClr val="0000CC"/>
                </a:solidFill>
                <a:hlinkClick r:id="rId2"/>
              </a:rPr>
              <a:t>eLog 30983</a:t>
            </a:r>
            <a:r>
              <a:rPr lang="it-IT" dirty="0" smtClean="0">
                <a:solidFill>
                  <a:srgbClr val="0000CC"/>
                </a:solidFill>
              </a:rPr>
              <a:t>, </a:t>
            </a:r>
            <a:r>
              <a:rPr lang="it-IT" sz="2400" b="1" dirty="0" smtClean="0">
                <a:solidFill>
                  <a:srgbClr val="0000CC"/>
                </a:solidFill>
              </a:rPr>
              <a:t>V.Dattilo, M.Ciardelli</a:t>
            </a:r>
            <a:r>
              <a:rPr lang="it-IT" dirty="0" smtClean="0">
                <a:solidFill>
                  <a:srgbClr val="0000CC"/>
                </a:solidFill>
              </a:rPr>
              <a:t>). Also, adopt small heat-exchangers (E.Genin for INJ). To be tested soon.</a:t>
            </a:r>
            <a:endParaRPr lang="it-IT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04800" y="4267200"/>
            <a:ext cx="4535645" cy="2362200"/>
            <a:chOff x="874555" y="4191000"/>
            <a:chExt cx="7394890" cy="2667000"/>
          </a:xfrm>
        </p:grpSpPr>
        <p:pic>
          <p:nvPicPr>
            <p:cNvPr id="5" name="Picture 4" descr="30983_20130424102147_testsoftpipes3.png"/>
            <p:cNvPicPr>
              <a:picLocks noChangeAspect="1"/>
            </p:cNvPicPr>
            <p:nvPr/>
          </p:nvPicPr>
          <p:blipFill>
            <a:blip r:embed="rId3" cstate="print"/>
            <a:srcRect t="62222"/>
            <a:stretch>
              <a:fillRect/>
            </a:stretch>
          </p:blipFill>
          <p:spPr>
            <a:xfrm>
              <a:off x="874555" y="4267200"/>
              <a:ext cx="7394890" cy="25908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371600" y="4267200"/>
              <a:ext cx="5334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162800" y="4191000"/>
              <a:ext cx="5334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00495" y="4267200"/>
              <a:ext cx="3837391" cy="35907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sz="1200" dirty="0" smtClean="0"/>
                <a:t>ACCELEROMETER at  pipe FAR END</a:t>
              </a:r>
              <a:endParaRPr lang="it-IT" sz="1200" dirty="0"/>
            </a:p>
          </p:txBody>
        </p:sp>
      </p:grpSp>
      <p:pic>
        <p:nvPicPr>
          <p:cNvPr id="11" name="Picture 10" descr="30775_20120522174714_fansoldvsnewha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3657600"/>
            <a:ext cx="4147441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it-IT" dirty="0" smtClean="0"/>
              <a:t>Noise mitigation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1676399"/>
          </a:xfrm>
        </p:spPr>
        <p:txBody>
          <a:bodyPr>
            <a:normAutofit fontScale="70000" lnSpcReduction="20000"/>
          </a:bodyPr>
          <a:lstStyle/>
          <a:p>
            <a:r>
              <a:rPr lang="it-IT" b="1" dirty="0" smtClean="0"/>
              <a:t>New INJ and DET clean rooms</a:t>
            </a:r>
            <a:r>
              <a:rPr lang="it-IT" dirty="0" smtClean="0"/>
              <a:t>, completed. Preliminarly measured </a:t>
            </a:r>
            <a:r>
              <a:rPr lang="it-IT" b="1" dirty="0" smtClean="0"/>
              <a:t>acoustic </a:t>
            </a:r>
            <a:r>
              <a:rPr lang="it-IT" b="1" dirty="0" smtClean="0"/>
              <a:t>isolation: </a:t>
            </a:r>
            <a:r>
              <a:rPr lang="it-IT" dirty="0" smtClean="0"/>
              <a:t>looks </a:t>
            </a:r>
            <a:r>
              <a:rPr lang="it-IT" dirty="0" smtClean="0"/>
              <a:t>good and </a:t>
            </a:r>
            <a:r>
              <a:rPr lang="it-IT" dirty="0" smtClean="0"/>
              <a:t>compliant </a:t>
            </a:r>
            <a:r>
              <a:rPr lang="it-IT" dirty="0" smtClean="0"/>
              <a:t>with our </a:t>
            </a:r>
            <a:r>
              <a:rPr lang="it-IT" dirty="0" smtClean="0"/>
              <a:t>requests, see </a:t>
            </a:r>
            <a:r>
              <a:rPr lang="it-IT" dirty="0" smtClean="0">
                <a:hlinkClick r:id="rId2"/>
              </a:rPr>
              <a:t>eLog 31094</a:t>
            </a:r>
            <a:r>
              <a:rPr lang="it-IT" dirty="0" smtClean="0"/>
              <a:t>.  </a:t>
            </a:r>
            <a:r>
              <a:rPr lang="it-IT" sz="2900" b="1" dirty="0" smtClean="0">
                <a:solidFill>
                  <a:srgbClr val="FF0000"/>
                </a:solidFill>
              </a:rPr>
              <a:t>More </a:t>
            </a:r>
            <a:r>
              <a:rPr lang="it-IT" sz="2900" b="1" dirty="0" smtClean="0">
                <a:solidFill>
                  <a:srgbClr val="FF0000"/>
                </a:solidFill>
              </a:rPr>
              <a:t>tomorrow, in </a:t>
            </a:r>
            <a:r>
              <a:rPr lang="it-IT" sz="2900" b="1" dirty="0" smtClean="0">
                <a:solidFill>
                  <a:srgbClr val="FF0000"/>
                </a:solidFill>
              </a:rPr>
              <a:t>Andrea Paoli’s </a:t>
            </a:r>
            <a:r>
              <a:rPr lang="it-IT" sz="2900" b="1" dirty="0" smtClean="0">
                <a:solidFill>
                  <a:srgbClr val="FF0000"/>
                </a:solidFill>
              </a:rPr>
              <a:t>talk.</a:t>
            </a:r>
            <a:endParaRPr lang="it-IT" b="1" dirty="0" smtClean="0"/>
          </a:p>
          <a:p>
            <a:pPr>
              <a:buNone/>
            </a:pPr>
            <a:r>
              <a:rPr lang="it-IT" dirty="0" smtClean="0">
                <a:solidFill>
                  <a:srgbClr val="00B050"/>
                </a:solidFill>
              </a:rPr>
              <a:t>   </a:t>
            </a:r>
            <a:r>
              <a:rPr lang="it-IT" dirty="0" smtClean="0">
                <a:solidFill>
                  <a:srgbClr val="00B050"/>
                </a:solidFill>
              </a:rPr>
              <a:t>  </a:t>
            </a:r>
            <a:r>
              <a:rPr lang="it-IT" dirty="0" smtClean="0"/>
              <a:t>Check </a:t>
            </a:r>
            <a:r>
              <a:rPr lang="it-IT" dirty="0" smtClean="0"/>
              <a:t>compliance of acoustic emissions of new air conditioners (to do).</a:t>
            </a:r>
          </a:p>
          <a:p>
            <a:pPr>
              <a:buNone/>
            </a:pPr>
            <a:r>
              <a:rPr lang="it-IT" sz="2900" b="1" dirty="0" smtClean="0"/>
              <a:t>      </a:t>
            </a:r>
            <a:r>
              <a:rPr lang="it-IT" sz="2600" b="1" dirty="0" smtClean="0"/>
              <a:t>WBS codes INF.09.09-t, INF.10.09-t.  </a:t>
            </a:r>
            <a:endParaRPr lang="it-IT" sz="29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TF_hall_LL_misura22oct_misura17oc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0178" y="3124200"/>
            <a:ext cx="4951422" cy="3278300"/>
          </a:xfrm>
          <a:prstGeom prst="rect">
            <a:avLst/>
          </a:prstGeom>
        </p:spPr>
      </p:pic>
      <p:pic>
        <p:nvPicPr>
          <p:cNvPr id="7" name="Picture 6" descr="DSCF43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76600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20574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FF0000"/>
                </a:solidFill>
              </a:rPr>
              <a:t>  New </a:t>
            </a:r>
            <a:r>
              <a:rPr lang="it-IT" sz="2000" b="1" dirty="0" smtClean="0">
                <a:solidFill>
                  <a:srgbClr val="FF0000"/>
                </a:solidFill>
              </a:rPr>
              <a:t>power distribution of </a:t>
            </a:r>
            <a:r>
              <a:rPr lang="it-IT" sz="2000" b="1" dirty="0" smtClean="0">
                <a:solidFill>
                  <a:srgbClr val="FF0000"/>
                </a:solidFill>
              </a:rPr>
              <a:t>CB </a:t>
            </a:r>
            <a:r>
              <a:rPr lang="it-IT" sz="2000" dirty="0" smtClean="0">
                <a:solidFill>
                  <a:srgbClr val="FF0000"/>
                </a:solidFill>
              </a:rPr>
              <a:t>design in progress. We gave indications for reducing magnetic noise radiated by power lines close to sensitive locations (NI</a:t>
            </a:r>
            <a:r>
              <a:rPr lang="it-IT" sz="2000" dirty="0" smtClean="0">
                <a:solidFill>
                  <a:srgbClr val="FF0000"/>
                </a:solidFill>
              </a:rPr>
              <a:t>, WI, BS </a:t>
            </a:r>
            <a:r>
              <a:rPr lang="it-IT" sz="2000" dirty="0" smtClean="0">
                <a:solidFill>
                  <a:srgbClr val="FF0000"/>
                </a:solidFill>
              </a:rPr>
              <a:t>mirrors): i.e. optimize cables path, adopt  twisted-pair power </a:t>
            </a:r>
            <a:r>
              <a:rPr lang="it-IT" sz="2000" dirty="0" smtClean="0">
                <a:solidFill>
                  <a:srgbClr val="FF0000"/>
                </a:solidFill>
              </a:rPr>
              <a:t>cables, VIR-0338B-13.</a:t>
            </a:r>
            <a:br>
              <a:rPr lang="it-IT" sz="2000" dirty="0" smtClean="0">
                <a:solidFill>
                  <a:srgbClr val="FF0000"/>
                </a:solidFill>
              </a:rPr>
            </a:br>
            <a:r>
              <a:rPr lang="it-IT" sz="2000" dirty="0" smtClean="0"/>
              <a:t>Test bench of magnetic of magnetic field decay with distance from single phase plus neutral power cable: standard (blue) and twisted (red), by D.VanderHyde, </a:t>
            </a:r>
            <a:r>
              <a:rPr lang="it-IT" sz="2000" i="1" dirty="0" smtClean="0"/>
              <a:t>VIR-0349A-13.</a:t>
            </a:r>
            <a:r>
              <a:rPr lang="it-IT" sz="2000" dirty="0" smtClean="0">
                <a:solidFill>
                  <a:srgbClr val="FF0000"/>
                </a:solidFill>
              </a:rPr>
              <a:t/>
            </a:r>
            <a:br>
              <a:rPr lang="it-IT" sz="2000" dirty="0" smtClean="0">
                <a:solidFill>
                  <a:srgbClr val="FF0000"/>
                </a:solidFill>
              </a:rPr>
            </a:br>
            <a:endParaRPr lang="it-IT" sz="2000" dirty="0" smtClean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TRIAL_2_ALON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3358243"/>
            <a:ext cx="6858000" cy="334735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Noise mitigation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it-IT" dirty="0" smtClean="0"/>
              <a:t>Noise characterization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Magnetic emissions of new </a:t>
            </a:r>
            <a:r>
              <a:rPr lang="it-IT" dirty="0" smtClean="0">
                <a:solidFill>
                  <a:srgbClr val="00B050"/>
                </a:solidFill>
              </a:rPr>
              <a:t>AC-DC converter </a:t>
            </a:r>
            <a:r>
              <a:rPr lang="it-IT" dirty="0" smtClean="0"/>
              <a:t>for VAC racks . New design adopting toroidal transformers: prototype tested (</a:t>
            </a:r>
            <a:r>
              <a:rPr lang="it-IT" dirty="0" smtClean="0">
                <a:hlinkClick r:id="rId2"/>
              </a:rPr>
              <a:t>eLog 30903</a:t>
            </a:r>
            <a:r>
              <a:rPr lang="it-IT" dirty="0" smtClean="0"/>
              <a:t>);</a:t>
            </a:r>
            <a:endParaRPr lang="it-IT" b="1" dirty="0" smtClean="0"/>
          </a:p>
          <a:p>
            <a:r>
              <a:rPr lang="it-IT" dirty="0" smtClean="0"/>
              <a:t>Magnetic </a:t>
            </a:r>
            <a:r>
              <a:rPr lang="it-IT" dirty="0" smtClean="0"/>
              <a:t>emissions </a:t>
            </a:r>
            <a:r>
              <a:rPr lang="it-IT" dirty="0" smtClean="0"/>
              <a:t>of</a:t>
            </a:r>
            <a:r>
              <a:rPr lang="it-IT" dirty="0" smtClean="0"/>
              <a:t> </a:t>
            </a:r>
            <a:r>
              <a:rPr lang="it-IT" dirty="0" smtClean="0"/>
              <a:t>new </a:t>
            </a:r>
            <a:r>
              <a:rPr lang="it-IT" dirty="0" smtClean="0">
                <a:solidFill>
                  <a:srgbClr val="00B050"/>
                </a:solidFill>
              </a:rPr>
              <a:t>PLC</a:t>
            </a:r>
            <a:r>
              <a:rPr lang="it-IT" dirty="0" smtClean="0"/>
              <a:t> for VAC control (preliminary). </a:t>
            </a:r>
            <a:r>
              <a:rPr lang="it-IT" dirty="0" smtClean="0"/>
              <a:t>C</a:t>
            </a:r>
            <a:r>
              <a:rPr lang="it-IT" dirty="0" smtClean="0"/>
              <a:t>omb of lines at </a:t>
            </a:r>
            <a:r>
              <a:rPr lang="it-IT" dirty="0" smtClean="0"/>
              <a:t>polling rate, but seems safe (</a:t>
            </a:r>
            <a:r>
              <a:rPr lang="it-IT" dirty="0" smtClean="0">
                <a:hlinkClick r:id="rId3"/>
              </a:rPr>
              <a:t>eLog 30942</a:t>
            </a:r>
            <a:r>
              <a:rPr lang="it-IT" dirty="0" smtClean="0"/>
              <a:t>). </a:t>
            </a:r>
            <a:r>
              <a:rPr lang="it-IT" sz="2100" b="1" dirty="0" smtClean="0"/>
              <a:t>WBS code </a:t>
            </a:r>
            <a:r>
              <a:rPr lang="it-IT" sz="2100" b="1" dirty="0" smtClean="0"/>
              <a:t>VAC.14</a:t>
            </a:r>
            <a:endParaRPr lang="it-IT" dirty="0" smtClean="0"/>
          </a:p>
          <a:p>
            <a:pPr>
              <a:buNone/>
            </a:pPr>
            <a:endParaRPr lang="it-IT" dirty="0" smtClean="0">
              <a:solidFill>
                <a:srgbClr val="00B05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Modal analysis of PSL Baffles, just started on prototype (M.Mantovani, VIR-0445A-13</a:t>
            </a:r>
            <a:r>
              <a:rPr lang="it-IT" dirty="0" smtClean="0">
                <a:solidFill>
                  <a:srgbClr val="FF0000"/>
                </a:solidFill>
              </a:rPr>
              <a:t>). </a:t>
            </a:r>
            <a:r>
              <a:rPr lang="it-IT" sz="2100" b="1" dirty="0" smtClean="0">
                <a:solidFill>
                  <a:srgbClr val="FF0000"/>
                </a:solidFill>
              </a:rPr>
              <a:t>WBS </a:t>
            </a:r>
            <a:r>
              <a:rPr lang="it-IT" sz="2100" b="1" dirty="0" smtClean="0">
                <a:solidFill>
                  <a:srgbClr val="FF0000"/>
                </a:solidFill>
              </a:rPr>
              <a:t>SLC.05.07-t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Modal analysis of SIB periscope mount (VIR-0317A-13</a:t>
            </a:r>
            <a:r>
              <a:rPr lang="it-IT" dirty="0" smtClean="0">
                <a:solidFill>
                  <a:srgbClr val="FF0000"/>
                </a:solidFill>
              </a:rPr>
              <a:t>) </a:t>
            </a:r>
            <a:r>
              <a:rPr lang="it-IT" sz="2100" b="1" dirty="0" smtClean="0">
                <a:solidFill>
                  <a:srgbClr val="FF0000"/>
                </a:solidFill>
              </a:rPr>
              <a:t>WBS </a:t>
            </a:r>
            <a:r>
              <a:rPr lang="en-US" sz="2100" b="1" dirty="0" smtClean="0">
                <a:solidFill>
                  <a:srgbClr val="FF0000"/>
                </a:solidFill>
              </a:rPr>
              <a:t>INJ.05.04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Mechanical modes of new </a:t>
            </a:r>
            <a:r>
              <a:rPr lang="it-IT" dirty="0" smtClean="0">
                <a:solidFill>
                  <a:srgbClr val="FF0000"/>
                </a:solidFill>
              </a:rPr>
              <a:t>Cryotraps and mini traps </a:t>
            </a:r>
            <a:r>
              <a:rPr lang="it-IT" dirty="0" smtClean="0">
                <a:solidFill>
                  <a:srgbClr val="FF0000"/>
                </a:solidFill>
              </a:rPr>
              <a:t>(...soon</a:t>
            </a:r>
            <a:r>
              <a:rPr lang="it-IT" dirty="0" smtClean="0">
                <a:solidFill>
                  <a:srgbClr val="FF0000"/>
                </a:solidFill>
              </a:rPr>
              <a:t>) </a:t>
            </a:r>
            <a:r>
              <a:rPr lang="it-IT" sz="2100" b="1" dirty="0" smtClean="0">
                <a:solidFill>
                  <a:srgbClr val="FF0000"/>
                </a:solidFill>
              </a:rPr>
              <a:t>WBS VAC.16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New s</a:t>
            </a:r>
            <a:r>
              <a:rPr lang="it-IT" dirty="0" smtClean="0"/>
              <a:t>ensors</a:t>
            </a:r>
            <a:r>
              <a:rPr lang="it-IT" dirty="0" smtClean="0"/>
              <a:t> and</a:t>
            </a:r>
            <a:r>
              <a:rPr lang="it-IT" dirty="0" smtClean="0"/>
              <a:t> </a:t>
            </a:r>
            <a:r>
              <a:rPr lang="it-IT" dirty="0" smtClean="0"/>
              <a:t>tools: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it-IT" sz="2800" b="1" dirty="0" smtClean="0"/>
              <a:t>Fixed sensors (INFN Napoli)</a:t>
            </a:r>
          </a:p>
          <a:p>
            <a:pPr>
              <a:buNone/>
            </a:pPr>
            <a:r>
              <a:rPr lang="it-IT" sz="2800" dirty="0" smtClean="0"/>
              <a:t>     </a:t>
            </a:r>
            <a:r>
              <a:rPr lang="it-IT" sz="2800" b="1" dirty="0" smtClean="0"/>
              <a:t>.... </a:t>
            </a:r>
            <a:r>
              <a:rPr lang="it-IT" sz="2800" b="1" dirty="0" smtClean="0"/>
              <a:t>w</a:t>
            </a:r>
            <a:r>
              <a:rPr lang="it-IT" sz="2800" b="1" dirty="0" smtClean="0"/>
              <a:t>hat’s new </a:t>
            </a:r>
            <a:r>
              <a:rPr lang="it-IT" sz="2800" b="1" dirty="0" smtClean="0"/>
              <a:t>with respect to Virgo: </a:t>
            </a:r>
          </a:p>
          <a:p>
            <a:pPr lvl="1"/>
            <a:r>
              <a:rPr lang="it-IT" sz="2400" dirty="0" smtClean="0"/>
              <a:t>Monitor Vibration </a:t>
            </a:r>
            <a:r>
              <a:rPr lang="it-IT" sz="2400" dirty="0" smtClean="0"/>
              <a:t>of </a:t>
            </a:r>
            <a:r>
              <a:rPr lang="it-IT" sz="2400" dirty="0" smtClean="0"/>
              <a:t>optical links </a:t>
            </a:r>
            <a:r>
              <a:rPr lang="it-IT" sz="2400" dirty="0" smtClean="0"/>
              <a:t>(windows,  with single </a:t>
            </a:r>
            <a:r>
              <a:rPr lang="it-IT" sz="2400" dirty="0" smtClean="0"/>
              <a:t>axis Episensors</a:t>
            </a:r>
            <a:r>
              <a:rPr lang="it-IT" sz="2400" dirty="0" smtClean="0"/>
              <a:t>);</a:t>
            </a:r>
          </a:p>
          <a:p>
            <a:pPr lvl="1"/>
            <a:r>
              <a:rPr lang="it-IT" sz="2400" dirty="0" smtClean="0"/>
              <a:t>Cryotraps accelerometers (purchased by  INFN Genova, G.Gemme);</a:t>
            </a:r>
            <a:endParaRPr lang="it-IT" sz="2400" dirty="0" smtClean="0"/>
          </a:p>
          <a:p>
            <a:pPr lvl="1"/>
            <a:r>
              <a:rPr lang="it-IT" sz="2400" dirty="0" smtClean="0"/>
              <a:t> Accelerometers </a:t>
            </a:r>
            <a:r>
              <a:rPr lang="it-IT" sz="2400" dirty="0" smtClean="0"/>
              <a:t>on </a:t>
            </a:r>
            <a:r>
              <a:rPr lang="it-IT" sz="2400" dirty="0" smtClean="0"/>
              <a:t>baffles (UHV compatible, custom </a:t>
            </a:r>
            <a:r>
              <a:rPr lang="it-IT" sz="2400" dirty="0" smtClean="0"/>
              <a:t>design </a:t>
            </a:r>
            <a:r>
              <a:rPr lang="it-IT" sz="2400" dirty="0" smtClean="0"/>
              <a:t>in progress, Napoli);</a:t>
            </a:r>
            <a:endParaRPr lang="it-IT" sz="2400" dirty="0" smtClean="0"/>
          </a:p>
          <a:p>
            <a:pPr lvl="1"/>
            <a:r>
              <a:rPr lang="it-IT" sz="2400" dirty="0" smtClean="0"/>
              <a:t>Seismometers (Guralp 40-T) monitoring tower’s ground, one per building;</a:t>
            </a:r>
            <a:endParaRPr lang="it-IT" sz="2400" dirty="0" smtClean="0"/>
          </a:p>
          <a:p>
            <a:pPr lvl="1"/>
            <a:r>
              <a:rPr lang="it-IT" sz="2400" dirty="0" smtClean="0"/>
              <a:t>Current monitors </a:t>
            </a:r>
            <a:r>
              <a:rPr lang="it-IT" sz="2400" dirty="0" smtClean="0"/>
              <a:t> (VIR-0232A-13)</a:t>
            </a:r>
            <a:endParaRPr lang="it-IT" sz="2400" dirty="0" smtClean="0"/>
          </a:p>
          <a:p>
            <a:pPr>
              <a:buNone/>
            </a:pPr>
            <a:r>
              <a:rPr lang="it-IT" dirty="0" smtClean="0"/>
              <a:t>     Documented in </a:t>
            </a:r>
            <a:r>
              <a:rPr lang="it-IT" sz="2900" dirty="0" smtClean="0"/>
              <a:t>VIR-0427A-12</a:t>
            </a:r>
            <a:r>
              <a:rPr lang="it-IT" sz="2900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(R.DeRosa, Virgo note to be </a:t>
            </a:r>
            <a:r>
              <a:rPr lang="it-IT" dirty="0" smtClean="0"/>
              <a:t>released)</a:t>
            </a:r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r>
              <a:rPr lang="it-IT" sz="2800" b="1" dirty="0" smtClean="0"/>
              <a:t>Sensors dedicated to noise hunting/characterization (</a:t>
            </a:r>
            <a:r>
              <a:rPr lang="it-IT" sz="2800" b="1" dirty="0" smtClean="0"/>
              <a:t>EGO budget):</a:t>
            </a:r>
            <a:endParaRPr lang="it-IT" sz="2800" b="1" dirty="0" smtClean="0"/>
          </a:p>
          <a:p>
            <a:pPr lvl="1"/>
            <a:r>
              <a:rPr lang="it-IT" sz="2400" dirty="0" smtClean="0"/>
              <a:t>Low frequency loudspekers (purchased), </a:t>
            </a:r>
            <a:endParaRPr lang="it-IT" sz="2400" dirty="0" smtClean="0"/>
          </a:p>
          <a:p>
            <a:pPr lvl="1"/>
            <a:r>
              <a:rPr lang="it-IT" sz="2400" dirty="0" smtClean="0"/>
              <a:t>Water </a:t>
            </a:r>
            <a:r>
              <a:rPr lang="it-IT" sz="2400" dirty="0" smtClean="0"/>
              <a:t>pressure sensors (purchased</a:t>
            </a:r>
            <a:r>
              <a:rPr lang="it-IT" sz="2400" dirty="0" smtClean="0"/>
              <a:t>),</a:t>
            </a:r>
            <a:endParaRPr lang="it-IT" sz="2400" dirty="0" smtClean="0"/>
          </a:p>
          <a:p>
            <a:pPr lvl="1"/>
            <a:r>
              <a:rPr lang="it-IT" sz="2400" dirty="0" smtClean="0"/>
              <a:t>Accelerometers for modal analysis (purchased),</a:t>
            </a:r>
          </a:p>
          <a:p>
            <a:pPr lvl="1"/>
            <a:r>
              <a:rPr lang="it-IT" sz="2400" dirty="0" smtClean="0"/>
              <a:t>Current </a:t>
            </a:r>
            <a:r>
              <a:rPr lang="it-IT" sz="2400" dirty="0" smtClean="0"/>
              <a:t>probe </a:t>
            </a:r>
            <a:r>
              <a:rPr lang="it-IT" sz="2400" dirty="0" smtClean="0"/>
              <a:t>(ordered),</a:t>
            </a:r>
          </a:p>
          <a:p>
            <a:pPr lvl="1"/>
            <a:r>
              <a:rPr lang="it-IT" sz="2400" dirty="0" smtClean="0"/>
              <a:t>RF receiver </a:t>
            </a:r>
            <a:r>
              <a:rPr lang="it-IT" sz="2400" dirty="0" smtClean="0"/>
              <a:t>(soon</a:t>
            </a:r>
            <a:r>
              <a:rPr lang="it-IT" sz="2400" dirty="0" smtClean="0"/>
              <a:t>),</a:t>
            </a:r>
          </a:p>
          <a:p>
            <a:pPr lvl="1"/>
            <a:r>
              <a:rPr lang="it-IT" sz="2400" dirty="0" smtClean="0"/>
              <a:t>Field seismometers  with datalogger (2014 and 2015)</a:t>
            </a:r>
          </a:p>
          <a:p>
            <a:pPr lvl="1"/>
            <a:r>
              <a:rPr lang="it-IT" sz="2400" dirty="0" smtClean="0"/>
              <a:t>Outdoor microphone (2016)</a:t>
            </a:r>
          </a:p>
          <a:p>
            <a:pPr lvl="1"/>
            <a:r>
              <a:rPr lang="it-IT" sz="2400" dirty="0" smtClean="0"/>
              <a:t>Outdoor magnetometer (?) </a:t>
            </a:r>
          </a:p>
          <a:p>
            <a:pPr lvl="1"/>
            <a:r>
              <a:rPr lang="it-IT" sz="2400" dirty="0" smtClean="0"/>
              <a:t>External camera for tracking flying objects(?)</a:t>
            </a:r>
          </a:p>
          <a:p>
            <a:pPr lvl="1"/>
            <a:r>
              <a:rPr lang="it-IT" sz="2400" dirty="0" smtClean="0"/>
              <a:t>...  </a:t>
            </a:r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pPr lvl="1"/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pPr lvl="1"/>
            <a:endParaRPr lang="it-IT" sz="2400" dirty="0" smtClean="0"/>
          </a:p>
          <a:p>
            <a:pPr lvl="1"/>
            <a:endParaRPr lang="it-I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4021</TotalTime>
  <Words>793</Words>
  <Application>Microsoft Office PowerPoint</Application>
  <PresentationFormat>On-screen Show (4:3)</PresentationFormat>
  <Paragraphs>79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Environmental noise activity summary, preparing for AdV</vt:lpstr>
      <vt:lpstr>Noise models</vt:lpstr>
      <vt:lpstr>Noise models</vt:lpstr>
      <vt:lpstr>Preliminary  (more tomorrow in Michele’s talk)</vt:lpstr>
      <vt:lpstr>Noise sources</vt:lpstr>
      <vt:lpstr>Noise mitigation</vt:lpstr>
      <vt:lpstr>Noise mitigation</vt:lpstr>
      <vt:lpstr>  New power distribution of CB design in progress. We gave indications for reducing magnetic noise radiated by power lines close to sensitive locations (NI, WI, BS mirrors): i.e. optimize cables path, adopt  twisted-pair power cables, VIR-0338B-13. Test bench of magnetic of magnetic field decay with distance from single phase plus neutral power cable: standard (blue) and twisted (red), by D.VanderHyde, VIR-0349A-13. </vt:lpstr>
      <vt:lpstr>Noise characterization</vt:lpstr>
      <vt:lpstr>New sensors and tools: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Noise activity summary 2013 (more or less)</dc:title>
  <dc:creator>Irene Fiori</dc:creator>
  <cp:lastModifiedBy>Irene Fiori</cp:lastModifiedBy>
  <cp:revision>85</cp:revision>
  <dcterms:created xsi:type="dcterms:W3CDTF">2006-08-16T00:00:00Z</dcterms:created>
  <dcterms:modified xsi:type="dcterms:W3CDTF">2013-11-18T15:03:31Z</dcterms:modified>
</cp:coreProperties>
</file>