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58" r:id="rId5"/>
    <p:sldId id="259" r:id="rId6"/>
    <p:sldId id="263" r:id="rId7"/>
    <p:sldId id="260" r:id="rId8"/>
    <p:sldId id="261" r:id="rId9"/>
    <p:sldId id="262" r:id="rId10"/>
    <p:sldId id="264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822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569ED-19C4-4F48-914C-1E6D5F960EB0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3F9CE-F721-4D86-87EE-F73EC609126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43FE7-49B4-4C1E-9DF5-322848EB7FD1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D8066-0AD0-43FC-B2DF-9E64974F9A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8066-0AD0-43FC-B2DF-9E64974F9AA0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35BF-CCE2-42EB-95B3-E0118385250E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Picture 17" descr="virgolo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357166"/>
            <a:ext cx="178593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42CB5-3BF0-4848-9312-115ABDA092ED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Picture 17" descr="virgolo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011" y="357166"/>
            <a:ext cx="178593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cteur droit 8"/>
          <p:cNvCxnSpPr/>
          <p:nvPr userDrawn="1"/>
        </p:nvCxnSpPr>
        <p:spPr>
          <a:xfrm>
            <a:off x="0" y="1057626"/>
            <a:ext cx="9144000" cy="0"/>
          </a:xfrm>
          <a:prstGeom prst="line">
            <a:avLst/>
          </a:prstGeom>
          <a:ln w="508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3BB1A-A44E-4DDA-972E-F750B831CF29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36646-2AFA-4623-88BC-C27A2050BBC8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468AA-83DB-4CAF-ADC9-3BE962FDDB6D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01FB3-B568-4972-90A5-C2C2AF0FB1BC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45AB0-7D75-4E9B-AE5F-29F905E07043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3C99-77BA-4C75-8F3B-F45BE55F7B4D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8DAC0-8120-4A1F-B8A0-980A3E136010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7430-7A4F-4497-8A62-81DF1E64B11B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A5F5-1999-44A0-8AF0-677948ECDB9A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DADE-A340-492B-938E-3B1447FE925A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79F29-FCDC-422E-BAC1-FD7C9287A1E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DADE-A340-492B-938E-3B1447FE925A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79F29-FCDC-422E-BAC1-FD7C9287A1E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DADE-A340-492B-938E-3B1447FE925A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79F29-FCDC-422E-BAC1-FD7C9287A1E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DADE-A340-492B-938E-3B1447FE925A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79F29-FCDC-422E-BAC1-FD7C9287A1E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DADE-A340-492B-938E-3B1447FE925A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79F29-FCDC-422E-BAC1-FD7C9287A1E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DADE-A340-492B-938E-3B1447FE925A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79F29-FCDC-422E-BAC1-FD7C9287A1E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DADE-A340-492B-938E-3B1447FE925A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79F29-FCDC-422E-BAC1-FD7C9287A1E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DADE-A340-492B-938E-3B1447FE925A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79F29-FCDC-422E-BAC1-FD7C9287A1E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DADE-A340-492B-938E-3B1447FE925A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79F29-FCDC-422E-BAC1-FD7C9287A1E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DADE-A340-492B-938E-3B1447FE925A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79F29-FCDC-422E-BAC1-FD7C9287A1E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DADE-A340-492B-938E-3B1447FE925A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79F29-FCDC-422E-BAC1-FD7C9287A1E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2E561-35CD-48D2-8D04-5A9DE61F461E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A7C86-7B44-4785-B33C-F2A750A11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3DADE-A340-492B-938E-3B1447FE925A}" type="datetimeFigureOut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79F29-FCDC-422E-BAC1-FD7C9287A1E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4348" y="2199581"/>
            <a:ext cx="7772400" cy="1470025"/>
          </a:xfrm>
        </p:spPr>
        <p:txBody>
          <a:bodyPr/>
          <a:lstStyle/>
          <a:p>
            <a:r>
              <a:rPr lang="fr-FR" b="1" dirty="0" smtClean="0">
                <a:solidFill>
                  <a:schemeClr val="tx2">
                    <a:lumMod val="75000"/>
                  </a:schemeClr>
                </a:solidFill>
              </a:rPr>
              <a:t>Laser amplitude noise </a:t>
            </a:r>
            <a:r>
              <a:rPr lang="fr-FR" b="1" dirty="0" err="1" smtClean="0">
                <a:solidFill>
                  <a:schemeClr val="tx2">
                    <a:lumMod val="75000"/>
                  </a:schemeClr>
                </a:solidFill>
              </a:rPr>
              <a:t>requirement</a:t>
            </a: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57290" y="3722158"/>
            <a:ext cx="6400800" cy="1752600"/>
          </a:xfrm>
        </p:spPr>
        <p:txBody>
          <a:bodyPr>
            <a:normAutofit/>
          </a:bodyPr>
          <a:lstStyle/>
          <a:p>
            <a:r>
              <a:rPr lang="fr-FR" sz="2400" dirty="0" err="1" smtClean="0">
                <a:solidFill>
                  <a:schemeClr val="tx2"/>
                </a:solidFill>
              </a:rPr>
              <a:t>Jean-francois</a:t>
            </a:r>
            <a:r>
              <a:rPr lang="fr-FR" sz="2400" dirty="0" smtClean="0">
                <a:solidFill>
                  <a:schemeClr val="tx2"/>
                </a:solidFill>
              </a:rPr>
              <a:t> </a:t>
            </a:r>
            <a:r>
              <a:rPr lang="fr-FR" sz="2400" dirty="0" err="1" smtClean="0">
                <a:solidFill>
                  <a:schemeClr val="tx2"/>
                </a:solidFill>
              </a:rPr>
              <a:t>Hayau</a:t>
            </a:r>
            <a:r>
              <a:rPr lang="fr-FR" sz="2400" dirty="0" smtClean="0">
                <a:solidFill>
                  <a:schemeClr val="tx2"/>
                </a:solidFill>
              </a:rPr>
              <a:t>, François </a:t>
            </a:r>
            <a:r>
              <a:rPr lang="fr-FR" sz="2400" dirty="0" err="1" smtClean="0">
                <a:solidFill>
                  <a:schemeClr val="tx2"/>
                </a:solidFill>
              </a:rPr>
              <a:t>Bondu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9C493-5E2D-462B-8140-19CBB88D1355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54546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lang="fr-FR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</a:rPr>
              <a:t>Optickle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  <a:t> simulation</a:t>
            </a:r>
          </a:p>
          <a:p>
            <a:pPr marL="571500" indent="-571500">
              <a:buFont typeface="+mj-lt"/>
              <a:buAutoNum type="romanUcPeriod"/>
            </a:pP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  <a:t>RIN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</a:rPr>
              <a:t>requirement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  <a:t>  for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</a:rPr>
              <a:t>various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  <a:t> finesse and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</a:rPr>
              <a:t>loss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</a:rPr>
              <a:t>asymmetries</a:t>
            </a:r>
            <a:endParaRPr lang="fr-FR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  <a:t>RIN control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</a:rPr>
              <a:t>with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  <a:t> POBS</a:t>
            </a:r>
          </a:p>
          <a:p>
            <a:pPr marL="571500" indent="-571500">
              <a:buFont typeface="+mj-lt"/>
              <a:buAutoNum type="romanUcPeriod"/>
            </a:pP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42CB5-3BF0-4848-9312-115ABDA092ED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58" y="1285860"/>
            <a:ext cx="8572560" cy="4929222"/>
          </a:xfrm>
        </p:spPr>
        <p:txBody>
          <a:bodyPr>
            <a:normAutofit fontScale="85000" lnSpcReduction="10000"/>
          </a:bodyPr>
          <a:lstStyle/>
          <a:p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Gabriele </a:t>
            </a:r>
            <a:r>
              <a:rPr lang="fr-FR" sz="2400" dirty="0" err="1" smtClean="0">
                <a:solidFill>
                  <a:schemeClr val="tx2">
                    <a:lumMod val="75000"/>
                  </a:schemeClr>
                </a:solidFill>
              </a:rPr>
              <a:t>Vajente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fr-FR" sz="2400" dirty="0" err="1" smtClean="0">
                <a:solidFill>
                  <a:schemeClr val="tx2">
                    <a:lumMod val="75000"/>
                  </a:schemeClr>
                </a:solidFill>
              </a:rPr>
              <a:t>optickle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 model: simulation </a:t>
            </a:r>
            <a:r>
              <a:rPr lang="fr-FR" sz="2400" dirty="0" err="1" smtClean="0">
                <a:solidFill>
                  <a:schemeClr val="tx2">
                    <a:lumMod val="75000"/>
                  </a:schemeClr>
                </a:solidFill>
              </a:rPr>
              <a:t>without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 Input Mode </a:t>
            </a:r>
            <a:r>
              <a:rPr lang="fr-FR" sz="2400" dirty="0" err="1" smtClean="0">
                <a:solidFill>
                  <a:schemeClr val="tx2">
                    <a:lumMod val="75000"/>
                  </a:schemeClr>
                </a:solidFill>
              </a:rPr>
              <a:t>Cleaner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fr-FR" sz="1900" dirty="0" smtClean="0"/>
              <a:t>fMod1 =  6270339.2 Hz, fMod2 = 81515709.5 Hz, fMod3 =  8360585.6  Hz ; </a:t>
            </a:r>
            <a:r>
              <a:rPr lang="fr-FR" sz="1900" dirty="0" err="1" smtClean="0"/>
              <a:t>Lcav</a:t>
            </a:r>
            <a:r>
              <a:rPr lang="fr-FR" sz="1900" dirty="0" smtClean="0"/>
              <a:t>  = 2999.9 m,</a:t>
            </a:r>
          </a:p>
          <a:p>
            <a:pPr>
              <a:buNone/>
            </a:pPr>
            <a:r>
              <a:rPr lang="fr-FR" sz="1900" dirty="0" smtClean="0"/>
              <a:t>        </a:t>
            </a:r>
            <a:r>
              <a:rPr lang="fr-FR" sz="1900" dirty="0" err="1" smtClean="0"/>
              <a:t>Lprc</a:t>
            </a:r>
            <a:r>
              <a:rPr lang="fr-FR" sz="1900" dirty="0" smtClean="0"/>
              <a:t>  =   11.953m, Delta =  0.037m,  </a:t>
            </a:r>
            <a:r>
              <a:rPr lang="fr-FR" sz="1900" dirty="0" err="1" smtClean="0"/>
              <a:t>Lsrc</a:t>
            </a:r>
            <a:r>
              <a:rPr lang="fr-FR" sz="1900" dirty="0" smtClean="0"/>
              <a:t>  =   11.033m,  </a:t>
            </a:r>
            <a:r>
              <a:rPr lang="fr-FR" sz="1900" dirty="0" err="1" smtClean="0"/>
              <a:t>Lprbs</a:t>
            </a:r>
            <a:r>
              <a:rPr lang="fr-FR" sz="1900" dirty="0" smtClean="0"/>
              <a:t> =    5.980m.</a:t>
            </a:r>
            <a:endParaRPr lang="fr-FR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Output mode </a:t>
            </a:r>
            <a:r>
              <a:rPr lang="fr-FR" sz="2400" dirty="0" err="1" smtClean="0">
                <a:solidFill>
                  <a:schemeClr val="tx2">
                    <a:lumMod val="75000"/>
                  </a:schemeClr>
                </a:solidFill>
              </a:rPr>
              <a:t>cleaner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 :  Finesse 200, round trip 40 cm.</a:t>
            </a:r>
          </a:p>
          <a:p>
            <a:pPr>
              <a:buNone/>
            </a:pPr>
            <a:r>
              <a:rPr lang="fr-FR" sz="2200" dirty="0" smtClean="0">
                <a:solidFill>
                  <a:schemeClr val="tx2">
                    <a:lumMod val="75000"/>
                  </a:schemeClr>
                </a:solidFill>
              </a:rPr>
              <a:t>       =&gt; OMC </a:t>
            </a:r>
            <a:r>
              <a:rPr lang="fr-FR" sz="2200" dirty="0" err="1" smtClean="0">
                <a:solidFill>
                  <a:schemeClr val="tx2">
                    <a:lumMod val="75000"/>
                  </a:schemeClr>
                </a:solidFill>
              </a:rPr>
              <a:t>filter</a:t>
            </a:r>
            <a:r>
              <a:rPr lang="fr-FR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2200" dirty="0" err="1" smtClean="0">
                <a:solidFill>
                  <a:schemeClr val="tx2">
                    <a:lumMod val="75000"/>
                  </a:schemeClr>
                </a:solidFill>
              </a:rPr>
              <a:t>sidebands</a:t>
            </a:r>
            <a:endParaRPr lang="fr-FR" sz="2200" dirty="0">
              <a:solidFill>
                <a:schemeClr val="tx2">
                  <a:lumMod val="75000"/>
                </a:schemeClr>
              </a:solidFill>
            </a:endParaRPr>
          </a:p>
          <a:p>
            <a:endParaRPr lang="fr-FR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fr-FR" sz="2400" dirty="0">
              <a:solidFill>
                <a:schemeClr val="tx2">
                  <a:lumMod val="75000"/>
                </a:schemeClr>
              </a:solidFill>
            </a:endParaRPr>
          </a:p>
          <a:p>
            <a:endParaRPr lang="fr-FR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fr-FR" sz="2400" dirty="0">
              <a:solidFill>
                <a:schemeClr val="tx2">
                  <a:lumMod val="75000"/>
                </a:schemeClr>
              </a:solidFill>
            </a:endParaRPr>
          </a:p>
          <a:p>
            <a:endParaRPr lang="fr-FR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fr-FR" sz="2400" dirty="0">
              <a:solidFill>
                <a:schemeClr val="tx2">
                  <a:lumMod val="75000"/>
                </a:schemeClr>
              </a:solidFill>
            </a:endParaRPr>
          </a:p>
          <a:p>
            <a:endParaRPr lang="fr-FR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fr-FR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fr-FR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=&gt; OMC and </a:t>
            </a:r>
            <a:r>
              <a:rPr lang="fr-FR" sz="2400" dirty="0" err="1" smtClean="0">
                <a:solidFill>
                  <a:schemeClr val="tx2">
                    <a:lumMod val="75000"/>
                  </a:schemeClr>
                </a:solidFill>
              </a:rPr>
              <a:t>sidebands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2400" dirty="0" err="1" smtClean="0">
                <a:solidFill>
                  <a:schemeClr val="tx2">
                    <a:lumMod val="75000"/>
                  </a:schemeClr>
                </a:solidFill>
              </a:rPr>
              <a:t>properties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 have an </a:t>
            </a:r>
            <a:r>
              <a:rPr lang="fr-FR" sz="2400" dirty="0" err="1" smtClean="0">
                <a:solidFill>
                  <a:schemeClr val="tx2">
                    <a:lumMod val="75000"/>
                  </a:schemeClr>
                </a:solidFill>
              </a:rPr>
              <a:t>effect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 on RIN </a:t>
            </a:r>
            <a:r>
              <a:rPr lang="fr-FR" sz="2400" dirty="0" err="1" smtClean="0">
                <a:solidFill>
                  <a:schemeClr val="tx2">
                    <a:lumMod val="75000"/>
                  </a:schemeClr>
                </a:solidFill>
              </a:rPr>
              <a:t>requirement</a:t>
            </a:r>
            <a:endParaRPr lang="fr-FR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fr-FR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42CB5-3BF0-4848-9312-115ABDA092ED}" type="datetime1">
              <a:rPr lang="fr-FR" smtClean="0"/>
              <a:pPr/>
              <a:t>18/03/2010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29184" y="-54546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</a:rPr>
              <a:t>Optickle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</a:rPr>
              <a:t> simulation</a:t>
            </a:r>
            <a:endParaRPr lang="fr-FR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000892" y="2928934"/>
            <a:ext cx="2000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Index modulation of </a:t>
            </a:r>
            <a:r>
              <a:rPr lang="fr-FR" sz="1600" dirty="0" err="1" smtClean="0"/>
              <a:t>sidebands</a:t>
            </a:r>
            <a:r>
              <a:rPr lang="fr-FR" sz="1600" dirty="0" smtClean="0"/>
              <a:t>  (</a:t>
            </a:r>
            <a:r>
              <a:rPr lang="fr-FR" sz="1600" dirty="0" err="1" smtClean="0"/>
              <a:t>without</a:t>
            </a:r>
            <a:r>
              <a:rPr lang="fr-FR" sz="1600" dirty="0" smtClean="0"/>
              <a:t> OMC) /100</a:t>
            </a:r>
            <a:endParaRPr lang="fr-FR" sz="1600" dirty="0"/>
          </a:p>
        </p:txBody>
      </p:sp>
      <p:pic>
        <p:nvPicPr>
          <p:cNvPr id="10" name="Image 9" descr="OMCsidebande2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19526" y="2831635"/>
            <a:ext cx="5509928" cy="2883381"/>
          </a:xfrm>
          <a:prstGeom prst="rect">
            <a:avLst/>
          </a:prstGeom>
        </p:spPr>
      </p:pic>
      <p:pic>
        <p:nvPicPr>
          <p:cNvPr id="9" name="Image 8" descr="OMCsidebande.e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2786058"/>
            <a:ext cx="5681971" cy="2883381"/>
          </a:xfrm>
          <a:prstGeom prst="rect">
            <a:avLst/>
          </a:prstGeom>
        </p:spPr>
      </p:pic>
      <p:cxnSp>
        <p:nvCxnSpPr>
          <p:cNvPr id="13" name="Connecteur droit avec flèche 12"/>
          <p:cNvCxnSpPr/>
          <p:nvPr/>
        </p:nvCxnSpPr>
        <p:spPr>
          <a:xfrm rot="16200000" flipV="1">
            <a:off x="3071802" y="3786190"/>
            <a:ext cx="571504" cy="42862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2357422" y="3286124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tx2">
                    <a:lumMod val="75000"/>
                  </a:schemeClr>
                </a:solidFill>
              </a:rPr>
              <a:t>Noise </a:t>
            </a:r>
            <a:r>
              <a:rPr lang="fr-FR" sz="1200" b="1" dirty="0" err="1" smtClean="0">
                <a:solidFill>
                  <a:schemeClr val="tx2">
                    <a:lumMod val="75000"/>
                  </a:schemeClr>
                </a:solidFill>
              </a:rPr>
              <a:t>brings</a:t>
            </a:r>
            <a:r>
              <a:rPr lang="fr-FR" sz="1200" b="1" dirty="0" smtClean="0">
                <a:solidFill>
                  <a:schemeClr val="tx2">
                    <a:lumMod val="75000"/>
                  </a:schemeClr>
                </a:solidFill>
              </a:rPr>
              <a:t> by</a:t>
            </a:r>
          </a:p>
          <a:p>
            <a:r>
              <a:rPr lang="fr-FR" sz="1200" b="1" dirty="0" smtClean="0">
                <a:solidFill>
                  <a:schemeClr val="tx2">
                    <a:lumMod val="75000"/>
                  </a:schemeClr>
                </a:solidFill>
              </a:rPr>
              <a:t>carrier</a:t>
            </a:r>
            <a:endParaRPr lang="fr-FR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 rot="16200000" flipV="1">
            <a:off x="5643570" y="3786191"/>
            <a:ext cx="571504" cy="42862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4852989" y="3406774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tx2">
                    <a:lumMod val="75000"/>
                  </a:schemeClr>
                </a:solidFill>
              </a:rPr>
              <a:t>Noise </a:t>
            </a:r>
            <a:r>
              <a:rPr lang="fr-FR" sz="1200" b="1" dirty="0" err="1" smtClean="0">
                <a:solidFill>
                  <a:schemeClr val="tx2">
                    <a:lumMod val="75000"/>
                  </a:schemeClr>
                </a:solidFill>
              </a:rPr>
              <a:t>brings</a:t>
            </a:r>
            <a:r>
              <a:rPr lang="fr-FR" sz="1200" b="1" dirty="0" smtClean="0">
                <a:solidFill>
                  <a:schemeClr val="tx2">
                    <a:lumMod val="75000"/>
                  </a:schemeClr>
                </a:solidFill>
              </a:rPr>
              <a:t> by </a:t>
            </a:r>
            <a:r>
              <a:rPr lang="fr-FR" sz="1200" b="1" dirty="0" err="1" smtClean="0">
                <a:solidFill>
                  <a:schemeClr val="tx2">
                    <a:lumMod val="75000"/>
                  </a:schemeClr>
                </a:solidFill>
              </a:rPr>
              <a:t>sidebandes</a:t>
            </a:r>
            <a:endParaRPr lang="fr-FR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200134"/>
            <a:ext cx="8229600" cy="4768865"/>
          </a:xfrm>
        </p:spPr>
        <p:txBody>
          <a:bodyPr/>
          <a:lstStyle/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RIN for  various finesse asymmetries (factor 10 safety)</a:t>
            </a: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8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RIN for various loss asymmetries ( @ </a:t>
            </a:r>
            <a:r>
              <a:rPr lang="en-US" sz="2200" dirty="0" err="1" smtClean="0">
                <a:solidFill>
                  <a:schemeClr val="tx2">
                    <a:lumMod val="75000"/>
                  </a:schemeClr>
                </a:solidFill>
              </a:rPr>
              <a:t>dF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=1%)</a:t>
            </a:r>
            <a:endParaRPr lang="en-US" sz="22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42CB5-3BF0-4848-9312-115ABDA092ED}" type="datetime1">
              <a:rPr lang="en-US" smtClean="0"/>
              <a:pPr/>
              <a:t>3/18/2010</a:t>
            </a:fld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-571536" y="19024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RIN requirement for various asymmetries</a:t>
            </a:r>
            <a:endParaRPr lang="en-US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28662" y="2714620"/>
            <a:ext cx="185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Lower RIN for finesse asymmetry of 1%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4560769"/>
            <a:ext cx="5124197" cy="214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1571612"/>
            <a:ext cx="5124197" cy="264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Connecteur droit avec flèche 8"/>
          <p:cNvCxnSpPr/>
          <p:nvPr/>
        </p:nvCxnSpPr>
        <p:spPr>
          <a:xfrm rot="10800000">
            <a:off x="2428860" y="3433764"/>
            <a:ext cx="15716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42CB5-3BF0-4848-9312-115ABDA092ED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txBody>
          <a:bodyPr>
            <a:normAutofit lnSpcReduction="10000"/>
          </a:bodyPr>
          <a:lstStyle/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RIN requirement realized for various loss asymmetries (from -80ppm to 80 </a:t>
            </a:r>
            <a:r>
              <a:rPr lang="en-US" sz="2200" dirty="0" err="1" smtClean="0">
                <a:solidFill>
                  <a:schemeClr val="tx2">
                    <a:lumMod val="75000"/>
                  </a:schemeClr>
                </a:solidFill>
              </a:rPr>
              <a:t>ppm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with a step of 20ppm) and finesse asymmetries ( from -1% to 1% with a step of 0.5%) : Lower RIN is taken between the different files at each frequency =&gt; Harder RIN requirement </a:t>
            </a: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Noise floor at 6.10</a:t>
            </a:r>
            <a:r>
              <a:rPr lang="en-US" sz="2200" baseline="30000" dirty="0" smtClean="0">
                <a:solidFill>
                  <a:schemeClr val="tx2">
                    <a:lumMod val="75000"/>
                  </a:schemeClr>
                </a:solidFill>
              </a:rPr>
              <a:t>-9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.Hz</a:t>
            </a:r>
            <a:r>
              <a:rPr lang="en-US" sz="2200" baseline="30000" dirty="0" smtClean="0">
                <a:solidFill>
                  <a:schemeClr val="tx2">
                    <a:lumMod val="75000"/>
                  </a:schemeClr>
                </a:solidFill>
              </a:rPr>
              <a:t>-1/2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=&gt; Power required for intensity noise higher than shot noise  ≈ 10 </a:t>
            </a:r>
            <a:r>
              <a:rPr lang="en-US" sz="2200" dirty="0" err="1" smtClean="0">
                <a:solidFill>
                  <a:schemeClr val="tx2">
                    <a:lumMod val="75000"/>
                  </a:schemeClr>
                </a:solidFill>
              </a:rPr>
              <a:t>mW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fr-FR" sz="2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153125"/>
            <a:ext cx="4758183" cy="253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-571536" y="19024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Harder RIN requirement</a:t>
            </a:r>
            <a:endParaRPr lang="en-US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42CB5-3BF0-4848-9312-115ABDA092ED}" type="datetime1">
              <a:rPr lang="en-US" smtClean="0"/>
              <a:pPr/>
              <a:t>3/18/2010</a:t>
            </a:fld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3" name="ZoneTexte 12"/>
          <p:cNvSpPr txBox="1"/>
          <p:nvPr/>
        </p:nvSpPr>
        <p:spPr>
          <a:xfrm>
            <a:off x="6819916" y="2858512"/>
            <a:ext cx="2192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chemeClr val="accent1">
                    <a:lumMod val="75000"/>
                  </a:schemeClr>
                </a:solidFill>
              </a:rPr>
              <a:t> Power Recycling </a:t>
            </a:r>
          </a:p>
          <a:p>
            <a:r>
              <a:rPr lang="en-US" sz="1600" b="1" smtClean="0">
                <a:solidFill>
                  <a:schemeClr val="accent1">
                    <a:lumMod val="75000"/>
                  </a:schemeClr>
                </a:solidFill>
              </a:rPr>
              <a:t>Cavity ( pole of  few Hz)</a:t>
            </a:r>
            <a:endParaRPr lang="en-US" sz="16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357951" y="5357826"/>
            <a:ext cx="2571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Power Recycling  Cavity and radiation</a:t>
            </a:r>
          </a:p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pressure effect reduce</a:t>
            </a:r>
          </a:p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the transfer function 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28172" y="13386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smtClean="0">
                <a:solidFill>
                  <a:schemeClr val="tx2">
                    <a:lumMod val="75000"/>
                  </a:schemeClr>
                </a:solidFill>
              </a:rPr>
              <a:t>RIN control with POBS</a:t>
            </a:r>
            <a:endParaRPr lang="en-US" sz="3200" b="1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206" y="4469041"/>
            <a:ext cx="4575176" cy="2435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Image 14" descr="radiation pression.e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1522" y="1857364"/>
            <a:ext cx="4596428" cy="2455819"/>
          </a:xfrm>
          <a:prstGeom prst="rect">
            <a:avLst/>
          </a:prstGeom>
        </p:spPr>
      </p:pic>
      <p:pic>
        <p:nvPicPr>
          <p:cNvPr id="16" name="Image 15" descr="radiation pression2.emf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0750" y="1849490"/>
            <a:ext cx="4597200" cy="2455819"/>
          </a:xfrm>
          <a:prstGeom prst="rect">
            <a:avLst/>
          </a:prstGeom>
        </p:spPr>
      </p:pic>
      <p:cxnSp>
        <p:nvCxnSpPr>
          <p:cNvPr id="12" name="Connecteur droit avec flèche 11"/>
          <p:cNvCxnSpPr/>
          <p:nvPr/>
        </p:nvCxnSpPr>
        <p:spPr>
          <a:xfrm flipV="1">
            <a:off x="4714876" y="3186111"/>
            <a:ext cx="2143140" cy="71438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303498"/>
          </a:xfrm>
        </p:spPr>
        <p:txBody>
          <a:bodyPr/>
          <a:lstStyle/>
          <a:p>
            <a:pPr>
              <a:buNone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Transfer function: RIN input  to RIN on POBS         </a:t>
            </a: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Simulation without asymmetries. =&gt; effect of radiation pressure</a:t>
            </a: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8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11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Simulation with asymmetries (DF=1%,DL=80ppm)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42CB5-3BF0-4848-9312-115ABDA092ED}" type="datetime1">
              <a:rPr lang="en-US" smtClean="0"/>
              <a:pPr/>
              <a:t>3/18/2010</a:t>
            </a:fld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28172" y="13386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smtClean="0">
                <a:solidFill>
                  <a:schemeClr val="tx2">
                    <a:lumMod val="75000"/>
                  </a:schemeClr>
                </a:solidFill>
              </a:rPr>
              <a:t>RIN requirement on POBS</a:t>
            </a:r>
            <a:endParaRPr lang="en-US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285720" y="1428736"/>
            <a:ext cx="8229600" cy="4857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Simulation with asymmetries (DF=1%,DL=80ppm) and harder RIN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=&gt; Lower RIN requirement at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5.10</a:t>
            </a:r>
            <a:r>
              <a:rPr kumimoji="0" lang="en-US" sz="2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-11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.Hz</a:t>
            </a:r>
            <a:r>
              <a:rPr lang="en-US" sz="2200" baseline="30000" dirty="0" smtClean="0">
                <a:solidFill>
                  <a:schemeClr val="tx2">
                    <a:lumMod val="75000"/>
                  </a:schemeClr>
                </a:solidFill>
              </a:rPr>
              <a:t>-1/2 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=&gt; Power required at the detection: 149 W</a:t>
            </a:r>
            <a:r>
              <a:rPr kumimoji="0" lang="en-US" sz="2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200" b="0" i="0" u="none" strike="noStrike" kern="1200" cap="none" spc="0" normalizeH="0" baseline="30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357430"/>
            <a:ext cx="5490211" cy="2835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>
            <a:normAutofit lnSpcReduction="10000"/>
          </a:bodyPr>
          <a:lstStyle/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RIN requirement for various asymmetries: Harder RIN requirement</a:t>
            </a:r>
          </a:p>
          <a:p>
            <a:pPr>
              <a:buNone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Noise floor at 6.10</a:t>
            </a:r>
            <a:r>
              <a:rPr lang="en-US" sz="2200" baseline="30000" dirty="0" smtClean="0">
                <a:solidFill>
                  <a:schemeClr val="tx2">
                    <a:lumMod val="75000"/>
                  </a:schemeClr>
                </a:solidFill>
              </a:rPr>
              <a:t>-9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.Hz</a:t>
            </a:r>
            <a:r>
              <a:rPr lang="en-US" sz="2200" baseline="30000" dirty="0" smtClean="0">
                <a:solidFill>
                  <a:schemeClr val="tx2">
                    <a:lumMod val="75000"/>
                  </a:schemeClr>
                </a:solidFill>
              </a:rPr>
              <a:t>-1/2</a:t>
            </a:r>
          </a:p>
          <a:p>
            <a:pPr>
              <a:buNone/>
            </a:pPr>
            <a:endParaRPr lang="en-US" sz="2200" baseline="30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2200" baseline="30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2200" baseline="30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2200" baseline="30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2200" baseline="30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2200" baseline="30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2200" baseline="30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2200" baseline="30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2200" baseline="300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RIN control with POBS : difficult solution (  Power recycling cavity, radiation pressure effect)</a:t>
            </a: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Perspective: update requirement when final recycling cavity lengths.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42CB5-3BF0-4848-9312-115ABDA092ED}" type="datetime1">
              <a:rPr lang="en-US" smtClean="0"/>
              <a:pPr/>
              <a:t>3/18/2010</a:t>
            </a:fld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7C86-7B44-4785-B33C-F2A750A1156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28172" y="13386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smtClean="0">
                <a:solidFill>
                  <a:schemeClr val="tx2">
                    <a:lumMod val="75000"/>
                  </a:schemeClr>
                </a:solidFill>
              </a:rPr>
              <a:t>Conclusion</a:t>
            </a:r>
            <a:endParaRPr lang="en-US" sz="3200" b="1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109779"/>
            <a:ext cx="4758183" cy="253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Loss asymmetry ∆L:</a:t>
            </a:r>
            <a:endParaRPr lang="en-US" dirty="0" smtClean="0"/>
          </a:p>
          <a:p>
            <a:r>
              <a:rPr lang="en-US" dirty="0" smtClean="0"/>
              <a:t>LIX=LEX</a:t>
            </a:r>
            <a:r>
              <a:rPr lang="en-US" dirty="0" smtClean="0"/>
              <a:t>= </a:t>
            </a:r>
            <a:r>
              <a:rPr lang="en-US" dirty="0" err="1" smtClean="0"/>
              <a:t>Ltot</a:t>
            </a:r>
            <a:r>
              <a:rPr lang="en-US" dirty="0" smtClean="0"/>
              <a:t>/2+∆L/4,</a:t>
            </a:r>
            <a:endParaRPr lang="fr-FR" dirty="0" smtClean="0"/>
          </a:p>
          <a:p>
            <a:r>
              <a:rPr lang="en-US" dirty="0" smtClean="0"/>
              <a:t>LIY=LEY= </a:t>
            </a:r>
            <a:r>
              <a:rPr lang="en-US" dirty="0" err="1" smtClean="0"/>
              <a:t>Ltot</a:t>
            </a:r>
            <a:r>
              <a:rPr lang="en-US" dirty="0" smtClean="0"/>
              <a:t>/2-∆L/4</a:t>
            </a:r>
            <a:r>
              <a:rPr lang="en-US" dirty="0" smtClean="0"/>
              <a:t>.</a:t>
            </a:r>
          </a:p>
          <a:p>
            <a:r>
              <a:rPr lang="fr-FR" dirty="0" smtClean="0"/>
              <a:t>Finesse </a:t>
            </a:r>
            <a:r>
              <a:rPr lang="fr-FR" dirty="0" err="1" smtClean="0"/>
              <a:t>asymmetry</a:t>
            </a:r>
            <a:r>
              <a:rPr lang="fr-FR" dirty="0" smtClean="0"/>
              <a:t> ∆</a:t>
            </a:r>
            <a:r>
              <a:rPr lang="fr-FR" dirty="0" smtClean="0"/>
              <a:t>F:</a:t>
            </a:r>
            <a:endParaRPr lang="fr-FR" dirty="0" smtClean="0"/>
          </a:p>
          <a:p>
            <a:r>
              <a:rPr lang="fr-FR" dirty="0" smtClean="0"/>
              <a:t>FX= F*(1+∆F/2),</a:t>
            </a:r>
          </a:p>
          <a:p>
            <a:r>
              <a:rPr lang="fr-FR" dirty="0" smtClean="0"/>
              <a:t>FY= F*(1-∆F/2).</a:t>
            </a:r>
          </a:p>
          <a:p>
            <a:endParaRPr lang="fr-FR" dirty="0"/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9B742CB5-3BF0-4848-9312-115ABDA092ED}" type="datetime1">
              <a:rPr lang="fr-FR" smtClean="0"/>
              <a:pPr/>
              <a:t>18/03/2010</a:t>
            </a:fld>
            <a:endParaRPr lang="fr-FR"/>
          </a:p>
        </p:txBody>
      </p:sp>
      <p:sp>
        <p:nvSpPr>
          <p:cNvPr id="1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BFA7C86-7B44-4785-B33C-F2A750A1156B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18" name="Titre 1"/>
          <p:cNvSpPr>
            <a:spLocks noGrp="1"/>
          </p:cNvSpPr>
          <p:nvPr>
            <p:ph type="title"/>
          </p:nvPr>
        </p:nvSpPr>
        <p:spPr>
          <a:xfrm>
            <a:off x="428172" y="13386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Finesse definition</a:t>
            </a:r>
            <a:endParaRPr lang="en-US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2775</TotalTime>
  <Words>415</Words>
  <Application>Microsoft Office PowerPoint</Application>
  <PresentationFormat>Affichage à l'écran (4:3)</PresentationFormat>
  <Paragraphs>122</Paragraphs>
  <Slides>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1" baseType="lpstr">
      <vt:lpstr>Thème Office</vt:lpstr>
      <vt:lpstr>Conception personnalisée</vt:lpstr>
      <vt:lpstr>Laser amplitude noise requirement</vt:lpstr>
      <vt:lpstr>Outline</vt:lpstr>
      <vt:lpstr>Optickle simulation</vt:lpstr>
      <vt:lpstr>RIN requirement for various asymmetries</vt:lpstr>
      <vt:lpstr>Harder RIN requirement</vt:lpstr>
      <vt:lpstr>RIN control with POBS</vt:lpstr>
      <vt:lpstr>RIN requirement on POBS</vt:lpstr>
      <vt:lpstr>Conclusion</vt:lpstr>
      <vt:lpstr>Finesse definition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 requirement</dc:title>
  <dc:creator>Photonique</dc:creator>
  <cp:lastModifiedBy>Photonique</cp:lastModifiedBy>
  <cp:revision>103</cp:revision>
  <dcterms:created xsi:type="dcterms:W3CDTF">2010-03-12T13:45:36Z</dcterms:created>
  <dcterms:modified xsi:type="dcterms:W3CDTF">2010-03-18T09:02:38Z</dcterms:modified>
</cp:coreProperties>
</file>