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4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918" r:id="rId2"/>
    <p:sldMasterId id="2147483931" r:id="rId3"/>
    <p:sldMasterId id="2147483944" r:id="rId4"/>
    <p:sldMasterId id="2147483957" r:id="rId5"/>
    <p:sldMasterId id="2147483969" r:id="rId6"/>
    <p:sldMasterId id="2147483982" r:id="rId7"/>
    <p:sldMasterId id="2147483995" r:id="rId8"/>
    <p:sldMasterId id="2147484007" r:id="rId9"/>
    <p:sldMasterId id="2147484020" r:id="rId10"/>
    <p:sldMasterId id="2147484033" r:id="rId11"/>
    <p:sldMasterId id="2147484047" r:id="rId12"/>
  </p:sldMasterIdLst>
  <p:notesMasterIdLst>
    <p:notesMasterId r:id="rId26"/>
  </p:notesMasterIdLst>
  <p:handoutMasterIdLst>
    <p:handoutMasterId r:id="rId27"/>
  </p:handoutMasterIdLst>
  <p:sldIdLst>
    <p:sldId id="256" r:id="rId13"/>
    <p:sldId id="257" r:id="rId14"/>
    <p:sldId id="289" r:id="rId15"/>
    <p:sldId id="290" r:id="rId16"/>
    <p:sldId id="302" r:id="rId17"/>
    <p:sldId id="303" r:id="rId18"/>
    <p:sldId id="300" r:id="rId19"/>
    <p:sldId id="292" r:id="rId20"/>
    <p:sldId id="293" r:id="rId21"/>
    <p:sldId id="294" r:id="rId22"/>
    <p:sldId id="295" r:id="rId23"/>
    <p:sldId id="299" r:id="rId24"/>
    <p:sldId id="296" r:id="rId25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97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6" autoAdjust="0"/>
    <p:restoredTop sz="94759" autoAdjust="0"/>
  </p:normalViewPr>
  <p:slideViewPr>
    <p:cSldViewPr snapToGrid="0">
      <p:cViewPr>
        <p:scale>
          <a:sx n="80" d="100"/>
          <a:sy n="80" d="100"/>
        </p:scale>
        <p:origin x="-792" y="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F984D-5EDA-4B89-86D4-5148C63885A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A2314-D962-4770-8025-1A70C0DCC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9ED99-E4BB-4D55-9760-B23307043A5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27472-4AC2-4FDD-90E4-00D5215B4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27472-4AC2-4FDD-90E4-00D5215B4D0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2473325"/>
            <a:ext cx="7772400" cy="1171575"/>
          </a:xfrm>
        </p:spPr>
        <p:txBody>
          <a:bodyPr/>
          <a:lstStyle>
            <a:lvl1pPr>
              <a:defRPr sz="3600">
                <a:solidFill>
                  <a:srgbClr val="00808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3" y="2781301"/>
            <a:ext cx="7772400" cy="952500"/>
          </a:xfrm>
        </p:spPr>
        <p:txBody>
          <a:bodyPr/>
          <a:lstStyle>
            <a:lvl1pPr algn="ctr">
              <a:defRPr sz="3200" b="0" cap="none" baseline="0">
                <a:solidFill>
                  <a:srgbClr val="00808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275" y="1030288"/>
            <a:ext cx="3714750" cy="5097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3425" y="1030288"/>
            <a:ext cx="3716338" cy="5097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4975" y="0"/>
            <a:ext cx="2035175" cy="6127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6275" y="0"/>
            <a:ext cx="5956300" cy="6127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2"/>
          <p:cNvSpPr>
            <a:spLocks noChangeShapeType="1"/>
          </p:cNvSpPr>
          <p:nvPr/>
        </p:nvSpPr>
        <p:spPr bwMode="auto">
          <a:xfrm>
            <a:off x="107950" y="1096963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4" name="Line 12"/>
          <p:cNvSpPr>
            <a:spLocks noChangeShapeType="1"/>
          </p:cNvSpPr>
          <p:nvPr/>
        </p:nvSpPr>
        <p:spPr bwMode="auto">
          <a:xfrm>
            <a:off x="107950" y="6308725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6523038" y="6386513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endParaRPr lang="en-GB" dirty="0">
              <a:solidFill>
                <a:srgbClr val="0070C0"/>
              </a:solidFill>
              <a:latin typeface="Arial" charset="0"/>
              <a:cs typeface="+mn-cs"/>
            </a:endParaRPr>
          </a:p>
        </p:txBody>
      </p:sp>
      <p:pic>
        <p:nvPicPr>
          <p:cNvPr id="6" name="Picture 1041" descr="advlogo_fin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131763"/>
            <a:ext cx="14081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2771775" y="115888"/>
            <a:ext cx="5184775" cy="836612"/>
          </a:xfrm>
        </p:spPr>
        <p:txBody>
          <a:bodyPr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Lucida Sans Unicode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hlink"/>
                </a:solidFill>
                <a:ea typeface="Lucida Sans Unicode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92502941-E506-414E-8FF8-890D7D39E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69888"/>
            <a:ext cx="1143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248400" cy="8683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 b="0" baseline="0">
                <a:solidFill>
                  <a:schemeClr val="bg1">
                    <a:lumMod val="65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tIns="72000"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>
              <a:buClr>
                <a:schemeClr val="tx2"/>
              </a:buClr>
              <a:buSzPct val="70000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tx2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41910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4572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30329496-93F5-42D1-9A93-3040A68B9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3622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0F190233-AD70-4CF0-971C-CDE63D3EA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8B966EBF-D9D1-4237-BC77-D75CB6A00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2A9715CE-0E6C-4C53-986F-9A5FEEDA6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EF2CE71F-7F42-45A0-897D-446AFAA18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C897B2E9-DEC5-4780-9EF4-9A699087D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CBC6113F-C211-404C-BA22-174D932E5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14641204-07DB-4B8D-89A8-899445534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AE220388-02F0-406F-BAF1-0F11FF85C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D5CCE4FA-1D6D-45F6-B480-C0487238F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2"/>
          <p:cNvSpPr>
            <a:spLocks noChangeShapeType="1"/>
          </p:cNvSpPr>
          <p:nvPr userDrawn="1"/>
        </p:nvSpPr>
        <p:spPr bwMode="auto">
          <a:xfrm>
            <a:off x="107950" y="1096963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4" name="Line 12"/>
          <p:cNvSpPr>
            <a:spLocks noChangeShapeType="1"/>
          </p:cNvSpPr>
          <p:nvPr userDrawn="1"/>
        </p:nvSpPr>
        <p:spPr bwMode="auto">
          <a:xfrm>
            <a:off x="107950" y="6308725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 bwMode="auto">
          <a:xfrm>
            <a:off x="6523038" y="6386513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endParaRPr lang="en-GB" dirty="0">
              <a:solidFill>
                <a:srgbClr val="0070C0"/>
              </a:solidFill>
              <a:latin typeface="Arial" charset="0"/>
              <a:cs typeface="+mn-cs"/>
            </a:endParaRPr>
          </a:p>
        </p:txBody>
      </p:sp>
      <p:pic>
        <p:nvPicPr>
          <p:cNvPr id="6" name="Picture 1041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131763"/>
            <a:ext cx="14081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2771775" y="115888"/>
            <a:ext cx="5184775" cy="836612"/>
          </a:xfrm>
        </p:spPr>
        <p:txBody>
          <a:bodyPr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hlink"/>
                </a:solidFill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92502941-E506-414E-8FF8-890D7D39E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69888"/>
            <a:ext cx="1143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248400" cy="8683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 b="0" baseline="0">
                <a:solidFill>
                  <a:schemeClr val="bg1">
                    <a:lumMod val="65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tIns="72000"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>
              <a:buClr>
                <a:schemeClr val="tx2"/>
              </a:buClr>
              <a:buSzPct val="70000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tx2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41910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4572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30329496-93F5-42D1-9A93-3040A68B9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3622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0F190233-AD70-4CF0-971C-CDE63D3EA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8B966EBF-D9D1-4237-BC77-D75CB6A00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2A9715CE-0E6C-4C53-986F-9A5FEEDA6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EF2CE71F-7F42-45A0-897D-446AFAA18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C897B2E9-DEC5-4780-9EF4-9A699087D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CBC6113F-C211-404C-BA22-174D932E5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14641204-07DB-4B8D-89A8-899445534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AE220388-02F0-406F-BAF1-0F11FF85C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D5CCE4FA-1D6D-45F6-B480-C0487238F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2"/>
          <p:cNvSpPr>
            <a:spLocks noChangeShapeType="1"/>
          </p:cNvSpPr>
          <p:nvPr userDrawn="1"/>
        </p:nvSpPr>
        <p:spPr bwMode="auto">
          <a:xfrm>
            <a:off x="107950" y="1096963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4" name="Line 12"/>
          <p:cNvSpPr>
            <a:spLocks noChangeShapeType="1"/>
          </p:cNvSpPr>
          <p:nvPr userDrawn="1"/>
        </p:nvSpPr>
        <p:spPr bwMode="auto">
          <a:xfrm>
            <a:off x="107950" y="6308725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 bwMode="auto">
          <a:xfrm>
            <a:off x="6523038" y="6386513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endParaRPr lang="en-GB" dirty="0">
              <a:solidFill>
                <a:srgbClr val="0070C0"/>
              </a:solidFill>
              <a:latin typeface="Arial" charset="0"/>
              <a:cs typeface="+mn-cs"/>
            </a:endParaRPr>
          </a:p>
        </p:txBody>
      </p:sp>
      <p:pic>
        <p:nvPicPr>
          <p:cNvPr id="6" name="Picture 1041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131763"/>
            <a:ext cx="14081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2771775" y="115888"/>
            <a:ext cx="5184775" cy="836612"/>
          </a:xfrm>
        </p:spPr>
        <p:txBody>
          <a:bodyPr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hlink"/>
                </a:solidFill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92502941-E506-414E-8FF8-890D7D39E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69888"/>
            <a:ext cx="1143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248400" cy="8683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 b="0" baseline="0">
                <a:solidFill>
                  <a:schemeClr val="bg1">
                    <a:lumMod val="65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tIns="72000"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>
              <a:buClr>
                <a:schemeClr val="tx2"/>
              </a:buClr>
              <a:buSzPct val="70000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tx2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41910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4572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30329496-93F5-42D1-9A93-3040A68B9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3622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0F190233-AD70-4CF0-971C-CDE63D3EA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8B966EBF-D9D1-4237-BC77-D75CB6A00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2A9715CE-0E6C-4C53-986F-9A5FEEDA6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EF2CE71F-7F42-45A0-897D-446AFAA18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C897B2E9-DEC5-4780-9EF4-9A699087D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CBC6113F-C211-404C-BA22-174D932E5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14641204-07DB-4B8D-89A8-899445534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AE220388-02F0-406F-BAF1-0F11FF85C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D5CCE4FA-1D6D-45F6-B480-C0487238F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2"/>
          <p:cNvSpPr>
            <a:spLocks noChangeShapeType="1"/>
          </p:cNvSpPr>
          <p:nvPr userDrawn="1"/>
        </p:nvSpPr>
        <p:spPr bwMode="auto">
          <a:xfrm>
            <a:off x="107950" y="1096963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4" name="Line 12"/>
          <p:cNvSpPr>
            <a:spLocks noChangeShapeType="1"/>
          </p:cNvSpPr>
          <p:nvPr userDrawn="1"/>
        </p:nvSpPr>
        <p:spPr bwMode="auto">
          <a:xfrm>
            <a:off x="107950" y="6308725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 bwMode="auto">
          <a:xfrm>
            <a:off x="6523038" y="6386513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endParaRPr lang="en-GB" dirty="0">
              <a:solidFill>
                <a:srgbClr val="0070C0"/>
              </a:solidFill>
              <a:latin typeface="Arial" charset="0"/>
              <a:cs typeface="+mn-cs"/>
            </a:endParaRPr>
          </a:p>
        </p:txBody>
      </p:sp>
      <p:pic>
        <p:nvPicPr>
          <p:cNvPr id="6" name="Picture 1041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131763"/>
            <a:ext cx="14081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2771775" y="115888"/>
            <a:ext cx="5184775" cy="836612"/>
          </a:xfrm>
        </p:spPr>
        <p:txBody>
          <a:bodyPr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hlink"/>
                </a:solidFill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92502941-E506-414E-8FF8-890D7D39E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69888"/>
            <a:ext cx="1143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248400" cy="8683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 b="0" baseline="0">
                <a:solidFill>
                  <a:schemeClr val="bg1">
                    <a:lumMod val="65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tIns="72000"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>
              <a:buClr>
                <a:schemeClr val="tx2"/>
              </a:buClr>
              <a:buSzPct val="70000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tx2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41910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4572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30329496-93F5-42D1-9A93-3040A68B9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3622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0F190233-AD70-4CF0-971C-CDE63D3EA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8B966EBF-D9D1-4237-BC77-D75CB6A00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2A9715CE-0E6C-4C53-986F-9A5FEEDA6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EF2CE71F-7F42-45A0-897D-446AFAA18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C897B2E9-DEC5-4780-9EF4-9A699087D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CBC6113F-C211-404C-BA22-174D932E5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14641204-07DB-4B8D-89A8-899445534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AE220388-02F0-406F-BAF1-0F11FF85C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D5CCE4FA-1D6D-45F6-B480-C0487238F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2"/>
          <p:cNvSpPr>
            <a:spLocks noChangeShapeType="1"/>
          </p:cNvSpPr>
          <p:nvPr userDrawn="1"/>
        </p:nvSpPr>
        <p:spPr bwMode="auto">
          <a:xfrm>
            <a:off x="107950" y="1096963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4" name="Line 12"/>
          <p:cNvSpPr>
            <a:spLocks noChangeShapeType="1"/>
          </p:cNvSpPr>
          <p:nvPr userDrawn="1"/>
        </p:nvSpPr>
        <p:spPr bwMode="auto">
          <a:xfrm>
            <a:off x="107950" y="6308725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 bwMode="auto">
          <a:xfrm>
            <a:off x="6523038" y="6386513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endParaRPr lang="en-GB" dirty="0">
              <a:solidFill>
                <a:srgbClr val="0070C0"/>
              </a:solidFill>
              <a:latin typeface="Arial" charset="0"/>
              <a:cs typeface="+mn-cs"/>
            </a:endParaRPr>
          </a:p>
        </p:txBody>
      </p:sp>
      <p:pic>
        <p:nvPicPr>
          <p:cNvPr id="6" name="Picture 1041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131763"/>
            <a:ext cx="14081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2771775" y="115888"/>
            <a:ext cx="5184775" cy="836612"/>
          </a:xfrm>
        </p:spPr>
        <p:txBody>
          <a:bodyPr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hlink"/>
                </a:solidFill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92502941-E506-414E-8FF8-890D7D39E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69888"/>
            <a:ext cx="1143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248400" cy="8683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 b="0" baseline="0">
                <a:solidFill>
                  <a:schemeClr val="bg1">
                    <a:lumMod val="65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tIns="72000"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>
              <a:buClr>
                <a:schemeClr val="tx2"/>
              </a:buClr>
              <a:buSzPct val="70000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tx2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41910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4572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30329496-93F5-42D1-9A93-3040A68B9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3622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0F190233-AD70-4CF0-971C-CDE63D3EA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8B966EBF-D9D1-4237-BC77-D75CB6A00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2A9715CE-0E6C-4C53-986F-9A5FEEDA6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EF2CE71F-7F42-45A0-897D-446AFAA18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C897B2E9-DEC5-4780-9EF4-9A699087D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CBC6113F-C211-404C-BA22-174D932E5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14641204-07DB-4B8D-89A8-899445534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AE220388-02F0-406F-BAF1-0F11FF85C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D5CCE4FA-1D6D-45F6-B480-C0487238F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2"/>
          <p:cNvSpPr>
            <a:spLocks noChangeShapeType="1"/>
          </p:cNvSpPr>
          <p:nvPr userDrawn="1"/>
        </p:nvSpPr>
        <p:spPr bwMode="auto">
          <a:xfrm>
            <a:off x="107950" y="1096963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4" name="Line 12"/>
          <p:cNvSpPr>
            <a:spLocks noChangeShapeType="1"/>
          </p:cNvSpPr>
          <p:nvPr userDrawn="1"/>
        </p:nvSpPr>
        <p:spPr bwMode="auto">
          <a:xfrm>
            <a:off x="107950" y="6308725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 bwMode="auto">
          <a:xfrm>
            <a:off x="6523038" y="6386513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endParaRPr lang="en-GB" dirty="0">
              <a:solidFill>
                <a:srgbClr val="0070C0"/>
              </a:solidFill>
              <a:latin typeface="Arial" charset="0"/>
              <a:cs typeface="+mn-cs"/>
            </a:endParaRPr>
          </a:p>
        </p:txBody>
      </p:sp>
      <p:pic>
        <p:nvPicPr>
          <p:cNvPr id="6" name="Picture 1041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131763"/>
            <a:ext cx="14081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2771775" y="115888"/>
            <a:ext cx="5184775" cy="836612"/>
          </a:xfrm>
        </p:spPr>
        <p:txBody>
          <a:bodyPr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hlink"/>
                </a:solidFill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92502941-E506-414E-8FF8-890D7D39E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69888"/>
            <a:ext cx="1143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248400" cy="8683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 b="0" baseline="0">
                <a:solidFill>
                  <a:schemeClr val="bg1">
                    <a:lumMod val="65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tIns="72000"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>
              <a:buClr>
                <a:schemeClr val="tx2"/>
              </a:buClr>
              <a:buSzPct val="70000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tx2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41910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4572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30329496-93F5-42D1-9A93-3040A68B9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362200" cy="365125"/>
          </a:xfrm>
        </p:spPr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0F190233-AD70-4CF0-971C-CDE63D3EA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8B966EBF-D9D1-4237-BC77-D75CB6A00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2A9715CE-0E6C-4C53-986F-9A5FEEDA6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EF2CE71F-7F42-45A0-897D-446AFAA18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C897B2E9-DEC5-4780-9EF4-9A699087D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CBC6113F-C211-404C-BA22-174D932E5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14641204-07DB-4B8D-89A8-899445534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AE220388-02F0-406F-BAF1-0F11FF85C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cs typeface="Lucida Sans Unicode" pitchFamily="34" charset="0"/>
              </a:defRPr>
            </a:lvl1pPr>
          </a:lstStyle>
          <a:p>
            <a:pPr>
              <a:defRPr/>
            </a:pPr>
            <a:fld id="{D5CCE4FA-1D6D-45F6-B480-C0487238F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2"/>
          <p:cNvSpPr>
            <a:spLocks noChangeShapeType="1"/>
          </p:cNvSpPr>
          <p:nvPr userDrawn="1"/>
        </p:nvSpPr>
        <p:spPr bwMode="auto">
          <a:xfrm>
            <a:off x="107950" y="1096963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4" name="Line 12"/>
          <p:cNvSpPr>
            <a:spLocks noChangeShapeType="1"/>
          </p:cNvSpPr>
          <p:nvPr userDrawn="1"/>
        </p:nvSpPr>
        <p:spPr bwMode="auto">
          <a:xfrm>
            <a:off x="107950" y="6308725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 bwMode="auto">
          <a:xfrm>
            <a:off x="6523038" y="6386513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endParaRPr lang="en-GB" dirty="0">
              <a:solidFill>
                <a:srgbClr val="0070C0"/>
              </a:solidFill>
              <a:latin typeface="Arial" charset="0"/>
              <a:cs typeface="+mn-cs"/>
            </a:endParaRPr>
          </a:p>
        </p:txBody>
      </p:sp>
      <p:pic>
        <p:nvPicPr>
          <p:cNvPr id="6" name="Picture 1041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131763"/>
            <a:ext cx="14081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2771775" y="115888"/>
            <a:ext cx="5184775" cy="836612"/>
          </a:xfrm>
        </p:spPr>
        <p:txBody>
          <a:bodyPr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hlink"/>
                </a:solidFill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2"/>
          <p:cNvSpPr>
            <a:spLocks noChangeShapeType="1"/>
          </p:cNvSpPr>
          <p:nvPr userDrawn="1"/>
        </p:nvSpPr>
        <p:spPr bwMode="auto">
          <a:xfrm>
            <a:off x="107950" y="1096963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4" name="Line 12"/>
          <p:cNvSpPr>
            <a:spLocks noChangeShapeType="1"/>
          </p:cNvSpPr>
          <p:nvPr userDrawn="1"/>
        </p:nvSpPr>
        <p:spPr bwMode="auto">
          <a:xfrm>
            <a:off x="107950" y="6308725"/>
            <a:ext cx="8928100" cy="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 bwMode="auto">
          <a:xfrm>
            <a:off x="6523038" y="6386513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endParaRPr lang="en-GB" dirty="0">
              <a:solidFill>
                <a:srgbClr val="0070C0"/>
              </a:solidFill>
              <a:latin typeface="Arial" charset="0"/>
              <a:cs typeface="+mn-cs"/>
            </a:endParaRPr>
          </a:p>
        </p:txBody>
      </p:sp>
      <p:pic>
        <p:nvPicPr>
          <p:cNvPr id="6" name="Picture 1041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131763"/>
            <a:ext cx="14081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2771775" y="115888"/>
            <a:ext cx="5184775" cy="836612"/>
          </a:xfrm>
        </p:spPr>
        <p:txBody>
          <a:bodyPr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hlink"/>
                </a:solidFill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3E4-C1FD-4EBA-BBE4-0A002A76B8D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41-0AF9-4793-B43A-72F18D50029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1041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131763"/>
            <a:ext cx="14081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 userDrawn="1"/>
        </p:nvSpPr>
        <p:spPr>
          <a:xfrm>
            <a:off x="762000" y="2362200"/>
            <a:ext cx="7772400" cy="13620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r">
              <a:defRPr sz="4000" b="1" cap="all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q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 typeface="Wingdings" pitchFamily="2" charset="2"/>
              <a:buChar char="q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Font typeface="Wingdings" pitchFamily="2" charset="2"/>
              <a:buChar char="q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Font typeface="Wingdings" pitchFamily="2" charset="2"/>
              <a:buChar char="q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Font typeface="Wingdings" pitchFamily="2" charset="2"/>
              <a:buChar char="q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3E4-C1FD-4EBA-BBE4-0A002A76B8D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41-0AF9-4793-B43A-72F18D50029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1041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14081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676400" y="381000"/>
            <a:ext cx="7043738" cy="84613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3E4-C1FD-4EBA-BBE4-0A002A76B8D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41-0AF9-4793-B43A-72F18D5002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3E4-C1FD-4EBA-BBE4-0A002A76B8D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41-0AF9-4793-B43A-72F18D5002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3E4-C1FD-4EBA-BBE4-0A002A76B8D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41-0AF9-4793-B43A-72F18D5002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3E4-C1FD-4EBA-BBE4-0A002A76B8D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41-0AF9-4793-B43A-72F18D5002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3E4-C1FD-4EBA-BBE4-0A002A76B8D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41-0AF9-4793-B43A-72F18D5002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3E4-C1FD-4EBA-BBE4-0A002A76B8D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41-0AF9-4793-B43A-72F18D5002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3E4-C1FD-4EBA-BBE4-0A002A76B8D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41-0AF9-4793-B43A-72F18D5002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3E4-C1FD-4EBA-BBE4-0A002A76B8D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41-0AF9-4793-B43A-72F18D5002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3E4-C1FD-4EBA-BBE4-0A002A76B8D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41-0AF9-4793-B43A-72F18D5002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2"/>
          <p:cNvSpPr>
            <a:spLocks noChangeShapeType="1"/>
          </p:cNvSpPr>
          <p:nvPr userDrawn="1"/>
        </p:nvSpPr>
        <p:spPr bwMode="auto">
          <a:xfrm>
            <a:off x="107950" y="1096963"/>
            <a:ext cx="8928100" cy="0"/>
          </a:xfrm>
          <a:prstGeom prst="line">
            <a:avLst/>
          </a:prstGeom>
          <a:noFill/>
          <a:ln w="25400">
            <a:solidFill>
              <a:srgbClr val="3597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Lucida Sans Unicode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 bwMode="auto">
          <a:xfrm>
            <a:off x="6523038" y="6386513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endParaRPr lang="en-GB" dirty="0">
              <a:solidFill>
                <a:srgbClr val="0070C0"/>
              </a:solidFill>
              <a:latin typeface="Arial" charset="0"/>
              <a:cs typeface="+mn-cs"/>
            </a:endParaRPr>
          </a:p>
        </p:txBody>
      </p:sp>
      <p:pic>
        <p:nvPicPr>
          <p:cNvPr id="6" name="Picture 1041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131763"/>
            <a:ext cx="14081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2771775" y="115888"/>
            <a:ext cx="5184775" cy="836612"/>
          </a:xfrm>
        </p:spPr>
        <p:txBody>
          <a:bodyPr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hlink"/>
                </a:solidFill>
                <a:ea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image" Target="../media/image1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91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884488" y="6399213"/>
            <a:ext cx="2592387" cy="377825"/>
            <a:chOff x="1817" y="4031"/>
            <a:chExt cx="1633" cy="238"/>
          </a:xfrm>
        </p:grpSpPr>
        <p:sp>
          <p:nvSpPr>
            <p:cNvPr id="2" name="AutoShape 2"/>
            <p:cNvSpPr>
              <a:spLocks noChangeArrowheads="1"/>
            </p:cNvSpPr>
            <p:nvPr/>
          </p:nvSpPr>
          <p:spPr bwMode="auto">
            <a:xfrm>
              <a:off x="1817" y="4031"/>
              <a:ext cx="1633" cy="238"/>
            </a:xfrm>
            <a:prstGeom prst="roundRect">
              <a:avLst>
                <a:gd name="adj" fmla="val 41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1817" y="4076"/>
              <a:ext cx="1633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160" tIns="46080" rIns="92160" bIns="46080" anchor="ctr">
              <a:spAutoFit/>
            </a:bodyPr>
            <a:lstStyle/>
            <a:p>
              <a:pPr algn="ctr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fld id="{03A79153-546E-4AA4-8028-60522BD839F2}" type="slidenum">
                <a:rPr lang="en-GB" sz="1200" b="1">
                  <a:cs typeface="+mn-cs"/>
                </a:rPr>
                <a:pPr algn="ctr">
                  <a:lnSpc>
                    <a:spcPct val="95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/>
                </a:pPr>
                <a:t>‹#›</a:t>
              </a:fld>
              <a:endParaRPr lang="en-GB" sz="1200" b="1">
                <a:cs typeface="+mn-cs"/>
              </a:endParaRPr>
            </a:p>
          </p:txBody>
        </p:sp>
      </p:grp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4789488" y="6462713"/>
            <a:ext cx="367665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>
              <a:lnSpc>
                <a:spcPct val="95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1000" dirty="0">
                <a:cs typeface="+mn-cs"/>
              </a:rPr>
              <a:t>AdV Design </a:t>
            </a:r>
            <a:r>
              <a:rPr lang="fr-FR" sz="1000" dirty="0" err="1">
                <a:cs typeface="+mn-cs"/>
              </a:rPr>
              <a:t>Integration</a:t>
            </a:r>
            <a:r>
              <a:rPr lang="fr-FR" sz="1000" dirty="0">
                <a:cs typeface="+mn-cs"/>
              </a:rPr>
              <a:t> Meeting, </a:t>
            </a:r>
            <a:r>
              <a:rPr lang="fr-FR" sz="1000" dirty="0" err="1">
                <a:cs typeface="+mn-cs"/>
              </a:rPr>
              <a:t>Cascina</a:t>
            </a:r>
            <a:r>
              <a:rPr lang="en-GB" sz="1000" dirty="0">
                <a:cs typeface="+mn-cs"/>
              </a:rPr>
              <a:t> 09/12/2010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301750" y="0"/>
            <a:ext cx="7518400" cy="89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228600" rIns="0" bIns="2286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Klicken</a:t>
            </a:r>
            <a:r>
              <a:rPr lang="en-GB" dirty="0" smtClean="0"/>
              <a:t> </a:t>
            </a:r>
            <a:r>
              <a:rPr lang="en-GB" dirty="0" err="1" smtClean="0"/>
              <a:t>Sie</a:t>
            </a:r>
            <a:r>
              <a:rPr lang="en-GB" dirty="0" smtClean="0"/>
              <a:t>, um das Format des </a:t>
            </a:r>
            <a:r>
              <a:rPr lang="en-GB" dirty="0" err="1" smtClean="0"/>
              <a:t>Titeltextes</a:t>
            </a:r>
            <a:r>
              <a:rPr lang="en-GB" dirty="0" smtClean="0"/>
              <a:t> </a:t>
            </a:r>
            <a:r>
              <a:rPr lang="en-GB" dirty="0" err="1" smtClean="0"/>
              <a:t>zu</a:t>
            </a:r>
            <a:r>
              <a:rPr lang="en-GB" dirty="0" smtClean="0"/>
              <a:t> </a:t>
            </a:r>
            <a:r>
              <a:rPr lang="en-GB" dirty="0" err="1" smtClean="0"/>
              <a:t>bearbeiten</a:t>
            </a:r>
            <a:endParaRPr lang="en-GB" dirty="0" smtClean="0"/>
          </a:p>
        </p:txBody>
      </p:sp>
      <p:sp>
        <p:nvSpPr>
          <p:cNvPr id="3077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6275" y="1030288"/>
            <a:ext cx="7583488" cy="509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60" tIns="46080" rIns="92160" bIns="4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die Formate des Gliederungstextes zu bearbeiten</a:t>
            </a:r>
          </a:p>
          <a:p>
            <a:pPr lvl="1"/>
            <a:r>
              <a:rPr lang="en-GB" smtClean="0"/>
              <a:t>Zweite Gliederungsebene</a:t>
            </a:r>
          </a:p>
          <a:p>
            <a:pPr lvl="2"/>
            <a:r>
              <a:rPr lang="en-GB" smtClean="0"/>
              <a:t>Dritte Gliederungsebene</a:t>
            </a:r>
          </a:p>
          <a:p>
            <a:pPr lvl="3"/>
            <a:r>
              <a:rPr lang="en-GB" smtClean="0"/>
              <a:t>Vierte Gliederungsebene</a:t>
            </a:r>
          </a:p>
          <a:p>
            <a:pPr lvl="4"/>
            <a:r>
              <a:rPr lang="en-GB" smtClean="0"/>
              <a:t>Fünfte Gliederungsebene</a:t>
            </a:r>
          </a:p>
          <a:p>
            <a:pPr lvl="4"/>
            <a:r>
              <a:rPr lang="en-GB" smtClean="0"/>
              <a:t>Sechste Gliederungsebene</a:t>
            </a:r>
          </a:p>
          <a:p>
            <a:pPr lvl="4"/>
            <a:r>
              <a:rPr lang="en-GB" smtClean="0"/>
              <a:t>Siebente Gliederungsebene</a:t>
            </a:r>
          </a:p>
          <a:p>
            <a:pPr lvl="4"/>
            <a:r>
              <a:rPr lang="en-GB" smtClean="0"/>
              <a:t>Achte Gliederungsebene</a:t>
            </a:r>
          </a:p>
          <a:p>
            <a:pPr lvl="4"/>
            <a:r>
              <a:rPr lang="en-GB" smtClean="0"/>
              <a:t>Neunte Gliederungsebene</a:t>
            </a:r>
          </a:p>
        </p:txBody>
      </p:sp>
      <p:sp>
        <p:nvSpPr>
          <p:cNvPr id="1040" name="Text Box 16"/>
          <p:cNvSpPr txBox="1">
            <a:spLocks noChangeArrowheads="1"/>
          </p:cNvSpPr>
          <p:nvPr/>
        </p:nvSpPr>
        <p:spPr bwMode="auto">
          <a:xfrm>
            <a:off x="584200" y="6438900"/>
            <a:ext cx="998538" cy="24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2160" tIns="46080" rIns="92160" bIns="46080">
            <a:spAutoFit/>
          </a:bodyPr>
          <a:lstStyle/>
          <a:p>
            <a:pPr marL="228600" indent="-228600" defTabSz="449263">
              <a:spcBef>
                <a:spcPts val="3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sz="1000" dirty="0">
                <a:solidFill>
                  <a:srgbClr val="000000"/>
                </a:solidFill>
              </a:rPr>
              <a:t>H. </a:t>
            </a:r>
            <a:r>
              <a:rPr lang="en-US" sz="1000" dirty="0" err="1">
                <a:solidFill>
                  <a:srgbClr val="000000"/>
                </a:solidFill>
              </a:rPr>
              <a:t>Heitmann</a:t>
            </a:r>
            <a:endParaRPr lang="en-US" sz="1000" dirty="0">
              <a:solidFill>
                <a:srgbClr val="000000"/>
              </a:solidFill>
            </a:endParaRPr>
          </a:p>
        </p:txBody>
      </p:sp>
      <p:pic>
        <p:nvPicPr>
          <p:cNvPr id="3079" name="Picture 28" descr="advlogo_fina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152400"/>
            <a:ext cx="11430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</p:sldLayoutIdLst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" pitchFamily="18" charset="0"/>
        <a:defRPr sz="2400">
          <a:solidFill>
            <a:srgbClr val="4D4D4D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Lucida Sans Unicode" pitchFamily="34" charset="0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" pitchFamily="18" charset="0"/>
        <a:defRPr sz="2400">
          <a:solidFill>
            <a:srgbClr val="4D4D4D"/>
          </a:solidFill>
          <a:latin typeface="Verdana" pitchFamily="34" charset="0"/>
          <a:ea typeface="Lucida Sans Unicode" pitchFamily="34" charset="0"/>
          <a:cs typeface="Lucida Sans Unicode" pitchFamily="34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" pitchFamily="18" charset="0"/>
        <a:defRPr sz="2400">
          <a:solidFill>
            <a:srgbClr val="4D4D4D"/>
          </a:solidFill>
          <a:latin typeface="Verdana" pitchFamily="34" charset="0"/>
          <a:ea typeface="Lucida Sans Unicode" pitchFamily="34" charset="0"/>
          <a:cs typeface="Lucida Sans Unicode" pitchFamily="34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" pitchFamily="18" charset="0"/>
        <a:defRPr sz="2400">
          <a:solidFill>
            <a:srgbClr val="4D4D4D"/>
          </a:solidFill>
          <a:latin typeface="Verdana" pitchFamily="34" charset="0"/>
          <a:ea typeface="Lucida Sans Unicode" pitchFamily="34" charset="0"/>
          <a:cs typeface="Lucida Sans Unicode" pitchFamily="34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" pitchFamily="18" charset="0"/>
        <a:defRPr sz="2400">
          <a:solidFill>
            <a:srgbClr val="4D4D4D"/>
          </a:solidFill>
          <a:latin typeface="Verdana" pitchFamily="34" charset="0"/>
          <a:ea typeface="Lucida Sans Unicode" pitchFamily="34" charset="0"/>
          <a:cs typeface="Lucida Sans Unicode" pitchFamily="34" charset="0"/>
        </a:defRPr>
      </a:lvl5pPr>
      <a:lvl6pPr marL="4572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6pPr>
      <a:lvl7pPr marL="9144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7pPr>
      <a:lvl8pPr marL="1371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8pPr>
      <a:lvl9pPr marL="18288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9pPr>
    </p:titleStyle>
    <p:bodyStyle>
      <a:lvl1pPr marL="258763" indent="-258763" algn="l" defTabSz="449263" rtl="0" eaLnBrk="1" fontAlgn="base" hangingPunct="1">
        <a:spcBef>
          <a:spcPts val="12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9999"/>
          </a:solidFill>
          <a:latin typeface="+mn-lt"/>
          <a:ea typeface="Lucida Sans Unicode" pitchFamily="34" charset="0"/>
          <a:cs typeface="+mn-cs"/>
        </a:defRPr>
      </a:lvl1pPr>
      <a:lvl2pPr marL="685800" indent="-228600" algn="l" defTabSz="449263" rtl="0" eaLnBrk="1" fontAlgn="base" hangingPunct="1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4D4D4D"/>
          </a:solidFill>
          <a:latin typeface="+mn-lt"/>
          <a:ea typeface="Lucida Sans Unicode" pitchFamily="34" charset="0"/>
          <a:cs typeface="+mn-cs"/>
        </a:defRPr>
      </a:lvl2pPr>
      <a:lvl3pPr marL="1143000" indent="-228600" algn="l" defTabSz="449263" rtl="0" eaLnBrk="1" fontAlgn="base" hangingPunct="1">
        <a:spcBef>
          <a:spcPts val="2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4D4D4D"/>
          </a:solidFill>
          <a:latin typeface="+mn-lt"/>
          <a:ea typeface="Lucida Sans Unicode" pitchFamily="34" charset="0"/>
          <a:cs typeface="+mn-cs"/>
        </a:defRPr>
      </a:lvl3pPr>
      <a:lvl4pPr marL="1600200" indent="-228600" algn="l" defTabSz="449263" rtl="0" eaLnBrk="1" fontAlgn="base" hangingPunct="1">
        <a:spcBef>
          <a:spcPts val="1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400">
          <a:solidFill>
            <a:srgbClr val="4D4D4D"/>
          </a:solidFill>
          <a:latin typeface="+mn-lt"/>
          <a:ea typeface="Lucida Sans Unicode" pitchFamily="34" charset="0"/>
          <a:cs typeface="+mn-cs"/>
        </a:defRPr>
      </a:lvl4pPr>
      <a:lvl5pPr marL="20574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300">
          <a:solidFill>
            <a:srgbClr val="4D4D4D"/>
          </a:solidFill>
          <a:latin typeface="+mn-lt"/>
          <a:ea typeface="Lucida Sans Unicode" pitchFamily="34" charset="0"/>
          <a:cs typeface="+mn-cs"/>
        </a:defRPr>
      </a:lvl5pPr>
      <a:lvl6pPr marL="25146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300">
          <a:solidFill>
            <a:srgbClr val="4D4D4D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300">
          <a:solidFill>
            <a:srgbClr val="4D4D4D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300">
          <a:solidFill>
            <a:srgbClr val="4D4D4D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300">
          <a:solidFill>
            <a:srgbClr val="4D4D4D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">
              <a:schemeClr val="tx2"/>
            </a:gs>
            <a:gs pos="0">
              <a:schemeClr val="accent1">
                <a:tint val="66000"/>
                <a:satMod val="160000"/>
              </a:schemeClr>
            </a:gs>
            <a:gs pos="3300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8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714500" y="285750"/>
            <a:ext cx="7043738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28750"/>
            <a:ext cx="8229600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CC7F29A-E76B-4CC9-80D1-4D99E6E81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3" name="Picture 28" descr="advlogo_fina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369888"/>
            <a:ext cx="1143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A6A6A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q"/>
        <a:defRPr sz="2000" kern="1200">
          <a:solidFill>
            <a:srgbClr val="595959"/>
          </a:solidFill>
          <a:latin typeface="+mj-lt"/>
          <a:ea typeface="ＭＳ Ｐゴシック" charset="-128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595959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">
              <a:schemeClr val="tx2"/>
            </a:gs>
            <a:gs pos="0">
              <a:schemeClr val="accent1">
                <a:tint val="66000"/>
                <a:satMod val="160000"/>
              </a:schemeClr>
            </a:gs>
            <a:gs pos="3300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8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714500" y="285750"/>
            <a:ext cx="7043738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28750"/>
            <a:ext cx="8229600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CC7F29A-E76B-4CC9-80D1-4D99E6E81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3" name="Picture 28" descr="advlogo_fina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369888"/>
            <a:ext cx="1143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A6A6A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q"/>
        <a:defRPr sz="2000" kern="1200">
          <a:solidFill>
            <a:srgbClr val="595959"/>
          </a:solidFill>
          <a:latin typeface="+mj-lt"/>
          <a:ea typeface="ＭＳ Ｐゴシック" charset="-128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595959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">
              <a:schemeClr val="tx2"/>
            </a:gs>
            <a:gs pos="0">
              <a:schemeClr val="accent1">
                <a:tint val="66000"/>
                <a:satMod val="160000"/>
              </a:schemeClr>
            </a:gs>
            <a:gs pos="3300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8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714500" y="285750"/>
            <a:ext cx="7043738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28750"/>
            <a:ext cx="8229600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CC7F29A-E76B-4CC9-80D1-4D99E6E81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3" name="Picture 28" descr="advlogo_fina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369888"/>
            <a:ext cx="1143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A6A6A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q"/>
        <a:defRPr sz="2000" kern="1200">
          <a:solidFill>
            <a:srgbClr val="595959"/>
          </a:solidFill>
          <a:latin typeface="+mj-lt"/>
          <a:ea typeface="ＭＳ Ｐゴシック" charset="-128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595959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">
              <a:schemeClr val="tx2"/>
            </a:gs>
            <a:gs pos="0">
              <a:schemeClr val="accent1">
                <a:tint val="66000"/>
                <a:satMod val="160000"/>
              </a:schemeClr>
            </a:gs>
            <a:gs pos="3300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8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714500" y="285750"/>
            <a:ext cx="7043738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28750"/>
            <a:ext cx="8229600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CC7F29A-E76B-4CC9-80D1-4D99E6E81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3" name="Picture 28" descr="advlogo_fina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369888"/>
            <a:ext cx="1143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A6A6A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q"/>
        <a:defRPr sz="2000" kern="1200">
          <a:solidFill>
            <a:srgbClr val="595959"/>
          </a:solidFill>
          <a:latin typeface="+mj-lt"/>
          <a:ea typeface="ＭＳ Ｐゴシック" charset="-128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595959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">
              <a:schemeClr val="tx2"/>
            </a:gs>
            <a:gs pos="0">
              <a:schemeClr val="accent1">
                <a:tint val="66000"/>
                <a:satMod val="160000"/>
              </a:schemeClr>
            </a:gs>
            <a:gs pos="3300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8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714500" y="285750"/>
            <a:ext cx="7043738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28750"/>
            <a:ext cx="8229600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CC7F29A-E76B-4CC9-80D1-4D99E6E81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3" name="Picture 28" descr="advlogo_fina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369888"/>
            <a:ext cx="1143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  <p:sldLayoutId id="2147484019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A6A6A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q"/>
        <a:defRPr sz="2000" kern="1200">
          <a:solidFill>
            <a:srgbClr val="595959"/>
          </a:solidFill>
          <a:latin typeface="+mj-lt"/>
          <a:ea typeface="ＭＳ Ｐゴシック" charset="-128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595959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">
              <a:schemeClr val="tx2"/>
            </a:gs>
            <a:gs pos="0">
              <a:schemeClr val="accent1">
                <a:tint val="66000"/>
                <a:satMod val="160000"/>
              </a:schemeClr>
            </a:gs>
            <a:gs pos="3300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8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714500" y="285750"/>
            <a:ext cx="7043738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28750"/>
            <a:ext cx="8229600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EGO Council - Cascina, Dec 4,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G.Losurdo - AdV Project Leader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CC7F29A-E76B-4CC9-80D1-4D99E6E81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3" name="Picture 28" descr="advlogo_fina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369888"/>
            <a:ext cx="1143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  <p:sldLayoutId id="2147484032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A6A6A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6A6A6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q"/>
        <a:defRPr sz="2000" kern="1200">
          <a:solidFill>
            <a:srgbClr val="595959"/>
          </a:solidFill>
          <a:latin typeface="+mj-lt"/>
          <a:ea typeface="ＭＳ Ｐゴシック" charset="-128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595959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rgbClr val="595959"/>
          </a:solidFill>
          <a:latin typeface="Microsoft Sans Serif" pitchFamily="34" charset="0"/>
          <a:ea typeface="ＭＳ Ｐゴシック" charset="-128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C5066-EF24-42DA-855D-3F2A37EC2E2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FE478-B3C7-40F8-8BE4-3BA506786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  <p:sldLayoutId id="214748404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9B3E4-C1FD-4EBA-BBE4-0A002A76B8D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33441-0AF9-4793-B43A-72F18D5002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  <p:sldLayoutId id="21474840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orkarea.ego-gw.it/ego2/virgo/advanced-virgo/vac/technical-drawings/gr-7-bs-sr/03Apr2013_General_assembly_BS-SR.stp/" TargetMode="External"/><Relationship Id="rId1" Type="http://schemas.openxmlformats.org/officeDocument/2006/relationships/slideLayout" Target="../slideLayouts/slideLayout1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orkarea.ego-gw.it/ego2/virgo/advanced-virgo/vac/technical-drawings/gr3-bs-pr/03Apr2013_General_assembly_BS-PR.stp/" TargetMode="External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3.xml"/><Relationship Id="rId4" Type="http://schemas.openxmlformats.org/officeDocument/2006/relationships/hyperlink" Target="https://workarea.ego-gw.it/ego2/virgo/advanced-virgo/vac/technical-drawings/gr3-bs-pr/Link_cone_side_PR_Gr.7.dwfx/at_downloa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1633" y="3857846"/>
            <a:ext cx="8381999" cy="836612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i="1" dirty="0" smtClean="0">
                <a:solidFill>
                  <a:schemeClr val="tx1"/>
                </a:solidFill>
              </a:rPr>
              <a:t>AdV</a:t>
            </a:r>
            <a:r>
              <a:rPr lang="it-IT" sz="3600" dirty="0" smtClean="0">
                <a:solidFill>
                  <a:schemeClr val="tx1"/>
                </a:solidFill>
              </a:rPr>
              <a:t>  VAC - Enlarged Links Status</a:t>
            </a:r>
            <a:br>
              <a:rPr lang="it-IT" sz="3600" dirty="0" smtClean="0">
                <a:solidFill>
                  <a:schemeClr val="tx1"/>
                </a:solidFill>
              </a:rPr>
            </a:br>
            <a:r>
              <a:rPr lang="it-IT" sz="3600" u="sng" dirty="0" smtClean="0">
                <a:solidFill>
                  <a:schemeClr val="tx1"/>
                </a:solidFill>
              </a:rPr>
              <a:t>Finalization of Input links and others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2700" b="0" i="1" dirty="0" smtClean="0">
                <a:solidFill>
                  <a:schemeClr val="tx1"/>
                </a:solidFill>
              </a:rPr>
              <a:t/>
            </a:r>
            <a:br>
              <a:rPr lang="it-IT" sz="2700" b="0" i="1" dirty="0" smtClean="0">
                <a:solidFill>
                  <a:schemeClr val="tx1"/>
                </a:solidFill>
              </a:rPr>
            </a:br>
            <a:r>
              <a:rPr lang="it-IT" sz="2700" b="0" i="1" dirty="0" smtClean="0">
                <a:solidFill>
                  <a:schemeClr val="tx1"/>
                </a:solidFill>
              </a:rPr>
              <a:t>AdV Weekly meeting</a:t>
            </a:r>
            <a:r>
              <a:rPr lang="it-IT" sz="2700" b="0" i="1" dirty="0" smtClean="0">
                <a:solidFill>
                  <a:schemeClr val="tx1"/>
                </a:solidFill>
              </a:rPr>
              <a:t> </a:t>
            </a:r>
            <a:r>
              <a:rPr lang="it-IT" sz="2700" b="0" i="1" dirty="0" smtClean="0">
                <a:solidFill>
                  <a:schemeClr val="tx1"/>
                </a:solidFill>
              </a:rPr>
              <a:t>– 04 Apr 2013</a:t>
            </a:r>
            <a:br>
              <a:rPr lang="it-IT" sz="2700" b="0" i="1" dirty="0" smtClean="0">
                <a:solidFill>
                  <a:schemeClr val="tx1"/>
                </a:solidFill>
              </a:rPr>
            </a:br>
            <a:r>
              <a:rPr lang="it-IT" sz="2700" b="0" i="1" dirty="0" smtClean="0">
                <a:solidFill>
                  <a:schemeClr val="tx1"/>
                </a:solidFill>
              </a:rPr>
              <a:t/>
            </a:r>
            <a:br>
              <a:rPr lang="it-IT" sz="2700" b="0" i="1" dirty="0" smtClean="0">
                <a:solidFill>
                  <a:schemeClr val="tx1"/>
                </a:solidFill>
              </a:rPr>
            </a:br>
            <a:r>
              <a:rPr lang="it-IT" sz="2700" b="0" i="1" dirty="0" smtClean="0">
                <a:solidFill>
                  <a:schemeClr val="tx1"/>
                </a:solidFill>
              </a:rPr>
              <a:t/>
            </a:r>
            <a:br>
              <a:rPr lang="it-IT" sz="2700" b="0" i="1" dirty="0" smtClean="0">
                <a:solidFill>
                  <a:schemeClr val="tx1"/>
                </a:solidFill>
              </a:rPr>
            </a:br>
            <a:endParaRPr lang="en-US" b="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305800" cy="452596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it-IT" sz="2400" dirty="0" smtClean="0"/>
              <a:t>Links finalization</a:t>
            </a:r>
            <a:endParaRPr lang="en-US" sz="2400" dirty="0" smtClean="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400" dirty="0" smtClean="0"/>
              <a:t>NI-BS </a:t>
            </a:r>
            <a:r>
              <a:rPr lang="en-US" sz="2400" dirty="0" smtClean="0"/>
              <a:t>link design </a:t>
            </a:r>
            <a:r>
              <a:rPr lang="en-US" sz="2400" dirty="0" smtClean="0"/>
              <a:t>- </a:t>
            </a:r>
            <a:r>
              <a:rPr lang="en-US" sz="2400" dirty="0" smtClean="0"/>
              <a:t>free discussion</a:t>
            </a:r>
          </a:p>
          <a:p>
            <a:pPr>
              <a:lnSpc>
                <a:spcPct val="120000"/>
              </a:lnSpc>
              <a:spcAft>
                <a:spcPts val="600"/>
              </a:spcAft>
              <a:buNone/>
            </a:pPr>
            <a:endParaRPr lang="en-US" sz="2400" dirty="0" smtClean="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400" dirty="0" smtClean="0"/>
              <a:t>Other parts to be frozen (separate order)</a:t>
            </a:r>
          </a:p>
          <a:p>
            <a:pPr>
              <a:lnSpc>
                <a:spcPct val="120000"/>
              </a:lnSpc>
              <a:spcAft>
                <a:spcPts val="600"/>
              </a:spcAft>
              <a:buNone/>
            </a:pPr>
            <a:r>
              <a:rPr lang="en-US" sz="2400" dirty="0" smtClean="0"/>
              <a:t>	_ big tower flanges Ø 1000mm</a:t>
            </a:r>
          </a:p>
          <a:p>
            <a:pPr>
              <a:lnSpc>
                <a:spcPct val="120000"/>
              </a:lnSpc>
              <a:spcAft>
                <a:spcPts val="600"/>
              </a:spcAft>
              <a:buNone/>
            </a:pPr>
            <a:r>
              <a:rPr lang="en-US" sz="2400" dirty="0" smtClean="0"/>
              <a:t>	_ flanges FP towers / tube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it-IT" sz="2400" dirty="0" smtClean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it-IT" sz="2400" dirty="0" smtClean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it-IT" sz="2400" dirty="0" smtClean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it-IT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9230" y="394647"/>
            <a:ext cx="7043738" cy="846138"/>
          </a:xfrm>
        </p:spPr>
        <p:txBody>
          <a:bodyPr>
            <a:normAutofit/>
          </a:bodyPr>
          <a:lstStyle/>
          <a:p>
            <a:r>
              <a:rPr lang="it-IT" dirty="0" smtClean="0"/>
              <a:t>SUMMARY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0554" y="532847"/>
            <a:ext cx="6596781" cy="611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53212" y="3836473"/>
            <a:ext cx="204108" cy="909617"/>
          </a:xfrm>
          <a:prstGeom prst="rect">
            <a:avLst/>
          </a:prstGeom>
          <a:solidFill>
            <a:srgbClr val="00B05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50213" y="2021114"/>
            <a:ext cx="232422" cy="909617"/>
          </a:xfrm>
          <a:prstGeom prst="rect">
            <a:avLst/>
          </a:prstGeom>
          <a:solidFill>
            <a:srgbClr val="00B05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10463" y="3281480"/>
            <a:ext cx="795400" cy="175820"/>
          </a:xfrm>
          <a:prstGeom prst="rect">
            <a:avLst/>
          </a:prstGeom>
          <a:solidFill>
            <a:srgbClr val="00B05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167039" y="3312268"/>
            <a:ext cx="828114" cy="112406"/>
          </a:xfrm>
          <a:prstGeom prst="rect">
            <a:avLst/>
          </a:prstGeom>
          <a:solidFill>
            <a:srgbClr val="00B05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53821" y="381000"/>
            <a:ext cx="7043738" cy="846138"/>
          </a:xfrm>
          <a:solidFill>
            <a:schemeClr val="bg1"/>
          </a:solidFill>
        </p:spPr>
        <p:txBody>
          <a:bodyPr/>
          <a:lstStyle/>
          <a:p>
            <a:r>
              <a:rPr lang="it-IT" dirty="0" smtClean="0"/>
              <a:t>Enlarged Links Layout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8769" y="5128679"/>
            <a:ext cx="8229600" cy="1438376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lang="it-IT" sz="2400" dirty="0" smtClean="0">
              <a:solidFill>
                <a:schemeClr val="tx1"/>
              </a:solidFill>
            </a:endParaRPr>
          </a:p>
          <a:p>
            <a:r>
              <a:rPr lang="it-IT" sz="2400" dirty="0" smtClean="0">
                <a:solidFill>
                  <a:schemeClr val="tx1"/>
                </a:solidFill>
              </a:rPr>
              <a:t>optical confirmation by SLC in progress</a:t>
            </a:r>
          </a:p>
          <a:p>
            <a:endParaRPr lang="it-IT" sz="2400" dirty="0" smtClean="0">
              <a:solidFill>
                <a:schemeClr val="tx1"/>
              </a:solidFill>
            </a:endParaRPr>
          </a:p>
          <a:p>
            <a:endParaRPr lang="it-IT" sz="2400" dirty="0" smtClean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46761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r>
              <a:rPr lang="en-US" sz="2400" dirty="0" smtClean="0"/>
              <a:t>Other links </a:t>
            </a:r>
            <a:r>
              <a:rPr lang="en-US" sz="2400" dirty="0" smtClean="0"/>
              <a:t>have </a:t>
            </a:r>
            <a:r>
              <a:rPr lang="en-US" sz="2400" dirty="0" smtClean="0"/>
              <a:t>been discussed , and can be considered ready for the RR review </a:t>
            </a:r>
            <a:r>
              <a:rPr lang="en-US" sz="2400" dirty="0" smtClean="0"/>
              <a:t>.</a:t>
            </a:r>
          </a:p>
          <a:p>
            <a:r>
              <a:rPr lang="it-IT" sz="2400" dirty="0" smtClean="0"/>
              <a:t>No changes have been done on SR-BS </a:t>
            </a:r>
            <a:r>
              <a:rPr lang="it-IT" sz="2400" dirty="0" smtClean="0">
                <a:hlinkClick r:id="rId2"/>
              </a:rPr>
              <a:t>https://workarea.ego-gw.it/ego2/virgo/advanced-virgo/vac/technical-drawings/gr-7-bs-sr/03Apr2013_General_assembly_BS-SR.stp</a:t>
            </a:r>
            <a:r>
              <a:rPr lang="it-IT" sz="2400" dirty="0" smtClean="0">
                <a:hlinkClick r:id="rId2"/>
              </a:rPr>
              <a:t>/</a:t>
            </a:r>
            <a:endParaRPr lang="it-IT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A few changes on PR-BS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it-IT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INPUT-BS links to be finalized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609600" y="1657598"/>
            <a:ext cx="8229600" cy="77684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https://workarea.ego-gw.it/ego2/virgo/advanced-virgo/vac/technical-drawings/gr3-bs-pr/03Apr2013_General_assembly_BS-PR.stp/</a:t>
            </a: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2161308" y="390897"/>
            <a:ext cx="5689951" cy="846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BS-PR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245" y="2161307"/>
            <a:ext cx="4143763" cy="3265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5275" y="3112511"/>
            <a:ext cx="5038725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38943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2 ports added on the POPR </a:t>
            </a:r>
            <a:r>
              <a:rPr lang="en-US" sz="2800" dirty="0" smtClean="0"/>
              <a:t>cone (requested by PAY)</a:t>
            </a:r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additions on PR-BS link (PAY)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4514" y="2711229"/>
            <a:ext cx="3860716" cy="2211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347" y="1923184"/>
            <a:ext cx="417195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281055" y="1938187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hlinkClick r:id="rId4"/>
              </a:rPr>
              <a:t>https</a:t>
            </a:r>
            <a:r>
              <a:rPr lang="en-US" sz="1400" dirty="0" smtClean="0">
                <a:hlinkClick r:id="rId4"/>
              </a:rPr>
              <a:t>://</a:t>
            </a:r>
            <a:r>
              <a:rPr lang="en-US" sz="1400" dirty="0" smtClean="0">
                <a:hlinkClick r:id="rId4"/>
              </a:rPr>
              <a:t>workarea.ego-gw.it/ego2/virgo/advanced-virgo/vac/technical-drawings/gr3-bs-pr/Link_cone_side_PR_Gr.7.dwfx/at_download</a:t>
            </a:r>
            <a:endParaRPr lang="en-US" sz="1400" dirty="0" smtClean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last version, to </a:t>
            </a:r>
            <a:r>
              <a:rPr lang="en-US" sz="2400" dirty="0" smtClean="0"/>
              <a:t>be </a:t>
            </a:r>
            <a:r>
              <a:rPr lang="en-US" sz="2400" dirty="0" smtClean="0"/>
              <a:t>further changed </a:t>
            </a:r>
            <a:r>
              <a:rPr lang="en-US" sz="2400" dirty="0" err="1" smtClean="0"/>
              <a:t>vs</a:t>
            </a:r>
            <a:r>
              <a:rPr lang="en-US" sz="2400" dirty="0" smtClean="0"/>
              <a:t> </a:t>
            </a:r>
            <a:r>
              <a:rPr lang="en-US" sz="2400" dirty="0" smtClean="0"/>
              <a:t>SLC/TCS needs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Input-BS link to be finalized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14" y="2142198"/>
            <a:ext cx="7614681" cy="4422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3924795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Two ports , normally not used, same as for the tube-input ones</a:t>
            </a:r>
          </a:p>
          <a:p>
            <a:r>
              <a:rPr lang="en-US" sz="2400" dirty="0" smtClean="0"/>
              <a:t>Can confirm it?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ports on Towers - Tube flange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0536" y="427513"/>
            <a:ext cx="4713464" cy="748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516" y="3181350"/>
            <a:ext cx="32766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5537" y="745880"/>
            <a:ext cx="6596781" cy="611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62693"/>
            <a:ext cx="8229600" cy="1261753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 proposal is to have the same two </a:t>
            </a:r>
            <a:r>
              <a:rPr lang="en-US" sz="2400" dirty="0" smtClean="0"/>
              <a:t>ports , normally not used, </a:t>
            </a:r>
            <a:r>
              <a:rPr lang="en-US" sz="2400" dirty="0" smtClean="0"/>
              <a:t>also for other towers</a:t>
            </a:r>
          </a:p>
          <a:p>
            <a:r>
              <a:rPr lang="en-US" sz="2400" dirty="0" smtClean="0"/>
              <a:t>Can be confirmed?</a:t>
            </a: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it-IT" dirty="0" smtClean="0"/>
              <a:t>Small ports on BS/SR/PR flanges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260769" y="3301340"/>
            <a:ext cx="380011" cy="19000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258790" y="3691247"/>
            <a:ext cx="310737" cy="22761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524499" y="4667003"/>
            <a:ext cx="126670" cy="26917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465122" y="4079175"/>
            <a:ext cx="160318" cy="24344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908468" y="4089070"/>
            <a:ext cx="102919" cy="28104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918364" y="4560125"/>
            <a:ext cx="152400" cy="37011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108862" y="3697187"/>
            <a:ext cx="217715" cy="18604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049486" y="3241964"/>
            <a:ext cx="277092" cy="24146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225143" y="6056416"/>
            <a:ext cx="267118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These flanges are existing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1" name="Straight Arrow Connector 30"/>
          <p:cNvCxnSpPr>
            <a:stCxn id="29" idx="1"/>
          </p:cNvCxnSpPr>
          <p:nvPr/>
        </p:nvCxnSpPr>
        <p:spPr>
          <a:xfrm flipH="1" flipV="1">
            <a:off x="4928261" y="5913912"/>
            <a:ext cx="296882" cy="32717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9" idx="1"/>
          </p:cNvCxnSpPr>
          <p:nvPr/>
        </p:nvCxnSpPr>
        <p:spPr>
          <a:xfrm flipH="1">
            <a:off x="4928261" y="6241082"/>
            <a:ext cx="296882" cy="19534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06780" y="4237512"/>
            <a:ext cx="267118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These flanges are existing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H="1" flipV="1">
            <a:off x="1921825" y="3703122"/>
            <a:ext cx="191983" cy="619496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2090057" y="3679372"/>
            <a:ext cx="354282" cy="67887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MC: two </a:t>
            </a:r>
            <a:r>
              <a:rPr lang="en-US" dirty="0" smtClean="0"/>
              <a:t>flanges shall </a:t>
            </a:r>
            <a:r>
              <a:rPr lang="en-US" dirty="0" smtClean="0"/>
              <a:t>be </a:t>
            </a:r>
            <a:r>
              <a:rPr lang="en-US" dirty="0" smtClean="0"/>
              <a:t>replaced (W,N); </a:t>
            </a:r>
            <a:r>
              <a:rPr lang="en-US" dirty="0" smtClean="0"/>
              <a:t>existing. </a:t>
            </a:r>
          </a:p>
          <a:p>
            <a:r>
              <a:rPr lang="en-US" dirty="0" smtClean="0"/>
              <a:t>INJ: one or two new flanges. The optical design is perhaps ready for the input one, plan for the other one? </a:t>
            </a:r>
          </a:p>
          <a:p>
            <a:r>
              <a:rPr lang="en-US" dirty="0" smtClean="0"/>
              <a:t>FP towers: 4 new flanges needed for TCS TBC</a:t>
            </a:r>
          </a:p>
          <a:p>
            <a:endParaRPr lang="en-US" dirty="0" smtClean="0"/>
          </a:p>
          <a:p>
            <a:r>
              <a:rPr lang="en-US" dirty="0" smtClean="0"/>
              <a:t>When possible, new flanges shall be realized by modifying part of the 6 dismounted ones.</a:t>
            </a:r>
          </a:p>
          <a:p>
            <a:r>
              <a:rPr lang="en-US" dirty="0" smtClean="0"/>
              <a:t>A single ‘procurement’ including the MC pipe modification </a:t>
            </a:r>
            <a:r>
              <a:rPr lang="en-US" dirty="0" err="1" smtClean="0"/>
              <a:t>sahll</a:t>
            </a:r>
            <a:r>
              <a:rPr lang="en-US" dirty="0" smtClean="0"/>
              <a:t> be done. </a:t>
            </a:r>
            <a:r>
              <a:rPr lang="en-US" u="sng" dirty="0" smtClean="0"/>
              <a:t>Normally we need to order the works well before the summer to have the items in fall.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1000mm flanges not link-related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69075" y="132706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Need to be discussed at one of the first DIM, to prepare the finalization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676400" y="381000"/>
            <a:ext cx="7043738" cy="846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DT /IB cryotrap</a:t>
            </a:r>
            <a:r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145" y="2393436"/>
            <a:ext cx="7351878" cy="4464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4264" y="0"/>
            <a:ext cx="4117632" cy="6481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3513" y="200025"/>
            <a:ext cx="6276975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dV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Verdana"/>
        <a:ea typeface=""/>
        <a:cs typeface="Lucida Sans Unicode"/>
      </a:majorFont>
      <a:minorFont>
        <a:latin typeface="Verdana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 algn="ctr">
          <a:solidFill>
            <a:srgbClr val="FF0000"/>
          </a:solidFill>
          <a:round/>
          <a:headEnd/>
          <a:tailEnd/>
        </a:ln>
      </a:spPr>
      <a:bodyPr wrap="none" lIns="90000" tIns="46800" rIns="90000" bIns="46800" anchor="ctr"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osurdo_AdV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Losurdo_AdV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Losurdo_AdV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Losurdo_AdV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Losurdo_AdV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5_Losurdo_AdV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AdV A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</Template>
  <TotalTime>7645</TotalTime>
  <Words>293</Words>
  <Application>Microsoft Office PowerPoint</Application>
  <PresentationFormat>On-screen Show (4:3)</PresentationFormat>
  <Paragraphs>49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Office Theme</vt:lpstr>
      <vt:lpstr>AdV</vt:lpstr>
      <vt:lpstr>Losurdo_AdV_theme</vt:lpstr>
      <vt:lpstr>1_Losurdo_AdV_theme</vt:lpstr>
      <vt:lpstr>1_Office Theme</vt:lpstr>
      <vt:lpstr>2_Losurdo_AdV_theme</vt:lpstr>
      <vt:lpstr>3_Losurdo_AdV_theme</vt:lpstr>
      <vt:lpstr>2_Office Theme</vt:lpstr>
      <vt:lpstr>4_Losurdo_AdV_theme</vt:lpstr>
      <vt:lpstr>5_Losurdo_AdV_theme</vt:lpstr>
      <vt:lpstr>3_Office Theme</vt:lpstr>
      <vt:lpstr>AdV AP</vt:lpstr>
      <vt:lpstr>AdV  VAC - Enlarged Links Status Finalization of Input links and others   AdV Weekly meeting – 04 Apr 2013   </vt:lpstr>
      <vt:lpstr>SUMMARY</vt:lpstr>
      <vt:lpstr>Enlarged Links Layout</vt:lpstr>
      <vt:lpstr>INPUT-BS links to be finalized</vt:lpstr>
      <vt:lpstr>Slide 5</vt:lpstr>
      <vt:lpstr>New additions on PR-BS link (PAY)</vt:lpstr>
      <vt:lpstr>Input-BS link to be finalized</vt:lpstr>
      <vt:lpstr>Small ports on Towers - Tube flange</vt:lpstr>
      <vt:lpstr>Small ports on BS/SR/PR flanges</vt:lpstr>
      <vt:lpstr>1000mm flanges not link-related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Antonio Pasqualetti</cp:lastModifiedBy>
  <cp:revision>129</cp:revision>
  <dcterms:created xsi:type="dcterms:W3CDTF">2006-08-16T00:00:00Z</dcterms:created>
  <dcterms:modified xsi:type="dcterms:W3CDTF">2013-04-04T11:59:13Z</dcterms:modified>
</cp:coreProperties>
</file>