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5"/>
  </p:notesMasterIdLst>
  <p:handoutMasterIdLst>
    <p:handoutMasterId r:id="rId56"/>
  </p:handoutMasterIdLst>
  <p:sldIdLst>
    <p:sldId id="265" r:id="rId2"/>
    <p:sldId id="291" r:id="rId3"/>
    <p:sldId id="278" r:id="rId4"/>
    <p:sldId id="289" r:id="rId5"/>
    <p:sldId id="357" r:id="rId6"/>
    <p:sldId id="276" r:id="rId7"/>
    <p:sldId id="296" r:id="rId8"/>
    <p:sldId id="286" r:id="rId9"/>
    <p:sldId id="355" r:id="rId10"/>
    <p:sldId id="321" r:id="rId11"/>
    <p:sldId id="337" r:id="rId12"/>
    <p:sldId id="267" r:id="rId13"/>
    <p:sldId id="294" r:id="rId14"/>
    <p:sldId id="269" r:id="rId15"/>
    <p:sldId id="295" r:id="rId16"/>
    <p:sldId id="297" r:id="rId17"/>
    <p:sldId id="323" r:id="rId18"/>
    <p:sldId id="322" r:id="rId19"/>
    <p:sldId id="298" r:id="rId20"/>
    <p:sldId id="299" r:id="rId21"/>
    <p:sldId id="300" r:id="rId22"/>
    <p:sldId id="268" r:id="rId23"/>
    <p:sldId id="266" r:id="rId24"/>
    <p:sldId id="338" r:id="rId25"/>
    <p:sldId id="339" r:id="rId26"/>
    <p:sldId id="342" r:id="rId27"/>
    <p:sldId id="312" r:id="rId28"/>
    <p:sldId id="325" r:id="rId29"/>
    <p:sldId id="326" r:id="rId30"/>
    <p:sldId id="327" r:id="rId31"/>
    <p:sldId id="328" r:id="rId32"/>
    <p:sldId id="329" r:id="rId33"/>
    <p:sldId id="313" r:id="rId34"/>
    <p:sldId id="358" r:id="rId35"/>
    <p:sldId id="359" r:id="rId36"/>
    <p:sldId id="360" r:id="rId37"/>
    <p:sldId id="361" r:id="rId38"/>
    <p:sldId id="362" r:id="rId39"/>
    <p:sldId id="365" r:id="rId40"/>
    <p:sldId id="366" r:id="rId41"/>
    <p:sldId id="364" r:id="rId42"/>
    <p:sldId id="306" r:id="rId43"/>
    <p:sldId id="272" r:id="rId44"/>
    <p:sldId id="308" r:id="rId45"/>
    <p:sldId id="273" r:id="rId46"/>
    <p:sldId id="309" r:id="rId47"/>
    <p:sldId id="307" r:id="rId48"/>
    <p:sldId id="274" r:id="rId49"/>
    <p:sldId id="310" r:id="rId50"/>
    <p:sldId id="333" r:id="rId51"/>
    <p:sldId id="343" r:id="rId52"/>
    <p:sldId id="347" r:id="rId53"/>
    <p:sldId id="356" r:id="rId5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71" autoAdjust="0"/>
  </p:normalViewPr>
  <p:slideViewPr>
    <p:cSldViewPr snapToGrid="0" snapToObjects="1">
      <p:cViewPr varScale="1">
        <p:scale>
          <a:sx n="70" d="100"/>
          <a:sy n="70" d="100"/>
        </p:scale>
        <p:origin x="-1380" y="-90"/>
      </p:cViewPr>
      <p:guideLst>
        <p:guide orient="horz" pos="2160"/>
        <p:guide pos="2880"/>
      </p:guideLst>
    </p:cSldViewPr>
  </p:slideViewPr>
  <p:outlineViewPr>
    <p:cViewPr>
      <p:scale>
        <a:sx n="33" d="100"/>
        <a:sy n="33" d="100"/>
      </p:scale>
      <p:origin x="0" y="822"/>
    </p:cViewPr>
  </p:outlineViewPr>
  <p:notesTextViewPr>
    <p:cViewPr>
      <p:scale>
        <a:sx n="100" d="100"/>
        <a:sy n="100" d="100"/>
      </p:scale>
      <p:origin x="0" y="0"/>
    </p:cViewPr>
  </p:notesTextViewPr>
  <p:notesViewPr>
    <p:cSldViewPr snapToGrid="0" snapToObjects="1">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240A830-2CE4-4051-BB21-EDFCF6B2C108}" type="datetimeFigureOut">
              <a:rPr lang="en-US" smtClean="0"/>
              <a:t>8/31/2016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079CBD3-FE1A-4004-88C5-E4DAE3888923}" type="slidenum">
              <a:rPr lang="en-US" smtClean="0"/>
              <a:t>‹#›</a:t>
            </a:fld>
            <a:endParaRPr lang="en-US"/>
          </a:p>
        </p:txBody>
      </p:sp>
    </p:spTree>
    <p:extLst>
      <p:ext uri="{BB962C8B-B14F-4D97-AF65-F5344CB8AC3E}">
        <p14:creationId xmlns:p14="http://schemas.microsoft.com/office/powerpoint/2010/main" val="4102454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21CB58-84BD-4271-BB39-D6C26B2C0DFF}" type="datetimeFigureOut">
              <a:rPr lang="en-US" smtClean="0"/>
              <a:t>8/31/2016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1C6468-C079-4B71-BA33-C1DAA882EE55}" type="slidenum">
              <a:rPr lang="en-US" smtClean="0"/>
              <a:t>‹#›</a:t>
            </a:fld>
            <a:endParaRPr lang="en-US"/>
          </a:p>
        </p:txBody>
      </p:sp>
    </p:spTree>
    <p:extLst>
      <p:ext uri="{BB962C8B-B14F-4D97-AF65-F5344CB8AC3E}">
        <p14:creationId xmlns:p14="http://schemas.microsoft.com/office/powerpoint/2010/main" val="712918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dirty="0" smtClean="0">
                <a:solidFill>
                  <a:prstClr val="black">
                    <a:tint val="75000"/>
                  </a:prstClr>
                </a:solidFill>
              </a:rPr>
              <a:t>F. Travasso on behalf of Monolithic Group</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 y="25400"/>
            <a:ext cx="9055100" cy="868362"/>
          </a:xfrm>
          <a:effectLst>
            <a:outerShdw blurRad="50800" dist="38100" dir="2700000" algn="tl" rotWithShape="0">
              <a:prstClr val="black">
                <a:alpha val="40000"/>
              </a:prstClr>
            </a:outerShdw>
          </a:effectLst>
        </p:spPr>
        <p:txBody>
          <a:bodyPr>
            <a:noAutofit/>
          </a:bodyPr>
          <a:lstStyle>
            <a:lvl1pPr algn="ctr">
              <a:defRPr sz="3200" b="1" i="0" baseline="0">
                <a:solidFill>
                  <a:schemeClr val="tx2"/>
                </a:solidFill>
                <a:latin typeface="Gotham Book"/>
                <a:cs typeface="Gotham Book"/>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71601"/>
            <a:ext cx="8229600" cy="4876800"/>
          </a:xfrm>
          <a:noFill/>
          <a:scene3d>
            <a:camera prst="orthographicFront"/>
            <a:lightRig rig="threePt" dir="t"/>
          </a:scene3d>
          <a:sp3d>
            <a:bevelT/>
          </a:sp3d>
        </p:spPr>
        <p:txBody>
          <a:bodyPr tIns="71993" anchor="t" anchorCtr="0"/>
          <a:lstStyle>
            <a:lvl1pPr>
              <a:buClr>
                <a:schemeClr val="tx2"/>
              </a:buClr>
              <a:buSzPct val="60000"/>
              <a:buFont typeface="Wingdings" pitchFamily="2" charset="2"/>
              <a:buChar char="q"/>
              <a:defRPr sz="2000" b="0" i="0">
                <a:solidFill>
                  <a:schemeClr val="tx1">
                    <a:lumMod val="75000"/>
                    <a:lumOff val="25000"/>
                  </a:schemeClr>
                </a:solidFill>
                <a:latin typeface="Gotham Light"/>
                <a:cs typeface="Gotham Light"/>
              </a:defRPr>
            </a:lvl1pPr>
            <a:lvl2pPr>
              <a:buClr>
                <a:schemeClr val="tx2"/>
              </a:buClr>
              <a:buSzPct val="70000"/>
              <a:defRPr sz="1600" b="0" i="0">
                <a:solidFill>
                  <a:schemeClr val="tx1">
                    <a:lumMod val="75000"/>
                    <a:lumOff val="25000"/>
                  </a:schemeClr>
                </a:solidFill>
                <a:latin typeface="Gotham Light"/>
                <a:cs typeface="Gotham Light"/>
              </a:defRPr>
            </a:lvl2pPr>
            <a:lvl3pPr>
              <a:defRPr sz="1400" b="0" i="0">
                <a:solidFill>
                  <a:schemeClr val="tx1">
                    <a:lumMod val="75000"/>
                    <a:lumOff val="25000"/>
                  </a:schemeClr>
                </a:solidFill>
                <a:latin typeface="Gotham Thin"/>
                <a:cs typeface="Gotham Thin"/>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a:xfrm>
            <a:off x="457200" y="6356361"/>
            <a:ext cx="2438400" cy="365125"/>
          </a:xfrm>
        </p:spPr>
        <p:txBody>
          <a:bodyPr/>
          <a:lstStyle>
            <a:lvl1pPr>
              <a:defRPr sz="1000" b="0" i="0">
                <a:latin typeface="Gotham Light"/>
                <a:cs typeface="Gotham Light"/>
              </a:defRPr>
            </a:lvl1p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a:xfrm>
            <a:off x="2819400" y="6356361"/>
            <a:ext cx="4191000" cy="365125"/>
          </a:xfrm>
        </p:spPr>
        <p:txBody>
          <a:bodyPr/>
          <a:lstStyle>
            <a:lvl1pPr>
              <a:defRPr sz="1000" b="0" i="0">
                <a:latin typeface="Gotham Light"/>
                <a:cs typeface="Gotham Light"/>
              </a:defRPr>
            </a:lvl1pPr>
          </a:lstStyle>
          <a:p>
            <a:r>
              <a:rPr lang="en-US" dirty="0" smtClean="0">
                <a:solidFill>
                  <a:prstClr val="black">
                    <a:tint val="75000"/>
                  </a:prstClr>
                </a:solidFill>
              </a:rPr>
              <a:t>F. Travasso on behalf of Monolithic Group</a:t>
            </a:r>
          </a:p>
        </p:txBody>
      </p:sp>
      <p:sp>
        <p:nvSpPr>
          <p:cNvPr id="6" name="Slide Number Placeholder 5"/>
          <p:cNvSpPr>
            <a:spLocks noGrp="1"/>
          </p:cNvSpPr>
          <p:nvPr>
            <p:ph type="sldNum" sz="quarter" idx="12"/>
          </p:nvPr>
        </p:nvSpPr>
        <p:spPr>
          <a:xfrm>
            <a:off x="8458200" y="6356361"/>
            <a:ext cx="457200" cy="365125"/>
          </a:xfrm>
        </p:spPr>
        <p:txBody>
          <a:bodyPr/>
          <a:lstStyle>
            <a:lvl1pPr>
              <a:defRPr sz="1000" b="0" i="0">
                <a:latin typeface="Gotham Book"/>
                <a:cs typeface="Gotham Book"/>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pic>
        <p:nvPicPr>
          <p:cNvPr id="7" name="Picture 28" descr="advlogo_final"/>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1593" y="140885"/>
            <a:ext cx="1143008" cy="621116"/>
          </a:xfrm>
          <a:prstGeom prst="rect">
            <a:avLst/>
          </a:prstGeom>
          <a:noFill/>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905132"/>
            <a:ext cx="7772400" cy="1362075"/>
          </a:xfrm>
        </p:spPr>
        <p:txBody>
          <a:bodyPr anchor="b">
            <a:normAutofit/>
          </a:bodyPr>
          <a:lstStyle>
            <a:lvl1pPr algn="r">
              <a:defRPr sz="3600" b="0" i="0" cap="all">
                <a:solidFill>
                  <a:schemeClr val="tx2"/>
                </a:solidFill>
                <a:latin typeface="Gotham Bold"/>
                <a:cs typeface="Gotham Bold"/>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4419600"/>
            <a:ext cx="7772400" cy="838200"/>
          </a:xfrm>
        </p:spPr>
        <p:txBody>
          <a:bodyPr anchor="t"/>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457200" y="6356361"/>
            <a:ext cx="2362200" cy="365125"/>
          </a:xfrm>
        </p:spPr>
        <p:txBody>
          <a:bodyPr/>
          <a:lstStyle>
            <a:lvl1pPr>
              <a:defRPr sz="1000">
                <a:latin typeface="Gotham Light"/>
                <a:cs typeface="Gotham Light"/>
              </a:defRPr>
            </a:lvl1p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sz="1000">
                <a:latin typeface="Gotham Light"/>
                <a:cs typeface="Gotham Light"/>
              </a:defRPr>
            </a:lvl1pPr>
          </a:lstStyle>
          <a:p>
            <a:r>
              <a:rPr lang="en-US" dirty="0" smtClean="0">
                <a:solidFill>
                  <a:prstClr val="black">
                    <a:tint val="75000"/>
                  </a:prstClr>
                </a:solidFill>
              </a:rPr>
              <a:t>F. Travasso on behalf of Monolithic Group</a:t>
            </a:r>
          </a:p>
        </p:txBody>
      </p:sp>
      <p:sp>
        <p:nvSpPr>
          <p:cNvPr id="6" name="Slide Number Placeholder 5"/>
          <p:cNvSpPr>
            <a:spLocks noGrp="1"/>
          </p:cNvSpPr>
          <p:nvPr>
            <p:ph type="sldNum" sz="quarter" idx="12"/>
          </p:nvPr>
        </p:nvSpPr>
        <p:spPr/>
        <p:txBody>
          <a:bodyPr/>
          <a:lstStyle>
            <a:lvl1pPr>
              <a:defRPr sz="1000">
                <a:latin typeface="Gotham Book"/>
                <a:cs typeface="Gotham Book"/>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
        <p:nvSpPr>
          <p:cNvPr id="6" name="Title 1"/>
          <p:cNvSpPr>
            <a:spLocks noGrp="1"/>
          </p:cNvSpPr>
          <p:nvPr>
            <p:ph type="title"/>
          </p:nvPr>
        </p:nvSpPr>
        <p:spPr>
          <a:xfrm>
            <a:off x="38100" y="25400"/>
            <a:ext cx="9055100" cy="868362"/>
          </a:xfrm>
          <a:effectLst>
            <a:outerShdw blurRad="50800" dist="38100" dir="2700000" algn="tl" rotWithShape="0">
              <a:prstClr val="black">
                <a:alpha val="40000"/>
              </a:prstClr>
            </a:outerShdw>
          </a:effectLst>
        </p:spPr>
        <p:txBody>
          <a:bodyPr>
            <a:noAutofit/>
          </a:bodyPr>
          <a:lstStyle>
            <a:lvl1pPr algn="ctr">
              <a:defRPr sz="3200" b="1" i="0" baseline="0">
                <a:solidFill>
                  <a:schemeClr val="tx2"/>
                </a:solidFill>
                <a:latin typeface="Gotham Book"/>
                <a:cs typeface="Gotham Book"/>
              </a:defRPr>
            </a:lvl1pPr>
          </a:lstStyle>
          <a:p>
            <a:r>
              <a:rPr lang="en-US" dirty="0" smtClean="0"/>
              <a:t>Click to edit Master title style</a:t>
            </a:r>
            <a:endParaRPr lang="en-US" dirty="0"/>
          </a:p>
        </p:txBody>
      </p:sp>
      <p:pic>
        <p:nvPicPr>
          <p:cNvPr id="7" name="Picture 28" descr="advlogo_final"/>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1593" y="140885"/>
            <a:ext cx="1143008" cy="621116"/>
          </a:xfrm>
          <a:prstGeom prst="rect">
            <a:avLst/>
          </a:prstGeom>
          <a:noFill/>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61"/>
            <a:ext cx="2438400" cy="365125"/>
          </a:xfrm>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US" dirty="0" smtClean="0">
                <a:solidFill>
                  <a:prstClr val="black">
                    <a:tint val="75000"/>
                  </a:prstClr>
                </a:solidFill>
              </a:rPr>
              <a:t>F. Travasso on behalf of Monolithic Group</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2" y="27306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4"/>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it-IT" smtClean="0">
                <a:solidFill>
                  <a:prstClr val="black">
                    <a:tint val="75000"/>
                  </a:prstClr>
                </a:solidFill>
                <a:latin typeface="Calibri"/>
              </a:rPr>
              <a:t>LVC, Glasgow, Sep 1, 2016</a:t>
            </a: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latin typeface="Calibri"/>
              </a:rPr>
              <a:t>G Losurdo - AdV Project Leader</a:t>
            </a: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eeting Eric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352550" cy="724580"/>
          </a:xfrm>
          <a:prstGeom prst="rect">
            <a:avLst/>
          </a:prstGeom>
        </p:spPr>
      </p:pic>
      <p:sp>
        <p:nvSpPr>
          <p:cNvPr id="10" name="TextBox 9"/>
          <p:cNvSpPr txBox="1"/>
          <p:nvPr userDrawn="1"/>
        </p:nvSpPr>
        <p:spPr>
          <a:xfrm>
            <a:off x="0" y="0"/>
            <a:ext cx="9144000" cy="769441"/>
          </a:xfrm>
          <a:prstGeom prst="rect">
            <a:avLst/>
          </a:prstGeom>
          <a:noFill/>
        </p:spPr>
        <p:txBody>
          <a:bodyPr wrap="square" rtlCol="0">
            <a:spAutoFit/>
          </a:bodyPr>
          <a:lstStyle/>
          <a:p>
            <a:pPr algn="ctr"/>
            <a:endParaRPr lang="en-US" sz="4400" dirty="0"/>
          </a:p>
        </p:txBody>
      </p:sp>
    </p:spTree>
    <p:extLst>
      <p:ext uri="{BB962C8B-B14F-4D97-AF65-F5344CB8AC3E}">
        <p14:creationId xmlns:p14="http://schemas.microsoft.com/office/powerpoint/2010/main" val="10585951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0" tIns="45715" rIns="91430"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30" tIns="45715" rIns="91430" bIns="457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61"/>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pPr defTabSz="914305"/>
            <a:r>
              <a:rPr lang="it-IT" smtClean="0">
                <a:solidFill>
                  <a:prstClr val="black">
                    <a:tint val="75000"/>
                  </a:prstClr>
                </a:solidFill>
                <a:latin typeface="Calibri"/>
              </a:rPr>
              <a:t>LVC, Glasgow, Sep 1, 2016</a:t>
            </a:r>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61"/>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pPr defTabSz="914305"/>
            <a:r>
              <a:rPr lang="en-US" dirty="0" smtClean="0">
                <a:solidFill>
                  <a:prstClr val="black">
                    <a:tint val="75000"/>
                  </a:prstClr>
                </a:solidFill>
              </a:rPr>
              <a:t>F. Travasso on behalf of Monolithic Group</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61"/>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pPr defTabSz="914305"/>
            <a:fld id="{B6F15528-21DE-4FAA-801E-634DDDAF4B2B}" type="slidenum">
              <a:rPr lang="en-US" smtClean="0">
                <a:solidFill>
                  <a:prstClr val="black">
                    <a:tint val="75000"/>
                  </a:prstClr>
                </a:solidFill>
                <a:latin typeface="Calibri"/>
              </a:rPr>
              <a:pPr defTabSz="914305"/>
              <a:t>‹#›</a:t>
            </a:fld>
            <a:endParaRPr lang="en-US">
              <a:solidFill>
                <a:prstClr val="black">
                  <a:tint val="75000"/>
                </a:prstClr>
              </a:solidFill>
              <a:latin typeface="Calibri"/>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hdr="0"/>
  <p:txStyles>
    <p:titleStyle>
      <a:lvl1pPr algn="ctr" defTabSz="914305"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3" indent="-285720" algn="l" defTabSz="91430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2" indent="-228577" algn="l" defTabSz="91430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4"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8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0"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2"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45"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9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SB%20salto%20da%201mm.mp4"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latin typeface="Gotham Book"/>
              </a:rPr>
              <a:t>Monolithic Suspension failures in Advanced Virgo</a:t>
            </a:r>
          </a:p>
        </p:txBody>
      </p:sp>
      <p:sp>
        <p:nvSpPr>
          <p:cNvPr id="8" name="Text Placeholder 7"/>
          <p:cNvSpPr>
            <a:spLocks noGrp="1"/>
          </p:cNvSpPr>
          <p:nvPr>
            <p:ph type="body" idx="1"/>
          </p:nvPr>
        </p:nvSpPr>
        <p:spPr/>
        <p:txBody>
          <a:bodyPr>
            <a:normAutofit/>
          </a:bodyPr>
          <a:lstStyle/>
          <a:p>
            <a:r>
              <a:rPr lang="en-US" sz="2000" dirty="0" err="1" smtClean="0"/>
              <a:t>Flavio</a:t>
            </a:r>
            <a:r>
              <a:rPr lang="en-US" sz="2000" dirty="0" smtClean="0"/>
              <a:t> Travasso on behalf of AdVirgo Monolithic Group</a:t>
            </a:r>
            <a:endParaRPr lang="en-US" sz="2000" dirty="0"/>
          </a:p>
        </p:txBody>
      </p:sp>
      <p:sp>
        <p:nvSpPr>
          <p:cNvPr id="4" name="Date Placeholder 3"/>
          <p:cNvSpPr>
            <a:spLocks noGrp="1"/>
          </p:cNvSpPr>
          <p:nvPr>
            <p:ph type="dt" sz="half" idx="10"/>
          </p:nvPr>
        </p:nvSpPr>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a:t>
            </a:fld>
            <a:endParaRPr lang="en-US" dirty="0">
              <a:solidFill>
                <a:prstClr val="black">
                  <a:tint val="75000"/>
                </a:prstClr>
              </a:solidFill>
            </a:endParaRPr>
          </a:p>
        </p:txBody>
      </p:sp>
      <p:sp>
        <p:nvSpPr>
          <p:cNvPr id="9"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016115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236" y="120936"/>
            <a:ext cx="7945840" cy="868362"/>
          </a:xfrm>
        </p:spPr>
        <p:txBody>
          <a:bodyPr/>
          <a:lstStyle/>
          <a:p>
            <a:r>
              <a:rPr lang="it-IT" sz="2800" dirty="0" smtClean="0"/>
              <a:t>Overview of monolithic suspension assembly</a:t>
            </a:r>
            <a:br>
              <a:rPr lang="it-IT" sz="2800" dirty="0" smtClean="0"/>
            </a:br>
            <a:endParaRPr lang="en-US" sz="28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928048" y="979322"/>
            <a:ext cx="7369792" cy="5458174"/>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a:t>
            </a:fld>
            <a:endParaRPr lang="en-US" dirty="0">
              <a:solidFill>
                <a:prstClr val="black">
                  <a:tint val="75000"/>
                </a:prstClr>
              </a:solidFill>
            </a:endParaRPr>
          </a:p>
        </p:txBody>
      </p:sp>
    </p:spTree>
    <p:extLst>
      <p:ext uri="{BB962C8B-B14F-4D97-AF65-F5344CB8AC3E}">
        <p14:creationId xmlns:p14="http://schemas.microsoft.com/office/powerpoint/2010/main" val="1200745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AutoShape 47"/>
          <p:cNvSpPr>
            <a:spLocks noChangeArrowheads="1"/>
          </p:cNvSpPr>
          <p:nvPr/>
        </p:nvSpPr>
        <p:spPr bwMode="auto">
          <a:xfrm>
            <a:off x="0" y="1140156"/>
            <a:ext cx="9144000" cy="4992688"/>
          </a:xfrm>
          <a:prstGeom prst="roundRect">
            <a:avLst>
              <a:gd name="adj" fmla="val 16667"/>
            </a:avLst>
          </a:prstGeom>
          <a:solidFill>
            <a:srgbClr val="17385F"/>
          </a:solidFill>
          <a:ln w="9525">
            <a:noFill/>
            <a:round/>
            <a:headEnd/>
            <a:tailEnd/>
          </a:ln>
          <a:effectLst/>
        </p:spPr>
        <p:txBody>
          <a:bodyPr wrap="none" anchor="ctr">
            <a:spAutoFit/>
          </a:bodyPr>
          <a:lstStyle/>
          <a:p>
            <a:endParaRPr lang="it-IT"/>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58735" y="2908174"/>
            <a:ext cx="3725839" cy="1252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p:cNvSpPr>
            <a:spLocks noGrp="1"/>
          </p:cNvSpPr>
          <p:nvPr>
            <p:ph type="title"/>
          </p:nvPr>
        </p:nvSpPr>
        <p:spPr/>
        <p:txBody>
          <a:bodyPr/>
          <a:lstStyle/>
          <a:p>
            <a:r>
              <a:rPr lang="en-US" dirty="0" smtClean="0"/>
              <a:t>Monolithic suspension fibers</a:t>
            </a:r>
            <a:endParaRPr lang="en-US" dirty="0"/>
          </a:p>
        </p:txBody>
      </p:sp>
      <p:pic>
        <p:nvPicPr>
          <p:cNvPr id="136" name="Picture 18" descr="Con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9388" y="1851356"/>
            <a:ext cx="652462" cy="857250"/>
          </a:xfrm>
          <a:prstGeom prst="rect">
            <a:avLst/>
          </a:prstGeom>
          <a:noFill/>
          <a:ln w="9525">
            <a:noFill/>
            <a:miter lim="800000"/>
            <a:headEnd/>
            <a:tailEnd/>
          </a:ln>
        </p:spPr>
      </p:pic>
      <p:grpSp>
        <p:nvGrpSpPr>
          <p:cNvPr id="137" name="Group 33"/>
          <p:cNvGrpSpPr>
            <a:grpSpLocks/>
          </p:cNvGrpSpPr>
          <p:nvPr/>
        </p:nvGrpSpPr>
        <p:grpSpPr bwMode="auto">
          <a:xfrm>
            <a:off x="3581400" y="2279981"/>
            <a:ext cx="382588" cy="2378075"/>
            <a:chOff x="3075" y="1462"/>
            <a:chExt cx="241" cy="1498"/>
          </a:xfrm>
        </p:grpSpPr>
        <p:sp>
          <p:nvSpPr>
            <p:cNvPr id="138" name="Line 30"/>
            <p:cNvSpPr>
              <a:spLocks noChangeShapeType="1"/>
            </p:cNvSpPr>
            <p:nvPr/>
          </p:nvSpPr>
          <p:spPr bwMode="auto">
            <a:xfrm flipV="1">
              <a:off x="3225" y="1462"/>
              <a:ext cx="49" cy="926"/>
            </a:xfrm>
            <a:prstGeom prst="line">
              <a:avLst/>
            </a:prstGeom>
            <a:noFill/>
            <a:ln w="38100">
              <a:solidFill>
                <a:srgbClr val="D7298C"/>
              </a:solidFill>
              <a:round/>
              <a:headEnd/>
              <a:tailEnd/>
            </a:ln>
          </p:spPr>
          <p:txBody>
            <a:bodyPr>
              <a:spAutoFit/>
            </a:bodyPr>
            <a:lstStyle/>
            <a:p>
              <a:endParaRPr lang="it-IT"/>
            </a:p>
          </p:txBody>
        </p:sp>
        <p:grpSp>
          <p:nvGrpSpPr>
            <p:cNvPr id="139" name="Group 22"/>
            <p:cNvGrpSpPr>
              <a:grpSpLocks/>
            </p:cNvGrpSpPr>
            <p:nvPr/>
          </p:nvGrpSpPr>
          <p:grpSpPr bwMode="auto">
            <a:xfrm>
              <a:off x="3075" y="2209"/>
              <a:ext cx="241" cy="751"/>
              <a:chOff x="1978" y="2046"/>
              <a:chExt cx="241" cy="751"/>
            </a:xfrm>
          </p:grpSpPr>
          <p:sp>
            <p:nvSpPr>
              <p:cNvPr id="140" name="Oval 23"/>
              <p:cNvSpPr>
                <a:spLocks noChangeArrowheads="1"/>
              </p:cNvSpPr>
              <p:nvPr/>
            </p:nvSpPr>
            <p:spPr bwMode="auto">
              <a:xfrm>
                <a:off x="2044" y="2046"/>
                <a:ext cx="175" cy="390"/>
              </a:xfrm>
              <a:prstGeom prst="ellipse">
                <a:avLst/>
              </a:prstGeom>
              <a:solidFill>
                <a:schemeClr val="tx1"/>
              </a:solidFill>
              <a:ln w="9525">
                <a:round/>
                <a:headEnd/>
                <a:tailEnd/>
              </a:ln>
              <a:scene3d>
                <a:camera prst="legacyPerspectiveBottomLeft">
                  <a:rot lat="16199992" lon="21299992" rev="0"/>
                </a:camera>
                <a:lightRig rig="legacyFlat3" dir="t"/>
              </a:scene3d>
              <a:sp3d extrusionH="163500" prstMaterial="legacyMatte">
                <a:bevelT w="13500" h="13500" prst="angle"/>
                <a:bevelB w="13500" h="13500" prst="angle"/>
                <a:extrusionClr>
                  <a:schemeClr val="tx1"/>
                </a:extrusionClr>
              </a:sp3d>
            </p:spPr>
            <p:txBody>
              <a:bodyPr anchor="ctr">
                <a:spAutoFit/>
                <a:flatTx/>
              </a:bodyPr>
              <a:lstStyle/>
              <a:p>
                <a:endParaRPr lang="en-GB"/>
              </a:p>
            </p:txBody>
          </p:sp>
          <p:sp>
            <p:nvSpPr>
              <p:cNvPr id="141" name="Rectangle 24"/>
              <p:cNvSpPr>
                <a:spLocks noChangeArrowheads="1"/>
              </p:cNvSpPr>
              <p:nvPr/>
            </p:nvSpPr>
            <p:spPr bwMode="auto">
              <a:xfrm>
                <a:off x="1978" y="2503"/>
                <a:ext cx="234" cy="294"/>
              </a:xfrm>
              <a:prstGeom prst="rect">
                <a:avLst/>
              </a:prstGeom>
              <a:solidFill>
                <a:srgbClr val="F9E027"/>
              </a:solidFill>
              <a:ln w="9525">
                <a:miter lim="800000"/>
                <a:headEnd/>
                <a:tailEnd/>
              </a:ln>
              <a:scene3d>
                <a:camera prst="legacyPerspectiveTopRight">
                  <a:rot lat="20699993" lon="0" rev="0"/>
                </a:camera>
                <a:lightRig rig="legacyFlat2" dir="b"/>
              </a:scene3d>
              <a:sp3d extrusionH="608000" prstMaterial="legacyMatte">
                <a:bevelT w="13500" h="13500" prst="angle"/>
                <a:bevelB w="13500" h="13500" prst="angle"/>
                <a:extrusionClr>
                  <a:srgbClr val="F9E027"/>
                </a:extrusionClr>
              </a:sp3d>
            </p:spPr>
            <p:txBody>
              <a:bodyPr anchor="ctr">
                <a:spAutoFit/>
                <a:flatTx/>
              </a:bodyPr>
              <a:lstStyle/>
              <a:p>
                <a:endParaRPr lang="en-GB"/>
              </a:p>
            </p:txBody>
          </p:sp>
        </p:grpSp>
      </p:grpSp>
      <p:sp>
        <p:nvSpPr>
          <p:cNvPr id="142" name="Oval 11"/>
          <p:cNvSpPr>
            <a:spLocks noChangeArrowheads="1"/>
          </p:cNvSpPr>
          <p:nvPr/>
        </p:nvSpPr>
        <p:spPr bwMode="auto">
          <a:xfrm>
            <a:off x="2532063" y="3437269"/>
            <a:ext cx="184150" cy="609600"/>
          </a:xfrm>
          <a:prstGeom prst="ellipse">
            <a:avLst/>
          </a:prstGeom>
          <a:noFill/>
          <a:ln w="9525" algn="ctr">
            <a:noFill/>
            <a:round/>
            <a:headEnd/>
            <a:tailEnd/>
          </a:ln>
        </p:spPr>
        <p:txBody>
          <a:bodyPr wrap="none" anchor="ctr">
            <a:spAutoFit/>
          </a:bodyPr>
          <a:lstStyle/>
          <a:p>
            <a:endParaRPr lang="en-GB"/>
          </a:p>
        </p:txBody>
      </p:sp>
      <p:sp>
        <p:nvSpPr>
          <p:cNvPr id="143" name="Oval 12"/>
          <p:cNvSpPr>
            <a:spLocks noChangeArrowheads="1"/>
          </p:cNvSpPr>
          <p:nvPr/>
        </p:nvSpPr>
        <p:spPr bwMode="auto">
          <a:xfrm>
            <a:off x="2386013" y="4246894"/>
            <a:ext cx="184150" cy="609600"/>
          </a:xfrm>
          <a:prstGeom prst="ellipse">
            <a:avLst/>
          </a:prstGeom>
          <a:noFill/>
          <a:ln w="9525" algn="ctr">
            <a:noFill/>
            <a:round/>
            <a:headEnd/>
            <a:tailEnd/>
          </a:ln>
        </p:spPr>
        <p:txBody>
          <a:bodyPr wrap="none" anchor="ctr">
            <a:spAutoFit/>
          </a:bodyPr>
          <a:lstStyle/>
          <a:p>
            <a:endParaRPr lang="en-GB"/>
          </a:p>
        </p:txBody>
      </p:sp>
      <p:sp>
        <p:nvSpPr>
          <p:cNvPr id="144" name="Oval 13"/>
          <p:cNvSpPr>
            <a:spLocks noChangeArrowheads="1"/>
          </p:cNvSpPr>
          <p:nvPr/>
        </p:nvSpPr>
        <p:spPr bwMode="auto">
          <a:xfrm>
            <a:off x="3062288" y="4246894"/>
            <a:ext cx="184150" cy="609600"/>
          </a:xfrm>
          <a:prstGeom prst="ellipse">
            <a:avLst/>
          </a:prstGeom>
          <a:noFill/>
          <a:ln w="9525" algn="ctr">
            <a:noFill/>
            <a:round/>
            <a:headEnd/>
            <a:tailEnd/>
          </a:ln>
        </p:spPr>
        <p:txBody>
          <a:bodyPr wrap="none" anchor="ctr">
            <a:spAutoFit/>
          </a:bodyPr>
          <a:lstStyle/>
          <a:p>
            <a:endParaRPr lang="en-GB"/>
          </a:p>
        </p:txBody>
      </p:sp>
      <p:grpSp>
        <p:nvGrpSpPr>
          <p:cNvPr id="145" name="Group 52"/>
          <p:cNvGrpSpPr>
            <a:grpSpLocks/>
          </p:cNvGrpSpPr>
          <p:nvPr/>
        </p:nvGrpSpPr>
        <p:grpSpPr bwMode="auto">
          <a:xfrm>
            <a:off x="446088" y="2052969"/>
            <a:ext cx="3500437" cy="457200"/>
            <a:chOff x="632" y="838"/>
            <a:chExt cx="2205" cy="288"/>
          </a:xfrm>
        </p:grpSpPr>
        <p:pic>
          <p:nvPicPr>
            <p:cNvPr id="146" name="Picture 17" descr="ba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08" y="919"/>
              <a:ext cx="729" cy="109"/>
            </a:xfrm>
            <a:prstGeom prst="rect">
              <a:avLst/>
            </a:prstGeom>
            <a:solidFill>
              <a:srgbClr val="17385F"/>
            </a:solidFill>
            <a:ln w="9525">
              <a:noFill/>
              <a:miter lim="800000"/>
              <a:headEnd/>
              <a:tailEnd/>
            </a:ln>
          </p:spPr>
        </p:pic>
        <p:grpSp>
          <p:nvGrpSpPr>
            <p:cNvPr id="147" name="Group 51"/>
            <p:cNvGrpSpPr>
              <a:grpSpLocks/>
            </p:cNvGrpSpPr>
            <p:nvPr/>
          </p:nvGrpSpPr>
          <p:grpSpPr bwMode="auto">
            <a:xfrm>
              <a:off x="632" y="838"/>
              <a:ext cx="1500" cy="288"/>
              <a:chOff x="614" y="841"/>
              <a:chExt cx="1500" cy="288"/>
            </a:xfrm>
          </p:grpSpPr>
          <p:sp>
            <p:nvSpPr>
              <p:cNvPr id="148" name="Rectangle 43"/>
              <p:cNvSpPr>
                <a:spLocks noChangeArrowheads="1"/>
              </p:cNvSpPr>
              <p:nvPr/>
            </p:nvSpPr>
            <p:spPr bwMode="auto">
              <a:xfrm>
                <a:off x="614" y="841"/>
                <a:ext cx="1493" cy="288"/>
              </a:xfrm>
              <a:prstGeom prst="rect">
                <a:avLst/>
              </a:prstGeom>
              <a:solidFill>
                <a:srgbClr val="17385F"/>
              </a:solidFill>
              <a:ln w="9525" algn="ctr">
                <a:noFill/>
                <a:miter lim="800000"/>
                <a:headEnd/>
                <a:tailEnd/>
              </a:ln>
            </p:spPr>
            <p:txBody>
              <a:bodyPr anchor="ctr">
                <a:spAutoFit/>
              </a:bodyPr>
              <a:lstStyle/>
              <a:p>
                <a:endParaRPr lang="en-GB"/>
              </a:p>
            </p:txBody>
          </p:sp>
          <p:sp>
            <p:nvSpPr>
              <p:cNvPr id="149" name="Line 45"/>
              <p:cNvSpPr>
                <a:spLocks noChangeShapeType="1"/>
              </p:cNvSpPr>
              <p:nvPr/>
            </p:nvSpPr>
            <p:spPr bwMode="auto">
              <a:xfrm>
                <a:off x="614" y="979"/>
                <a:ext cx="1500" cy="1"/>
              </a:xfrm>
              <a:prstGeom prst="line">
                <a:avLst/>
              </a:prstGeom>
              <a:noFill/>
              <a:ln w="12700">
                <a:solidFill>
                  <a:srgbClr val="B2DBFC"/>
                </a:solidFill>
                <a:round/>
                <a:headEnd/>
                <a:tailEnd/>
              </a:ln>
            </p:spPr>
            <p:txBody>
              <a:bodyPr>
                <a:spAutoFit/>
              </a:bodyPr>
              <a:lstStyle/>
              <a:p>
                <a:endParaRPr lang="it-IT"/>
              </a:p>
            </p:txBody>
          </p:sp>
        </p:grpSp>
      </p:grpSp>
      <p:sp>
        <p:nvSpPr>
          <p:cNvPr id="150" name="Rectangle 48"/>
          <p:cNvSpPr>
            <a:spLocks noChangeArrowheads="1"/>
          </p:cNvSpPr>
          <p:nvPr/>
        </p:nvSpPr>
        <p:spPr bwMode="auto">
          <a:xfrm>
            <a:off x="0" y="2037094"/>
            <a:ext cx="2278063" cy="457200"/>
          </a:xfrm>
          <a:prstGeom prst="rect">
            <a:avLst/>
          </a:prstGeom>
          <a:solidFill>
            <a:srgbClr val="17385F"/>
          </a:solidFill>
          <a:ln w="9525" algn="ctr">
            <a:noFill/>
            <a:miter lim="800000"/>
            <a:headEnd/>
            <a:tailEnd/>
          </a:ln>
        </p:spPr>
        <p:txBody>
          <a:bodyPr anchor="ctr">
            <a:spAutoFit/>
          </a:bodyPr>
          <a:lstStyle/>
          <a:p>
            <a:endParaRPr lang="en-GB"/>
          </a:p>
        </p:txBody>
      </p:sp>
      <p:grpSp>
        <p:nvGrpSpPr>
          <p:cNvPr id="151" name="Group 37"/>
          <p:cNvGrpSpPr>
            <a:grpSpLocks/>
          </p:cNvGrpSpPr>
          <p:nvPr/>
        </p:nvGrpSpPr>
        <p:grpSpPr bwMode="auto">
          <a:xfrm>
            <a:off x="3806825" y="1956131"/>
            <a:ext cx="184150" cy="611188"/>
            <a:chOff x="2119" y="1079"/>
            <a:chExt cx="116" cy="385"/>
          </a:xfrm>
        </p:grpSpPr>
        <p:sp>
          <p:nvSpPr>
            <p:cNvPr id="152" name="Oval 38"/>
            <p:cNvSpPr>
              <a:spLocks noChangeArrowheads="1"/>
            </p:cNvSpPr>
            <p:nvPr/>
          </p:nvSpPr>
          <p:spPr bwMode="auto">
            <a:xfrm>
              <a:off x="2119" y="1079"/>
              <a:ext cx="116" cy="384"/>
            </a:xfrm>
            <a:prstGeom prst="ellipse">
              <a:avLst/>
            </a:prstGeom>
            <a:solidFill>
              <a:srgbClr val="FFFFFF">
                <a:alpha val="59999"/>
              </a:srgbClr>
            </a:solidFill>
            <a:ln w="9525" algn="ctr">
              <a:noFill/>
              <a:round/>
              <a:headEnd/>
              <a:tailEnd/>
            </a:ln>
          </p:spPr>
          <p:txBody>
            <a:bodyPr anchor="ctr">
              <a:spAutoFit/>
            </a:bodyPr>
            <a:lstStyle/>
            <a:p>
              <a:endParaRPr lang="en-GB"/>
            </a:p>
          </p:txBody>
        </p:sp>
        <p:sp>
          <p:nvSpPr>
            <p:cNvPr id="153" name="Oval 39"/>
            <p:cNvSpPr>
              <a:spLocks noChangeArrowheads="1"/>
            </p:cNvSpPr>
            <p:nvPr/>
          </p:nvSpPr>
          <p:spPr bwMode="auto">
            <a:xfrm>
              <a:off x="2119" y="1080"/>
              <a:ext cx="116" cy="384"/>
            </a:xfrm>
            <a:prstGeom prst="ellipse">
              <a:avLst/>
            </a:prstGeom>
            <a:solidFill>
              <a:srgbClr val="FFFFFF">
                <a:alpha val="79999"/>
              </a:srgbClr>
            </a:solidFill>
            <a:ln w="9525" algn="ctr">
              <a:noFill/>
              <a:round/>
              <a:headEnd/>
              <a:tailEnd/>
            </a:ln>
          </p:spPr>
          <p:txBody>
            <a:bodyPr anchor="ctr">
              <a:spAutoFit/>
            </a:bodyPr>
            <a:lstStyle/>
            <a:p>
              <a:endParaRPr lang="en-GB"/>
            </a:p>
          </p:txBody>
        </p:sp>
      </p:grpSp>
      <p:grpSp>
        <p:nvGrpSpPr>
          <p:cNvPr id="154" name="Group 31"/>
          <p:cNvGrpSpPr>
            <a:grpSpLocks/>
          </p:cNvGrpSpPr>
          <p:nvPr/>
        </p:nvGrpSpPr>
        <p:grpSpPr bwMode="auto">
          <a:xfrm>
            <a:off x="1725613" y="2249819"/>
            <a:ext cx="382587" cy="2378075"/>
            <a:chOff x="1906" y="1443"/>
            <a:chExt cx="241" cy="1498"/>
          </a:xfrm>
        </p:grpSpPr>
        <p:sp>
          <p:nvSpPr>
            <p:cNvPr id="155" name="Line 28"/>
            <p:cNvSpPr>
              <a:spLocks noChangeShapeType="1"/>
            </p:cNvSpPr>
            <p:nvPr/>
          </p:nvSpPr>
          <p:spPr bwMode="auto">
            <a:xfrm flipV="1">
              <a:off x="2070" y="1443"/>
              <a:ext cx="49" cy="926"/>
            </a:xfrm>
            <a:prstGeom prst="line">
              <a:avLst/>
            </a:prstGeom>
            <a:noFill/>
            <a:ln w="38100">
              <a:solidFill>
                <a:srgbClr val="D7298C"/>
              </a:solidFill>
              <a:round/>
              <a:headEnd/>
              <a:tailEnd/>
            </a:ln>
          </p:spPr>
          <p:txBody>
            <a:bodyPr>
              <a:spAutoFit/>
            </a:bodyPr>
            <a:lstStyle/>
            <a:p>
              <a:endParaRPr lang="it-IT"/>
            </a:p>
          </p:txBody>
        </p:sp>
        <p:grpSp>
          <p:nvGrpSpPr>
            <p:cNvPr id="156" name="Group 21"/>
            <p:cNvGrpSpPr>
              <a:grpSpLocks/>
            </p:cNvGrpSpPr>
            <p:nvPr/>
          </p:nvGrpSpPr>
          <p:grpSpPr bwMode="auto">
            <a:xfrm>
              <a:off x="1906" y="2190"/>
              <a:ext cx="241" cy="751"/>
              <a:chOff x="1978" y="2046"/>
              <a:chExt cx="241" cy="751"/>
            </a:xfrm>
          </p:grpSpPr>
          <p:sp>
            <p:nvSpPr>
              <p:cNvPr id="157" name="Oval 20"/>
              <p:cNvSpPr>
                <a:spLocks noChangeArrowheads="1"/>
              </p:cNvSpPr>
              <p:nvPr/>
            </p:nvSpPr>
            <p:spPr bwMode="auto">
              <a:xfrm>
                <a:off x="2044" y="2046"/>
                <a:ext cx="175" cy="390"/>
              </a:xfrm>
              <a:prstGeom prst="ellipse">
                <a:avLst/>
              </a:prstGeom>
              <a:solidFill>
                <a:schemeClr val="tx1"/>
              </a:solidFill>
              <a:ln w="9525">
                <a:round/>
                <a:headEnd/>
                <a:tailEnd/>
              </a:ln>
              <a:scene3d>
                <a:camera prst="legacyPerspectiveBottomLeft">
                  <a:rot lat="16199992" lon="21299992" rev="0"/>
                </a:camera>
                <a:lightRig rig="legacyFlat3" dir="t"/>
              </a:scene3d>
              <a:sp3d extrusionH="163500" prstMaterial="legacyMatte">
                <a:bevelT w="13500" h="13500" prst="angle"/>
                <a:bevelB w="13500" h="13500" prst="angle"/>
                <a:extrusionClr>
                  <a:schemeClr val="tx1"/>
                </a:extrusionClr>
              </a:sp3d>
            </p:spPr>
            <p:txBody>
              <a:bodyPr anchor="ctr">
                <a:spAutoFit/>
                <a:flatTx/>
              </a:bodyPr>
              <a:lstStyle/>
              <a:p>
                <a:endParaRPr lang="en-GB"/>
              </a:p>
            </p:txBody>
          </p:sp>
          <p:sp>
            <p:nvSpPr>
              <p:cNvPr id="158" name="Rectangle 19"/>
              <p:cNvSpPr>
                <a:spLocks noChangeArrowheads="1"/>
              </p:cNvSpPr>
              <p:nvPr/>
            </p:nvSpPr>
            <p:spPr bwMode="auto">
              <a:xfrm>
                <a:off x="1978" y="2503"/>
                <a:ext cx="234" cy="294"/>
              </a:xfrm>
              <a:prstGeom prst="rect">
                <a:avLst/>
              </a:prstGeom>
              <a:solidFill>
                <a:srgbClr val="F9E027"/>
              </a:solidFill>
              <a:ln w="9525">
                <a:miter lim="800000"/>
                <a:headEnd/>
                <a:tailEnd/>
              </a:ln>
              <a:scene3d>
                <a:camera prst="legacyPerspectiveTopRight">
                  <a:rot lat="20699993" lon="0" rev="0"/>
                </a:camera>
                <a:lightRig rig="legacyFlat2" dir="b"/>
              </a:scene3d>
              <a:sp3d extrusionH="608000" prstMaterial="legacyMatte">
                <a:bevelT w="13500" h="13500" prst="angle"/>
                <a:bevelB w="13500" h="13500" prst="angle"/>
                <a:extrusionClr>
                  <a:srgbClr val="F9E027"/>
                </a:extrusionClr>
              </a:sp3d>
            </p:spPr>
            <p:txBody>
              <a:bodyPr anchor="ctr">
                <a:spAutoFit/>
                <a:flatTx/>
              </a:bodyPr>
              <a:lstStyle/>
              <a:p>
                <a:endParaRPr lang="en-GB"/>
              </a:p>
            </p:txBody>
          </p:sp>
        </p:grpSp>
      </p:grpSp>
      <p:pic>
        <p:nvPicPr>
          <p:cNvPr id="159" name="Picture 53" descr="Con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5725" y="1848181"/>
            <a:ext cx="652463" cy="857250"/>
          </a:xfrm>
          <a:prstGeom prst="rect">
            <a:avLst/>
          </a:prstGeom>
          <a:noFill/>
          <a:ln w="9525">
            <a:noFill/>
            <a:miter lim="800000"/>
            <a:headEnd/>
            <a:tailEnd/>
          </a:ln>
        </p:spPr>
      </p:pic>
      <p:grpSp>
        <p:nvGrpSpPr>
          <p:cNvPr id="160" name="Group 32"/>
          <p:cNvGrpSpPr>
            <a:grpSpLocks/>
          </p:cNvGrpSpPr>
          <p:nvPr/>
        </p:nvGrpSpPr>
        <p:grpSpPr bwMode="auto">
          <a:xfrm>
            <a:off x="2538413" y="2305381"/>
            <a:ext cx="382587" cy="1954213"/>
            <a:chOff x="2418" y="1478"/>
            <a:chExt cx="241" cy="1231"/>
          </a:xfrm>
        </p:grpSpPr>
        <p:sp>
          <p:nvSpPr>
            <p:cNvPr id="161" name="Line 29"/>
            <p:cNvSpPr>
              <a:spLocks noChangeShapeType="1"/>
            </p:cNvSpPr>
            <p:nvPr/>
          </p:nvSpPr>
          <p:spPr bwMode="auto">
            <a:xfrm flipV="1">
              <a:off x="2557" y="1478"/>
              <a:ext cx="49" cy="926"/>
            </a:xfrm>
            <a:prstGeom prst="line">
              <a:avLst/>
            </a:prstGeom>
            <a:noFill/>
            <a:ln w="38100">
              <a:solidFill>
                <a:srgbClr val="D7298C"/>
              </a:solidFill>
              <a:round/>
              <a:headEnd/>
              <a:tailEnd/>
            </a:ln>
          </p:spPr>
          <p:txBody>
            <a:bodyPr>
              <a:spAutoFit/>
            </a:bodyPr>
            <a:lstStyle/>
            <a:p>
              <a:endParaRPr lang="it-IT"/>
            </a:p>
          </p:txBody>
        </p:sp>
        <p:grpSp>
          <p:nvGrpSpPr>
            <p:cNvPr id="162" name="Group 25"/>
            <p:cNvGrpSpPr>
              <a:grpSpLocks/>
            </p:cNvGrpSpPr>
            <p:nvPr/>
          </p:nvGrpSpPr>
          <p:grpSpPr bwMode="auto">
            <a:xfrm>
              <a:off x="2418" y="1958"/>
              <a:ext cx="241" cy="751"/>
              <a:chOff x="1978" y="2046"/>
              <a:chExt cx="241" cy="751"/>
            </a:xfrm>
          </p:grpSpPr>
          <p:sp>
            <p:nvSpPr>
              <p:cNvPr id="163" name="Oval 26"/>
              <p:cNvSpPr>
                <a:spLocks noChangeArrowheads="1"/>
              </p:cNvSpPr>
              <p:nvPr/>
            </p:nvSpPr>
            <p:spPr bwMode="auto">
              <a:xfrm>
                <a:off x="2044" y="2046"/>
                <a:ext cx="175" cy="390"/>
              </a:xfrm>
              <a:prstGeom prst="ellipse">
                <a:avLst/>
              </a:prstGeom>
              <a:solidFill>
                <a:schemeClr val="tx1"/>
              </a:solidFill>
              <a:ln w="9525">
                <a:round/>
                <a:headEnd/>
                <a:tailEnd/>
              </a:ln>
              <a:scene3d>
                <a:camera prst="legacyPerspectiveBottomLeft">
                  <a:rot lat="16199992" lon="21299992" rev="0"/>
                </a:camera>
                <a:lightRig rig="legacyFlat3" dir="t"/>
              </a:scene3d>
              <a:sp3d extrusionH="163500" prstMaterial="legacyMatte">
                <a:bevelT w="13500" h="13500" prst="angle"/>
                <a:bevelB w="13500" h="13500" prst="angle"/>
                <a:extrusionClr>
                  <a:schemeClr val="tx1"/>
                </a:extrusionClr>
              </a:sp3d>
            </p:spPr>
            <p:txBody>
              <a:bodyPr anchor="ctr">
                <a:spAutoFit/>
                <a:flatTx/>
              </a:bodyPr>
              <a:lstStyle/>
              <a:p>
                <a:endParaRPr lang="en-GB"/>
              </a:p>
            </p:txBody>
          </p:sp>
          <p:sp>
            <p:nvSpPr>
              <p:cNvPr id="164" name="Rectangle 27"/>
              <p:cNvSpPr>
                <a:spLocks noChangeArrowheads="1"/>
              </p:cNvSpPr>
              <p:nvPr/>
            </p:nvSpPr>
            <p:spPr bwMode="auto">
              <a:xfrm>
                <a:off x="1978" y="2503"/>
                <a:ext cx="234" cy="294"/>
              </a:xfrm>
              <a:prstGeom prst="rect">
                <a:avLst/>
              </a:prstGeom>
              <a:solidFill>
                <a:srgbClr val="F9E027"/>
              </a:solidFill>
              <a:ln w="9525">
                <a:miter lim="800000"/>
                <a:headEnd/>
                <a:tailEnd/>
              </a:ln>
              <a:scene3d>
                <a:camera prst="legacyPerspectiveTopRight">
                  <a:rot lat="20699993" lon="0" rev="0"/>
                </a:camera>
                <a:lightRig rig="legacyFlat2" dir="b"/>
              </a:scene3d>
              <a:sp3d extrusionH="608000" prstMaterial="legacyMatte">
                <a:bevelT w="13500" h="13500" prst="angle"/>
                <a:bevelB w="13500" h="13500" prst="angle"/>
                <a:extrusionClr>
                  <a:srgbClr val="F9E027"/>
                </a:extrusionClr>
              </a:sp3d>
            </p:spPr>
            <p:txBody>
              <a:bodyPr anchor="ctr">
                <a:spAutoFit/>
                <a:flatTx/>
              </a:bodyPr>
              <a:lstStyle/>
              <a:p>
                <a:endParaRPr lang="en-GB"/>
              </a:p>
            </p:txBody>
          </p:sp>
        </p:grpSp>
      </p:grpSp>
      <p:grpSp>
        <p:nvGrpSpPr>
          <p:cNvPr id="165" name="Group 40"/>
          <p:cNvGrpSpPr>
            <a:grpSpLocks/>
          </p:cNvGrpSpPr>
          <p:nvPr/>
        </p:nvGrpSpPr>
        <p:grpSpPr bwMode="auto">
          <a:xfrm>
            <a:off x="2740025" y="1965656"/>
            <a:ext cx="184150" cy="611188"/>
            <a:chOff x="2119" y="1079"/>
            <a:chExt cx="116" cy="385"/>
          </a:xfrm>
        </p:grpSpPr>
        <p:sp>
          <p:nvSpPr>
            <p:cNvPr id="166" name="Oval 41"/>
            <p:cNvSpPr>
              <a:spLocks noChangeArrowheads="1"/>
            </p:cNvSpPr>
            <p:nvPr/>
          </p:nvSpPr>
          <p:spPr bwMode="auto">
            <a:xfrm>
              <a:off x="2119" y="1079"/>
              <a:ext cx="116" cy="384"/>
            </a:xfrm>
            <a:prstGeom prst="ellipse">
              <a:avLst/>
            </a:prstGeom>
            <a:solidFill>
              <a:srgbClr val="FFFFFF">
                <a:alpha val="59999"/>
              </a:srgbClr>
            </a:solidFill>
            <a:ln w="9525" algn="ctr">
              <a:noFill/>
              <a:round/>
              <a:headEnd/>
              <a:tailEnd/>
            </a:ln>
          </p:spPr>
          <p:txBody>
            <a:bodyPr anchor="ctr">
              <a:spAutoFit/>
            </a:bodyPr>
            <a:lstStyle/>
            <a:p>
              <a:endParaRPr lang="en-GB"/>
            </a:p>
          </p:txBody>
        </p:sp>
        <p:sp>
          <p:nvSpPr>
            <p:cNvPr id="167" name="Oval 42"/>
            <p:cNvSpPr>
              <a:spLocks noChangeArrowheads="1"/>
            </p:cNvSpPr>
            <p:nvPr/>
          </p:nvSpPr>
          <p:spPr bwMode="auto">
            <a:xfrm>
              <a:off x="2119" y="1080"/>
              <a:ext cx="116" cy="384"/>
            </a:xfrm>
            <a:prstGeom prst="ellipse">
              <a:avLst/>
            </a:prstGeom>
            <a:solidFill>
              <a:srgbClr val="FFFFFF">
                <a:alpha val="79999"/>
              </a:srgbClr>
            </a:solidFill>
            <a:ln w="9525" algn="ctr">
              <a:noFill/>
              <a:round/>
              <a:headEnd/>
              <a:tailEnd/>
            </a:ln>
          </p:spPr>
          <p:txBody>
            <a:bodyPr anchor="ctr">
              <a:spAutoFit/>
            </a:bodyPr>
            <a:lstStyle/>
            <a:p>
              <a:endParaRPr lang="en-GB"/>
            </a:p>
          </p:txBody>
        </p:sp>
      </p:grpSp>
      <p:pic>
        <p:nvPicPr>
          <p:cNvPr id="168" name="Picture 16" descr="Ancho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93800" y="1537031"/>
            <a:ext cx="788988" cy="1420813"/>
          </a:xfrm>
          <a:prstGeom prst="rect">
            <a:avLst/>
          </a:prstGeom>
          <a:noFill/>
          <a:ln w="9525">
            <a:noFill/>
            <a:miter lim="800000"/>
            <a:headEnd/>
            <a:tailEnd/>
          </a:ln>
        </p:spPr>
      </p:pic>
      <p:pic>
        <p:nvPicPr>
          <p:cNvPr id="169" name="Picture 47" descr="halfbar"/>
          <p:cNvPicPr>
            <a:picLocks noChangeAspect="1" noChangeArrowheads="1"/>
          </p:cNvPicPr>
          <p:nvPr/>
        </p:nvPicPr>
        <p:blipFill>
          <a:blip r:embed="rId6" cstate="print"/>
          <a:srcRect/>
          <a:stretch>
            <a:fillRect/>
          </a:stretch>
        </p:blipFill>
        <p:spPr bwMode="auto">
          <a:xfrm>
            <a:off x="2014538" y="2184731"/>
            <a:ext cx="793750" cy="179388"/>
          </a:xfrm>
          <a:prstGeom prst="rect">
            <a:avLst/>
          </a:prstGeom>
          <a:noFill/>
          <a:ln w="9525">
            <a:noFill/>
            <a:miter lim="800000"/>
            <a:headEnd/>
            <a:tailEnd/>
          </a:ln>
        </p:spPr>
      </p:pic>
      <p:grpSp>
        <p:nvGrpSpPr>
          <p:cNvPr id="170" name="Group 36"/>
          <p:cNvGrpSpPr>
            <a:grpSpLocks/>
          </p:cNvGrpSpPr>
          <p:nvPr/>
        </p:nvGrpSpPr>
        <p:grpSpPr bwMode="auto">
          <a:xfrm>
            <a:off x="1963738" y="1962481"/>
            <a:ext cx="184150" cy="611188"/>
            <a:chOff x="2119" y="1079"/>
            <a:chExt cx="116" cy="385"/>
          </a:xfrm>
        </p:grpSpPr>
        <p:sp>
          <p:nvSpPr>
            <p:cNvPr id="171" name="Oval 35"/>
            <p:cNvSpPr>
              <a:spLocks noChangeArrowheads="1"/>
            </p:cNvSpPr>
            <p:nvPr/>
          </p:nvSpPr>
          <p:spPr bwMode="auto">
            <a:xfrm>
              <a:off x="2119" y="1079"/>
              <a:ext cx="116" cy="384"/>
            </a:xfrm>
            <a:prstGeom prst="ellipse">
              <a:avLst/>
            </a:prstGeom>
            <a:solidFill>
              <a:srgbClr val="FFFFFF">
                <a:alpha val="59999"/>
              </a:srgbClr>
            </a:solidFill>
            <a:ln w="9525" algn="ctr">
              <a:noFill/>
              <a:round/>
              <a:headEnd/>
              <a:tailEnd/>
            </a:ln>
          </p:spPr>
          <p:txBody>
            <a:bodyPr anchor="ctr">
              <a:spAutoFit/>
            </a:bodyPr>
            <a:lstStyle/>
            <a:p>
              <a:endParaRPr lang="en-GB"/>
            </a:p>
          </p:txBody>
        </p:sp>
        <p:sp>
          <p:nvSpPr>
            <p:cNvPr id="172" name="Oval 34"/>
            <p:cNvSpPr>
              <a:spLocks noChangeArrowheads="1"/>
            </p:cNvSpPr>
            <p:nvPr/>
          </p:nvSpPr>
          <p:spPr bwMode="auto">
            <a:xfrm>
              <a:off x="2119" y="1080"/>
              <a:ext cx="116" cy="384"/>
            </a:xfrm>
            <a:prstGeom prst="ellipse">
              <a:avLst/>
            </a:prstGeom>
            <a:solidFill>
              <a:srgbClr val="FFFFFF">
                <a:alpha val="79999"/>
              </a:srgbClr>
            </a:solidFill>
            <a:ln w="9525" algn="ctr">
              <a:noFill/>
              <a:round/>
              <a:headEnd/>
              <a:tailEnd/>
            </a:ln>
          </p:spPr>
          <p:txBody>
            <a:bodyPr anchor="ctr">
              <a:spAutoFit/>
            </a:bodyPr>
            <a:lstStyle/>
            <a:p>
              <a:endParaRPr lang="en-GB"/>
            </a:p>
          </p:txBody>
        </p:sp>
      </p:grpSp>
      <p:sp>
        <p:nvSpPr>
          <p:cNvPr id="173" name="Text Box 54"/>
          <p:cNvSpPr txBox="1">
            <a:spLocks noChangeArrowheads="1"/>
          </p:cNvSpPr>
          <p:nvPr/>
        </p:nvSpPr>
        <p:spPr bwMode="auto">
          <a:xfrm>
            <a:off x="313511" y="4883813"/>
            <a:ext cx="4475163" cy="1200329"/>
          </a:xfrm>
          <a:prstGeom prst="rect">
            <a:avLst/>
          </a:prstGeom>
          <a:noFill/>
          <a:ln w="9525" algn="ctr">
            <a:noFill/>
            <a:miter lim="800000"/>
            <a:headEnd/>
            <a:tailEnd/>
          </a:ln>
        </p:spPr>
        <p:txBody>
          <a:bodyPr>
            <a:spAutoFit/>
          </a:bodyPr>
          <a:lstStyle/>
          <a:p>
            <a:r>
              <a:rPr lang="it-IT" dirty="0">
                <a:solidFill>
                  <a:schemeClr val="bg1"/>
                </a:solidFill>
              </a:rPr>
              <a:t>Laser pulling of 1.5 mm thick silica bars:</a:t>
            </a:r>
          </a:p>
          <a:p>
            <a:pPr>
              <a:buFont typeface="Webdings" pitchFamily="18" charset="2"/>
              <a:buChar char="4"/>
            </a:pPr>
            <a:r>
              <a:rPr lang="it-IT" dirty="0">
                <a:solidFill>
                  <a:schemeClr val="bg1"/>
                </a:solidFill>
              </a:rPr>
              <a:t>Welding</a:t>
            </a:r>
          </a:p>
          <a:p>
            <a:pPr>
              <a:buFont typeface="Webdings" pitchFamily="18" charset="2"/>
              <a:buChar char="4"/>
            </a:pPr>
            <a:r>
              <a:rPr lang="it-IT" dirty="0">
                <a:solidFill>
                  <a:schemeClr val="bg1"/>
                </a:solidFill>
              </a:rPr>
              <a:t>Annealing</a:t>
            </a:r>
          </a:p>
          <a:p>
            <a:pPr>
              <a:buFont typeface="Webdings" pitchFamily="18" charset="2"/>
              <a:buChar char="4"/>
            </a:pPr>
            <a:r>
              <a:rPr lang="it-IT" dirty="0">
                <a:solidFill>
                  <a:schemeClr val="bg1"/>
                </a:solidFill>
              </a:rPr>
              <a:t>Controlled pulling</a:t>
            </a:r>
          </a:p>
        </p:txBody>
      </p:sp>
      <p:sp>
        <p:nvSpPr>
          <p:cNvPr id="174" name="Text Box 55"/>
          <p:cNvSpPr txBox="1">
            <a:spLocks noChangeArrowheads="1"/>
          </p:cNvSpPr>
          <p:nvPr/>
        </p:nvSpPr>
        <p:spPr bwMode="auto">
          <a:xfrm>
            <a:off x="119833" y="3192277"/>
            <a:ext cx="1739130" cy="369332"/>
          </a:xfrm>
          <a:prstGeom prst="rect">
            <a:avLst/>
          </a:prstGeom>
          <a:noFill/>
          <a:ln w="9525" algn="ctr">
            <a:solidFill>
              <a:srgbClr val="FF0000"/>
            </a:solidFill>
            <a:miter lim="800000"/>
            <a:headEnd/>
            <a:tailEnd/>
          </a:ln>
        </p:spPr>
        <p:txBody>
          <a:bodyPr wrap="none">
            <a:spAutoFit/>
          </a:bodyPr>
          <a:lstStyle/>
          <a:p>
            <a:r>
              <a:rPr lang="it-IT" dirty="0">
                <a:solidFill>
                  <a:schemeClr val="bg1"/>
                </a:solidFill>
              </a:rPr>
              <a:t>2</a:t>
            </a:r>
            <a:r>
              <a:rPr lang="it-IT" dirty="0" smtClean="0">
                <a:solidFill>
                  <a:schemeClr val="bg1"/>
                </a:solidFill>
              </a:rPr>
              <a:t>00 </a:t>
            </a:r>
            <a:r>
              <a:rPr lang="it-IT" dirty="0">
                <a:solidFill>
                  <a:schemeClr val="bg1"/>
                </a:solidFill>
              </a:rPr>
              <a:t>W CO2 laser</a:t>
            </a:r>
          </a:p>
        </p:txBody>
      </p:sp>
      <p:sp>
        <p:nvSpPr>
          <p:cNvPr id="6" name="TextBox 5"/>
          <p:cNvSpPr txBox="1"/>
          <p:nvPr/>
        </p:nvSpPr>
        <p:spPr>
          <a:xfrm>
            <a:off x="4958735" y="4329816"/>
            <a:ext cx="4073032" cy="1754326"/>
          </a:xfrm>
          <a:prstGeom prst="rect">
            <a:avLst/>
          </a:prstGeom>
          <a:noFill/>
          <a:ln>
            <a:noFill/>
          </a:ln>
        </p:spPr>
        <p:txBody>
          <a:bodyPr wrap="square" rtlCol="0">
            <a:spAutoFit/>
          </a:bodyPr>
          <a:lstStyle/>
          <a:p>
            <a:r>
              <a:rPr lang="en-US" dirty="0" smtClean="0">
                <a:solidFill>
                  <a:schemeClr val="bg1"/>
                </a:solidFill>
              </a:rPr>
              <a:t>Dumb-bell shaped fiber (</a:t>
            </a:r>
            <a:r>
              <a:rPr lang="en-US" dirty="0" err="1" smtClean="0">
                <a:solidFill>
                  <a:schemeClr val="bg1"/>
                </a:solidFill>
              </a:rPr>
              <a:t>aLIGO</a:t>
            </a:r>
            <a:r>
              <a:rPr lang="en-US" dirty="0" smtClean="0">
                <a:solidFill>
                  <a:schemeClr val="bg1"/>
                </a:solidFill>
              </a:rPr>
              <a:t>)</a:t>
            </a:r>
          </a:p>
          <a:p>
            <a:pPr marL="285750" indent="-285750">
              <a:buFontTx/>
              <a:buChar char="-"/>
            </a:pPr>
            <a:r>
              <a:rPr lang="en-US" dirty="0" smtClean="0">
                <a:solidFill>
                  <a:schemeClr val="bg1"/>
                </a:solidFill>
              </a:rPr>
              <a:t>fiber diameter 0.4mm</a:t>
            </a:r>
          </a:p>
          <a:p>
            <a:pPr marL="285750" indent="-285750">
              <a:buFontTx/>
              <a:buChar char="-"/>
            </a:pPr>
            <a:r>
              <a:rPr lang="en-US" dirty="0" smtClean="0">
                <a:solidFill>
                  <a:schemeClr val="bg1"/>
                </a:solidFill>
              </a:rPr>
              <a:t>bouncing mode &lt; 10Hz </a:t>
            </a:r>
          </a:p>
          <a:p>
            <a:pPr marL="285750" indent="-285750">
              <a:buFontTx/>
              <a:buChar char="-"/>
            </a:pPr>
            <a:r>
              <a:rPr lang="en-US" dirty="0" smtClean="0">
                <a:solidFill>
                  <a:schemeClr val="bg1"/>
                </a:solidFill>
              </a:rPr>
              <a:t>violins modes &gt; 400Hz </a:t>
            </a:r>
          </a:p>
          <a:p>
            <a:pPr marL="285750" indent="-285750">
              <a:buFontTx/>
              <a:buChar char="-"/>
            </a:pPr>
            <a:r>
              <a:rPr lang="en-US" dirty="0" smtClean="0">
                <a:solidFill>
                  <a:schemeClr val="bg1"/>
                </a:solidFill>
              </a:rPr>
              <a:t>working load ~780MPa (reasonably safe, about the same of Virgo+)</a:t>
            </a:r>
          </a:p>
        </p:txBody>
      </p:sp>
    </p:spTree>
    <p:extLst>
      <p:ext uri="{BB962C8B-B14F-4D97-AF65-F5344CB8AC3E}">
        <p14:creationId xmlns:p14="http://schemas.microsoft.com/office/powerpoint/2010/main" val="1948113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500"/>
                                        <p:tgtEl>
                                          <p:spTgt spid="1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0"/>
                                        </p:tgtEl>
                                        <p:attrNameLst>
                                          <p:attrName>style.visibility</p:attrName>
                                        </p:attrNameLst>
                                      </p:cBhvr>
                                      <p:to>
                                        <p:strVal val="visible"/>
                                      </p:to>
                                    </p:set>
                                    <p:animEffect transition="in" filter="fade">
                                      <p:cBhvr>
                                        <p:cTn id="11" dur="2000"/>
                                        <p:tgtEl>
                                          <p:spTgt spid="170"/>
                                        </p:tgtEl>
                                      </p:cBhvr>
                                    </p:animEffect>
                                  </p:childTnLst>
                                </p:cTn>
                              </p:par>
                            </p:childTnLst>
                          </p:cTn>
                        </p:par>
                        <p:par>
                          <p:cTn id="12" fill="hold">
                            <p:stCondLst>
                              <p:cond delay="2500"/>
                            </p:stCondLst>
                            <p:childTnLst>
                              <p:par>
                                <p:cTn id="13" presetID="63" presetClass="path" presetSubtype="0" accel="50000" decel="50000" fill="hold" nodeType="afterEffect">
                                  <p:stCondLst>
                                    <p:cond delay="0"/>
                                  </p:stCondLst>
                                  <p:childTnLst>
                                    <p:animMotion origin="layout" path="M 0.00156 0.00139 L 0.0151 0.00209 " pathEditMode="relative" rAng="0" ptsTypes="AA">
                                      <p:cBhvr>
                                        <p:cTn id="14" dur="2000" fill="hold"/>
                                        <p:tgtEl>
                                          <p:spTgt spid="168"/>
                                        </p:tgtEl>
                                        <p:attrNameLst>
                                          <p:attrName>ppt_x</p:attrName>
                                          <p:attrName>ppt_y</p:attrName>
                                        </p:attrNameLst>
                                      </p:cBhvr>
                                      <p:rCtr x="7" y="0"/>
                                    </p:animMotion>
                                  </p:childTnLst>
                                </p:cTn>
                              </p:par>
                            </p:childTnLst>
                          </p:cTn>
                        </p:par>
                        <p:par>
                          <p:cTn id="15" fill="hold">
                            <p:stCondLst>
                              <p:cond delay="4500"/>
                            </p:stCondLst>
                            <p:childTnLst>
                              <p:par>
                                <p:cTn id="16" presetID="10" presetClass="exit" presetSubtype="0" fill="hold" nodeType="afterEffect">
                                  <p:stCondLst>
                                    <p:cond delay="0"/>
                                  </p:stCondLst>
                                  <p:childTnLst>
                                    <p:animEffect transition="out" filter="fade">
                                      <p:cBhvr>
                                        <p:cTn id="17" dur="500"/>
                                        <p:tgtEl>
                                          <p:spTgt spid="170"/>
                                        </p:tgtEl>
                                      </p:cBhvr>
                                    </p:animEffect>
                                    <p:set>
                                      <p:cBhvr>
                                        <p:cTn id="18" dur="1" fill="hold">
                                          <p:stCondLst>
                                            <p:cond delay="499"/>
                                          </p:stCondLst>
                                        </p:cTn>
                                        <p:tgtEl>
                                          <p:spTgt spid="170"/>
                                        </p:tgtEl>
                                        <p:attrNameLst>
                                          <p:attrName>style.visibility</p:attrName>
                                        </p:attrNameLst>
                                      </p:cBhvr>
                                      <p:to>
                                        <p:strVal val="hidden"/>
                                      </p:to>
                                    </p:set>
                                  </p:childTnLst>
                                </p:cTn>
                              </p:par>
                            </p:childTnLst>
                          </p:cTn>
                        </p:par>
                        <p:par>
                          <p:cTn id="19" fill="hold">
                            <p:stCondLst>
                              <p:cond delay="5000"/>
                            </p:stCondLst>
                            <p:childTnLst>
                              <p:par>
                                <p:cTn id="20" presetID="10" presetClass="exit" presetSubtype="0" fill="hold" nodeType="afterEffect">
                                  <p:stCondLst>
                                    <p:cond delay="0"/>
                                  </p:stCondLst>
                                  <p:childTnLst>
                                    <p:animEffect transition="out" filter="fade">
                                      <p:cBhvr>
                                        <p:cTn id="21" dur="500"/>
                                        <p:tgtEl>
                                          <p:spTgt spid="154"/>
                                        </p:tgtEl>
                                      </p:cBhvr>
                                    </p:animEffect>
                                    <p:set>
                                      <p:cBhvr>
                                        <p:cTn id="22" dur="1" fill="hold">
                                          <p:stCondLst>
                                            <p:cond delay="499"/>
                                          </p:stCondLst>
                                        </p:cTn>
                                        <p:tgtEl>
                                          <p:spTgt spid="15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fade">
                                      <p:cBhvr>
                                        <p:cTn id="27" dur="500"/>
                                        <p:tgtEl>
                                          <p:spTgt spid="137"/>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151"/>
                                        </p:tgtEl>
                                        <p:attrNameLst>
                                          <p:attrName>style.visibility</p:attrName>
                                        </p:attrNameLst>
                                      </p:cBhvr>
                                      <p:to>
                                        <p:strVal val="visible"/>
                                      </p:to>
                                    </p:set>
                                    <p:animEffect transition="in" filter="fade">
                                      <p:cBhvr>
                                        <p:cTn id="31" dur="1000"/>
                                        <p:tgtEl>
                                          <p:spTgt spid="151"/>
                                        </p:tgtEl>
                                      </p:cBhvr>
                                    </p:animEffect>
                                  </p:childTnLst>
                                </p:cTn>
                              </p:par>
                            </p:childTnLst>
                          </p:cTn>
                        </p:par>
                        <p:par>
                          <p:cTn id="32" fill="hold">
                            <p:stCondLst>
                              <p:cond delay="1500"/>
                            </p:stCondLst>
                            <p:childTnLst>
                              <p:par>
                                <p:cTn id="33" presetID="35" presetClass="path" presetSubtype="0" accel="50000" decel="50000" fill="hold" nodeType="afterEffect">
                                  <p:stCondLst>
                                    <p:cond delay="0"/>
                                  </p:stCondLst>
                                  <p:childTnLst>
                                    <p:animMotion origin="layout" path="M -0.00052 4.07407E-6 L -0.01302 4.07407E-6 " pathEditMode="relative" rAng="0" ptsTypes="AA">
                                      <p:cBhvr>
                                        <p:cTn id="34" dur="2000" fill="hold"/>
                                        <p:tgtEl>
                                          <p:spTgt spid="136"/>
                                        </p:tgtEl>
                                        <p:attrNameLst>
                                          <p:attrName>ppt_x</p:attrName>
                                          <p:attrName>ppt_y</p:attrName>
                                        </p:attrNameLst>
                                      </p:cBhvr>
                                      <p:rCtr x="-6" y="0"/>
                                    </p:animMotion>
                                  </p:childTnLst>
                                </p:cTn>
                              </p:par>
                            </p:childTnLst>
                          </p:cTn>
                        </p:par>
                        <p:par>
                          <p:cTn id="35" fill="hold">
                            <p:stCondLst>
                              <p:cond delay="3500"/>
                            </p:stCondLst>
                            <p:childTnLst>
                              <p:par>
                                <p:cTn id="36" presetID="10" presetClass="exit" presetSubtype="0" fill="hold" nodeType="afterEffect">
                                  <p:stCondLst>
                                    <p:cond delay="0"/>
                                  </p:stCondLst>
                                  <p:childTnLst>
                                    <p:animEffect transition="out" filter="fade">
                                      <p:cBhvr>
                                        <p:cTn id="37" dur="500"/>
                                        <p:tgtEl>
                                          <p:spTgt spid="151"/>
                                        </p:tgtEl>
                                      </p:cBhvr>
                                    </p:animEffect>
                                    <p:set>
                                      <p:cBhvr>
                                        <p:cTn id="38" dur="1" fill="hold">
                                          <p:stCondLst>
                                            <p:cond delay="499"/>
                                          </p:stCondLst>
                                        </p:cTn>
                                        <p:tgtEl>
                                          <p:spTgt spid="151"/>
                                        </p:tgtEl>
                                        <p:attrNameLst>
                                          <p:attrName>style.visibility</p:attrName>
                                        </p:attrNameLst>
                                      </p:cBhvr>
                                      <p:to>
                                        <p:strVal val="hidden"/>
                                      </p:to>
                                    </p:set>
                                  </p:childTnLst>
                                </p:cTn>
                              </p:par>
                            </p:childTnLst>
                          </p:cTn>
                        </p:par>
                        <p:par>
                          <p:cTn id="39" fill="hold">
                            <p:stCondLst>
                              <p:cond delay="4000"/>
                            </p:stCondLst>
                            <p:childTnLst>
                              <p:par>
                                <p:cTn id="40" presetID="10" presetClass="exit" presetSubtype="0" fill="hold" nodeType="afterEffect">
                                  <p:stCondLst>
                                    <p:cond delay="0"/>
                                  </p:stCondLst>
                                  <p:childTnLst>
                                    <p:animEffect transition="out" filter="fade">
                                      <p:cBhvr>
                                        <p:cTn id="41" dur="500"/>
                                        <p:tgtEl>
                                          <p:spTgt spid="137"/>
                                        </p:tgtEl>
                                      </p:cBhvr>
                                    </p:animEffect>
                                    <p:set>
                                      <p:cBhvr>
                                        <p:cTn id="42" dur="1" fill="hold">
                                          <p:stCondLst>
                                            <p:cond delay="499"/>
                                          </p:stCondLst>
                                        </p:cTn>
                                        <p:tgtEl>
                                          <p:spTgt spid="13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fade">
                                      <p:cBhvr>
                                        <p:cTn id="47" dur="2000"/>
                                        <p:tgtEl>
                                          <p:spTgt spid="160"/>
                                        </p:tgtEl>
                                      </p:cBhvr>
                                    </p:animEffect>
                                  </p:childTnLst>
                                </p:cTn>
                              </p:par>
                              <p:par>
                                <p:cTn id="48" presetID="10" presetClass="entr" presetSubtype="0" fill="hold" nodeType="withEffect">
                                  <p:stCondLst>
                                    <p:cond delay="0"/>
                                  </p:stCondLst>
                                  <p:childTnLst>
                                    <p:set>
                                      <p:cBhvr>
                                        <p:cTn id="49" dur="1" fill="hold">
                                          <p:stCondLst>
                                            <p:cond delay="0"/>
                                          </p:stCondLst>
                                        </p:cTn>
                                        <p:tgtEl>
                                          <p:spTgt spid="165"/>
                                        </p:tgtEl>
                                        <p:attrNameLst>
                                          <p:attrName>style.visibility</p:attrName>
                                        </p:attrNameLst>
                                      </p:cBhvr>
                                      <p:to>
                                        <p:strVal val="visible"/>
                                      </p:to>
                                    </p:set>
                                    <p:animEffect transition="in" filter="fade">
                                      <p:cBhvr>
                                        <p:cTn id="50" dur="1000"/>
                                        <p:tgtEl>
                                          <p:spTgt spid="165"/>
                                        </p:tgtEl>
                                      </p:cBhvr>
                                    </p:animEffect>
                                  </p:childTnLst>
                                </p:cTn>
                              </p:par>
                            </p:childTnLst>
                          </p:cTn>
                        </p:par>
                        <p:par>
                          <p:cTn id="51" fill="hold">
                            <p:stCondLst>
                              <p:cond delay="2000"/>
                            </p:stCondLst>
                            <p:childTnLst>
                              <p:par>
                                <p:cTn id="52" presetID="63" presetClass="path" presetSubtype="0" accel="50000" decel="50000" fill="hold" nodeType="afterEffect">
                                  <p:stCondLst>
                                    <p:cond delay="0"/>
                                  </p:stCondLst>
                                  <p:childTnLst>
                                    <p:animMotion origin="layout" path="M 0.0026 0.006  L 0.2526 0.006  E" pathEditMode="fixed" ptsTypes="">
                                      <p:cBhvr>
                                        <p:cTn id="53" dur="1000" fill="hold"/>
                                        <p:tgtEl>
                                          <p:spTgt spid="145"/>
                                        </p:tgtEl>
                                        <p:attrNameLst>
                                          <p:attrName>ppt_x</p:attrName>
                                          <p:attrName>ppt_y</p:attrName>
                                        </p:attrNameLst>
                                      </p:cBhvr>
                                    </p:animMotion>
                                  </p:childTnLst>
                                </p:cTn>
                              </p:par>
                              <p:par>
                                <p:cTn id="54" presetID="10" presetClass="exit" presetSubtype="0" fill="hold" nodeType="withEffect">
                                  <p:stCondLst>
                                    <p:cond delay="0"/>
                                  </p:stCondLst>
                                  <p:childTnLst>
                                    <p:animEffect transition="out" filter="fade">
                                      <p:cBhvr>
                                        <p:cTn id="55" dur="500"/>
                                        <p:tgtEl>
                                          <p:spTgt spid="136"/>
                                        </p:tgtEl>
                                      </p:cBhvr>
                                    </p:animEffect>
                                    <p:set>
                                      <p:cBhvr>
                                        <p:cTn id="56" dur="1" fill="hold">
                                          <p:stCondLst>
                                            <p:cond delay="499"/>
                                          </p:stCondLst>
                                        </p:cTn>
                                        <p:tgtEl>
                                          <p:spTgt spid="136"/>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159"/>
                                        </p:tgtEl>
                                        <p:attrNameLst>
                                          <p:attrName>style.visibility</p:attrName>
                                        </p:attrNameLst>
                                      </p:cBhvr>
                                      <p:to>
                                        <p:strVal val="visible"/>
                                      </p:to>
                                    </p:set>
                                    <p:animEffect transition="in" filter="fade">
                                      <p:cBhvr>
                                        <p:cTn id="59" dur="500"/>
                                        <p:tgtEl>
                                          <p:spTgt spid="159"/>
                                        </p:tgtEl>
                                      </p:cBhvr>
                                    </p:animEffect>
                                  </p:childTnLst>
                                </p:cTn>
                              </p:par>
                              <p:par>
                                <p:cTn id="60" presetID="63" presetClass="path" presetSubtype="0" accel="50000" decel="50000" fill="hold" nodeType="withEffect">
                                  <p:stCondLst>
                                    <p:cond delay="0"/>
                                  </p:stCondLst>
                                  <p:childTnLst>
                                    <p:animMotion origin="layout" path="M 0 0  L 0.25 0  E" pathEditMode="relative" rAng="0" ptsTypes="">
                                      <p:cBhvr>
                                        <p:cTn id="61" dur="2000" fill="hold"/>
                                        <p:tgtEl>
                                          <p:spTgt spid="145"/>
                                        </p:tgtEl>
                                        <p:attrNameLst>
                                          <p:attrName>ppt_x</p:attrName>
                                          <p:attrName>ppt_y</p:attrName>
                                        </p:attrNameLst>
                                      </p:cBhvr>
                                      <p:rCtr x="0" y="0"/>
                                    </p:animMotion>
                                  </p:childTnLst>
                                </p:cTn>
                              </p:par>
                              <p:par>
                                <p:cTn id="62" presetID="63" presetClass="path" presetSubtype="0" accel="50000" decel="50000" fill="hold" nodeType="withEffect">
                                  <p:stCondLst>
                                    <p:cond delay="0"/>
                                  </p:stCondLst>
                                  <p:childTnLst>
                                    <p:animMotion origin="layout" path="M 0 0  L 0.25 0  E" pathEditMode="relative" rAng="0" ptsTypes="">
                                      <p:cBhvr>
                                        <p:cTn id="63" dur="2000" fill="hold"/>
                                        <p:tgtEl>
                                          <p:spTgt spid="159"/>
                                        </p:tgtEl>
                                        <p:attrNameLst>
                                          <p:attrName>ppt_x</p:attrName>
                                          <p:attrName>ppt_y</p:attrName>
                                        </p:attrNameLst>
                                      </p:cBhvr>
                                      <p:rCtr x="0" y="0"/>
                                    </p:animMotion>
                                  </p:childTnLst>
                                </p:cTn>
                              </p:par>
                            </p:childTnLst>
                          </p:cTn>
                        </p:par>
                        <p:par>
                          <p:cTn id="64" fill="hold">
                            <p:stCondLst>
                              <p:cond delay="4000"/>
                            </p:stCondLst>
                            <p:childTnLst>
                              <p:par>
                                <p:cTn id="65" presetID="10" presetClass="exit" presetSubtype="0" fill="hold" nodeType="afterEffect">
                                  <p:stCondLst>
                                    <p:cond delay="0"/>
                                  </p:stCondLst>
                                  <p:childTnLst>
                                    <p:animEffect transition="out" filter="fade">
                                      <p:cBhvr>
                                        <p:cTn id="66" dur="500"/>
                                        <p:tgtEl>
                                          <p:spTgt spid="165"/>
                                        </p:tgtEl>
                                      </p:cBhvr>
                                    </p:animEffect>
                                    <p:set>
                                      <p:cBhvr>
                                        <p:cTn id="67" dur="1" fill="hold">
                                          <p:stCondLst>
                                            <p:cond delay="499"/>
                                          </p:stCondLst>
                                        </p:cTn>
                                        <p:tgtEl>
                                          <p:spTgt spid="165"/>
                                        </p:tgtEl>
                                        <p:attrNameLst>
                                          <p:attrName>style.visibility</p:attrName>
                                        </p:attrNameLst>
                                      </p:cBhvr>
                                      <p:to>
                                        <p:strVal val="hidden"/>
                                      </p:to>
                                    </p:set>
                                  </p:childTnLst>
                                </p:cTn>
                              </p:par>
                            </p:childTnLst>
                          </p:cTn>
                        </p:par>
                        <p:par>
                          <p:cTn id="68" fill="hold">
                            <p:stCondLst>
                              <p:cond delay="4500"/>
                            </p:stCondLst>
                            <p:childTnLst>
                              <p:par>
                                <p:cTn id="69" presetID="10" presetClass="exit" presetSubtype="0" fill="hold" nodeType="afterEffect">
                                  <p:stCondLst>
                                    <p:cond delay="0"/>
                                  </p:stCondLst>
                                  <p:childTnLst>
                                    <p:animEffect transition="out" filter="fade">
                                      <p:cBhvr>
                                        <p:cTn id="70" dur="500"/>
                                        <p:tgtEl>
                                          <p:spTgt spid="160"/>
                                        </p:tgtEl>
                                      </p:cBhvr>
                                    </p:animEffect>
                                    <p:set>
                                      <p:cBhvr>
                                        <p:cTn id="71" dur="1" fill="hold">
                                          <p:stCondLst>
                                            <p:cond delay="499"/>
                                          </p:stCondLst>
                                        </p:cTn>
                                        <p:tgtEl>
                                          <p:spTgt spid="1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Anchor_Welded_1.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a:off x="5285232" y="33830"/>
            <a:ext cx="3839732" cy="6708163"/>
          </a:xfrm>
          <a:prstGeom prst="rect">
            <a:avLst/>
          </a:prstGeom>
        </p:spPr>
      </p:pic>
      <p:sp>
        <p:nvSpPr>
          <p:cNvPr id="5" name="CasellaDiTesto 4"/>
          <p:cNvSpPr txBox="1"/>
          <p:nvPr/>
        </p:nvSpPr>
        <p:spPr>
          <a:xfrm>
            <a:off x="251520" y="1124744"/>
            <a:ext cx="8193669"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it-IT" sz="2000" b="1" dirty="0" smtClean="0"/>
              <a:t>The </a:t>
            </a:r>
            <a:r>
              <a:rPr lang="it-IT" sz="2000" b="1" dirty="0" err="1" smtClean="0"/>
              <a:t>dumbell</a:t>
            </a:r>
            <a:r>
              <a:rPr lang="it-IT" sz="2000" b="1" dirty="0" smtClean="0"/>
              <a:t> </a:t>
            </a:r>
            <a:r>
              <a:rPr lang="it-IT" sz="2000" b="1" dirty="0" err="1" smtClean="0"/>
              <a:t>shaped</a:t>
            </a:r>
            <a:r>
              <a:rPr lang="it-IT" sz="2000" b="1" dirty="0" smtClean="0"/>
              <a:t> </a:t>
            </a:r>
            <a:r>
              <a:rPr lang="it-IT" sz="2000" b="1" dirty="0" err="1" smtClean="0"/>
              <a:t>fiber</a:t>
            </a:r>
            <a:r>
              <a:rPr lang="it-IT" sz="2000" b="1" dirty="0" smtClean="0"/>
              <a:t> </a:t>
            </a:r>
            <a:r>
              <a:rPr lang="it-IT" sz="2000" b="1" dirty="0" err="1" smtClean="0"/>
              <a:t>is</a:t>
            </a:r>
            <a:r>
              <a:rPr lang="it-IT" sz="2000" b="1" dirty="0" smtClean="0"/>
              <a:t> </a:t>
            </a:r>
            <a:r>
              <a:rPr lang="it-IT" sz="2000" b="1" dirty="0" err="1" smtClean="0"/>
              <a:t>produced</a:t>
            </a:r>
            <a:r>
              <a:rPr lang="it-IT" sz="2000" b="1" dirty="0"/>
              <a:t> </a:t>
            </a:r>
            <a:r>
              <a:rPr lang="it-IT" sz="2000" b="1" dirty="0" smtClean="0"/>
              <a:t>and </a:t>
            </a:r>
            <a:r>
              <a:rPr lang="it-IT" sz="2000" b="1" dirty="0" err="1" smtClean="0"/>
              <a:t>welded</a:t>
            </a:r>
            <a:r>
              <a:rPr lang="it-IT" sz="2000" b="1" dirty="0" smtClean="0"/>
              <a:t> to the </a:t>
            </a:r>
            <a:r>
              <a:rPr lang="it-IT" sz="2000" b="1" dirty="0" err="1" smtClean="0"/>
              <a:t>anchors</a:t>
            </a:r>
            <a:r>
              <a:rPr lang="it-IT" sz="2000" b="1" dirty="0" smtClean="0"/>
              <a:t>.</a:t>
            </a:r>
            <a:endParaRPr lang="it-IT" sz="2000" b="1" dirty="0"/>
          </a:p>
        </p:txBody>
      </p:sp>
      <p:cxnSp>
        <p:nvCxnSpPr>
          <p:cNvPr id="9" name="Connettore 2 8"/>
          <p:cNvCxnSpPr/>
          <p:nvPr/>
        </p:nvCxnSpPr>
        <p:spPr>
          <a:xfrm>
            <a:off x="6588224" y="1700808"/>
            <a:ext cx="504056" cy="1224136"/>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10" name="CasellaDiTesto 9"/>
          <p:cNvSpPr txBox="1"/>
          <p:nvPr/>
        </p:nvSpPr>
        <p:spPr>
          <a:xfrm>
            <a:off x="4067944" y="1772816"/>
            <a:ext cx="216024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t-IT" b="1" dirty="0" smtClean="0"/>
              <a:t>lambda/10 zone for </a:t>
            </a:r>
            <a:r>
              <a:rPr lang="it-IT" b="1" dirty="0" err="1" smtClean="0"/>
              <a:t>silica</a:t>
            </a:r>
            <a:r>
              <a:rPr lang="it-IT" b="1" dirty="0" smtClean="0"/>
              <a:t> </a:t>
            </a:r>
            <a:r>
              <a:rPr lang="it-IT" b="1" dirty="0" err="1" smtClean="0"/>
              <a:t>bonding</a:t>
            </a:r>
            <a:endParaRPr lang="it-IT" b="1" dirty="0"/>
          </a:p>
        </p:txBody>
      </p:sp>
      <p:cxnSp>
        <p:nvCxnSpPr>
          <p:cNvPr id="11" name="Connettore 2 10"/>
          <p:cNvCxnSpPr/>
          <p:nvPr/>
        </p:nvCxnSpPr>
        <p:spPr>
          <a:xfrm>
            <a:off x="5436096" y="2420888"/>
            <a:ext cx="864096" cy="936104"/>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cxnSp>
        <p:nvCxnSpPr>
          <p:cNvPr id="13" name="Connettore 2 12"/>
          <p:cNvCxnSpPr>
            <a:stCxn id="15" idx="1"/>
          </p:cNvCxnSpPr>
          <p:nvPr/>
        </p:nvCxnSpPr>
        <p:spPr>
          <a:xfrm flipH="1">
            <a:off x="7524328" y="2367464"/>
            <a:ext cx="216025" cy="989528"/>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
        <p:nvSpPr>
          <p:cNvPr id="15" name="CasellaDiTesto 14"/>
          <p:cNvSpPr txBox="1"/>
          <p:nvPr/>
        </p:nvSpPr>
        <p:spPr>
          <a:xfrm>
            <a:off x="7740353" y="1628800"/>
            <a:ext cx="1403648"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t-IT" b="1" dirty="0" smtClean="0"/>
              <a:t>Groove, </a:t>
            </a:r>
            <a:r>
              <a:rPr lang="it-IT" dirty="0" err="1" smtClean="0"/>
              <a:t>necessary</a:t>
            </a:r>
            <a:r>
              <a:rPr lang="it-IT" dirty="0" smtClean="0"/>
              <a:t> for </a:t>
            </a:r>
            <a:r>
              <a:rPr lang="it-IT" dirty="0" err="1" smtClean="0"/>
              <a:t>polishing</a:t>
            </a:r>
            <a:r>
              <a:rPr lang="it-IT" dirty="0" smtClean="0"/>
              <a:t> procedure</a:t>
            </a:r>
            <a:endParaRPr lang="it-IT" dirty="0"/>
          </a:p>
        </p:txBody>
      </p:sp>
      <p:sp>
        <p:nvSpPr>
          <p:cNvPr id="17" name="CasellaDiTesto 16"/>
          <p:cNvSpPr txBox="1"/>
          <p:nvPr/>
        </p:nvSpPr>
        <p:spPr>
          <a:xfrm>
            <a:off x="107504" y="2564904"/>
            <a:ext cx="482453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000" b="1" dirty="0" smtClean="0"/>
              <a:t>The fibre with the anchors is tested with a load of 18/20 kg (nominal load is 10.5 kg).</a:t>
            </a:r>
            <a:endParaRPr lang="it-IT" sz="2000" b="1" dirty="0"/>
          </a:p>
        </p:txBody>
      </p:sp>
      <p:sp>
        <p:nvSpPr>
          <p:cNvPr id="19" name="CasellaDiTesto 18"/>
          <p:cNvSpPr txBox="1"/>
          <p:nvPr/>
        </p:nvSpPr>
        <p:spPr>
          <a:xfrm>
            <a:off x="251520" y="3861048"/>
            <a:ext cx="4824536"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000" b="1" dirty="0" smtClean="0"/>
              <a:t>The </a:t>
            </a:r>
            <a:r>
              <a:rPr lang="it-IT" sz="2000" b="1" dirty="0" err="1" smtClean="0"/>
              <a:t>monolithic</a:t>
            </a:r>
            <a:r>
              <a:rPr lang="it-IT" sz="2000" b="1" dirty="0" smtClean="0"/>
              <a:t> </a:t>
            </a:r>
            <a:r>
              <a:rPr lang="it-IT" sz="2000" b="1" dirty="0" err="1" smtClean="0"/>
              <a:t>suspension</a:t>
            </a:r>
            <a:r>
              <a:rPr lang="it-IT" sz="2000" b="1" dirty="0" smtClean="0"/>
              <a:t>  </a:t>
            </a:r>
            <a:r>
              <a:rPr lang="it-IT" sz="2000" b="1" dirty="0" err="1" smtClean="0"/>
              <a:t>is</a:t>
            </a:r>
            <a:r>
              <a:rPr lang="it-IT" sz="2000" b="1" dirty="0" smtClean="0"/>
              <a:t> </a:t>
            </a:r>
            <a:r>
              <a:rPr lang="it-IT" sz="2000" b="1" dirty="0" err="1" smtClean="0"/>
              <a:t>assembled</a:t>
            </a:r>
            <a:r>
              <a:rPr lang="it-IT" sz="2000" b="1" dirty="0" smtClean="0"/>
              <a:t>, the tilt of the </a:t>
            </a:r>
            <a:r>
              <a:rPr lang="it-IT" sz="2000" b="1" dirty="0" err="1" smtClean="0"/>
              <a:t>mirror</a:t>
            </a:r>
            <a:r>
              <a:rPr lang="it-IT" sz="2000" b="1" dirty="0" smtClean="0"/>
              <a:t> </a:t>
            </a:r>
            <a:r>
              <a:rPr lang="it-IT" sz="2000" b="1" dirty="0" err="1" smtClean="0"/>
              <a:t>verified</a:t>
            </a:r>
            <a:r>
              <a:rPr lang="it-IT" sz="2000" b="1" dirty="0" smtClean="0"/>
              <a:t>.</a:t>
            </a:r>
            <a:endParaRPr lang="it-IT" sz="2000" b="1" dirty="0"/>
          </a:p>
        </p:txBody>
      </p:sp>
      <p:sp>
        <p:nvSpPr>
          <p:cNvPr id="21" name="CasellaDiTesto 20"/>
          <p:cNvSpPr txBox="1"/>
          <p:nvPr/>
        </p:nvSpPr>
        <p:spPr>
          <a:xfrm>
            <a:off x="467544" y="5229200"/>
            <a:ext cx="4824536"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000" b="1" dirty="0" smtClean="0"/>
              <a:t>The </a:t>
            </a:r>
            <a:r>
              <a:rPr lang="it-IT" sz="2000" b="1" dirty="0" err="1" smtClean="0"/>
              <a:t>anchors</a:t>
            </a:r>
            <a:r>
              <a:rPr lang="it-IT" sz="2000" b="1" dirty="0" smtClean="0"/>
              <a:t> are </a:t>
            </a:r>
            <a:r>
              <a:rPr lang="it-IT" sz="2000" b="1" dirty="0" err="1" smtClean="0"/>
              <a:t>silica</a:t>
            </a:r>
            <a:r>
              <a:rPr lang="it-IT" sz="2000" b="1" dirty="0" smtClean="0"/>
              <a:t> </a:t>
            </a:r>
            <a:r>
              <a:rPr lang="it-IT" sz="2000" b="1" dirty="0" err="1" smtClean="0"/>
              <a:t>bonded</a:t>
            </a:r>
            <a:r>
              <a:rPr lang="it-IT" sz="2000" b="1" dirty="0" smtClean="0"/>
              <a:t> to the </a:t>
            </a:r>
            <a:r>
              <a:rPr lang="it-IT" sz="2000" b="1" dirty="0" err="1" smtClean="0"/>
              <a:t>mirror</a:t>
            </a:r>
            <a:r>
              <a:rPr lang="it-IT" sz="2000" b="1" dirty="0" smtClean="0"/>
              <a:t> </a:t>
            </a:r>
            <a:r>
              <a:rPr lang="it-IT" sz="2000" b="1" dirty="0" err="1" smtClean="0"/>
              <a:t>ears</a:t>
            </a:r>
            <a:r>
              <a:rPr lang="it-IT" sz="2000" b="1" dirty="0" smtClean="0"/>
              <a:t> and to the </a:t>
            </a:r>
            <a:r>
              <a:rPr lang="it-IT" sz="2000" b="1" dirty="0" err="1" smtClean="0"/>
              <a:t>steel</a:t>
            </a:r>
            <a:r>
              <a:rPr lang="it-IT" sz="2000" b="1" dirty="0" smtClean="0"/>
              <a:t> </a:t>
            </a:r>
            <a:r>
              <a:rPr lang="it-IT" sz="2000" b="1" dirty="0" err="1" smtClean="0"/>
              <a:t>support</a:t>
            </a:r>
            <a:r>
              <a:rPr lang="it-IT" sz="2000" b="1" dirty="0" smtClean="0"/>
              <a:t>.</a:t>
            </a:r>
            <a:endParaRPr lang="it-IT" sz="2000" b="1" dirty="0"/>
          </a:p>
        </p:txBody>
      </p:sp>
      <p:sp>
        <p:nvSpPr>
          <p:cNvPr id="2" name="Title 1"/>
          <p:cNvSpPr>
            <a:spLocks noGrp="1"/>
          </p:cNvSpPr>
          <p:nvPr>
            <p:ph type="title"/>
          </p:nvPr>
        </p:nvSpPr>
        <p:spPr>
          <a:xfrm>
            <a:off x="736992" y="41197"/>
            <a:ext cx="5691116" cy="1483657"/>
          </a:xfrm>
        </p:spPr>
        <p:txBody>
          <a:bodyPr/>
          <a:lstStyle/>
          <a:p>
            <a:r>
              <a:rPr lang="it-IT" dirty="0"/>
              <a:t>Overview of monolithic </a:t>
            </a:r>
            <a:r>
              <a:rPr lang="it-IT" dirty="0" smtClean="0"/>
              <a:t/>
            </a:r>
            <a:br>
              <a:rPr lang="it-IT" dirty="0" smtClean="0"/>
            </a:br>
            <a:r>
              <a:rPr lang="it-IT" dirty="0" smtClean="0"/>
              <a:t>suspension </a:t>
            </a:r>
            <a:r>
              <a:rPr lang="it-IT" dirty="0"/>
              <a:t>assembly</a:t>
            </a:r>
            <a:br>
              <a:rPr lang="it-IT" dirty="0"/>
            </a:br>
            <a:endParaRPr lang="en-US" dirty="0"/>
          </a:p>
        </p:txBody>
      </p:sp>
    </p:spTree>
    <p:extLst>
      <p:ext uri="{BB962C8B-B14F-4D97-AF65-F5344CB8AC3E}">
        <p14:creationId xmlns:p14="http://schemas.microsoft.com/office/powerpoint/2010/main" val="785475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65738" y="1606506"/>
            <a:ext cx="3674676" cy="174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descr="C:\Users\travasso\Dropbox\Monolitiche (1)\Montaggio NI - Lug2015\20150618_104842.jpg"/>
          <p:cNvPicPr preferRelativeResize="0">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156" y="1784134"/>
            <a:ext cx="2809875" cy="499533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Users\travasso\Dropbox\Monolitiche (1)\1-NI Recovery\20160218_133554.jpg"/>
          <p:cNvPicPr preferRelativeResize="0">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2807" y="3387972"/>
            <a:ext cx="6029325" cy="33914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14675" y="901748"/>
            <a:ext cx="5962650" cy="923330"/>
          </a:xfrm>
          <a:prstGeom prst="rect">
            <a:avLst/>
          </a:prstGeom>
          <a:noFill/>
        </p:spPr>
        <p:txBody>
          <a:bodyPr wrap="square" rtlCol="0">
            <a:spAutoFit/>
          </a:bodyPr>
          <a:lstStyle/>
          <a:p>
            <a:r>
              <a:rPr lang="en-US" b="1" dirty="0" smtClean="0"/>
              <a:t>Silicate bonding technique</a:t>
            </a:r>
          </a:p>
          <a:p>
            <a:pPr marL="742950" lvl="1" indent="-285750">
              <a:buFontTx/>
              <a:buChar char="-"/>
            </a:pPr>
            <a:r>
              <a:rPr lang="en-US" dirty="0" smtClean="0"/>
              <a:t>very </a:t>
            </a:r>
            <a:r>
              <a:rPr lang="en-US" dirty="0"/>
              <a:t>clean </a:t>
            </a:r>
            <a:r>
              <a:rPr lang="en-US" dirty="0" smtClean="0"/>
              <a:t>(piranha solution) and </a:t>
            </a:r>
            <a:r>
              <a:rPr lang="en-US" dirty="0"/>
              <a:t>flat </a:t>
            </a:r>
            <a:r>
              <a:rPr lang="en-US" dirty="0" smtClean="0"/>
              <a:t>surface (</a:t>
            </a:r>
            <a:r>
              <a:rPr lang="en-US" dirty="0" smtClean="0">
                <a:latin typeface="Symbol" panose="05050102010706020507" pitchFamily="18" charset="2"/>
              </a:rPr>
              <a:t>l</a:t>
            </a:r>
            <a:r>
              <a:rPr lang="en-US" dirty="0" smtClean="0"/>
              <a:t>/10) </a:t>
            </a:r>
          </a:p>
          <a:p>
            <a:pPr marL="742950" lvl="1" indent="-285750">
              <a:buFontTx/>
              <a:buChar char="-"/>
            </a:pPr>
            <a:r>
              <a:rPr lang="en-US" dirty="0" smtClean="0"/>
              <a:t>solution of pure water with KOH</a:t>
            </a:r>
          </a:p>
        </p:txBody>
      </p:sp>
      <p:sp>
        <p:nvSpPr>
          <p:cNvPr id="4" name="Title 3"/>
          <p:cNvSpPr>
            <a:spLocks noGrp="1"/>
          </p:cNvSpPr>
          <p:nvPr>
            <p:ph type="title"/>
          </p:nvPr>
        </p:nvSpPr>
        <p:spPr/>
        <p:txBody>
          <a:bodyPr/>
          <a:lstStyle/>
          <a:p>
            <a:r>
              <a:rPr lang="it-IT" dirty="0">
                <a:effectLst>
                  <a:outerShdw blurRad="38100" dist="38100" dir="2700000" algn="tl">
                    <a:srgbClr val="000000">
                      <a:alpha val="43137"/>
                    </a:srgbClr>
                  </a:outerShdw>
                </a:effectLst>
              </a:rPr>
              <a:t>Gluing procedure</a:t>
            </a:r>
            <a:endParaRPr lang="en-US" dirty="0"/>
          </a:p>
        </p:txBody>
      </p:sp>
      <p:sp>
        <p:nvSpPr>
          <p:cNvPr id="9"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0"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
        <p:nvSpPr>
          <p:cNvPr id="11" name="Date Placeholder 3"/>
          <p:cNvSpPr txBox="1">
            <a:spLocks/>
          </p:cNvSpPr>
          <p:nvPr/>
        </p:nvSpPr>
        <p:spPr>
          <a:xfrm>
            <a:off x="609600" y="6508761"/>
            <a:ext cx="2133600" cy="365125"/>
          </a:xfrm>
          <a:prstGeom prst="rect">
            <a:avLst/>
          </a:prstGeom>
        </p:spPr>
        <p:txBody>
          <a:bodyPr vert="horz" lIns="91430" tIns="45715" rIns="91430" bIns="45715" rtlCol="0" anchor="ctr"/>
          <a:lstStyle>
            <a:defPPr>
              <a:defRPr lang="en-US"/>
            </a:defPPr>
            <a:lvl1pPr marL="0" algn="l" defTabSz="457200" rtl="0" eaLnBrk="1" latinLnBrk="0" hangingPunct="1">
              <a:defRPr sz="1000" b="0" i="0" kern="1200">
                <a:solidFill>
                  <a:schemeClr val="tx1">
                    <a:tint val="75000"/>
                  </a:schemeClr>
                </a:solidFill>
                <a:latin typeface="Gotham Light"/>
                <a:ea typeface="+mn-ea"/>
                <a:cs typeface="Gotham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12" name="Footer Placeholder 3"/>
          <p:cNvSpPr txBox="1">
            <a:spLocks/>
          </p:cNvSpPr>
          <p:nvPr/>
        </p:nvSpPr>
        <p:spPr>
          <a:xfrm>
            <a:off x="2971800" y="6508761"/>
            <a:ext cx="4191000" cy="365125"/>
          </a:xfrm>
          <a:prstGeom prst="rect">
            <a:avLst/>
          </a:prstGeom>
        </p:spPr>
        <p:txBody>
          <a:bodyPr vert="horz" lIns="91430" tIns="45715" rIns="91430" bIns="45715" rtlCol="0" anchor="ctr"/>
          <a:lstStyle>
            <a:defPPr>
              <a:defRPr lang="en-US"/>
            </a:defPPr>
            <a:lvl1pPr marL="0" algn="ctr" defTabSz="457200" rtl="0" eaLnBrk="1" latinLnBrk="0" hangingPunct="1">
              <a:defRPr sz="1000" b="0" i="0" kern="1200">
                <a:solidFill>
                  <a:schemeClr val="tx1">
                    <a:tint val="75000"/>
                  </a:schemeClr>
                </a:solidFill>
                <a:latin typeface="Gotham Light"/>
                <a:ea typeface="+mn-ea"/>
                <a:cs typeface="Gotham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Tree>
    <p:extLst>
      <p:ext uri="{BB962C8B-B14F-4D97-AF65-F5344CB8AC3E}">
        <p14:creationId xmlns:p14="http://schemas.microsoft.com/office/powerpoint/2010/main" val="2902040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C:\Users\travasso\Dropbox\Monolitiche (1)\Montaggio WI 2-Mag2016\_D3N3086.JPG"/>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2917302" y="0"/>
            <a:ext cx="6226698" cy="4143329"/>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C:\Users\travasso\Dropbox\Monolitiche (1)\Montaggio WI 2-Mag2016\_D3N3094.JPG"/>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2714671"/>
            <a:ext cx="6226233" cy="414389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820019"/>
            <a:ext cx="2917302" cy="1661993"/>
          </a:xfrm>
          <a:prstGeom prst="rect">
            <a:avLst/>
          </a:prstGeom>
        </p:spPr>
        <p:txBody>
          <a:bodyPr wrap="square">
            <a:spAutoFit/>
          </a:bodyPr>
          <a:lstStyle/>
          <a:p>
            <a:r>
              <a:rPr lang="en-US" sz="1600" b="1" dirty="0" smtClean="0"/>
              <a:t>Upper clamp</a:t>
            </a:r>
            <a:r>
              <a:rPr lang="en-US" sz="1600" dirty="0" smtClean="0"/>
              <a:t>: t</a:t>
            </a:r>
            <a:r>
              <a:rPr lang="en-US" sz="1400" dirty="0" smtClean="0"/>
              <a:t>he </a:t>
            </a:r>
            <a:r>
              <a:rPr lang="en-US" sz="1400" dirty="0"/>
              <a:t>upper clamp system is formed by a steel </a:t>
            </a:r>
            <a:r>
              <a:rPr lang="en-US" sz="1400" dirty="0" smtClean="0"/>
              <a:t>plate with a </a:t>
            </a:r>
            <a:r>
              <a:rPr lang="en-US" sz="1400" dirty="0" smtClean="0">
                <a:latin typeface="Symbol" panose="05050102010706020507" pitchFamily="18" charset="2"/>
              </a:rPr>
              <a:t>l</a:t>
            </a:r>
            <a:r>
              <a:rPr lang="en-US" sz="1400" dirty="0" smtClean="0"/>
              <a:t>/10 quality surface. The silica-steel parts are glued by the silicate bonding technique. For </a:t>
            </a:r>
            <a:r>
              <a:rPr lang="en-US" sz="1400" dirty="0"/>
              <a:t>this kind of gluing, we measured a minimum breaking strength of </a:t>
            </a:r>
            <a:r>
              <a:rPr lang="en-US" sz="1400" b="1" dirty="0"/>
              <a:t>5MPa</a:t>
            </a:r>
            <a:r>
              <a:rPr lang="en-US" sz="1400" dirty="0" smtClean="0"/>
              <a:t>.</a:t>
            </a:r>
            <a:endParaRPr lang="en-US" sz="1400" dirty="0"/>
          </a:p>
        </p:txBody>
      </p:sp>
      <p:sp>
        <p:nvSpPr>
          <p:cNvPr id="3" name="Rectangle 2"/>
          <p:cNvSpPr/>
          <p:nvPr/>
        </p:nvSpPr>
        <p:spPr>
          <a:xfrm>
            <a:off x="6296025" y="5277453"/>
            <a:ext cx="2714625" cy="769441"/>
          </a:xfrm>
          <a:prstGeom prst="rect">
            <a:avLst/>
          </a:prstGeom>
        </p:spPr>
        <p:txBody>
          <a:bodyPr wrap="square">
            <a:spAutoFit/>
          </a:bodyPr>
          <a:lstStyle/>
          <a:p>
            <a:r>
              <a:rPr lang="en-US" sz="1600" b="1" dirty="0" smtClean="0"/>
              <a:t>Lower Clamp: </a:t>
            </a:r>
            <a:r>
              <a:rPr lang="en-US" sz="1400" dirty="0" smtClean="0"/>
              <a:t>the </a:t>
            </a:r>
            <a:r>
              <a:rPr lang="en-US" sz="1400" dirty="0"/>
              <a:t>anchors  are glued to the ear by the silicate bonding technique. </a:t>
            </a:r>
            <a:endParaRPr lang="en-US" sz="1400" dirty="0" smtClean="0"/>
          </a:p>
        </p:txBody>
      </p:sp>
    </p:spTree>
    <p:extLst>
      <p:ext uri="{BB962C8B-B14F-4D97-AF65-F5344CB8AC3E}">
        <p14:creationId xmlns:p14="http://schemas.microsoft.com/office/powerpoint/2010/main" val="561092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1340768"/>
            <a:ext cx="8496944" cy="5078314"/>
          </a:xfrm>
          <a:prstGeom prst="rect">
            <a:avLst/>
          </a:prstGeom>
          <a:noFill/>
          <a:effectLst/>
        </p:spPr>
        <p:style>
          <a:lnRef idx="1">
            <a:schemeClr val="accent5"/>
          </a:lnRef>
          <a:fillRef idx="2">
            <a:schemeClr val="accent5"/>
          </a:fillRef>
          <a:effectRef idx="1">
            <a:schemeClr val="accent5"/>
          </a:effectRef>
          <a:fontRef idx="minor">
            <a:schemeClr val="dk1"/>
          </a:fontRef>
        </p:style>
        <p:txBody>
          <a:bodyPr wrap="square">
            <a:spAutoFit/>
          </a:bodyPr>
          <a:lstStyle/>
          <a:p>
            <a:pPr>
              <a:spcAft>
                <a:spcPts val="1200"/>
              </a:spcAft>
            </a:pPr>
            <a:r>
              <a:rPr lang="en-US" b="1" dirty="0" smtClean="0"/>
              <a:t>a</a:t>
            </a:r>
            <a:r>
              <a:rPr lang="en-US" b="1" dirty="0"/>
              <a:t>)</a:t>
            </a:r>
            <a:r>
              <a:rPr lang="en-US" dirty="0"/>
              <a:t> The two anchors are welded to the 3 mm silica rod;</a:t>
            </a:r>
          </a:p>
          <a:p>
            <a:pPr>
              <a:spcAft>
                <a:spcPts val="1200"/>
              </a:spcAft>
            </a:pPr>
            <a:r>
              <a:rPr lang="en-US" b="1" dirty="0"/>
              <a:t>b)</a:t>
            </a:r>
            <a:r>
              <a:rPr lang="en-US" dirty="0"/>
              <a:t> The rod is laser polished (speed 0.03 mm/s, power about 50 W)</a:t>
            </a:r>
          </a:p>
          <a:p>
            <a:pPr>
              <a:spcAft>
                <a:spcPts val="1200"/>
              </a:spcAft>
            </a:pPr>
            <a:r>
              <a:rPr lang="en-US" b="1" dirty="0"/>
              <a:t>c)</a:t>
            </a:r>
            <a:r>
              <a:rPr lang="en-US" dirty="0"/>
              <a:t> The fiber is pulled with a power 60 W.</a:t>
            </a:r>
          </a:p>
          <a:p>
            <a:pPr>
              <a:spcAft>
                <a:spcPts val="1200"/>
              </a:spcAft>
            </a:pPr>
            <a:r>
              <a:rPr lang="en-US" i="1" dirty="0"/>
              <a:t> </a:t>
            </a:r>
            <a:r>
              <a:rPr lang="en-US" b="1" i="1" dirty="0"/>
              <a:t>Validation, length measurement:</a:t>
            </a:r>
            <a:endParaRPr lang="en-US" dirty="0"/>
          </a:p>
          <a:p>
            <a:pPr>
              <a:spcAft>
                <a:spcPts val="1200"/>
              </a:spcAft>
            </a:pPr>
            <a:r>
              <a:rPr lang="en-US" b="1" dirty="0"/>
              <a:t>d)</a:t>
            </a:r>
            <a:r>
              <a:rPr lang="en-US" dirty="0"/>
              <a:t> The fiber is loaded with a loading rate of 0.2 kg/s up to </a:t>
            </a:r>
            <a:r>
              <a:rPr lang="en-US" dirty="0" smtClean="0"/>
              <a:t>18/20 </a:t>
            </a:r>
            <a:r>
              <a:rPr lang="en-US" dirty="0"/>
              <a:t>kg and then quickly unloaded;</a:t>
            </a:r>
          </a:p>
          <a:p>
            <a:pPr>
              <a:spcAft>
                <a:spcPts val="1200"/>
              </a:spcAft>
            </a:pPr>
            <a:r>
              <a:rPr lang="en-US" b="1" dirty="0"/>
              <a:t>e)</a:t>
            </a:r>
            <a:r>
              <a:rPr lang="en-US" dirty="0"/>
              <a:t> Measurement of the lengths at 0 and 10.5 kg are extrapolated.</a:t>
            </a:r>
          </a:p>
          <a:p>
            <a:pPr>
              <a:spcAft>
                <a:spcPts val="1200"/>
              </a:spcAft>
            </a:pPr>
            <a:r>
              <a:rPr lang="en-US" b="1" i="1" dirty="0"/>
              <a:t>Bending points and violin mode measurements:</a:t>
            </a:r>
            <a:endParaRPr lang="en-US" dirty="0"/>
          </a:p>
          <a:p>
            <a:pPr>
              <a:spcAft>
                <a:spcPts val="1200"/>
              </a:spcAft>
            </a:pPr>
            <a:r>
              <a:rPr lang="en-US" b="1" dirty="0"/>
              <a:t>f)</a:t>
            </a:r>
            <a:r>
              <a:rPr lang="en-US" dirty="0"/>
              <a:t> The fiber is loaded with 10.5 kg for about 30 minutes while the bending length and the violin frequency are measured.</a:t>
            </a:r>
          </a:p>
          <a:p>
            <a:pPr>
              <a:spcAft>
                <a:spcPts val="1200"/>
              </a:spcAft>
            </a:pPr>
            <a:r>
              <a:rPr lang="en-US" b="1" i="1" dirty="0"/>
              <a:t>Validation test just before suspension mounting:</a:t>
            </a:r>
            <a:endParaRPr lang="en-US" dirty="0"/>
          </a:p>
          <a:p>
            <a:pPr>
              <a:spcAft>
                <a:spcPts val="1200"/>
              </a:spcAft>
            </a:pPr>
            <a:r>
              <a:rPr lang="en-US" b="1" dirty="0"/>
              <a:t>g)</a:t>
            </a:r>
            <a:r>
              <a:rPr lang="en-US" dirty="0"/>
              <a:t> Each fiber is loaded with a loading rate of 0.2 kg/s up to 12 kg and then quickly unloaded;</a:t>
            </a:r>
          </a:p>
        </p:txBody>
      </p:sp>
      <p:sp>
        <p:nvSpPr>
          <p:cNvPr id="2" name="Title 1"/>
          <p:cNvSpPr>
            <a:spLocks noGrp="1"/>
          </p:cNvSpPr>
          <p:nvPr>
            <p:ph type="title"/>
          </p:nvPr>
        </p:nvSpPr>
        <p:spPr>
          <a:xfrm>
            <a:off x="38100" y="68240"/>
            <a:ext cx="9055100" cy="1340768"/>
          </a:xfrm>
        </p:spPr>
        <p:txBody>
          <a:bodyPr/>
          <a:lstStyle/>
          <a:p>
            <a:r>
              <a:rPr lang="en-US" dirty="0"/>
              <a:t>Fibers Production and Validation </a:t>
            </a:r>
            <a:r>
              <a:rPr lang="en-US" dirty="0" smtClean="0"/>
              <a:t/>
            </a:r>
            <a:br>
              <a:rPr lang="en-US" dirty="0" smtClean="0"/>
            </a:br>
            <a:r>
              <a:rPr lang="en-US" dirty="0" smtClean="0"/>
              <a:t>Procedure </a:t>
            </a:r>
            <a:r>
              <a:rPr lang="en-US" dirty="0"/>
              <a:t>in detail</a:t>
            </a:r>
            <a:r>
              <a:rPr lang="it-IT" dirty="0"/>
              <a:t/>
            </a:r>
            <a:br>
              <a:rPr lang="it-IT" dirty="0"/>
            </a:br>
            <a:endParaRPr lang="en-US" dirty="0"/>
          </a:p>
        </p:txBody>
      </p:sp>
      <p:sp>
        <p:nvSpPr>
          <p:cNvPr id="6" name="Date Placeholder 3"/>
          <p:cNvSpPr>
            <a:spLocks noGrp="1"/>
          </p:cNvSpPr>
          <p:nvPr>
            <p:ph type="dt" sz="half" idx="10"/>
          </p:nvPr>
        </p:nvSpPr>
        <p:spPr>
          <a:xfrm>
            <a:off x="457200" y="6356361"/>
            <a:ext cx="21336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7"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92665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67536" y="893762"/>
            <a:ext cx="4320000" cy="5760000"/>
          </a:xfrm>
          <a:prstGeom prst="rect">
            <a:avLst/>
          </a:prstGeom>
        </p:spPr>
      </p:pic>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231" y="893762"/>
            <a:ext cx="4320000" cy="5760000"/>
          </a:xfrm>
          <a:prstGeom prst="rect">
            <a:avLst/>
          </a:prstGeom>
        </p:spPr>
      </p:pic>
      <p:sp>
        <p:nvSpPr>
          <p:cNvPr id="8" name="Title 7"/>
          <p:cNvSpPr>
            <a:spLocks noGrp="1"/>
          </p:cNvSpPr>
          <p:nvPr>
            <p:ph type="title"/>
          </p:nvPr>
        </p:nvSpPr>
        <p:spPr/>
        <p:txBody>
          <a:bodyPr/>
          <a:lstStyle/>
          <a:p>
            <a:r>
              <a:rPr lang="en-US" dirty="0" smtClean="0"/>
              <a:t>Mirror payload</a:t>
            </a:r>
            <a:endParaRPr lang="en-US" dirty="0"/>
          </a:p>
        </p:txBody>
      </p:sp>
      <p:sp>
        <p:nvSpPr>
          <p:cNvPr id="11"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2"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800919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Hammer test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9</a:t>
            </a:fld>
            <a:endParaRPr lang="en-US" dirty="0">
              <a:solidFill>
                <a:prstClr val="black">
                  <a:tint val="75000"/>
                </a:prstClr>
              </a:solidFill>
            </a:endParaRPr>
          </a:p>
        </p:txBody>
      </p:sp>
      <p:pic>
        <p:nvPicPr>
          <p:cNvPr id="7" name="Picture 2"/>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rot="16200000">
            <a:off x="4212916" y="1844194"/>
            <a:ext cx="4790364" cy="3352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0"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
        <p:nvSpPr>
          <p:cNvPr id="3" name="Rectangle 2"/>
          <p:cNvSpPr/>
          <p:nvPr/>
        </p:nvSpPr>
        <p:spPr>
          <a:xfrm>
            <a:off x="252482" y="1159728"/>
            <a:ext cx="4428699" cy="1938992"/>
          </a:xfrm>
          <a:prstGeom prst="rect">
            <a:avLst/>
          </a:prstGeom>
        </p:spPr>
        <p:txBody>
          <a:bodyPr wrap="square">
            <a:spAutoFit/>
          </a:bodyPr>
          <a:lstStyle/>
          <a:p>
            <a:r>
              <a:rPr lang="en-US" sz="2000" dirty="0" smtClean="0">
                <a:latin typeface="Gotham Medium"/>
              </a:rPr>
              <a:t>The hammer test was performed in November 2014 successfully </a:t>
            </a:r>
          </a:p>
          <a:p>
            <a:endParaRPr lang="en-US" sz="2000" dirty="0">
              <a:latin typeface="Gotham Medium"/>
            </a:endParaRPr>
          </a:p>
          <a:p>
            <a:r>
              <a:rPr lang="en-US" sz="2000" dirty="0" smtClean="0">
                <a:latin typeface="Gotham Medium"/>
              </a:rPr>
              <a:t>To download the video: https</a:t>
            </a:r>
            <a:r>
              <a:rPr lang="en-US" sz="2000" dirty="0">
                <a:latin typeface="Gotham Medium"/>
              </a:rPr>
              <a:t>://www.dropbox.com/s/1txdt4ih0dmzxsw/CIMG3648.MOV?dl=0</a:t>
            </a:r>
          </a:p>
        </p:txBody>
      </p:sp>
    </p:spTree>
    <p:extLst>
      <p:ext uri="{BB962C8B-B14F-4D97-AF65-F5344CB8AC3E}">
        <p14:creationId xmlns:p14="http://schemas.microsoft.com/office/powerpoint/2010/main" val="732376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2015</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10</a:t>
            </a:fld>
            <a:endParaRPr lang="en-US" dirty="0">
              <a:solidFill>
                <a:prstClr val="black">
                  <a:tint val="75000"/>
                </a:prstClr>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23224" y="3235747"/>
            <a:ext cx="3701904" cy="3120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8100" y="805212"/>
            <a:ext cx="8987028" cy="2031325"/>
          </a:xfrm>
          <a:prstGeom prst="rect">
            <a:avLst/>
          </a:prstGeom>
          <a:noFill/>
        </p:spPr>
        <p:txBody>
          <a:bodyPr wrap="square" rtlCol="0">
            <a:spAutoFit/>
          </a:bodyPr>
          <a:lstStyle/>
          <a:p>
            <a:r>
              <a:rPr lang="en-US" dirty="0" smtClean="0">
                <a:latin typeface="Gotham Medium"/>
                <a:cs typeface="Gotham Medium"/>
              </a:rPr>
              <a:t>In June 2015 we began to mount the WI payload with a </a:t>
            </a:r>
            <a:r>
              <a:rPr lang="en-US" dirty="0" smtClean="0">
                <a:solidFill>
                  <a:srgbClr val="FF0000"/>
                </a:solidFill>
                <a:latin typeface="Gotham Medium"/>
                <a:cs typeface="Gotham Medium"/>
              </a:rPr>
              <a:t>new batch </a:t>
            </a:r>
            <a:r>
              <a:rPr lang="en-US" dirty="0" smtClean="0">
                <a:latin typeface="Gotham Medium"/>
                <a:cs typeface="Gotham Medium"/>
              </a:rPr>
              <a:t>of anchors just arrived from </a:t>
            </a:r>
            <a:r>
              <a:rPr lang="en-US" dirty="0" err="1" smtClean="0">
                <a:latin typeface="Gotham Medium"/>
                <a:cs typeface="Gotham Medium"/>
              </a:rPr>
              <a:t>Impex</a:t>
            </a:r>
            <a:r>
              <a:rPr lang="en-US" dirty="0">
                <a:latin typeface="Gotham Medium"/>
                <a:cs typeface="Gotham Medium"/>
              </a:rPr>
              <a:t> </a:t>
            </a:r>
            <a:r>
              <a:rPr lang="en-US" dirty="0" smtClean="0">
                <a:latin typeface="Gotham Medium"/>
                <a:cs typeface="Gotham Medium"/>
              </a:rPr>
              <a:t>but a significant fraction of these anchors failed with a test load of 16-18kg (however the </a:t>
            </a:r>
            <a:r>
              <a:rPr lang="en-US" dirty="0">
                <a:latin typeface="Gotham Medium"/>
                <a:cs typeface="Gotham Medium"/>
              </a:rPr>
              <a:t>working load is 10.5 </a:t>
            </a:r>
            <a:r>
              <a:rPr lang="en-US" dirty="0" smtClean="0">
                <a:latin typeface="Gotham Medium"/>
                <a:cs typeface="Gotham Medium"/>
              </a:rPr>
              <a:t>kg)</a:t>
            </a:r>
          </a:p>
          <a:p>
            <a:endParaRPr lang="en-US" dirty="0" smtClean="0">
              <a:latin typeface="Gotham Medium"/>
              <a:cs typeface="Gotham Medium"/>
            </a:endParaRPr>
          </a:p>
          <a:p>
            <a:r>
              <a:rPr lang="en-US" dirty="0" smtClean="0">
                <a:latin typeface="Gotham Medium"/>
              </a:rPr>
              <a:t>We tried </a:t>
            </a:r>
            <a:r>
              <a:rPr lang="en-US" dirty="0">
                <a:latin typeface="Gotham Medium"/>
              </a:rPr>
              <a:t>some rapid tests to find out if a </a:t>
            </a:r>
            <a:r>
              <a:rPr lang="en-US" dirty="0">
                <a:solidFill>
                  <a:srgbClr val="FF0000"/>
                </a:solidFill>
                <a:latin typeface="Gotham Medium"/>
              </a:rPr>
              <a:t>flame treatment </a:t>
            </a:r>
            <a:r>
              <a:rPr lang="en-US" dirty="0">
                <a:latin typeface="Gotham Medium"/>
              </a:rPr>
              <a:t>of the surface of the cone </a:t>
            </a:r>
            <a:r>
              <a:rPr lang="en-US" dirty="0" smtClean="0">
                <a:latin typeface="Gotham Medium"/>
              </a:rPr>
              <a:t>and of </a:t>
            </a:r>
            <a:r>
              <a:rPr lang="en-US" dirty="0">
                <a:latin typeface="Gotham Medium"/>
              </a:rPr>
              <a:t>the groove surrounding </a:t>
            </a:r>
            <a:r>
              <a:rPr lang="en-US" dirty="0" smtClean="0">
                <a:latin typeface="Gotham Medium"/>
              </a:rPr>
              <a:t>it: the load </a:t>
            </a:r>
            <a:r>
              <a:rPr lang="en-US" dirty="0">
                <a:latin typeface="Gotham Medium"/>
              </a:rPr>
              <a:t>tests at </a:t>
            </a:r>
            <a:r>
              <a:rPr lang="en-US" dirty="0" smtClean="0">
                <a:latin typeface="Gotham Medium"/>
              </a:rPr>
              <a:t>20 </a:t>
            </a:r>
            <a:r>
              <a:rPr lang="en-US" dirty="0">
                <a:latin typeface="Gotham Medium"/>
              </a:rPr>
              <a:t>kg after this treatment showed no more breakings</a:t>
            </a:r>
            <a:endParaRPr lang="en-US" dirty="0" smtClean="0">
              <a:latin typeface="Gotham Medium"/>
              <a:cs typeface="Gotham Medium"/>
            </a:endParaRPr>
          </a:p>
        </p:txBody>
      </p:sp>
      <p:sp>
        <p:nvSpPr>
          <p:cNvPr id="9" name="Rectangle 8"/>
          <p:cNvSpPr/>
          <p:nvPr/>
        </p:nvSpPr>
        <p:spPr>
          <a:xfrm>
            <a:off x="7430698" y="268272"/>
            <a:ext cx="1484702" cy="369332"/>
          </a:xfrm>
          <a:prstGeom prst="rect">
            <a:avLst/>
          </a:prstGeom>
          <a:ln>
            <a:solidFill>
              <a:schemeClr val="accent1"/>
            </a:solidFill>
          </a:ln>
        </p:spPr>
        <p:txBody>
          <a:bodyPr wrap="none">
            <a:spAutoFit/>
          </a:bodyPr>
          <a:lstStyle/>
          <a:p>
            <a:r>
              <a:rPr lang="en-US" dirty="0"/>
              <a:t>VIR-0227B-16</a:t>
            </a:r>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3562064"/>
            <a:ext cx="3520246" cy="2651001"/>
          </a:xfrm>
          <a:prstGeom prst="rect">
            <a:avLst/>
          </a:prstGeom>
        </p:spPr>
      </p:pic>
    </p:spTree>
    <p:extLst>
      <p:ext uri="{BB962C8B-B14F-4D97-AF65-F5344CB8AC3E}">
        <p14:creationId xmlns:p14="http://schemas.microsoft.com/office/powerpoint/2010/main" val="4294665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Fused Silica Breaking Strength</a:t>
            </a:r>
            <a:endParaRPr lang="en-US" dirty="0"/>
          </a:p>
        </p:txBody>
      </p:sp>
      <p:sp>
        <p:nvSpPr>
          <p:cNvPr id="3" name="Content Placeholder 2"/>
          <p:cNvSpPr>
            <a:spLocks noGrp="1"/>
          </p:cNvSpPr>
          <p:nvPr>
            <p:ph idx="1"/>
          </p:nvPr>
        </p:nvSpPr>
        <p:spPr/>
        <p:txBody>
          <a:bodyPr/>
          <a:lstStyle/>
          <a:p>
            <a:pPr marL="0" indent="0">
              <a:buNone/>
            </a:pPr>
            <a:r>
              <a:rPr lang="en-US" dirty="0" smtClean="0"/>
              <a:t>In literature we found that the </a:t>
            </a:r>
            <a:r>
              <a:rPr lang="en-US" dirty="0" smtClean="0">
                <a:solidFill>
                  <a:srgbClr val="FF0000"/>
                </a:solidFill>
              </a:rPr>
              <a:t>material breaking strength </a:t>
            </a:r>
            <a:r>
              <a:rPr lang="en-US" dirty="0" smtClean="0"/>
              <a:t>of fused silica (due to the molecular force) is about </a:t>
            </a:r>
            <a:r>
              <a:rPr lang="en-US" dirty="0" smtClean="0">
                <a:solidFill>
                  <a:srgbClr val="FF0000"/>
                </a:solidFill>
              </a:rPr>
              <a:t>7GPa</a:t>
            </a:r>
            <a:r>
              <a:rPr lang="en-US" dirty="0" smtClean="0"/>
              <a:t>. </a:t>
            </a:r>
          </a:p>
          <a:p>
            <a:pPr marL="0" indent="0">
              <a:buNone/>
            </a:pPr>
            <a:endParaRPr lang="en-US" dirty="0"/>
          </a:p>
          <a:p>
            <a:pPr marL="0" indent="0">
              <a:buNone/>
            </a:pPr>
            <a:r>
              <a:rPr lang="en-US" dirty="0" smtClean="0"/>
              <a:t>For all our testes and designs, we used the nominal breaking strength of </a:t>
            </a:r>
            <a:r>
              <a:rPr lang="en-US" dirty="0" smtClean="0">
                <a:solidFill>
                  <a:schemeClr val="accent5">
                    <a:lumMod val="75000"/>
                  </a:schemeClr>
                </a:solidFill>
              </a:rPr>
              <a:t>50MPa</a:t>
            </a:r>
            <a:r>
              <a:rPr lang="en-US" dirty="0" smtClean="0"/>
              <a:t> that is about 100 times less than the material breaking strength: it is the </a:t>
            </a:r>
            <a:r>
              <a:rPr lang="en-US" dirty="0" smtClean="0">
                <a:solidFill>
                  <a:schemeClr val="accent5">
                    <a:lumMod val="75000"/>
                  </a:schemeClr>
                </a:solidFill>
              </a:rPr>
              <a:t>quality of the surface </a:t>
            </a:r>
            <a:r>
              <a:rPr lang="en-US" dirty="0" smtClean="0"/>
              <a:t>to dominate (cracks)</a:t>
            </a:r>
          </a:p>
          <a:p>
            <a:pPr marL="0" indent="0">
              <a:buNone/>
            </a:pPr>
            <a:endParaRPr lang="en-US" dirty="0"/>
          </a:p>
          <a:p>
            <a:pPr marL="0" indent="0">
              <a:buNone/>
            </a:pPr>
            <a:r>
              <a:rPr lang="en-US" i="1" dirty="0" smtClean="0"/>
              <a:t>e.g. the breaking strength of the fiber is 4GPa because without any crack is present on its surface (laser production). But if someone touches the fiber, he produces a little crack that </a:t>
            </a:r>
            <a:r>
              <a:rPr lang="en-US" i="1" dirty="0"/>
              <a:t>reduces immediately </a:t>
            </a:r>
            <a:r>
              <a:rPr lang="en-US" i="1" dirty="0" smtClean="0"/>
              <a:t> its breaking strength and destroys </a:t>
            </a:r>
            <a:r>
              <a:rPr lang="en-US" i="1" dirty="0"/>
              <a:t>the </a:t>
            </a:r>
            <a:r>
              <a:rPr lang="en-US" i="1" dirty="0" smtClean="0"/>
              <a:t>fiber </a:t>
            </a:r>
            <a:endParaRPr lang="en-US" i="1"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val="3055466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 failure</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G Losurdo - AdV Project Leader</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12</a:t>
            </a:fld>
            <a:endParaRPr lang="en-US" dirty="0">
              <a:solidFill>
                <a:prstClr val="black">
                  <a:tint val="75000"/>
                </a:prstClr>
              </a:solidFill>
            </a:endParaRPr>
          </a:p>
        </p:txBody>
      </p:sp>
      <p:pic>
        <p:nvPicPr>
          <p:cNvPr id="7" name="Picture 6" descr="DSCN513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6371" y="1624081"/>
            <a:ext cx="6825683" cy="5119263"/>
          </a:xfrm>
          <a:prstGeom prst="rect">
            <a:avLst/>
          </a:prstGeom>
        </p:spPr>
      </p:pic>
      <p:sp>
        <p:nvSpPr>
          <p:cNvPr id="3" name="TextBox 2"/>
          <p:cNvSpPr txBox="1"/>
          <p:nvPr/>
        </p:nvSpPr>
        <p:spPr>
          <a:xfrm>
            <a:off x="38100" y="893762"/>
            <a:ext cx="9055100" cy="646331"/>
          </a:xfrm>
          <a:prstGeom prst="rect">
            <a:avLst/>
          </a:prstGeom>
          <a:noFill/>
        </p:spPr>
        <p:txBody>
          <a:bodyPr wrap="square" rtlCol="0">
            <a:spAutoFit/>
          </a:bodyPr>
          <a:lstStyle/>
          <a:p>
            <a:r>
              <a:rPr lang="en-US" dirty="0" smtClean="0">
                <a:latin typeface="Gotham Medium"/>
                <a:cs typeface="Gotham Medium"/>
              </a:rPr>
              <a:t>The WI was in air for </a:t>
            </a:r>
            <a:r>
              <a:rPr lang="en-US" dirty="0" smtClean="0">
                <a:solidFill>
                  <a:srgbClr val="FF0000"/>
                </a:solidFill>
                <a:latin typeface="Gotham Medium"/>
                <a:cs typeface="Gotham Medium"/>
              </a:rPr>
              <a:t>5 months </a:t>
            </a:r>
            <a:r>
              <a:rPr lang="en-US" dirty="0" smtClean="0">
                <a:latin typeface="Gotham Medium"/>
                <a:cs typeface="Gotham Medium"/>
              </a:rPr>
              <a:t>under the tower to be balanced (SA and </a:t>
            </a:r>
            <a:r>
              <a:rPr lang="en-US" i="1" dirty="0" smtClean="0">
                <a:latin typeface="Gotham Medium"/>
                <a:cs typeface="Gotham Medium"/>
              </a:rPr>
              <a:t>Marionetta</a:t>
            </a:r>
            <a:r>
              <a:rPr lang="en-US" dirty="0" smtClean="0">
                <a:latin typeface="Gotham Medium"/>
                <a:cs typeface="Gotham Medium"/>
              </a:rPr>
              <a:t>) =&gt; big </a:t>
            </a:r>
            <a:r>
              <a:rPr lang="en-US" dirty="0" smtClean="0">
                <a:solidFill>
                  <a:srgbClr val="FF0000"/>
                </a:solidFill>
                <a:latin typeface="Gotham Medium"/>
                <a:cs typeface="Gotham Medium"/>
              </a:rPr>
              <a:t>mechanical stress/excitation </a:t>
            </a:r>
            <a:r>
              <a:rPr lang="en-US" dirty="0" smtClean="0">
                <a:latin typeface="Gotham Medium"/>
                <a:cs typeface="Gotham Medium"/>
              </a:rPr>
              <a:t>without any problem. After </a:t>
            </a:r>
            <a:r>
              <a:rPr lang="en-US" dirty="0" smtClean="0">
                <a:solidFill>
                  <a:srgbClr val="FF0000"/>
                </a:solidFill>
                <a:latin typeface="Gotham Medium"/>
                <a:cs typeface="Gotham Medium"/>
              </a:rPr>
              <a:t>9 days </a:t>
            </a:r>
            <a:r>
              <a:rPr lang="en-US" dirty="0" smtClean="0">
                <a:latin typeface="Gotham Medium"/>
                <a:cs typeface="Gotham Medium"/>
              </a:rPr>
              <a:t>in vacuum it failed  </a:t>
            </a:r>
          </a:p>
        </p:txBody>
      </p:sp>
    </p:spTree>
    <p:extLst>
      <p:ext uri="{BB962C8B-B14F-4D97-AF65-F5344CB8AC3E}">
        <p14:creationId xmlns:p14="http://schemas.microsoft.com/office/powerpoint/2010/main" val="180286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Mirror</a:t>
            </a:r>
            <a:r>
              <a:rPr lang="it-IT" dirty="0" smtClean="0"/>
              <a:t> </a:t>
            </a:r>
            <a:r>
              <a:rPr lang="it-IT" dirty="0" err="1" smtClean="0"/>
              <a:t>refence</a:t>
            </a:r>
            <a:r>
              <a:rPr lang="it-IT" dirty="0" smtClean="0"/>
              <a:t> system</a:t>
            </a:r>
            <a:endParaRPr lang="it-IT" dirty="0"/>
          </a:p>
        </p:txBody>
      </p:sp>
      <p:grpSp>
        <p:nvGrpSpPr>
          <p:cNvPr id="3" name="Gruppo 2"/>
          <p:cNvGrpSpPr/>
          <p:nvPr/>
        </p:nvGrpSpPr>
        <p:grpSpPr>
          <a:xfrm>
            <a:off x="2248789" y="1984469"/>
            <a:ext cx="4536198" cy="2036287"/>
            <a:chOff x="2248789" y="1984469"/>
            <a:chExt cx="4536198" cy="2036287"/>
          </a:xfrm>
        </p:grpSpPr>
        <p:sp>
          <p:nvSpPr>
            <p:cNvPr id="4" name="Rettangolo 3"/>
            <p:cNvSpPr/>
            <p:nvPr/>
          </p:nvSpPr>
          <p:spPr>
            <a:xfrm>
              <a:off x="2817609" y="2434284"/>
              <a:ext cx="3254139" cy="10716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4"/>
            <p:cNvSpPr/>
            <p:nvPr/>
          </p:nvSpPr>
          <p:spPr>
            <a:xfrm>
              <a:off x="2658870" y="2645961"/>
              <a:ext cx="158739" cy="6614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Rettangolo 5"/>
            <p:cNvSpPr/>
            <p:nvPr/>
          </p:nvSpPr>
          <p:spPr>
            <a:xfrm>
              <a:off x="6078586" y="2666061"/>
              <a:ext cx="158739" cy="6614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CasellaDiTesto 6"/>
            <p:cNvSpPr txBox="1"/>
            <p:nvPr/>
          </p:nvSpPr>
          <p:spPr>
            <a:xfrm>
              <a:off x="4113970" y="1984469"/>
              <a:ext cx="443563" cy="369332"/>
            </a:xfrm>
            <a:prstGeom prst="rect">
              <a:avLst/>
            </a:prstGeom>
            <a:noFill/>
          </p:spPr>
          <p:txBody>
            <a:bodyPr wrap="none" rtlCol="0">
              <a:spAutoFit/>
            </a:bodyPr>
            <a:lstStyle/>
            <a:p>
              <a:r>
                <a:rPr lang="it-IT" dirty="0" smtClean="0"/>
                <a:t>AR</a:t>
              </a:r>
              <a:endParaRPr lang="it-IT" dirty="0"/>
            </a:p>
          </p:txBody>
        </p:sp>
        <p:sp>
          <p:nvSpPr>
            <p:cNvPr id="8" name="CasellaDiTesto 7"/>
            <p:cNvSpPr txBox="1"/>
            <p:nvPr/>
          </p:nvSpPr>
          <p:spPr>
            <a:xfrm>
              <a:off x="4113970" y="3651424"/>
              <a:ext cx="453970" cy="369332"/>
            </a:xfrm>
            <a:prstGeom prst="rect">
              <a:avLst/>
            </a:prstGeom>
            <a:noFill/>
          </p:spPr>
          <p:txBody>
            <a:bodyPr wrap="none" rtlCol="0">
              <a:spAutoFit/>
            </a:bodyPr>
            <a:lstStyle/>
            <a:p>
              <a:r>
                <a:rPr lang="it-IT" dirty="0" smtClean="0"/>
                <a:t>HR</a:t>
              </a:r>
              <a:endParaRPr lang="it-IT" dirty="0"/>
            </a:p>
          </p:txBody>
        </p:sp>
        <p:sp>
          <p:nvSpPr>
            <p:cNvPr id="9" name="Ovale 8"/>
            <p:cNvSpPr/>
            <p:nvPr/>
          </p:nvSpPr>
          <p:spPr>
            <a:xfrm>
              <a:off x="2248789" y="276504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10" name="Ovale 9"/>
            <p:cNvSpPr/>
            <p:nvPr/>
          </p:nvSpPr>
          <p:spPr>
            <a:xfrm>
              <a:off x="2248789" y="310902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Ovale 11"/>
            <p:cNvSpPr/>
            <p:nvPr/>
          </p:nvSpPr>
          <p:spPr>
            <a:xfrm>
              <a:off x="6105029" y="277191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Ovale 12"/>
            <p:cNvSpPr/>
            <p:nvPr/>
          </p:nvSpPr>
          <p:spPr>
            <a:xfrm>
              <a:off x="6105029" y="3115895"/>
              <a:ext cx="529128" cy="11906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13"/>
            <p:cNvSpPr txBox="1"/>
            <p:nvPr/>
          </p:nvSpPr>
          <p:spPr>
            <a:xfrm>
              <a:off x="2248789" y="2553351"/>
              <a:ext cx="301660" cy="369332"/>
            </a:xfrm>
            <a:prstGeom prst="rect">
              <a:avLst/>
            </a:prstGeom>
            <a:noFill/>
          </p:spPr>
          <p:txBody>
            <a:bodyPr wrap="none" rtlCol="0">
              <a:spAutoFit/>
            </a:bodyPr>
            <a:lstStyle/>
            <a:p>
              <a:r>
                <a:rPr lang="it-IT" dirty="0" err="1" smtClean="0"/>
                <a:t>1</a:t>
              </a:r>
              <a:endParaRPr lang="it-IT" dirty="0"/>
            </a:p>
          </p:txBody>
        </p:sp>
        <p:sp>
          <p:nvSpPr>
            <p:cNvPr id="15" name="CasellaDiTesto 14"/>
            <p:cNvSpPr txBox="1"/>
            <p:nvPr/>
          </p:nvSpPr>
          <p:spPr>
            <a:xfrm>
              <a:off x="2255681" y="2970351"/>
              <a:ext cx="301660" cy="369332"/>
            </a:xfrm>
            <a:prstGeom prst="rect">
              <a:avLst/>
            </a:prstGeom>
            <a:noFill/>
          </p:spPr>
          <p:txBody>
            <a:bodyPr wrap="none" rtlCol="0">
              <a:spAutoFit/>
            </a:bodyPr>
            <a:lstStyle/>
            <a:p>
              <a:r>
                <a:rPr lang="it-IT" dirty="0" err="1" smtClean="0"/>
                <a:t>2</a:t>
              </a:r>
              <a:endParaRPr lang="it-IT" dirty="0"/>
            </a:p>
          </p:txBody>
        </p:sp>
        <p:sp>
          <p:nvSpPr>
            <p:cNvPr id="16" name="CasellaDiTesto 15"/>
            <p:cNvSpPr txBox="1"/>
            <p:nvPr/>
          </p:nvSpPr>
          <p:spPr>
            <a:xfrm>
              <a:off x="6483327" y="2553351"/>
              <a:ext cx="301660" cy="369332"/>
            </a:xfrm>
            <a:prstGeom prst="rect">
              <a:avLst/>
            </a:prstGeom>
            <a:noFill/>
          </p:spPr>
          <p:txBody>
            <a:bodyPr wrap="none" rtlCol="0">
              <a:spAutoFit/>
            </a:bodyPr>
            <a:lstStyle/>
            <a:p>
              <a:r>
                <a:rPr lang="it-IT" dirty="0" err="1"/>
                <a:t>4</a:t>
              </a:r>
              <a:endParaRPr lang="it-IT" dirty="0"/>
            </a:p>
          </p:txBody>
        </p:sp>
        <p:sp>
          <p:nvSpPr>
            <p:cNvPr id="17" name="CasellaDiTesto 16"/>
            <p:cNvSpPr txBox="1"/>
            <p:nvPr/>
          </p:nvSpPr>
          <p:spPr>
            <a:xfrm>
              <a:off x="6476991" y="2970351"/>
              <a:ext cx="301660" cy="369332"/>
            </a:xfrm>
            <a:prstGeom prst="rect">
              <a:avLst/>
            </a:prstGeom>
            <a:noFill/>
          </p:spPr>
          <p:txBody>
            <a:bodyPr wrap="none" rtlCol="0">
              <a:spAutoFit/>
            </a:bodyPr>
            <a:lstStyle/>
            <a:p>
              <a:r>
                <a:rPr lang="it-IT" dirty="0" err="1" smtClean="0"/>
                <a:t>3</a:t>
              </a:r>
              <a:endParaRPr lang="it-IT" dirty="0"/>
            </a:p>
          </p:txBody>
        </p:sp>
      </p:grpSp>
      <p:sp>
        <p:nvSpPr>
          <p:cNvPr id="18" name="CasellaDiTesto 17"/>
          <p:cNvSpPr txBox="1"/>
          <p:nvPr/>
        </p:nvSpPr>
        <p:spPr>
          <a:xfrm>
            <a:off x="3148321" y="4643659"/>
            <a:ext cx="2456772" cy="461665"/>
          </a:xfrm>
          <a:prstGeom prst="rect">
            <a:avLst/>
          </a:prstGeom>
          <a:noFill/>
        </p:spPr>
        <p:txBody>
          <a:bodyPr wrap="none" rtlCol="0">
            <a:spAutoFit/>
          </a:bodyPr>
          <a:lstStyle/>
          <a:p>
            <a:r>
              <a:rPr lang="it-IT" sz="2400" dirty="0" err="1" smtClean="0"/>
              <a:t>View</a:t>
            </a:r>
            <a:r>
              <a:rPr lang="it-IT" sz="2400" dirty="0" smtClean="0"/>
              <a:t> </a:t>
            </a:r>
            <a:r>
              <a:rPr lang="it-IT" sz="2400" dirty="0" err="1" smtClean="0"/>
              <a:t>from</a:t>
            </a:r>
            <a:r>
              <a:rPr lang="it-IT" sz="2400" dirty="0" smtClean="0"/>
              <a:t> the top</a:t>
            </a:r>
            <a:endParaRPr lang="it-IT" sz="2400" dirty="0"/>
          </a:p>
        </p:txBody>
      </p:sp>
      <p:sp>
        <p:nvSpPr>
          <p:cNvPr id="19"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20"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896954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Fibers breaking sequence</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G Losurdo - AdV Project Leader</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14</a:t>
            </a:fld>
            <a:endParaRPr lang="en-US" dirty="0">
              <a:solidFill>
                <a:prstClr val="black">
                  <a:tint val="75000"/>
                </a:prstClr>
              </a:solidFill>
            </a:endParaRPr>
          </a:p>
        </p:txBody>
      </p:sp>
      <p:pic>
        <p:nvPicPr>
          <p:cNvPr id="7" name="Picture 6" descr="Schermata 2016-08-24 alle 15.06.01.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1194" y="1698857"/>
            <a:ext cx="8394014" cy="5159143"/>
          </a:xfrm>
          <a:prstGeom prst="rect">
            <a:avLst/>
          </a:prstGeom>
        </p:spPr>
      </p:pic>
      <p:sp>
        <p:nvSpPr>
          <p:cNvPr id="8" name="TextBox 7"/>
          <p:cNvSpPr txBox="1"/>
          <p:nvPr/>
        </p:nvSpPr>
        <p:spPr>
          <a:xfrm>
            <a:off x="7299882" y="1288581"/>
            <a:ext cx="1646605" cy="369332"/>
          </a:xfrm>
          <a:prstGeom prst="rect">
            <a:avLst/>
          </a:prstGeom>
          <a:noFill/>
          <a:ln>
            <a:solidFill>
              <a:schemeClr val="accent1"/>
            </a:solidFill>
          </a:ln>
        </p:spPr>
        <p:txBody>
          <a:bodyPr wrap="none" rtlCol="0">
            <a:spAutoFit/>
          </a:bodyPr>
          <a:lstStyle/>
          <a:p>
            <a:pPr defTabSz="914305"/>
            <a:r>
              <a:rPr lang="en-US" dirty="0">
                <a:solidFill>
                  <a:prstClr val="black"/>
                </a:solidFill>
                <a:latin typeface="Gotham Medium"/>
                <a:cs typeface="Gotham Medium"/>
              </a:rPr>
              <a:t>VIR-0370A-16</a:t>
            </a:r>
          </a:p>
        </p:txBody>
      </p:sp>
      <p:sp>
        <p:nvSpPr>
          <p:cNvPr id="3" name="TextBox 2"/>
          <p:cNvSpPr txBox="1"/>
          <p:nvPr/>
        </p:nvSpPr>
        <p:spPr>
          <a:xfrm>
            <a:off x="256464" y="852818"/>
            <a:ext cx="8451448" cy="707886"/>
          </a:xfrm>
          <a:prstGeom prst="rect">
            <a:avLst/>
          </a:prstGeom>
          <a:noFill/>
        </p:spPr>
        <p:txBody>
          <a:bodyPr wrap="square" rtlCol="0">
            <a:spAutoFit/>
          </a:bodyPr>
          <a:lstStyle/>
          <a:p>
            <a:r>
              <a:rPr lang="en-US" sz="2000" dirty="0" smtClean="0">
                <a:latin typeface="Gotham Medium"/>
                <a:cs typeface="Gotham Medium"/>
              </a:rPr>
              <a:t>Using the local control, it is possible to reconstruct  the sequence of the breaking of fibers (</a:t>
            </a:r>
            <a:r>
              <a:rPr lang="en-US" sz="2000" i="1" dirty="0" smtClean="0">
                <a:latin typeface="Gotham Medium"/>
                <a:cs typeface="Gotham Medium"/>
              </a:rPr>
              <a:t>Ettore </a:t>
            </a:r>
            <a:r>
              <a:rPr lang="en-US" sz="2000" i="1" dirty="0" err="1" smtClean="0">
                <a:latin typeface="Gotham Medium"/>
                <a:cs typeface="Gotham Medium"/>
              </a:rPr>
              <a:t>Majorana</a:t>
            </a:r>
            <a:r>
              <a:rPr lang="en-US" sz="2000" dirty="0" smtClean="0">
                <a:latin typeface="Gotham Medium"/>
                <a:cs typeface="Gotham Medium"/>
              </a:rPr>
              <a:t>)</a:t>
            </a:r>
          </a:p>
        </p:txBody>
      </p:sp>
    </p:spTree>
    <p:extLst>
      <p:ext uri="{BB962C8B-B14F-4D97-AF65-F5344CB8AC3E}">
        <p14:creationId xmlns:p14="http://schemas.microsoft.com/office/powerpoint/2010/main" val="3126121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IMG_576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754099"/>
            <a:ext cx="4590188" cy="3426519"/>
          </a:xfrm>
          <a:prstGeom prst="rect">
            <a:avLst/>
          </a:prstGeom>
        </p:spPr>
      </p:pic>
      <p:pic>
        <p:nvPicPr>
          <p:cNvPr id="10" name="Immagine 9" descr="IMG_5765.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826259" y="3153654"/>
            <a:ext cx="5317741" cy="3704346"/>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WI - </a:t>
            </a:r>
            <a:r>
              <a:rPr lang="it-IT" dirty="0" err="1" smtClean="0"/>
              <a:t>Anchors</a:t>
            </a:r>
            <a:r>
              <a:rPr lang="it-IT" dirty="0" smtClean="0"/>
              <a:t> n°3</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4838578" y="4337247"/>
            <a:ext cx="831402" cy="369332"/>
          </a:xfrm>
          <a:prstGeom prst="rect">
            <a:avLst/>
          </a:prstGeom>
          <a:noFill/>
        </p:spPr>
        <p:txBody>
          <a:bodyPr wrap="none" rtlCol="0">
            <a:spAutoFit/>
          </a:bodyPr>
          <a:lstStyle/>
          <a:p>
            <a:r>
              <a:rPr lang="it-IT" dirty="0" smtClean="0"/>
              <a:t>DOWN</a:t>
            </a:r>
            <a:endParaRPr lang="it-IT" dirty="0"/>
          </a:p>
        </p:txBody>
      </p:sp>
      <p:sp>
        <p:nvSpPr>
          <p:cNvPr id="12" name="CasellaDiTesto 11"/>
          <p:cNvSpPr txBox="1"/>
          <p:nvPr/>
        </p:nvSpPr>
        <p:spPr>
          <a:xfrm>
            <a:off x="5092861" y="1018695"/>
            <a:ext cx="3593939" cy="1200329"/>
          </a:xfrm>
          <a:prstGeom prst="rect">
            <a:avLst/>
          </a:prstGeom>
          <a:noFill/>
        </p:spPr>
        <p:txBody>
          <a:bodyPr wrap="square" rtlCol="0">
            <a:spAutoFit/>
          </a:bodyPr>
          <a:lstStyle/>
          <a:p>
            <a:r>
              <a:rPr lang="it-IT" dirty="0" smtClean="0">
                <a:latin typeface="Gotham Medium"/>
              </a:rPr>
              <a:t>According to the data the crash began from this fiber: it can be started from the lower cone (or at least from the upper welding…).</a:t>
            </a:r>
            <a:endParaRPr lang="it-IT" dirty="0">
              <a:latin typeface="Gotham Medium"/>
            </a:endParaRPr>
          </a:p>
        </p:txBody>
      </p:sp>
      <p:sp>
        <p:nvSpPr>
          <p:cNvPr id="3" name="TextBox 2"/>
          <p:cNvSpPr txBox="1"/>
          <p:nvPr/>
        </p:nvSpPr>
        <p:spPr>
          <a:xfrm>
            <a:off x="163773" y="5005827"/>
            <a:ext cx="3343702" cy="646331"/>
          </a:xfrm>
          <a:prstGeom prst="rect">
            <a:avLst/>
          </a:prstGeom>
          <a:noFill/>
        </p:spPr>
        <p:txBody>
          <a:bodyPr wrap="square" rtlCol="0">
            <a:spAutoFit/>
          </a:bodyPr>
          <a:lstStyle/>
          <a:p>
            <a:r>
              <a:rPr lang="en-US" dirty="0" smtClean="0">
                <a:solidFill>
                  <a:srgbClr val="FF0000"/>
                </a:solidFill>
                <a:latin typeface="Gotham Medium"/>
                <a:cs typeface="Gotham Medium"/>
              </a:rPr>
              <a:t>Very similar to the breaking we had during the test</a:t>
            </a:r>
          </a:p>
        </p:txBody>
      </p:sp>
      <p:cxnSp>
        <p:nvCxnSpPr>
          <p:cNvPr id="5" name="Straight Arrow Connector 4"/>
          <p:cNvCxnSpPr/>
          <p:nvPr/>
        </p:nvCxnSpPr>
        <p:spPr>
          <a:xfrm>
            <a:off x="2442949" y="5328992"/>
            <a:ext cx="3480179" cy="323166"/>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3804862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descr="IMG_610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77945" y="3292946"/>
            <a:ext cx="5466055" cy="3569372"/>
          </a:xfrm>
          <a:prstGeom prst="rect">
            <a:avLst/>
          </a:prstGeom>
        </p:spPr>
      </p:pic>
      <p:pic>
        <p:nvPicPr>
          <p:cNvPr id="10" name="Immagine 9" descr="IMG_610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35" y="706751"/>
            <a:ext cx="4409075" cy="3569372"/>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NI - </a:t>
            </a:r>
            <a:r>
              <a:rPr lang="it-IT" dirty="0" err="1" smtClean="0"/>
              <a:t>Anchors</a:t>
            </a:r>
            <a:r>
              <a:rPr lang="it-IT" dirty="0" smtClean="0"/>
              <a:t> n°2</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6906534" y="4166883"/>
            <a:ext cx="831402" cy="369332"/>
          </a:xfrm>
          <a:prstGeom prst="rect">
            <a:avLst/>
          </a:prstGeom>
          <a:noFill/>
        </p:spPr>
        <p:txBody>
          <a:bodyPr wrap="none" rtlCol="0">
            <a:spAutoFit/>
          </a:bodyPr>
          <a:lstStyle/>
          <a:p>
            <a:r>
              <a:rPr lang="it-IT" dirty="0" smtClean="0"/>
              <a:t>DOWN</a:t>
            </a:r>
            <a:endParaRPr lang="it-IT" dirty="0"/>
          </a:p>
        </p:txBody>
      </p:sp>
      <p:sp>
        <p:nvSpPr>
          <p:cNvPr id="3" name="Rectangle 2"/>
          <p:cNvSpPr/>
          <p:nvPr/>
        </p:nvSpPr>
        <p:spPr>
          <a:xfrm>
            <a:off x="4620533" y="893855"/>
            <a:ext cx="4214373" cy="923330"/>
          </a:xfrm>
          <a:prstGeom prst="rect">
            <a:avLst/>
          </a:prstGeom>
        </p:spPr>
        <p:txBody>
          <a:bodyPr wrap="square">
            <a:spAutoFit/>
          </a:bodyPr>
          <a:lstStyle/>
          <a:p>
            <a:r>
              <a:rPr lang="it-IT" dirty="0">
                <a:latin typeface="Gotham Medium"/>
              </a:rPr>
              <a:t>According to the data the crash </a:t>
            </a:r>
            <a:r>
              <a:rPr lang="it-IT" dirty="0" smtClean="0">
                <a:latin typeface="Gotham Medium"/>
              </a:rPr>
              <a:t>began </a:t>
            </a:r>
            <a:r>
              <a:rPr lang="it-IT" dirty="0">
                <a:latin typeface="Gotham Medium"/>
              </a:rPr>
              <a:t>from this </a:t>
            </a:r>
            <a:r>
              <a:rPr lang="it-IT" dirty="0" smtClean="0">
                <a:latin typeface="Gotham Medium"/>
              </a:rPr>
              <a:t>fiber: it could be started by the fiber or lower welding point </a:t>
            </a:r>
            <a:endParaRPr lang="en-US" dirty="0">
              <a:latin typeface="Gotham Medium"/>
            </a:endParaRPr>
          </a:p>
        </p:txBody>
      </p:sp>
      <p:sp>
        <p:nvSpPr>
          <p:cNvPr id="4" name="TextBox 3"/>
          <p:cNvSpPr txBox="1"/>
          <p:nvPr/>
        </p:nvSpPr>
        <p:spPr>
          <a:xfrm>
            <a:off x="191069" y="4858603"/>
            <a:ext cx="3084394" cy="923330"/>
          </a:xfrm>
          <a:prstGeom prst="rect">
            <a:avLst/>
          </a:prstGeom>
          <a:noFill/>
        </p:spPr>
        <p:txBody>
          <a:bodyPr wrap="square" rtlCol="0">
            <a:spAutoFit/>
          </a:bodyPr>
          <a:lstStyle/>
          <a:p>
            <a:r>
              <a:rPr lang="en-US" dirty="0" smtClean="0">
                <a:latin typeface="Gotham Medium"/>
                <a:cs typeface="Gotham Medium"/>
              </a:rPr>
              <a:t>In this case we don’t have a clear indication about the anchors</a:t>
            </a:r>
          </a:p>
        </p:txBody>
      </p:sp>
      <p:sp>
        <p:nvSpPr>
          <p:cNvPr id="9" name="Rectangle 8"/>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3213439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39048"/>
            <a:ext cx="9055100" cy="868362"/>
          </a:xfrm>
        </p:spPr>
        <p:txBody>
          <a:bodyPr/>
          <a:lstStyle/>
          <a:p>
            <a:r>
              <a:rPr lang="en-US" dirty="0" err="1" smtClean="0"/>
              <a:t>Polariscope</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17</a:t>
            </a:fld>
            <a:endParaRPr lang="en-US" dirty="0">
              <a:solidFill>
                <a:prstClr val="black">
                  <a:tint val="75000"/>
                </a:prstClr>
              </a:solidFill>
            </a:endParaRP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04383" y="1835337"/>
            <a:ext cx="3736663" cy="40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835337"/>
            <a:ext cx="3993782" cy="40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84348" y="1296540"/>
            <a:ext cx="3739486" cy="461665"/>
          </a:xfrm>
          <a:prstGeom prst="rect">
            <a:avLst/>
          </a:prstGeom>
          <a:noFill/>
        </p:spPr>
        <p:txBody>
          <a:bodyPr wrap="square" rtlCol="0">
            <a:spAutoFit/>
          </a:bodyPr>
          <a:lstStyle/>
          <a:p>
            <a:pPr algn="ctr"/>
            <a:r>
              <a:rPr lang="en-US" sz="2400" dirty="0" smtClean="0">
                <a:latin typeface="Gotham Medium"/>
                <a:cs typeface="Gotham Medium"/>
              </a:rPr>
              <a:t>Not Flamed</a:t>
            </a:r>
          </a:p>
        </p:txBody>
      </p:sp>
      <p:sp>
        <p:nvSpPr>
          <p:cNvPr id="13" name="TextBox 12"/>
          <p:cNvSpPr txBox="1"/>
          <p:nvPr/>
        </p:nvSpPr>
        <p:spPr>
          <a:xfrm>
            <a:off x="4902971" y="1296540"/>
            <a:ext cx="3739486" cy="461665"/>
          </a:xfrm>
          <a:prstGeom prst="rect">
            <a:avLst/>
          </a:prstGeom>
          <a:noFill/>
        </p:spPr>
        <p:txBody>
          <a:bodyPr wrap="square" rtlCol="0">
            <a:spAutoFit/>
          </a:bodyPr>
          <a:lstStyle/>
          <a:p>
            <a:pPr algn="ctr"/>
            <a:r>
              <a:rPr lang="en-US" sz="2400" dirty="0" smtClean="0">
                <a:latin typeface="Gotham Medium"/>
                <a:cs typeface="Gotham Medium"/>
              </a:rPr>
              <a:t>Flamed</a:t>
            </a:r>
          </a:p>
        </p:txBody>
      </p:sp>
      <p:sp>
        <p:nvSpPr>
          <p:cNvPr id="8" name="TextBox 7"/>
          <p:cNvSpPr txBox="1"/>
          <p:nvPr/>
        </p:nvSpPr>
        <p:spPr>
          <a:xfrm>
            <a:off x="4608524" y="6091239"/>
            <a:ext cx="3420778" cy="400110"/>
          </a:xfrm>
          <a:prstGeom prst="rect">
            <a:avLst/>
          </a:prstGeom>
          <a:noFill/>
        </p:spPr>
        <p:txBody>
          <a:bodyPr wrap="square" rtlCol="0">
            <a:spAutoFit/>
          </a:bodyPr>
          <a:lstStyle/>
          <a:p>
            <a:r>
              <a:rPr lang="en-US" sz="2000" dirty="0" smtClean="0">
                <a:solidFill>
                  <a:srgbClr val="FF0000"/>
                </a:solidFill>
                <a:latin typeface="Gotham Medium"/>
                <a:cs typeface="Gotham Medium"/>
              </a:rPr>
              <a:t>Residual stress (about 1kg)</a:t>
            </a:r>
          </a:p>
        </p:txBody>
      </p:sp>
      <p:cxnSp>
        <p:nvCxnSpPr>
          <p:cNvPr id="10" name="Straight Arrow Connector 9"/>
          <p:cNvCxnSpPr/>
          <p:nvPr/>
        </p:nvCxnSpPr>
        <p:spPr>
          <a:xfrm flipV="1">
            <a:off x="6045958" y="5322632"/>
            <a:ext cx="545911" cy="77326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6478" y="743634"/>
            <a:ext cx="8778922" cy="646331"/>
          </a:xfrm>
          <a:prstGeom prst="rect">
            <a:avLst/>
          </a:prstGeom>
          <a:noFill/>
        </p:spPr>
        <p:txBody>
          <a:bodyPr wrap="square" rtlCol="0">
            <a:spAutoFit/>
          </a:bodyPr>
          <a:lstStyle/>
          <a:p>
            <a:r>
              <a:rPr lang="en-US" dirty="0" smtClean="0"/>
              <a:t>Although </a:t>
            </a:r>
            <a:r>
              <a:rPr lang="en-US" dirty="0"/>
              <a:t>we </a:t>
            </a:r>
            <a:r>
              <a:rPr lang="en-US" dirty="0" smtClean="0"/>
              <a:t>had </a:t>
            </a:r>
            <a:r>
              <a:rPr lang="en-US" dirty="0"/>
              <a:t>no clear </a:t>
            </a:r>
            <a:r>
              <a:rPr lang="en-US" dirty="0" smtClean="0"/>
              <a:t>indications that the problem could be in the anchors, we suspected them also for the analysis through the </a:t>
            </a:r>
            <a:r>
              <a:rPr lang="en-US" dirty="0" err="1"/>
              <a:t>polariscope</a:t>
            </a:r>
            <a:r>
              <a:rPr lang="en-US" dirty="0" smtClean="0"/>
              <a:t>    </a:t>
            </a:r>
            <a:endParaRPr lang="en-US" dirty="0" smtClean="0">
              <a:latin typeface="Gotham Medium"/>
              <a:cs typeface="Gotham Medium"/>
            </a:endParaRPr>
          </a:p>
        </p:txBody>
      </p:sp>
    </p:spTree>
    <p:extLst>
      <p:ext uri="{BB962C8B-B14F-4D97-AF65-F5344CB8AC3E}">
        <p14:creationId xmlns:p14="http://schemas.microsoft.com/office/powerpoint/2010/main" val="384462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18</a:t>
            </a:fld>
            <a:endParaRPr lang="en-US" dirty="0">
              <a:solidFill>
                <a:prstClr val="black">
                  <a:tint val="75000"/>
                </a:prstClr>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40054" y="81885"/>
            <a:ext cx="5693714" cy="6694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7"/>
          <p:cNvSpPr>
            <a:spLocks noGrp="1"/>
          </p:cNvSpPr>
          <p:nvPr>
            <p:ph type="title"/>
          </p:nvPr>
        </p:nvSpPr>
        <p:spPr>
          <a:xfrm>
            <a:off x="38100" y="25400"/>
            <a:ext cx="5188993" cy="868362"/>
          </a:xfrm>
        </p:spPr>
        <p:txBody>
          <a:bodyPr/>
          <a:lstStyle/>
          <a:p>
            <a:r>
              <a:rPr lang="en-US" dirty="0" smtClean="0"/>
              <a:t>New anchors</a:t>
            </a:r>
            <a:endParaRPr lang="en-US" dirty="0"/>
          </a:p>
        </p:txBody>
      </p:sp>
      <p:sp>
        <p:nvSpPr>
          <p:cNvPr id="7" name="Content Placeholder 6"/>
          <p:cNvSpPr>
            <a:spLocks noGrp="1"/>
          </p:cNvSpPr>
          <p:nvPr>
            <p:ph idx="1"/>
          </p:nvPr>
        </p:nvSpPr>
        <p:spPr>
          <a:xfrm>
            <a:off x="116001" y="1371593"/>
            <a:ext cx="3050280" cy="2777318"/>
          </a:xfrm>
        </p:spPr>
        <p:txBody>
          <a:bodyPr>
            <a:normAutofit lnSpcReduction="10000"/>
          </a:bodyPr>
          <a:lstStyle/>
          <a:p>
            <a:pPr marL="0" indent="0">
              <a:buNone/>
            </a:pPr>
            <a:r>
              <a:rPr lang="en-US" dirty="0" smtClean="0"/>
              <a:t>The suspect and the fear of the problem with the anchors pushed to ask for new </a:t>
            </a:r>
            <a:r>
              <a:rPr lang="en-US" dirty="0" smtClean="0">
                <a:solidFill>
                  <a:srgbClr val="FF0000"/>
                </a:solidFill>
              </a:rPr>
              <a:t>thicker</a:t>
            </a:r>
            <a:r>
              <a:rPr lang="en-US" dirty="0" smtClean="0"/>
              <a:t> and more </a:t>
            </a:r>
            <a:r>
              <a:rPr lang="en-US" dirty="0" smtClean="0">
                <a:solidFill>
                  <a:srgbClr val="FF0000"/>
                </a:solidFill>
              </a:rPr>
              <a:t>polished</a:t>
            </a:r>
            <a:r>
              <a:rPr lang="en-US" dirty="0" smtClean="0"/>
              <a:t> anchors</a:t>
            </a:r>
          </a:p>
          <a:p>
            <a:pPr marL="0" indent="0">
              <a:buNone/>
            </a:pPr>
            <a:r>
              <a:rPr lang="en-US" dirty="0" smtClean="0"/>
              <a:t> </a:t>
            </a:r>
          </a:p>
          <a:p>
            <a:pPr marL="0" indent="0">
              <a:buNone/>
            </a:pPr>
            <a:r>
              <a:rPr lang="en-US" dirty="0" smtClean="0"/>
              <a:t>The company used a </a:t>
            </a:r>
            <a:r>
              <a:rPr lang="en-US" dirty="0" smtClean="0">
                <a:solidFill>
                  <a:srgbClr val="FF0000"/>
                </a:solidFill>
              </a:rPr>
              <a:t>new vendor </a:t>
            </a:r>
            <a:r>
              <a:rPr lang="en-US" dirty="0" smtClean="0"/>
              <a:t>for the fused silica, as well </a:t>
            </a:r>
            <a:endParaRPr lang="en-US" dirty="0"/>
          </a:p>
        </p:txBody>
      </p:sp>
      <p:sp>
        <p:nvSpPr>
          <p:cNvPr id="9" name="Rectangle 8"/>
          <p:cNvSpPr/>
          <p:nvPr/>
        </p:nvSpPr>
        <p:spPr>
          <a:xfrm>
            <a:off x="3752009" y="6171695"/>
            <a:ext cx="1475084" cy="369332"/>
          </a:xfrm>
          <a:prstGeom prst="rect">
            <a:avLst/>
          </a:prstGeom>
          <a:ln>
            <a:solidFill>
              <a:schemeClr val="accent1"/>
            </a:solidFill>
          </a:ln>
        </p:spPr>
        <p:txBody>
          <a:bodyPr wrap="none">
            <a:spAutoFit/>
          </a:bodyPr>
          <a:lstStyle/>
          <a:p>
            <a:r>
              <a:rPr lang="it-IT" dirty="0"/>
              <a:t>VIR-0228A-16</a:t>
            </a:r>
            <a:endParaRPr lang="en-US" dirty="0"/>
          </a:p>
        </p:txBody>
      </p:sp>
    </p:spTree>
    <p:extLst>
      <p:ext uri="{BB962C8B-B14F-4D97-AF65-F5344CB8AC3E}">
        <p14:creationId xmlns:p14="http://schemas.microsoft.com/office/powerpoint/2010/main" val="628670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83385" y="3497391"/>
            <a:ext cx="4760615" cy="3360609"/>
          </a:xfrm>
          <a:prstGeom prst="rect">
            <a:avLst/>
          </a:prstGeom>
        </p:spPr>
      </p:pic>
      <p:pic>
        <p:nvPicPr>
          <p:cNvPr id="8" name="Immagin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77694"/>
            <a:ext cx="4760615" cy="3635221"/>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2° NI - </a:t>
            </a:r>
            <a:r>
              <a:rPr lang="it-IT" dirty="0" err="1" smtClean="0"/>
              <a:t>Anchors</a:t>
            </a:r>
            <a:r>
              <a:rPr lang="it-IT" dirty="0" smtClean="0"/>
              <a:t> n°2</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7370804" y="4166883"/>
            <a:ext cx="831402" cy="369332"/>
          </a:xfrm>
          <a:prstGeom prst="rect">
            <a:avLst/>
          </a:prstGeom>
          <a:noFill/>
        </p:spPr>
        <p:txBody>
          <a:bodyPr wrap="none" rtlCol="0">
            <a:spAutoFit/>
          </a:bodyPr>
          <a:lstStyle/>
          <a:p>
            <a:r>
              <a:rPr lang="it-IT" dirty="0" smtClean="0"/>
              <a:t>DOWN</a:t>
            </a:r>
            <a:endParaRPr lang="it-IT" dirty="0"/>
          </a:p>
        </p:txBody>
      </p:sp>
      <p:sp>
        <p:nvSpPr>
          <p:cNvPr id="10" name="CasellaDiTesto 11"/>
          <p:cNvSpPr txBox="1"/>
          <p:nvPr/>
        </p:nvSpPr>
        <p:spPr>
          <a:xfrm>
            <a:off x="5092860" y="1077142"/>
            <a:ext cx="3593939" cy="1754326"/>
          </a:xfrm>
          <a:prstGeom prst="rect">
            <a:avLst/>
          </a:prstGeom>
          <a:noFill/>
        </p:spPr>
        <p:txBody>
          <a:bodyPr wrap="square" rtlCol="0">
            <a:spAutoFit/>
          </a:bodyPr>
          <a:lstStyle/>
          <a:p>
            <a:r>
              <a:rPr lang="it-IT" dirty="0" smtClean="0"/>
              <a:t>According to the data the crash began from this fiber. The anchors performed as expected. The failure could be started at the level of the fiber or at the level of the 3mm bar close to the welding.</a:t>
            </a:r>
            <a:endParaRPr lang="it-IT" dirty="0"/>
          </a:p>
        </p:txBody>
      </p:sp>
      <p:sp>
        <p:nvSpPr>
          <p:cNvPr id="11" name="Rectangle 10"/>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1964257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59972" y="3312750"/>
            <a:ext cx="4584028" cy="3545250"/>
          </a:xfrm>
          <a:prstGeom prst="rect">
            <a:avLst/>
          </a:prstGeom>
        </p:spPr>
      </p:pic>
      <p:pic>
        <p:nvPicPr>
          <p:cNvPr id="3" name="Immagin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6065"/>
            <a:ext cx="4242141" cy="3388973"/>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2° WI - </a:t>
            </a:r>
            <a:r>
              <a:rPr lang="it-IT" dirty="0" err="1" smtClean="0"/>
              <a:t>Anchors</a:t>
            </a:r>
            <a:r>
              <a:rPr lang="it-IT" dirty="0" smtClean="0"/>
              <a:t> n°3</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4838578" y="4337247"/>
            <a:ext cx="831402" cy="369332"/>
          </a:xfrm>
          <a:prstGeom prst="rect">
            <a:avLst/>
          </a:prstGeom>
          <a:noFill/>
        </p:spPr>
        <p:txBody>
          <a:bodyPr wrap="none" rtlCol="0">
            <a:spAutoFit/>
          </a:bodyPr>
          <a:lstStyle/>
          <a:p>
            <a:r>
              <a:rPr lang="it-IT" dirty="0" smtClean="0"/>
              <a:t>DOWN</a:t>
            </a:r>
            <a:endParaRPr lang="it-IT" dirty="0"/>
          </a:p>
        </p:txBody>
      </p:sp>
      <p:sp>
        <p:nvSpPr>
          <p:cNvPr id="8" name="CasellaDiTesto 11"/>
          <p:cNvSpPr txBox="1"/>
          <p:nvPr/>
        </p:nvSpPr>
        <p:spPr>
          <a:xfrm>
            <a:off x="5092860" y="1077142"/>
            <a:ext cx="3593939" cy="1754326"/>
          </a:xfrm>
          <a:prstGeom prst="rect">
            <a:avLst/>
          </a:prstGeom>
          <a:noFill/>
        </p:spPr>
        <p:txBody>
          <a:bodyPr wrap="square" rtlCol="0">
            <a:spAutoFit/>
          </a:bodyPr>
          <a:lstStyle/>
          <a:p>
            <a:r>
              <a:rPr lang="it-IT" dirty="0" smtClean="0"/>
              <a:t>According to the data the crash began from this fiber. The </a:t>
            </a:r>
            <a:r>
              <a:rPr lang="it-IT" dirty="0" err="1" smtClean="0"/>
              <a:t>anchors</a:t>
            </a:r>
            <a:r>
              <a:rPr lang="it-IT" dirty="0" smtClean="0"/>
              <a:t> </a:t>
            </a:r>
            <a:r>
              <a:rPr lang="it-IT" dirty="0" err="1" smtClean="0"/>
              <a:t>performed</a:t>
            </a:r>
            <a:r>
              <a:rPr lang="it-IT" dirty="0" smtClean="0"/>
              <a:t> </a:t>
            </a:r>
            <a:r>
              <a:rPr lang="it-IT" dirty="0" err="1" smtClean="0"/>
              <a:t>as</a:t>
            </a:r>
            <a:r>
              <a:rPr lang="it-IT" dirty="0" smtClean="0"/>
              <a:t> </a:t>
            </a:r>
            <a:r>
              <a:rPr lang="it-IT" dirty="0" err="1" smtClean="0"/>
              <a:t>expected</a:t>
            </a:r>
            <a:r>
              <a:rPr lang="it-IT" dirty="0" smtClean="0"/>
              <a:t>. The failure could be started at the level of the fiber or at the level of the 3mm bar close to the welding.</a:t>
            </a:r>
            <a:endParaRPr lang="it-IT" dirty="0"/>
          </a:p>
        </p:txBody>
      </p:sp>
      <p:sp>
        <p:nvSpPr>
          <p:cNvPr id="9" name="Rectangle 8"/>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Tree>
    <p:extLst>
      <p:ext uri="{BB962C8B-B14F-4D97-AF65-F5344CB8AC3E}">
        <p14:creationId xmlns:p14="http://schemas.microsoft.com/office/powerpoint/2010/main" val="3141951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75964" y="2892400"/>
            <a:ext cx="5207229" cy="3905422"/>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37" y="754099"/>
            <a:ext cx="4464000" cy="3348000"/>
          </a:xfrm>
          <a:prstGeom prst="rect">
            <a:avLst/>
          </a:prstGeom>
        </p:spPr>
      </p:pic>
      <p:sp>
        <p:nvSpPr>
          <p:cNvPr id="2" name="Titolo 1"/>
          <p:cNvSpPr>
            <a:spLocks noGrp="1"/>
          </p:cNvSpPr>
          <p:nvPr>
            <p:ph type="title"/>
          </p:nvPr>
        </p:nvSpPr>
        <p:spPr>
          <a:xfrm>
            <a:off x="457200" y="89418"/>
            <a:ext cx="8229600" cy="492691"/>
          </a:xfrm>
        </p:spPr>
        <p:txBody>
          <a:bodyPr>
            <a:normAutofit fontScale="90000"/>
          </a:bodyPr>
          <a:lstStyle/>
          <a:p>
            <a:r>
              <a:rPr lang="it-IT" dirty="0" smtClean="0"/>
              <a:t>WE - Anchors n°3</a:t>
            </a:r>
            <a:endParaRPr lang="it-IT" dirty="0"/>
          </a:p>
        </p:txBody>
      </p:sp>
      <p:sp>
        <p:nvSpPr>
          <p:cNvPr id="6" name="CasellaDiTesto 5"/>
          <p:cNvSpPr txBox="1"/>
          <p:nvPr/>
        </p:nvSpPr>
        <p:spPr>
          <a:xfrm>
            <a:off x="948212" y="2964579"/>
            <a:ext cx="453970" cy="369332"/>
          </a:xfrm>
          <a:prstGeom prst="rect">
            <a:avLst/>
          </a:prstGeom>
          <a:noFill/>
        </p:spPr>
        <p:txBody>
          <a:bodyPr wrap="none" rtlCol="0">
            <a:spAutoFit/>
          </a:bodyPr>
          <a:lstStyle/>
          <a:p>
            <a:r>
              <a:rPr lang="it-IT" dirty="0" smtClean="0"/>
              <a:t>UP</a:t>
            </a:r>
            <a:endParaRPr lang="it-IT" dirty="0"/>
          </a:p>
        </p:txBody>
      </p:sp>
      <p:sp>
        <p:nvSpPr>
          <p:cNvPr id="7" name="CasellaDiTesto 6"/>
          <p:cNvSpPr txBox="1"/>
          <p:nvPr/>
        </p:nvSpPr>
        <p:spPr>
          <a:xfrm>
            <a:off x="4838578" y="4337247"/>
            <a:ext cx="831402" cy="369332"/>
          </a:xfrm>
          <a:prstGeom prst="rect">
            <a:avLst/>
          </a:prstGeom>
          <a:noFill/>
        </p:spPr>
        <p:txBody>
          <a:bodyPr wrap="none" rtlCol="0">
            <a:spAutoFit/>
          </a:bodyPr>
          <a:lstStyle/>
          <a:p>
            <a:r>
              <a:rPr lang="it-IT" dirty="0" smtClean="0"/>
              <a:t>DOWN</a:t>
            </a:r>
            <a:endParaRPr lang="it-IT" dirty="0"/>
          </a:p>
        </p:txBody>
      </p:sp>
      <p:sp>
        <p:nvSpPr>
          <p:cNvPr id="12" name="CasellaDiTesto 11"/>
          <p:cNvSpPr txBox="1"/>
          <p:nvPr/>
        </p:nvSpPr>
        <p:spPr>
          <a:xfrm>
            <a:off x="5092861" y="1469460"/>
            <a:ext cx="3593939" cy="923330"/>
          </a:xfrm>
          <a:prstGeom prst="rect">
            <a:avLst/>
          </a:prstGeom>
          <a:noFill/>
        </p:spPr>
        <p:txBody>
          <a:bodyPr wrap="square" rtlCol="0">
            <a:spAutoFit/>
          </a:bodyPr>
          <a:lstStyle/>
          <a:p>
            <a:r>
              <a:rPr lang="it-IT" dirty="0" smtClean="0"/>
              <a:t>According to the data the crash began from this fiber..it seems that the failure was induced by the fiber</a:t>
            </a:r>
            <a:endParaRPr lang="it-IT" dirty="0"/>
          </a:p>
        </p:txBody>
      </p:sp>
      <p:sp>
        <p:nvSpPr>
          <p:cNvPr id="9" name="Rectangle 8"/>
          <p:cNvSpPr/>
          <p:nvPr/>
        </p:nvSpPr>
        <p:spPr>
          <a:xfrm>
            <a:off x="1175197" y="6124011"/>
            <a:ext cx="1475084" cy="369332"/>
          </a:xfrm>
          <a:prstGeom prst="rect">
            <a:avLst/>
          </a:prstGeom>
          <a:ln>
            <a:solidFill>
              <a:schemeClr val="accent1"/>
            </a:solidFill>
          </a:ln>
        </p:spPr>
        <p:txBody>
          <a:bodyPr wrap="none">
            <a:spAutoFit/>
          </a:bodyPr>
          <a:lstStyle/>
          <a:p>
            <a:r>
              <a:rPr lang="en-US" dirty="0"/>
              <a:t>VIR-0123A-16</a:t>
            </a:r>
          </a:p>
        </p:txBody>
      </p:sp>
      <p:sp>
        <p:nvSpPr>
          <p:cNvPr id="10" name="Rectangle 9"/>
          <p:cNvSpPr/>
          <p:nvPr/>
        </p:nvSpPr>
        <p:spPr>
          <a:xfrm>
            <a:off x="65783" y="4447061"/>
            <a:ext cx="3933011" cy="1477328"/>
          </a:xfrm>
          <a:prstGeom prst="rect">
            <a:avLst/>
          </a:prstGeom>
        </p:spPr>
        <p:txBody>
          <a:bodyPr wrap="square">
            <a:spAutoFit/>
          </a:bodyPr>
          <a:lstStyle/>
          <a:p>
            <a:r>
              <a:rPr lang="it-IT" dirty="0"/>
              <a:t>We have </a:t>
            </a:r>
            <a:r>
              <a:rPr lang="it-IT" dirty="0">
                <a:solidFill>
                  <a:srgbClr val="FF0000"/>
                </a:solidFill>
              </a:rPr>
              <a:t>stroger</a:t>
            </a:r>
            <a:r>
              <a:rPr lang="it-IT" dirty="0"/>
              <a:t> anchors but it is </a:t>
            </a:r>
            <a:r>
              <a:rPr lang="it-IT" dirty="0">
                <a:solidFill>
                  <a:srgbClr val="FF0000"/>
                </a:solidFill>
              </a:rPr>
              <a:t>not </a:t>
            </a:r>
            <a:r>
              <a:rPr lang="it-IT" dirty="0" smtClean="0">
                <a:solidFill>
                  <a:srgbClr val="FF0000"/>
                </a:solidFill>
              </a:rPr>
              <a:t>enough</a:t>
            </a:r>
          </a:p>
          <a:p>
            <a:endParaRPr lang="it-IT" dirty="0"/>
          </a:p>
          <a:p>
            <a:r>
              <a:rPr lang="it-IT" dirty="0"/>
              <a:t>There is another weak point and we are working on it using </a:t>
            </a:r>
            <a:r>
              <a:rPr lang="it-IT" dirty="0" smtClean="0"/>
              <a:t>different tests  </a:t>
            </a:r>
            <a:endParaRPr lang="it-IT" dirty="0"/>
          </a:p>
        </p:txBody>
      </p:sp>
    </p:spTree>
    <p:extLst>
      <p:ext uri="{BB962C8B-B14F-4D97-AF65-F5344CB8AC3E}">
        <p14:creationId xmlns:p14="http://schemas.microsoft.com/office/powerpoint/2010/main" val="2148724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25400"/>
            <a:ext cx="9055100" cy="697931"/>
          </a:xfrm>
        </p:spPr>
        <p:txBody>
          <a:bodyPr/>
          <a:lstStyle/>
          <a:p>
            <a:r>
              <a:rPr lang="en-US" dirty="0" smtClean="0"/>
              <a:t>Suspensions history</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22</a:t>
            </a:fld>
            <a:endParaRPr lang="en-US" dirty="0">
              <a:solidFill>
                <a:prstClr val="black">
                  <a:tint val="75000"/>
                </a:prstClr>
              </a:solidFill>
            </a:endParaRPr>
          </a:p>
        </p:txBody>
      </p:sp>
      <p:sp>
        <p:nvSpPr>
          <p:cNvPr id="10" name="Content Placeholder 2"/>
          <p:cNvSpPr>
            <a:spLocks noGrp="1"/>
          </p:cNvSpPr>
          <p:nvPr>
            <p:ph idx="1"/>
          </p:nvPr>
        </p:nvSpPr>
        <p:spPr>
          <a:xfrm>
            <a:off x="457200" y="723331"/>
            <a:ext cx="8229600" cy="1989609"/>
          </a:xfrm>
        </p:spPr>
        <p:txBody>
          <a:bodyPr>
            <a:normAutofit fontScale="92500" lnSpcReduction="10000"/>
          </a:bodyPr>
          <a:lstStyle/>
          <a:p>
            <a:r>
              <a:rPr lang="en-US" dirty="0" smtClean="0"/>
              <a:t>First failure </a:t>
            </a:r>
            <a:r>
              <a:rPr lang="en-US" dirty="0" smtClean="0"/>
              <a:t>likely originated </a:t>
            </a:r>
            <a:r>
              <a:rPr lang="en-US" dirty="0" smtClean="0"/>
              <a:t>by anchors</a:t>
            </a:r>
          </a:p>
          <a:p>
            <a:pPr lvl="1"/>
            <a:r>
              <a:rPr lang="en-US" dirty="0" smtClean="0"/>
              <a:t>more robust anchors designed and implemented</a:t>
            </a:r>
          </a:p>
          <a:p>
            <a:r>
              <a:rPr lang="en-US" dirty="0" smtClean="0"/>
              <a:t>Last 4 failures </a:t>
            </a:r>
            <a:r>
              <a:rPr lang="en-US" dirty="0" smtClean="0"/>
              <a:t>likely originated </a:t>
            </a:r>
            <a:r>
              <a:rPr lang="en-US" dirty="0" smtClean="0"/>
              <a:t>from fiber/welding</a:t>
            </a:r>
          </a:p>
          <a:p>
            <a:r>
              <a:rPr lang="en-US" dirty="0" smtClean="0"/>
              <a:t>All suspensions failed in vacuum also if 3 of them survived few months (4-7 months) under load in air </a:t>
            </a:r>
          </a:p>
          <a:p>
            <a:r>
              <a:rPr lang="en-US" dirty="0" smtClean="0"/>
              <a:t>All of them passed standard compliance tests in air</a:t>
            </a:r>
          </a:p>
          <a:p>
            <a:endParaRPr lang="en-US" dirty="0"/>
          </a:p>
        </p:txBody>
      </p:sp>
      <p:sp>
        <p:nvSpPr>
          <p:cNvPr id="3" name="Rectangle 2"/>
          <p:cNvSpPr/>
          <p:nvPr/>
        </p:nvSpPr>
        <p:spPr>
          <a:xfrm>
            <a:off x="6936543" y="2219897"/>
            <a:ext cx="1484702" cy="369332"/>
          </a:xfrm>
          <a:prstGeom prst="rect">
            <a:avLst/>
          </a:prstGeom>
          <a:ln>
            <a:solidFill>
              <a:schemeClr val="accent1"/>
            </a:solidFill>
          </a:ln>
        </p:spPr>
        <p:txBody>
          <a:bodyPr wrap="none">
            <a:spAutoFit/>
          </a:bodyPr>
          <a:lstStyle/>
          <a:p>
            <a:r>
              <a:rPr lang="en-US" dirty="0"/>
              <a:t>VIR-0227B-16</a:t>
            </a:r>
          </a:p>
        </p:txBody>
      </p:sp>
      <p:graphicFrame>
        <p:nvGraphicFramePr>
          <p:cNvPr id="12" name="Table 11"/>
          <p:cNvGraphicFramePr>
            <a:graphicFrameLocks noGrp="1"/>
          </p:cNvGraphicFramePr>
          <p:nvPr>
            <p:extLst>
              <p:ext uri="{D42A27DB-BD31-4B8C-83A1-F6EECF244321}">
                <p14:modId xmlns:p14="http://schemas.microsoft.com/office/powerpoint/2010/main" val="1568985891"/>
              </p:ext>
            </p:extLst>
          </p:nvPr>
        </p:nvGraphicFramePr>
        <p:xfrm>
          <a:off x="685800" y="2712941"/>
          <a:ext cx="7772402" cy="3943350"/>
        </p:xfrm>
        <a:graphic>
          <a:graphicData uri="http://schemas.openxmlformats.org/drawingml/2006/table">
            <a:tbl>
              <a:tblPr>
                <a:tableStyleId>{5C22544A-7EE6-4342-B048-85BDC9FD1C3A}</a:tableStyleId>
              </a:tblPr>
              <a:tblGrid>
                <a:gridCol w="1245232"/>
                <a:gridCol w="1245232"/>
                <a:gridCol w="1245232"/>
                <a:gridCol w="1245232"/>
                <a:gridCol w="1245232"/>
                <a:gridCol w="1546242"/>
              </a:tblGrid>
              <a:tr h="438150">
                <a:tc>
                  <a:txBody>
                    <a:bodyPr/>
                    <a:lstStyle/>
                    <a:p>
                      <a:pPr algn="ctr" rtl="0" fontAlgn="ctr"/>
                      <a:r>
                        <a:rPr lang="it-IT" sz="1400" b="1" u="none" strike="noStrike" dirty="0">
                          <a:effectLst/>
                        </a:rPr>
                        <a:t>Mirror failed</a:t>
                      </a:r>
                      <a:endParaRPr lang="it-IT" sz="14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Failure date</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Time in air</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Time in vacuum</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a:effectLst/>
                        </a:rPr>
                        <a:t>Anchor type</a:t>
                      </a:r>
                      <a:endParaRPr lang="it-IT" sz="1400" b="1"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b="1" u="none" strike="noStrike" dirty="0">
                          <a:effectLst/>
                        </a:rPr>
                        <a:t>Likely cause</a:t>
                      </a:r>
                      <a:endParaRPr lang="it-IT" sz="14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438150">
                <a:tc>
                  <a:txBody>
                    <a:bodyPr/>
                    <a:lstStyle/>
                    <a:p>
                      <a:pPr algn="ctr" rtl="0" fontAlgn="ctr"/>
                      <a:r>
                        <a:rPr lang="it-IT" sz="1600" b="1" u="none" strike="noStrike" dirty="0">
                          <a:effectLst/>
                        </a:rPr>
                        <a:t>WI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dirty="0">
                          <a:effectLst/>
                        </a:rPr>
                        <a:t>Nov </a:t>
                      </a:r>
                      <a:r>
                        <a:rPr lang="it-IT" sz="1400" u="none" strike="noStrike" dirty="0" smtClean="0">
                          <a:effectLst/>
                        </a:rPr>
                        <a:t>18</a:t>
                      </a:r>
                      <a:r>
                        <a:rPr lang="it-IT" sz="1400" u="none" strike="noStrike" baseline="30000" dirty="0" smtClean="0">
                          <a:effectLst/>
                        </a:rPr>
                        <a:t>th</a:t>
                      </a:r>
                      <a:r>
                        <a:rPr lang="it-IT" sz="1400" u="none" strike="noStrike" dirty="0">
                          <a:effectLst/>
                        </a:rPr>
                        <a:t>, 2015</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5 months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9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old</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Anchor collapse</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NI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dirty="0">
                          <a:effectLst/>
                        </a:rPr>
                        <a:t>Dec 18</a:t>
                      </a:r>
                      <a:r>
                        <a:rPr lang="it-IT" sz="1400" u="none" strike="noStrike" baseline="30000" dirty="0">
                          <a:effectLst/>
                        </a:rPr>
                        <a:t>th</a:t>
                      </a:r>
                      <a:r>
                        <a:rPr lang="it-IT" sz="1400" u="none" strike="noStrike" dirty="0">
                          <a:effectLst/>
                        </a:rPr>
                        <a:t>, 2015</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4.5 months</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5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old</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Fiber/welding failure</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NI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dirty="0">
                          <a:effectLst/>
                        </a:rPr>
                        <a:t>Mar </a:t>
                      </a:r>
                      <a:r>
                        <a:rPr lang="it-IT" sz="1400" u="none" strike="noStrike" dirty="0" smtClean="0">
                          <a:effectLst/>
                        </a:rPr>
                        <a:t>1</a:t>
                      </a:r>
                      <a:r>
                        <a:rPr lang="it-IT" sz="1400" u="none" strike="noStrike" baseline="30000" dirty="0" smtClean="0">
                          <a:effectLst/>
                        </a:rPr>
                        <a:t>st</a:t>
                      </a:r>
                      <a:r>
                        <a:rPr lang="it-IT" sz="1400" u="none" strike="noStrike" dirty="0" smtClean="0">
                          <a:effectLst/>
                        </a:rPr>
                        <a:t>, </a:t>
                      </a:r>
                      <a:r>
                        <a:rPr lang="it-IT" sz="1400" u="none" strike="noStrike" dirty="0">
                          <a:effectLst/>
                        </a:rPr>
                        <a:t>2016</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 week</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5 days</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new</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Fiber/rod failure</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solidFill>
                            <a:schemeClr val="accent6">
                              <a:lumMod val="50000"/>
                            </a:schemeClr>
                          </a:solidFill>
                          <a:effectLst/>
                        </a:rPr>
                        <a:t>NE</a:t>
                      </a:r>
                      <a:endParaRPr lang="it-IT" sz="1600" b="1" i="0"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solidFill>
                            <a:schemeClr val="accent6">
                              <a:lumMod val="50000"/>
                            </a:schemeClr>
                          </a:solidFill>
                          <a:effectLst/>
                        </a:rPr>
                        <a:t>No failure</a:t>
                      </a:r>
                      <a:endParaRPr lang="it-IT" sz="1400" b="0" i="0"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6 months</a:t>
                      </a:r>
                      <a:endParaRPr lang="it-IT" sz="1400" b="0" i="0"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4 months (currently)</a:t>
                      </a:r>
                      <a:endParaRPr lang="it-IT" sz="1400" b="0" i="0"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new</a:t>
                      </a:r>
                      <a:endParaRPr lang="it-IT" sz="1400" b="0" i="0"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No failure</a:t>
                      </a:r>
                      <a:endParaRPr lang="it-IT" sz="1400" b="0" i="0"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WI dummy</a:t>
                      </a:r>
                      <a:endParaRPr lang="it-IT" sz="1600" b="1" i="1"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effectLst/>
                        </a:rPr>
                        <a:t>Apr 25</a:t>
                      </a:r>
                      <a:r>
                        <a:rPr lang="it-IT" sz="1400" u="none" strike="noStrike" baseline="30000">
                          <a:effectLst/>
                        </a:rPr>
                        <a:t>th</a:t>
                      </a:r>
                      <a:r>
                        <a:rPr lang="it-IT" sz="1400" u="none" strike="noStrike">
                          <a:effectLst/>
                        </a:rPr>
                        <a:t>, 2016</a:t>
                      </a:r>
                      <a:endParaRPr lang="it-IT" sz="1400" b="0" i="1"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 week</a:t>
                      </a:r>
                      <a:endParaRPr lang="it-IT" sz="1400" b="0" i="1"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11 days</a:t>
                      </a:r>
                      <a:endParaRPr lang="it-IT" sz="1400" b="0" i="1"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mixed old</a:t>
                      </a:r>
                      <a:endParaRPr lang="it-IT" sz="1400" b="0" i="1"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Anchor collapse</a:t>
                      </a:r>
                      <a:endParaRPr lang="it-IT" sz="1400" b="0" i="1"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solidFill>
                            <a:schemeClr val="accent6">
                              <a:lumMod val="50000"/>
                            </a:schemeClr>
                          </a:solidFill>
                          <a:effectLst/>
                        </a:rPr>
                        <a:t>WI dummy</a:t>
                      </a:r>
                      <a:endParaRPr lang="it-IT" sz="1600" b="1" i="1"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solidFill>
                            <a:schemeClr val="accent6">
                              <a:lumMod val="50000"/>
                            </a:schemeClr>
                          </a:solidFill>
                          <a:effectLst/>
                        </a:rPr>
                        <a:t>No failure</a:t>
                      </a:r>
                      <a:endParaRPr lang="it-IT" sz="1400" b="0" i="1"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2 days</a:t>
                      </a:r>
                      <a:endParaRPr lang="it-IT" sz="1400" b="0" i="1"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solidFill>
                            <a:schemeClr val="accent6">
                              <a:lumMod val="50000"/>
                            </a:schemeClr>
                          </a:solidFill>
                          <a:effectLst/>
                        </a:rPr>
                        <a:t>2 weeks</a:t>
                      </a:r>
                      <a:endParaRPr lang="it-IT" sz="1400" b="0" i="1" u="none" strike="noStrike">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mixed old</a:t>
                      </a:r>
                      <a:endParaRPr lang="it-IT" sz="1400" b="0" i="1"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solidFill>
                            <a:schemeClr val="accent6">
                              <a:lumMod val="50000"/>
                            </a:schemeClr>
                          </a:solidFill>
                          <a:effectLst/>
                        </a:rPr>
                        <a:t>No failure</a:t>
                      </a:r>
                      <a:endParaRPr lang="it-IT" sz="1400" b="0" i="1" u="none" strike="noStrike" dirty="0">
                        <a:solidFill>
                          <a:schemeClr val="accent6">
                            <a:lumMod val="50000"/>
                          </a:schemeClr>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WI</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effectLst/>
                        </a:rPr>
                        <a:t>Jun 25</a:t>
                      </a:r>
                      <a:r>
                        <a:rPr lang="it-IT" sz="1400" u="none" strike="noStrike" baseline="30000">
                          <a:effectLst/>
                        </a:rPr>
                        <a:t>th</a:t>
                      </a:r>
                      <a:r>
                        <a:rPr lang="it-IT" sz="1400" u="none" strike="noStrike">
                          <a:effectLst/>
                        </a:rPr>
                        <a:t>, 2016</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 month</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30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new</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Fiber/welding failure</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38150">
                <a:tc>
                  <a:txBody>
                    <a:bodyPr/>
                    <a:lstStyle/>
                    <a:p>
                      <a:pPr algn="ctr" rtl="0" fontAlgn="ctr"/>
                      <a:r>
                        <a:rPr lang="it-IT" sz="1600" b="1" u="none" strike="noStrike" dirty="0">
                          <a:effectLst/>
                        </a:rPr>
                        <a:t>WE</a:t>
                      </a:r>
                      <a:endParaRPr lang="it-IT" sz="16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rtl="0" fontAlgn="ctr"/>
                      <a:r>
                        <a:rPr lang="it-IT" sz="1400" u="none" strike="noStrike">
                          <a:effectLst/>
                        </a:rPr>
                        <a:t>Jun 28</a:t>
                      </a:r>
                      <a:r>
                        <a:rPr lang="it-IT" sz="1400" u="none" strike="noStrike" baseline="30000">
                          <a:effectLst/>
                        </a:rPr>
                        <a:t>th</a:t>
                      </a:r>
                      <a:r>
                        <a:rPr lang="it-IT" sz="1400" u="none" strike="noStrike">
                          <a:effectLst/>
                        </a:rPr>
                        <a:t>, 2016</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7 months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18 days</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a:effectLst/>
                        </a:rPr>
                        <a:t>new</a:t>
                      </a:r>
                      <a:endParaRPr lang="it-IT" sz="1400" b="0" i="0" u="none" strike="noStrike">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it-IT" sz="1400" u="none" strike="noStrike" dirty="0">
                          <a:effectLst/>
                        </a:rPr>
                        <a:t>Fiber/welding failure</a:t>
                      </a:r>
                      <a:endParaRPr lang="it-IT" sz="1400" b="0"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233521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roject choices</a:t>
            </a:r>
            <a:endParaRPr lang="en-US" dirty="0"/>
          </a:p>
        </p:txBody>
      </p:sp>
      <p:sp>
        <p:nvSpPr>
          <p:cNvPr id="3" name="Content Placeholder 2"/>
          <p:cNvSpPr>
            <a:spLocks noGrp="1"/>
          </p:cNvSpPr>
          <p:nvPr>
            <p:ph idx="1"/>
          </p:nvPr>
        </p:nvSpPr>
        <p:spPr/>
        <p:txBody>
          <a:bodyPr/>
          <a:lstStyle/>
          <a:p>
            <a:r>
              <a:rPr lang="en-US" dirty="0" smtClean="0"/>
              <a:t>Involvement of LSC experts (thanks to all of them!)</a:t>
            </a:r>
          </a:p>
          <a:p>
            <a:pPr lvl="1"/>
            <a:r>
              <a:rPr lang="en-US" dirty="0" smtClean="0"/>
              <a:t>First discussions with the LIGO team</a:t>
            </a:r>
          </a:p>
          <a:p>
            <a:pPr lvl="1"/>
            <a:r>
              <a:rPr lang="en-US" dirty="0" smtClean="0"/>
              <a:t>Close relationship with the Glasgow group. A Bell and G Hammond here to follow the assembly/integration phases of a payload</a:t>
            </a:r>
          </a:p>
          <a:p>
            <a:pPr lvl="1"/>
            <a:endParaRPr lang="en-US" dirty="0"/>
          </a:p>
          <a:p>
            <a:r>
              <a:rPr lang="en-US" dirty="0" smtClean="0"/>
              <a:t>PL</a:t>
            </a:r>
            <a:r>
              <a:rPr lang="en-US" dirty="0"/>
              <a:t>/commissioning coordinator pushed for suspending one mirror with steel wires</a:t>
            </a:r>
          </a:p>
          <a:p>
            <a:pPr lvl="1"/>
            <a:r>
              <a:rPr lang="en-US" dirty="0"/>
              <a:t>Rough suspension realized on NI</a:t>
            </a:r>
          </a:p>
          <a:p>
            <a:pPr lvl="1"/>
            <a:r>
              <a:rPr lang="en-US" dirty="0"/>
              <a:t>Allowed to start real commissioning</a:t>
            </a:r>
            <a:r>
              <a:rPr lang="en-US" dirty="0" smtClean="0"/>
              <a:t>!</a:t>
            </a:r>
          </a:p>
          <a:p>
            <a:pPr lvl="1"/>
            <a:endParaRPr lang="en-US" dirty="0"/>
          </a:p>
          <a:p>
            <a:r>
              <a:rPr lang="en-US" dirty="0" smtClean="0"/>
              <a:t>Pushed </a:t>
            </a:r>
            <a:r>
              <a:rPr lang="en-US" dirty="0"/>
              <a:t>to study a backup option (steel wires) allowing to catch O2 if new failures </a:t>
            </a:r>
            <a:r>
              <a:rPr lang="en-US" dirty="0" smtClean="0"/>
              <a:t>happen</a:t>
            </a:r>
          </a:p>
          <a:p>
            <a:pPr lvl="1"/>
            <a:r>
              <a:rPr lang="en-US" dirty="0" smtClean="0"/>
              <a:t>Solution used for WI and WE payload</a:t>
            </a:r>
          </a:p>
          <a:p>
            <a:pPr marL="0" indent="0">
              <a:buNone/>
            </a:pP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23</a:t>
            </a:fld>
            <a:endParaRPr lang="en-US" dirty="0">
              <a:solidFill>
                <a:prstClr val="black">
                  <a:tint val="75000"/>
                </a:prstClr>
              </a:solidFill>
            </a:endParaRPr>
          </a:p>
        </p:txBody>
      </p:sp>
      <p:sp>
        <p:nvSpPr>
          <p:cNvPr id="8"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9"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Tree>
    <p:extLst>
      <p:ext uri="{BB962C8B-B14F-4D97-AF65-F5344CB8AC3E}">
        <p14:creationId xmlns:p14="http://schemas.microsoft.com/office/powerpoint/2010/main" val="2000884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Analysis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24</a:t>
            </a:fld>
            <a:endParaRPr lang="en-US" dirty="0">
              <a:solidFill>
                <a:prstClr val="black">
                  <a:tint val="75000"/>
                </a:prstClr>
              </a:solidFill>
            </a:endParaRPr>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185542" y="1425407"/>
            <a:ext cx="5907283" cy="3367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8099" y="893762"/>
            <a:ext cx="9041075" cy="400110"/>
          </a:xfrm>
          <a:prstGeom prst="rect">
            <a:avLst/>
          </a:prstGeom>
          <a:noFill/>
        </p:spPr>
        <p:txBody>
          <a:bodyPr wrap="square" rtlCol="0">
            <a:spAutoFit/>
          </a:bodyPr>
          <a:lstStyle/>
          <a:p>
            <a:r>
              <a:rPr lang="en-US" sz="2000" dirty="0" smtClean="0">
                <a:latin typeface="Gotham Medium"/>
              </a:rPr>
              <a:t>After the failure, checks</a:t>
            </a:r>
            <a:r>
              <a:rPr lang="en-US" sz="2000" dirty="0">
                <a:latin typeface="Gotham Medium"/>
              </a:rPr>
              <a:t> </a:t>
            </a:r>
            <a:r>
              <a:rPr lang="en-US" sz="2000" dirty="0" smtClean="0">
                <a:latin typeface="Gotham Medium"/>
              </a:rPr>
              <a:t>of</a:t>
            </a:r>
            <a:r>
              <a:rPr lang="en-US" sz="2000" dirty="0">
                <a:latin typeface="Gotham Medium"/>
              </a:rPr>
              <a:t> </a:t>
            </a:r>
            <a:r>
              <a:rPr lang="en-US" sz="2000" dirty="0" smtClean="0">
                <a:latin typeface="Gotham Medium"/>
              </a:rPr>
              <a:t>the</a:t>
            </a:r>
            <a:r>
              <a:rPr lang="en-US" sz="2000" dirty="0">
                <a:latin typeface="Gotham Medium"/>
              </a:rPr>
              <a:t> </a:t>
            </a:r>
            <a:r>
              <a:rPr lang="en-US" sz="2000" dirty="0" smtClean="0">
                <a:latin typeface="Gotham Medium"/>
              </a:rPr>
              <a:t>vacuum</a:t>
            </a:r>
            <a:r>
              <a:rPr lang="en-US" sz="2000" dirty="0">
                <a:latin typeface="Gotham Medium"/>
              </a:rPr>
              <a:t> </a:t>
            </a:r>
            <a:r>
              <a:rPr lang="en-US" sz="2000" dirty="0" smtClean="0">
                <a:latin typeface="Gotham Medium"/>
              </a:rPr>
              <a:t>contamination: </a:t>
            </a:r>
            <a:r>
              <a:rPr lang="en-US" sz="2000" i="1" dirty="0" smtClean="0">
                <a:latin typeface="Gotham Medium"/>
              </a:rPr>
              <a:t>No </a:t>
            </a:r>
            <a:r>
              <a:rPr lang="en-US" sz="2000" i="1" dirty="0" smtClean="0">
                <a:latin typeface="Gotham Medium"/>
              </a:rPr>
              <a:t>significant </a:t>
            </a:r>
            <a:r>
              <a:rPr lang="en-US" sz="2000" i="1" dirty="0" smtClean="0">
                <a:latin typeface="Gotham Medium"/>
              </a:rPr>
              <a:t>evidence</a:t>
            </a:r>
            <a:endParaRPr lang="en-US" sz="2000" dirty="0" smtClean="0">
              <a:latin typeface="Gotham Medium"/>
              <a:cs typeface="Gotham Medium"/>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2" y="2238234"/>
            <a:ext cx="3059368" cy="4077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358108" y="5271794"/>
            <a:ext cx="5543643" cy="1015663"/>
          </a:xfrm>
          <a:prstGeom prst="rect">
            <a:avLst/>
          </a:prstGeom>
        </p:spPr>
        <p:txBody>
          <a:bodyPr wrap="square">
            <a:spAutoFit/>
          </a:bodyPr>
          <a:lstStyle/>
          <a:p>
            <a:r>
              <a:rPr lang="en-US" sz="2000" dirty="0" smtClean="0">
                <a:latin typeface="Gotham Medium"/>
                <a:cs typeface="Gotham Medium"/>
              </a:rPr>
              <a:t>Moreover, one </a:t>
            </a:r>
            <a:r>
              <a:rPr lang="en-US" sz="2000" dirty="0">
                <a:latin typeface="Gotham Medium"/>
                <a:cs typeface="Gotham Medium"/>
              </a:rPr>
              <a:t>spare fiber produced for NI-WI payload </a:t>
            </a:r>
            <a:r>
              <a:rPr lang="en-US" sz="2000" dirty="0" smtClean="0">
                <a:latin typeface="Gotham Medium"/>
                <a:cs typeface="Gotham Medium"/>
              </a:rPr>
              <a:t>was suspended </a:t>
            </a:r>
            <a:r>
              <a:rPr lang="en-US" sz="2000" dirty="0">
                <a:latin typeface="Gotham Medium"/>
                <a:cs typeface="Gotham Medium"/>
              </a:rPr>
              <a:t>with 10 kg for 2 weeks in vacuum in the NI tower without problems</a:t>
            </a:r>
          </a:p>
        </p:txBody>
      </p:sp>
      <p:sp>
        <p:nvSpPr>
          <p:cNvPr id="10" name="Rectangle 9"/>
          <p:cNvSpPr/>
          <p:nvPr/>
        </p:nvSpPr>
        <p:spPr>
          <a:xfrm>
            <a:off x="71582" y="1687634"/>
            <a:ext cx="1484702" cy="369332"/>
          </a:xfrm>
          <a:prstGeom prst="rect">
            <a:avLst/>
          </a:prstGeom>
          <a:ln>
            <a:solidFill>
              <a:schemeClr val="accent1"/>
            </a:solidFill>
          </a:ln>
        </p:spPr>
        <p:txBody>
          <a:bodyPr wrap="none">
            <a:spAutoFit/>
          </a:bodyPr>
          <a:lstStyle/>
          <a:p>
            <a:r>
              <a:rPr lang="en-US" dirty="0"/>
              <a:t>VIR-0227B-16</a:t>
            </a:r>
          </a:p>
        </p:txBody>
      </p:sp>
    </p:spTree>
    <p:extLst>
      <p:ext uri="{BB962C8B-B14F-4D97-AF65-F5344CB8AC3E}">
        <p14:creationId xmlns:p14="http://schemas.microsoft.com/office/powerpoint/2010/main" val="3844494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25399"/>
            <a:ext cx="9055100" cy="1052773"/>
          </a:xfrm>
        </p:spPr>
        <p:txBody>
          <a:bodyPr/>
          <a:lstStyle/>
          <a:p>
            <a:r>
              <a:rPr lang="en-US" dirty="0" smtClean="0"/>
              <a:t>Vacuum </a:t>
            </a:r>
            <a:r>
              <a:rPr lang="en-US" dirty="0" smtClean="0"/>
              <a:t>tests </a:t>
            </a:r>
            <a:r>
              <a:rPr lang="en-US" dirty="0" smtClean="0"/>
              <a:t/>
            </a:r>
            <a:br>
              <a:rPr lang="en-US" dirty="0" smtClean="0"/>
            </a:br>
            <a:r>
              <a:rPr lang="en-US" dirty="0" smtClean="0"/>
              <a:t>Humidity and contaminants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25</a:t>
            </a:fld>
            <a:endParaRPr lang="en-US" dirty="0">
              <a:solidFill>
                <a:prstClr val="black">
                  <a:tint val="75000"/>
                </a:prstClr>
              </a:solidFill>
            </a:endParaRPr>
          </a:p>
        </p:txBody>
      </p:sp>
      <p:sp>
        <p:nvSpPr>
          <p:cNvPr id="8" name="TextBox 7"/>
          <p:cNvSpPr txBox="1"/>
          <p:nvPr/>
        </p:nvSpPr>
        <p:spPr>
          <a:xfrm>
            <a:off x="0" y="1241947"/>
            <a:ext cx="9055100"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Gotham Medium"/>
              </a:rPr>
              <a:t>Humidity (In </a:t>
            </a:r>
            <a:r>
              <a:rPr lang="en-US" dirty="0">
                <a:latin typeface="Gotham Medium"/>
              </a:rPr>
              <a:t>literature the humidity increase the speed of the propagation of </a:t>
            </a:r>
            <a:r>
              <a:rPr lang="en-US" dirty="0" smtClean="0">
                <a:latin typeface="Gotham Medium"/>
              </a:rPr>
              <a:t>cracks)</a:t>
            </a:r>
            <a:endParaRPr lang="en-US" dirty="0">
              <a:latin typeface="Gotham Medium"/>
            </a:endParaRPr>
          </a:p>
          <a:p>
            <a:pPr marL="742950" lvl="1" indent="-285750">
              <a:buFont typeface="Courier New" panose="02070309020205020404" pitchFamily="49" charset="0"/>
              <a:buChar char="o"/>
            </a:pPr>
            <a:r>
              <a:rPr lang="en-US" dirty="0">
                <a:latin typeface="Gotham Medium"/>
              </a:rPr>
              <a:t>Test in Perugia and Urbino: OK – fiber survived </a:t>
            </a:r>
          </a:p>
          <a:p>
            <a:endParaRPr lang="en-US" dirty="0">
              <a:latin typeface="Gotham Medium"/>
            </a:endParaRPr>
          </a:p>
          <a:p>
            <a:pPr marL="285750" indent="-285750">
              <a:buFont typeface="Arial" panose="020B0604020202020204" pitchFamily="34" charset="0"/>
              <a:buChar char="•"/>
            </a:pPr>
            <a:r>
              <a:rPr lang="en-US" dirty="0">
                <a:latin typeface="Gotham Medium"/>
              </a:rPr>
              <a:t>Vacuum contaminants:</a:t>
            </a:r>
          </a:p>
          <a:p>
            <a:pPr marL="742950" lvl="1" indent="-285750">
              <a:buFont typeface="Courier New" panose="02070309020205020404" pitchFamily="49" charset="0"/>
              <a:buChar char="o"/>
            </a:pPr>
            <a:r>
              <a:rPr lang="en-US" dirty="0">
                <a:latin typeface="Gotham Medium"/>
              </a:rPr>
              <a:t>Soap, pickling, acid: all of them tested in Perugia and Urbino: OK – fiber survived</a:t>
            </a:r>
          </a:p>
          <a:p>
            <a:endParaRPr lang="en-US" dirty="0">
              <a:latin typeface="Gotham Medium"/>
            </a:endParaRPr>
          </a:p>
          <a:p>
            <a:pPr marL="285750" indent="-285750">
              <a:buFont typeface="Arial" panose="020B0604020202020204" pitchFamily="34" charset="0"/>
              <a:buChar char="•"/>
            </a:pPr>
            <a:r>
              <a:rPr lang="en-US" dirty="0" smtClean="0">
                <a:latin typeface="Gotham Medium"/>
              </a:rPr>
              <a:t>Air fluxes:</a:t>
            </a:r>
            <a:endParaRPr lang="en-US" dirty="0">
              <a:latin typeface="Gotham Medium"/>
            </a:endParaRPr>
          </a:p>
          <a:p>
            <a:pPr marL="742950" lvl="1" indent="-285750">
              <a:buFont typeface="Courier New" panose="02070309020205020404" pitchFamily="49" charset="0"/>
              <a:buChar char="o"/>
            </a:pPr>
            <a:r>
              <a:rPr lang="en-US" dirty="0">
                <a:latin typeface="Gotham Medium"/>
              </a:rPr>
              <a:t>Standard air conditioning in the Perugia lab was OK</a:t>
            </a:r>
          </a:p>
          <a:p>
            <a:pPr marL="742950" lvl="1" indent="-285750">
              <a:buFont typeface="Courier New" panose="02070309020205020404" pitchFamily="49" charset="0"/>
              <a:buChar char="o"/>
            </a:pPr>
            <a:r>
              <a:rPr lang="en-US" dirty="0" smtClean="0">
                <a:latin typeface="Gotham Medium"/>
              </a:rPr>
              <a:t>Different </a:t>
            </a:r>
            <a:r>
              <a:rPr lang="en-US" dirty="0">
                <a:latin typeface="Gotham Medium"/>
              </a:rPr>
              <a:t>condition tested in Urbino and in LIGO: fibers </a:t>
            </a:r>
            <a:r>
              <a:rPr lang="en-US" dirty="0" smtClean="0">
                <a:latin typeface="Gotham Medium"/>
              </a:rPr>
              <a:t>OK</a:t>
            </a:r>
          </a:p>
          <a:p>
            <a:pPr marL="742950" lvl="1" indent="-285750">
              <a:buFont typeface="Courier New" panose="02070309020205020404" pitchFamily="49" charset="0"/>
              <a:buChar char="o"/>
            </a:pPr>
            <a:endParaRPr lang="en-US" dirty="0">
              <a:latin typeface="Gotham Medium"/>
            </a:endParaRPr>
          </a:p>
          <a:p>
            <a:pPr marL="285750" indent="-285750">
              <a:buFont typeface="Arial" panose="020B0604020202020204" pitchFamily="34" charset="0"/>
              <a:buChar char="•"/>
            </a:pPr>
            <a:r>
              <a:rPr lang="en-US" dirty="0">
                <a:latin typeface="Gotham Medium"/>
              </a:rPr>
              <a:t>Hair touching fiber:</a:t>
            </a:r>
          </a:p>
          <a:p>
            <a:pPr marL="742950" lvl="1" indent="-285750">
              <a:buFont typeface="Courier New" panose="02070309020205020404" pitchFamily="49" charset="0"/>
              <a:buChar char="o"/>
            </a:pPr>
            <a:r>
              <a:rPr lang="en-US" dirty="0" smtClean="0">
                <a:latin typeface="Gotham Medium"/>
              </a:rPr>
              <a:t>hair </a:t>
            </a:r>
            <a:r>
              <a:rPr lang="en-US" dirty="0">
                <a:latin typeface="Gotham Medium"/>
              </a:rPr>
              <a:t>blown with a speed of </a:t>
            </a:r>
            <a:r>
              <a:rPr lang="en-US" dirty="0" smtClean="0">
                <a:latin typeface="Gotham Medium"/>
              </a:rPr>
              <a:t>1m/s on a fiber: </a:t>
            </a:r>
            <a:r>
              <a:rPr lang="en-US" dirty="0">
                <a:latin typeface="Gotham Medium"/>
              </a:rPr>
              <a:t>survived for 4 months and then it broke in the point where the hair touched (</a:t>
            </a:r>
            <a:r>
              <a:rPr lang="en-US" dirty="0" smtClean="0">
                <a:latin typeface="Gotham Medium"/>
              </a:rPr>
              <a:t>Urbino)</a:t>
            </a:r>
          </a:p>
          <a:p>
            <a:pPr marL="742950" lvl="1" indent="-285750">
              <a:buFont typeface="Courier New" panose="02070309020205020404" pitchFamily="49" charset="0"/>
              <a:buChar char="o"/>
            </a:pPr>
            <a:endParaRPr lang="en-US" dirty="0">
              <a:latin typeface="Gotham Medium"/>
            </a:endParaRPr>
          </a:p>
          <a:p>
            <a:pPr marL="285750" indent="-285750">
              <a:buFont typeface="Arial" panose="020B0604020202020204" pitchFamily="34" charset="0"/>
              <a:buChar char="•"/>
            </a:pPr>
            <a:r>
              <a:rPr lang="en-US" dirty="0">
                <a:latin typeface="Gotham Medium"/>
              </a:rPr>
              <a:t>Dust, metallic powder:</a:t>
            </a:r>
          </a:p>
          <a:p>
            <a:pPr marL="742950" lvl="1" indent="-285750">
              <a:buFont typeface="Arial" panose="020B0604020202020204" pitchFamily="34" charset="0"/>
              <a:buChar char="•"/>
            </a:pPr>
            <a:r>
              <a:rPr lang="en-US" dirty="0">
                <a:latin typeface="Gotham Medium"/>
              </a:rPr>
              <a:t>Aluminum powder (10-100 </a:t>
            </a:r>
            <a:r>
              <a:rPr lang="el-GR" dirty="0">
                <a:latin typeface="Gotham Medium"/>
              </a:rPr>
              <a:t>μ</a:t>
            </a:r>
            <a:r>
              <a:rPr lang="it-IT" dirty="0">
                <a:latin typeface="Gotham Medium"/>
              </a:rPr>
              <a:t>m) is blown against </a:t>
            </a:r>
            <a:r>
              <a:rPr lang="it-IT" dirty="0" smtClean="0">
                <a:latin typeface="Gotham Medium"/>
              </a:rPr>
              <a:t>the fiber: the </a:t>
            </a:r>
            <a:r>
              <a:rPr lang="it-IT" dirty="0">
                <a:latin typeface="Gotham Medium"/>
              </a:rPr>
              <a:t>fiber failed after few minutes..as expected (Urbino</a:t>
            </a:r>
            <a:r>
              <a:rPr lang="it-IT" dirty="0" smtClean="0">
                <a:latin typeface="Gotham Medium"/>
              </a:rPr>
              <a:t>)</a:t>
            </a:r>
            <a:endParaRPr lang="en-US" dirty="0">
              <a:latin typeface="Gotham Medium"/>
            </a:endParaRPr>
          </a:p>
        </p:txBody>
      </p:sp>
    </p:spTree>
    <p:extLst>
      <p:ext uri="{BB962C8B-B14F-4D97-AF65-F5344CB8AC3E}">
        <p14:creationId xmlns:p14="http://schemas.microsoft.com/office/powerpoint/2010/main" val="2051086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results</a:t>
            </a:r>
            <a:endParaRPr lang="en-US" dirty="0"/>
          </a:p>
        </p:txBody>
      </p:sp>
      <p:sp>
        <p:nvSpPr>
          <p:cNvPr id="3" name="Content Placeholder 2"/>
          <p:cNvSpPr>
            <a:spLocks noGrp="1"/>
          </p:cNvSpPr>
          <p:nvPr>
            <p:ph idx="1"/>
          </p:nvPr>
        </p:nvSpPr>
        <p:spPr/>
        <p:txBody>
          <a:bodyPr/>
          <a:lstStyle/>
          <a:p>
            <a:r>
              <a:rPr lang="en-US" dirty="0" smtClean="0"/>
              <a:t>Humidity and water with soap does not cause breaks</a:t>
            </a:r>
          </a:p>
          <a:p>
            <a:endParaRPr lang="en-US" dirty="0"/>
          </a:p>
          <a:p>
            <a:r>
              <a:rPr lang="en-US" dirty="0"/>
              <a:t>Pickled metallic parts does not cause breaks</a:t>
            </a:r>
            <a:endParaRPr lang="en-US" dirty="0" smtClean="0"/>
          </a:p>
          <a:p>
            <a:endParaRPr lang="en-US" dirty="0" smtClean="0"/>
          </a:p>
          <a:p>
            <a:r>
              <a:rPr lang="en-US" dirty="0" smtClean="0"/>
              <a:t>Human </a:t>
            </a:r>
            <a:r>
              <a:rPr lang="en-US" dirty="0" smtClean="0"/>
              <a:t>hair </a:t>
            </a:r>
            <a:r>
              <a:rPr lang="en-US" dirty="0" smtClean="0"/>
              <a:t>carried by air flux causes a break after few months (not weeks as in our cases)</a:t>
            </a:r>
          </a:p>
          <a:p>
            <a:endParaRPr lang="en-US" dirty="0" smtClean="0"/>
          </a:p>
          <a:p>
            <a:r>
              <a:rPr lang="en-US" dirty="0" smtClean="0"/>
              <a:t>Metallic powder hitting the fibers, even at moderate speed,  produces an instantaneous break: is there metallic powder inside the tower? Could it put in motion by air fluxes inside the tower? </a:t>
            </a:r>
          </a:p>
          <a:p>
            <a:endParaRPr lang="en-US" dirty="0" smtClean="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923342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567091"/>
            <a:ext cx="8524875" cy="5552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20489" y="25400"/>
            <a:ext cx="8420100" cy="868362"/>
          </a:xfrm>
        </p:spPr>
        <p:txBody>
          <a:bodyPr/>
          <a:lstStyle/>
          <a:p>
            <a:r>
              <a:rPr lang="en-US" dirty="0" smtClean="0"/>
              <a:t>Anchors test 1 – BS for different anchors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27</a:t>
            </a:fld>
            <a:endParaRPr lang="en-US" dirty="0">
              <a:solidFill>
                <a:prstClr val="black">
                  <a:tint val="75000"/>
                </a:prstClr>
              </a:solidFill>
            </a:endParaRPr>
          </a:p>
        </p:txBody>
      </p:sp>
      <p:sp>
        <p:nvSpPr>
          <p:cNvPr id="8" name="Rectangle 7"/>
          <p:cNvSpPr/>
          <p:nvPr/>
        </p:nvSpPr>
        <p:spPr>
          <a:xfrm>
            <a:off x="7430698" y="1371600"/>
            <a:ext cx="1484702" cy="369332"/>
          </a:xfrm>
          <a:prstGeom prst="rect">
            <a:avLst/>
          </a:prstGeom>
          <a:ln>
            <a:solidFill>
              <a:schemeClr val="accent1"/>
            </a:solidFill>
          </a:ln>
        </p:spPr>
        <p:txBody>
          <a:bodyPr wrap="none">
            <a:spAutoFit/>
          </a:bodyPr>
          <a:lstStyle/>
          <a:p>
            <a:r>
              <a:rPr lang="en-US" dirty="0"/>
              <a:t>VIR-0227B-16</a:t>
            </a:r>
          </a:p>
        </p:txBody>
      </p:sp>
      <p:sp>
        <p:nvSpPr>
          <p:cNvPr id="9" name="Rectangle 8"/>
          <p:cNvSpPr/>
          <p:nvPr/>
        </p:nvSpPr>
        <p:spPr>
          <a:xfrm>
            <a:off x="44450" y="6105688"/>
            <a:ext cx="9055100" cy="738664"/>
          </a:xfrm>
          <a:prstGeom prst="rect">
            <a:avLst/>
          </a:prstGeom>
        </p:spPr>
        <p:txBody>
          <a:bodyPr wrap="square">
            <a:spAutoFit/>
          </a:bodyPr>
          <a:lstStyle/>
          <a:p>
            <a:r>
              <a:rPr lang="en-US" sz="1400" dirty="0"/>
              <a:t>It is clear that these tests are not systematic nor </a:t>
            </a:r>
            <a:r>
              <a:rPr lang="en-US" sz="1400" dirty="0" smtClean="0"/>
              <a:t>exhaustive: </a:t>
            </a:r>
            <a:r>
              <a:rPr lang="en-US" sz="1400" dirty="0"/>
              <a:t>for the usual lack of time, but also because the cost of an anchor is about 1 </a:t>
            </a:r>
            <a:r>
              <a:rPr lang="en-US" sz="1400" dirty="0" err="1"/>
              <a:t>kEuro</a:t>
            </a:r>
            <a:r>
              <a:rPr lang="en-US" sz="1400" dirty="0"/>
              <a:t>, a large set of spares was not available, and we had to find a trade off between the necessity to make destructive tests and the requirement to have enough anchors for the assemblies</a:t>
            </a:r>
          </a:p>
        </p:txBody>
      </p:sp>
    </p:spTree>
    <p:extLst>
      <p:ext uri="{BB962C8B-B14F-4D97-AF65-F5344CB8AC3E}">
        <p14:creationId xmlns:p14="http://schemas.microsoft.com/office/powerpoint/2010/main" val="3098076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28</a:t>
            </a:fld>
            <a:endParaRPr lang="en-US" dirty="0">
              <a:solidFill>
                <a:prstClr val="black">
                  <a:tint val="75000"/>
                </a:prst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177" y="1165483"/>
            <a:ext cx="4188823" cy="5190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7482"/>
            <a:ext cx="5095970" cy="5006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866632" y="25400"/>
            <a:ext cx="8222776" cy="868362"/>
          </a:xfrm>
          <a:prstGeom prst="rect">
            <a:avLst/>
          </a:prstGeom>
          <a:effectLst>
            <a:outerShdw blurRad="50800" dist="38100" dir="2700000" algn="tl" rotWithShape="0">
              <a:prstClr val="black">
                <a:alpha val="40000"/>
              </a:prstClr>
            </a:outerShdw>
          </a:effectLst>
        </p:spPr>
        <p:txBody>
          <a:bodyPr vert="horz" lIns="91430" tIns="45715" rIns="91430" bIns="45715" rtlCol="0" anchor="ctr">
            <a:noAutofit/>
          </a:bodyPr>
          <a:lstStyle>
            <a:lvl1pPr algn="ctr" defTabSz="914305" rtl="0" eaLnBrk="1" latinLnBrk="0" hangingPunct="1">
              <a:spcBef>
                <a:spcPct val="0"/>
              </a:spcBef>
              <a:buNone/>
              <a:defRPr sz="3200" b="1" i="0" kern="1200" baseline="0">
                <a:solidFill>
                  <a:schemeClr val="tx2"/>
                </a:solidFill>
                <a:latin typeface="Gotham Book"/>
                <a:ea typeface="+mj-ea"/>
                <a:cs typeface="Gotham Book"/>
              </a:defRPr>
            </a:lvl1pPr>
          </a:lstStyle>
          <a:p>
            <a:r>
              <a:rPr lang="en-US" smtClean="0"/>
              <a:t>Anchors tests 2 – Testes in Glasgow</a:t>
            </a:r>
            <a:endParaRPr lang="en-US" dirty="0"/>
          </a:p>
        </p:txBody>
      </p:sp>
    </p:spTree>
    <p:extLst>
      <p:ext uri="{BB962C8B-B14F-4D97-AF65-F5344CB8AC3E}">
        <p14:creationId xmlns:p14="http://schemas.microsoft.com/office/powerpoint/2010/main" val="2853760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29</a:t>
            </a:fld>
            <a:endParaRPr lang="en-US" dirty="0">
              <a:solidFill>
                <a:prstClr val="black">
                  <a:tint val="75000"/>
                </a:prstClr>
              </a:solidFill>
            </a:endParaRPr>
          </a:p>
        </p:txBody>
      </p:sp>
      <p:grpSp>
        <p:nvGrpSpPr>
          <p:cNvPr id="14" name="Group 13"/>
          <p:cNvGrpSpPr/>
          <p:nvPr/>
        </p:nvGrpSpPr>
        <p:grpSpPr>
          <a:xfrm>
            <a:off x="218364" y="893762"/>
            <a:ext cx="8697036" cy="4715468"/>
            <a:chOff x="1831074" y="989943"/>
            <a:chExt cx="7260609" cy="4743895"/>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074" y="989943"/>
              <a:ext cx="7260609" cy="4743895"/>
            </a:xfrm>
            <a:prstGeom prst="rect">
              <a:avLst/>
            </a:prstGeom>
          </p:spPr>
        </p:pic>
        <p:sp>
          <p:nvSpPr>
            <p:cNvPr id="10" name="TextBox 9"/>
            <p:cNvSpPr txBox="1"/>
            <p:nvPr/>
          </p:nvSpPr>
          <p:spPr>
            <a:xfrm>
              <a:off x="4929115" y="1592126"/>
              <a:ext cx="4162567" cy="400110"/>
            </a:xfrm>
            <a:prstGeom prst="rect">
              <a:avLst/>
            </a:prstGeom>
            <a:noFill/>
          </p:spPr>
          <p:txBody>
            <a:bodyPr wrap="square" rtlCol="0">
              <a:spAutoFit/>
            </a:bodyPr>
            <a:lstStyle/>
            <a:p>
              <a:r>
                <a:rPr lang="en-US" sz="2000" dirty="0" smtClean="0">
                  <a:solidFill>
                    <a:srgbClr val="FF0000"/>
                  </a:solidFill>
                  <a:latin typeface="Gotham Medium"/>
                  <a:cs typeface="Gotham Medium"/>
                </a:rPr>
                <a:t>Thanks </a:t>
              </a:r>
              <a:r>
                <a:rPr lang="en-US" sz="2000" dirty="0">
                  <a:solidFill>
                    <a:srgbClr val="FF0000"/>
                  </a:solidFill>
                  <a:latin typeface="Gotham Medium"/>
                  <a:cs typeface="Gotham Medium"/>
                </a:rPr>
                <a:t>to </a:t>
              </a:r>
              <a:r>
                <a:rPr lang="en-US" sz="2000" dirty="0" err="1">
                  <a:solidFill>
                    <a:srgbClr val="FF0000"/>
                  </a:solidFill>
                  <a:latin typeface="Gotham Medium"/>
                  <a:cs typeface="Gotham Medium"/>
                </a:rPr>
                <a:t>Mariëlle</a:t>
              </a:r>
              <a:r>
                <a:rPr lang="en-US" sz="2000" dirty="0">
                  <a:solidFill>
                    <a:srgbClr val="FF0000"/>
                  </a:solidFill>
                  <a:latin typeface="Gotham Medium"/>
                  <a:cs typeface="Gotham Medium"/>
                </a:rPr>
                <a:t> van </a:t>
              </a:r>
              <a:r>
                <a:rPr lang="en-US" sz="2000" dirty="0" err="1">
                  <a:solidFill>
                    <a:srgbClr val="FF0000"/>
                  </a:solidFill>
                  <a:latin typeface="Gotham Medium"/>
                  <a:cs typeface="Gotham Medium"/>
                </a:rPr>
                <a:t>Veggel</a:t>
              </a:r>
              <a:endParaRPr lang="en-US" sz="2000" dirty="0" smtClean="0">
                <a:solidFill>
                  <a:srgbClr val="FF0000"/>
                </a:solidFill>
                <a:latin typeface="Gotham Medium"/>
                <a:cs typeface="Gotham Medium"/>
              </a:endParaRPr>
            </a:p>
          </p:txBody>
        </p:sp>
      </p:grpSp>
      <p:sp>
        <p:nvSpPr>
          <p:cNvPr id="15" name="TextBox 14"/>
          <p:cNvSpPr txBox="1"/>
          <p:nvPr/>
        </p:nvSpPr>
        <p:spPr>
          <a:xfrm>
            <a:off x="218364" y="5609230"/>
            <a:ext cx="8697034" cy="707886"/>
          </a:xfrm>
          <a:prstGeom prst="rect">
            <a:avLst/>
          </a:prstGeom>
          <a:noFill/>
        </p:spPr>
        <p:txBody>
          <a:bodyPr wrap="square" rtlCol="0">
            <a:spAutoFit/>
          </a:bodyPr>
          <a:lstStyle/>
          <a:p>
            <a:pPr marL="285750" indent="-285750">
              <a:buFontTx/>
              <a:buChar char="-"/>
            </a:pPr>
            <a:r>
              <a:rPr lang="en-US" sz="2000" dirty="0" smtClean="0">
                <a:latin typeface="Gotham Medium"/>
                <a:cs typeface="Gotham Medium"/>
              </a:rPr>
              <a:t>Materials OK (breaking strength in literature: 50MPa)</a:t>
            </a:r>
          </a:p>
          <a:p>
            <a:pPr marL="285750" indent="-285750">
              <a:buFontTx/>
              <a:buChar char="-"/>
            </a:pPr>
            <a:r>
              <a:rPr lang="en-US" sz="2000" dirty="0" smtClean="0">
                <a:latin typeface="Gotham Medium"/>
                <a:cs typeface="Gotham Medium"/>
              </a:rPr>
              <a:t>Groove OK (expected breaking strength less that 50MPa) </a:t>
            </a:r>
          </a:p>
        </p:txBody>
      </p:sp>
      <p:sp>
        <p:nvSpPr>
          <p:cNvPr id="11" name="Title 1"/>
          <p:cNvSpPr>
            <a:spLocks noGrp="1"/>
          </p:cNvSpPr>
          <p:nvPr>
            <p:ph type="title"/>
          </p:nvPr>
        </p:nvSpPr>
        <p:spPr>
          <a:xfrm>
            <a:off x="866632" y="25400"/>
            <a:ext cx="8222776" cy="868362"/>
          </a:xfrm>
        </p:spPr>
        <p:txBody>
          <a:bodyPr/>
          <a:lstStyle/>
          <a:p>
            <a:r>
              <a:rPr lang="en-US" dirty="0" smtClean="0"/>
              <a:t>Anchors tests 2 – Testes in Glasgow</a:t>
            </a:r>
            <a:endParaRPr lang="en-US" dirty="0"/>
          </a:p>
        </p:txBody>
      </p:sp>
    </p:spTree>
    <p:extLst>
      <p:ext uri="{BB962C8B-B14F-4D97-AF65-F5344CB8AC3E}">
        <p14:creationId xmlns:p14="http://schemas.microsoft.com/office/powerpoint/2010/main" val="2819674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30</a:t>
            </a:fld>
            <a:endParaRPr lang="en-US" dirty="0">
              <a:solidFill>
                <a:prstClr val="black">
                  <a:tint val="75000"/>
                </a:prstClr>
              </a:solidFill>
            </a:endParaRPr>
          </a:p>
        </p:txBody>
      </p:sp>
      <p:sp>
        <p:nvSpPr>
          <p:cNvPr id="8" name="Rectangle 7"/>
          <p:cNvSpPr/>
          <p:nvPr/>
        </p:nvSpPr>
        <p:spPr>
          <a:xfrm>
            <a:off x="38100" y="670461"/>
            <a:ext cx="8877300" cy="923330"/>
          </a:xfrm>
          <a:prstGeom prst="rect">
            <a:avLst/>
          </a:prstGeom>
        </p:spPr>
        <p:txBody>
          <a:bodyPr wrap="square">
            <a:spAutoFit/>
          </a:bodyPr>
          <a:lstStyle/>
          <a:p>
            <a:r>
              <a:rPr lang="en-US" dirty="0" smtClean="0">
                <a:latin typeface="Gotham Medium"/>
              </a:rPr>
              <a:t>Analysis of anchors </a:t>
            </a:r>
            <a:r>
              <a:rPr lang="en-US" dirty="0">
                <a:latin typeface="Gotham Medium"/>
              </a:rPr>
              <a:t>through crossed </a:t>
            </a:r>
            <a:r>
              <a:rPr lang="en-US" dirty="0" err="1">
                <a:latin typeface="Gotham Medium"/>
              </a:rPr>
              <a:t>polarisers</a:t>
            </a:r>
            <a:r>
              <a:rPr lang="en-US" dirty="0">
                <a:latin typeface="Gotham Medium"/>
              </a:rPr>
              <a:t>, taking flatness measurements using a </a:t>
            </a:r>
            <a:r>
              <a:rPr lang="en-US" dirty="0" smtClean="0">
                <a:latin typeface="Gotham Medium"/>
              </a:rPr>
              <a:t>ZYGO interferometers </a:t>
            </a:r>
            <a:r>
              <a:rPr lang="en-US" dirty="0">
                <a:latin typeface="Gotham Medium"/>
              </a:rPr>
              <a:t>and roughness measurements using a </a:t>
            </a:r>
            <a:r>
              <a:rPr lang="en-US" dirty="0" err="1">
                <a:latin typeface="Gotham Medium"/>
              </a:rPr>
              <a:t>Wyko</a:t>
            </a:r>
            <a:r>
              <a:rPr lang="en-US" dirty="0">
                <a:latin typeface="Gotham Medium"/>
              </a:rPr>
              <a:t> NT1100 optical surface </a:t>
            </a:r>
            <a:r>
              <a:rPr lang="en-US" dirty="0" smtClean="0">
                <a:latin typeface="Gotham Medium"/>
              </a:rPr>
              <a:t>profiler on </a:t>
            </a:r>
            <a:r>
              <a:rPr lang="en-US" dirty="0" smtClean="0">
                <a:solidFill>
                  <a:srgbClr val="FF0000"/>
                </a:solidFill>
                <a:latin typeface="Gotham Medium"/>
              </a:rPr>
              <a:t>2 AdV3 samples </a:t>
            </a:r>
            <a:r>
              <a:rPr lang="en-US" dirty="0" smtClean="0">
                <a:latin typeface="Gotham Medium"/>
              </a:rPr>
              <a:t>(</a:t>
            </a:r>
            <a:r>
              <a:rPr lang="en-US" dirty="0" smtClean="0">
                <a:solidFill>
                  <a:srgbClr val="FF0000"/>
                </a:solidFill>
                <a:latin typeface="Gotham Medium"/>
              </a:rPr>
              <a:t>one used </a:t>
            </a:r>
            <a:r>
              <a:rPr lang="en-US" dirty="0" smtClean="0">
                <a:latin typeface="Gotham Medium"/>
              </a:rPr>
              <a:t>for the test – </a:t>
            </a:r>
            <a:r>
              <a:rPr lang="en-US" dirty="0" smtClean="0">
                <a:solidFill>
                  <a:srgbClr val="FF0000"/>
                </a:solidFill>
                <a:latin typeface="Gotham Medium"/>
              </a:rPr>
              <a:t>one new</a:t>
            </a:r>
            <a:r>
              <a:rPr lang="en-US" dirty="0" smtClean="0">
                <a:latin typeface="Gotham Medium"/>
              </a:rPr>
              <a:t>)</a:t>
            </a:r>
            <a:endParaRPr lang="en-US" dirty="0">
              <a:latin typeface="Gotham Medium"/>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1647"/>
            <a:ext cx="3880798" cy="220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38100" y="3833086"/>
            <a:ext cx="2554975" cy="1477328"/>
          </a:xfrm>
          <a:prstGeom prst="rect">
            <a:avLst/>
          </a:prstGeom>
        </p:spPr>
        <p:txBody>
          <a:bodyPr wrap="square">
            <a:spAutoFit/>
          </a:bodyPr>
          <a:lstStyle/>
          <a:p>
            <a:r>
              <a:rPr lang="en-US" dirty="0">
                <a:latin typeface="Gotham Medium"/>
              </a:rPr>
              <a:t>The overall average roughness of the bonding surfaces is very good, better than 5 nm RMS</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300" y="3983285"/>
            <a:ext cx="453390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434750" y="5486822"/>
            <a:ext cx="3042000" cy="646331"/>
          </a:xfrm>
          <a:prstGeom prst="rect">
            <a:avLst/>
          </a:prstGeom>
        </p:spPr>
        <p:txBody>
          <a:bodyPr wrap="square">
            <a:spAutoFit/>
          </a:bodyPr>
          <a:lstStyle/>
          <a:p>
            <a:r>
              <a:rPr lang="en-US" dirty="0">
                <a:latin typeface="Gotham Medium"/>
              </a:rPr>
              <a:t>The P-V flatness is 217 </a:t>
            </a:r>
            <a:r>
              <a:rPr lang="en-US" dirty="0" smtClean="0">
                <a:latin typeface="Gotham Medium"/>
              </a:rPr>
              <a:t>nm </a:t>
            </a:r>
            <a:r>
              <a:rPr lang="en-US" dirty="0">
                <a:latin typeface="Gotham Medium"/>
              </a:rPr>
              <a:t>so this does not meet spec</a:t>
            </a: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894" y="2941800"/>
            <a:ext cx="3264402" cy="2189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3938671" y="1992577"/>
            <a:ext cx="4236335" cy="646331"/>
          </a:xfrm>
          <a:prstGeom prst="rect">
            <a:avLst/>
          </a:prstGeom>
          <a:noFill/>
        </p:spPr>
        <p:txBody>
          <a:bodyPr wrap="square" rtlCol="0">
            <a:spAutoFit/>
          </a:bodyPr>
          <a:lstStyle/>
          <a:p>
            <a:r>
              <a:rPr lang="en-US" dirty="0" smtClean="0">
                <a:latin typeface="Gotham Medium"/>
                <a:cs typeface="Gotham Medium"/>
              </a:rPr>
              <a:t>Residual stress in the used anchor </a:t>
            </a:r>
          </a:p>
          <a:p>
            <a:r>
              <a:rPr lang="en-US" dirty="0">
                <a:latin typeface="Gotham Medium"/>
                <a:cs typeface="Gotham Medium"/>
              </a:rPr>
              <a:t>N</a:t>
            </a:r>
            <a:r>
              <a:rPr lang="en-US" dirty="0" smtClean="0">
                <a:latin typeface="Gotham Medium"/>
                <a:cs typeface="Gotham Medium"/>
              </a:rPr>
              <a:t>o stress in the new anchor</a:t>
            </a:r>
          </a:p>
        </p:txBody>
      </p:sp>
      <p:sp>
        <p:nvSpPr>
          <p:cNvPr id="14" name="Title 1"/>
          <p:cNvSpPr>
            <a:spLocks noGrp="1"/>
          </p:cNvSpPr>
          <p:nvPr>
            <p:ph type="title"/>
          </p:nvPr>
        </p:nvSpPr>
        <p:spPr>
          <a:xfrm>
            <a:off x="866632" y="25400"/>
            <a:ext cx="8222776" cy="868362"/>
          </a:xfrm>
        </p:spPr>
        <p:txBody>
          <a:bodyPr/>
          <a:lstStyle/>
          <a:p>
            <a:r>
              <a:rPr lang="en-US" dirty="0" smtClean="0"/>
              <a:t>Anchors tests 3 – Tests in Glasgow</a:t>
            </a:r>
            <a:endParaRPr lang="en-US" dirty="0"/>
          </a:p>
        </p:txBody>
      </p:sp>
    </p:spTree>
    <p:extLst>
      <p:ext uri="{BB962C8B-B14F-4D97-AF65-F5344CB8AC3E}">
        <p14:creationId xmlns:p14="http://schemas.microsoft.com/office/powerpoint/2010/main" val="2753535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3971249" y="572896"/>
            <a:ext cx="4954695" cy="3240000"/>
            <a:chOff x="1624842" y="1178444"/>
            <a:chExt cx="5894315" cy="4501113"/>
          </a:xfrm>
        </p:grpSpPr>
        <p:pic>
          <p:nvPicPr>
            <p:cNvPr id="12" name="Picture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24842" y="1178444"/>
              <a:ext cx="5894315" cy="4501113"/>
            </a:xfrm>
            <a:prstGeom prst="rect">
              <a:avLst/>
            </a:prstGeom>
          </p:spPr>
        </p:pic>
        <p:sp>
          <p:nvSpPr>
            <p:cNvPr id="13" name="Down Arrow 12"/>
            <p:cNvSpPr/>
            <p:nvPr/>
          </p:nvSpPr>
          <p:spPr>
            <a:xfrm>
              <a:off x="2632954" y="3842740"/>
              <a:ext cx="72008" cy="100811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14" name="TextBox 5"/>
            <p:cNvSpPr txBox="1"/>
            <p:nvPr/>
          </p:nvSpPr>
          <p:spPr>
            <a:xfrm>
              <a:off x="2499881" y="3340643"/>
              <a:ext cx="3370897" cy="513088"/>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b="1" dirty="0" smtClean="0"/>
                <a:t>OH electronic transition </a:t>
              </a:r>
              <a:endParaRPr lang="it-IT" b="1" dirty="0"/>
            </a:p>
          </p:txBody>
        </p:sp>
      </p:grpSp>
      <p:pic>
        <p:nvPicPr>
          <p:cNvPr id="614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722" y="5088316"/>
            <a:ext cx="3089578"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722" y="752754"/>
            <a:ext cx="3212981" cy="3101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244051" y="27296"/>
            <a:ext cx="7679709" cy="868362"/>
          </a:xfrm>
        </p:spPr>
        <p:txBody>
          <a:bodyPr/>
          <a:lstStyle/>
          <a:p>
            <a:r>
              <a:rPr lang="en-US" dirty="0" smtClean="0"/>
              <a:t>Anchors Analysis 1 - IR spectroscopy</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31</a:t>
            </a:fld>
            <a:endParaRPr lang="en-US" dirty="0">
              <a:solidFill>
                <a:prstClr val="black">
                  <a:tint val="75000"/>
                </a:prstClr>
              </a:solidFill>
            </a:endParaRPr>
          </a:p>
        </p:txBody>
      </p:sp>
      <p:pic>
        <p:nvPicPr>
          <p:cNvPr id="6147"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2994" y="3633049"/>
            <a:ext cx="2571035"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172501" y="1269242"/>
            <a:ext cx="2565780" cy="523220"/>
          </a:xfrm>
          <a:prstGeom prst="rect">
            <a:avLst/>
          </a:prstGeom>
          <a:noFill/>
        </p:spPr>
        <p:txBody>
          <a:bodyPr wrap="square" rtlCol="0">
            <a:spAutoFit/>
          </a:bodyPr>
          <a:lstStyle/>
          <a:p>
            <a:r>
              <a:rPr lang="en-US" sz="1400" b="1" dirty="0" smtClean="0">
                <a:solidFill>
                  <a:srgbClr val="FF0000"/>
                </a:solidFill>
                <a:latin typeface="Gotham Medium"/>
                <a:cs typeface="Gotham Medium"/>
              </a:rPr>
              <a:t>Rod a</a:t>
            </a:r>
            <a:r>
              <a:rPr lang="en-US" sz="1400" b="1" dirty="0" smtClean="0">
                <a:latin typeface="Gotham Medium"/>
                <a:cs typeface="Gotham Medium"/>
              </a:rPr>
              <a:t>: </a:t>
            </a:r>
            <a:r>
              <a:rPr lang="en-US" sz="1400" b="1" dirty="0" err="1" smtClean="0">
                <a:latin typeface="Gotham Medium"/>
                <a:cs typeface="Gotham Medium"/>
              </a:rPr>
              <a:t>Heraeus</a:t>
            </a:r>
            <a:endParaRPr lang="en-US" sz="1400" b="1" dirty="0" smtClean="0">
              <a:latin typeface="Gotham Medium"/>
              <a:cs typeface="Gotham Medium"/>
            </a:endParaRPr>
          </a:p>
          <a:p>
            <a:r>
              <a:rPr lang="en-US" sz="1400" b="1" dirty="0" smtClean="0">
                <a:solidFill>
                  <a:schemeClr val="tx2"/>
                </a:solidFill>
                <a:latin typeface="Gotham Medium"/>
                <a:cs typeface="Gotham Medium"/>
              </a:rPr>
              <a:t>Rod b</a:t>
            </a:r>
            <a:r>
              <a:rPr lang="en-US" sz="1400" b="1" dirty="0" smtClean="0">
                <a:latin typeface="Gotham Medium"/>
                <a:cs typeface="Gotham Medium"/>
              </a:rPr>
              <a:t>: Provided by </a:t>
            </a:r>
            <a:r>
              <a:rPr lang="en-US" sz="1400" b="1" dirty="0" err="1" smtClean="0">
                <a:latin typeface="Gotham Medium"/>
                <a:cs typeface="Gotham Medium"/>
              </a:rPr>
              <a:t>Impex</a:t>
            </a:r>
            <a:endParaRPr lang="en-US" sz="1400" b="1" dirty="0" smtClean="0">
              <a:latin typeface="Gotham Medium"/>
              <a:cs typeface="Gotham Medium"/>
            </a:endParaRPr>
          </a:p>
        </p:txBody>
      </p:sp>
      <p:pic>
        <p:nvPicPr>
          <p:cNvPr id="16" name="Content Placeholder 3"/>
          <p:cNvPicPr>
            <a:picLocks noGrp="1"/>
          </p:cNvPicPr>
          <p:nvPr/>
        </p:nvPicPr>
        <p:blipFill>
          <a:blip r:embed="rId6">
            <a:extLst>
              <a:ext uri="{28A0092B-C50C-407E-A947-70E740481C1C}">
                <a14:useLocalDpi xmlns:a14="http://schemas.microsoft.com/office/drawing/2010/main"/>
              </a:ext>
            </a:extLst>
          </a:blip>
          <a:stretch>
            <a:fillRect/>
          </a:stretch>
        </p:blipFill>
        <p:spPr>
          <a:xfrm>
            <a:off x="3971796" y="3590953"/>
            <a:ext cx="4953600" cy="3240000"/>
          </a:xfrm>
          <a:prstGeom prst="rect">
            <a:avLst/>
          </a:prstGeom>
        </p:spPr>
      </p:pic>
      <p:sp>
        <p:nvSpPr>
          <p:cNvPr id="17" name="Down Arrow 16"/>
          <p:cNvSpPr/>
          <p:nvPr/>
        </p:nvSpPr>
        <p:spPr>
          <a:xfrm>
            <a:off x="4813203" y="5073049"/>
            <a:ext cx="45719" cy="576064"/>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18" name="TextBox 5"/>
          <p:cNvSpPr txBox="1"/>
          <p:nvPr/>
        </p:nvSpPr>
        <p:spPr>
          <a:xfrm>
            <a:off x="4692684" y="4744073"/>
            <a:ext cx="2592288" cy="369332"/>
          </a:xfrm>
          <a:prstGeom prst="rect">
            <a:avLst/>
          </a:prstGeom>
          <a:noFill/>
        </p:spPr>
        <p:txBody>
          <a:bodyPr wrap="squar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b="1" dirty="0" smtClean="0"/>
              <a:t>OH electronic transition </a:t>
            </a:r>
            <a:endParaRPr lang="it-IT" b="1" dirty="0"/>
          </a:p>
        </p:txBody>
      </p:sp>
      <p:sp>
        <p:nvSpPr>
          <p:cNvPr id="3" name="TextBox 2"/>
          <p:cNvSpPr txBox="1"/>
          <p:nvPr/>
        </p:nvSpPr>
        <p:spPr>
          <a:xfrm>
            <a:off x="1379239" y="895658"/>
            <a:ext cx="2933454" cy="400110"/>
          </a:xfrm>
          <a:prstGeom prst="rect">
            <a:avLst/>
          </a:prstGeom>
          <a:noFill/>
        </p:spPr>
        <p:txBody>
          <a:bodyPr wrap="square" rtlCol="0">
            <a:spAutoFit/>
          </a:bodyPr>
          <a:lstStyle/>
          <a:p>
            <a:r>
              <a:rPr lang="en-US" sz="2000" dirty="0" smtClean="0">
                <a:solidFill>
                  <a:srgbClr val="FF0000"/>
                </a:solidFill>
                <a:latin typeface="Gotham Medium"/>
                <a:cs typeface="Gotham Medium"/>
              </a:rPr>
              <a:t>Thanks to Mauro </a:t>
            </a:r>
            <a:r>
              <a:rPr lang="en-US" sz="2000" dirty="0" err="1" smtClean="0">
                <a:solidFill>
                  <a:srgbClr val="FF0000"/>
                </a:solidFill>
                <a:latin typeface="Gotham Medium"/>
                <a:cs typeface="Gotham Medium"/>
              </a:rPr>
              <a:t>Tonelli</a:t>
            </a:r>
            <a:endParaRPr lang="en-US" sz="2000" dirty="0" smtClean="0">
              <a:solidFill>
                <a:srgbClr val="FF0000"/>
              </a:solidFill>
              <a:latin typeface="Gotham Medium"/>
              <a:cs typeface="Gotham Medium"/>
            </a:endParaRPr>
          </a:p>
        </p:txBody>
      </p:sp>
      <p:sp>
        <p:nvSpPr>
          <p:cNvPr id="8" name="TextBox 7"/>
          <p:cNvSpPr txBox="1"/>
          <p:nvPr/>
        </p:nvSpPr>
        <p:spPr>
          <a:xfrm>
            <a:off x="4944377" y="2438046"/>
            <a:ext cx="3513824" cy="738664"/>
          </a:xfrm>
          <a:prstGeom prst="rect">
            <a:avLst/>
          </a:prstGeom>
          <a:noFill/>
        </p:spPr>
        <p:txBody>
          <a:bodyPr wrap="square" rtlCol="0">
            <a:spAutoFit/>
          </a:bodyPr>
          <a:lstStyle/>
          <a:p>
            <a:r>
              <a:rPr lang="en-US" sz="1400" dirty="0" smtClean="0">
                <a:latin typeface="Gotham Medium"/>
                <a:cs typeface="Gotham Medium"/>
              </a:rPr>
              <a:t>The OH should decrease the nominal material breaking strength (7GPA) by a </a:t>
            </a:r>
            <a:r>
              <a:rPr lang="en-US" sz="1400" dirty="0" smtClean="0">
                <a:solidFill>
                  <a:srgbClr val="FF0000"/>
                </a:solidFill>
                <a:latin typeface="Gotham Medium"/>
                <a:cs typeface="Gotham Medium"/>
              </a:rPr>
              <a:t>factor 4(??)</a:t>
            </a:r>
            <a:r>
              <a:rPr lang="en-US" sz="1400" dirty="0" smtClean="0">
                <a:latin typeface="Gotham Medium"/>
                <a:cs typeface="Gotham Medium"/>
              </a:rPr>
              <a:t>..but we are using 50MPA </a:t>
            </a:r>
          </a:p>
        </p:txBody>
      </p:sp>
      <p:sp>
        <p:nvSpPr>
          <p:cNvPr id="9" name="TextBox 8"/>
          <p:cNvSpPr txBox="1"/>
          <p:nvPr/>
        </p:nvSpPr>
        <p:spPr>
          <a:xfrm>
            <a:off x="5956797" y="5509363"/>
            <a:ext cx="951065" cy="307777"/>
          </a:xfrm>
          <a:prstGeom prst="rect">
            <a:avLst/>
          </a:prstGeom>
          <a:noFill/>
        </p:spPr>
        <p:txBody>
          <a:bodyPr wrap="square" rtlCol="0">
            <a:spAutoFit/>
          </a:bodyPr>
          <a:lstStyle/>
          <a:p>
            <a:r>
              <a:rPr lang="en-US" sz="1400" dirty="0" smtClean="0">
                <a:latin typeface="Gotham Medium"/>
                <a:cs typeface="Gotham Medium"/>
              </a:rPr>
              <a:t>200ppm</a:t>
            </a:r>
          </a:p>
        </p:txBody>
      </p:sp>
    </p:spTree>
    <p:extLst>
      <p:ext uri="{BB962C8B-B14F-4D97-AF65-F5344CB8AC3E}">
        <p14:creationId xmlns:p14="http://schemas.microsoft.com/office/powerpoint/2010/main" val="36303626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Anchor analysis 2 - SSV</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32</a:t>
            </a:fld>
            <a:endParaRPr lang="en-US" dirty="0">
              <a:solidFill>
                <a:prstClr val="black">
                  <a:tint val="75000"/>
                </a:prst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20125" y="893761"/>
            <a:ext cx="6867525" cy="578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6072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NE-WE Fibers tests</a:t>
            </a:r>
            <a:endParaRPr lang="en-US" dirty="0"/>
          </a:p>
        </p:txBody>
      </p:sp>
      <p:pic>
        <p:nvPicPr>
          <p:cNvPr id="7" name="Content Placehold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853200" y="992551"/>
            <a:ext cx="3240000" cy="4320000"/>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33</a:t>
            </a:fld>
            <a:endParaRPr lang="en-US" dirty="0">
              <a:solidFill>
                <a:prstClr val="black">
                  <a:tint val="75000"/>
                </a:prstClr>
              </a:solidFill>
            </a:endParaRPr>
          </a:p>
        </p:txBody>
      </p:sp>
      <p:pic>
        <p:nvPicPr>
          <p:cNvPr id="2050" name="Picture 2" descr="C:\Users\travasso\Dropbox\Monolitiche (1)\Lab Virgo PG\20160819_141759.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6478" y="2236977"/>
            <a:ext cx="2430000" cy="4320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36478" y="893762"/>
            <a:ext cx="5554638" cy="1323439"/>
          </a:xfrm>
          <a:prstGeom prst="rect">
            <a:avLst/>
          </a:prstGeom>
          <a:noFill/>
        </p:spPr>
        <p:txBody>
          <a:bodyPr wrap="square" rtlCol="0">
            <a:spAutoFit/>
          </a:bodyPr>
          <a:lstStyle/>
          <a:p>
            <a:r>
              <a:rPr lang="en-US" sz="2000" dirty="0">
                <a:latin typeface="Gotham Medium"/>
                <a:cs typeface="Gotham Medium"/>
              </a:rPr>
              <a:t>3</a:t>
            </a:r>
            <a:r>
              <a:rPr lang="en-US" sz="2000" dirty="0" smtClean="0">
                <a:latin typeface="Gotham Medium"/>
                <a:cs typeface="Gotham Medium"/>
              </a:rPr>
              <a:t> fibers produced for the NE-WE (spare ones) plus a new one, are under vacuum in Perugia: 2 fibers with 10kg or and 2 with15kg: everything OK after 10 days (still on going)</a:t>
            </a:r>
          </a:p>
        </p:txBody>
      </p:sp>
      <p:sp>
        <p:nvSpPr>
          <p:cNvPr id="8" name="TextBox 7"/>
          <p:cNvSpPr txBox="1"/>
          <p:nvPr/>
        </p:nvSpPr>
        <p:spPr>
          <a:xfrm>
            <a:off x="3075881" y="3691726"/>
            <a:ext cx="2777319" cy="1938992"/>
          </a:xfrm>
          <a:prstGeom prst="rect">
            <a:avLst/>
          </a:prstGeom>
          <a:noFill/>
        </p:spPr>
        <p:txBody>
          <a:bodyPr wrap="square" rtlCol="0">
            <a:spAutoFit/>
          </a:bodyPr>
          <a:lstStyle/>
          <a:p>
            <a:r>
              <a:rPr lang="en-US" sz="2000" dirty="0" smtClean="0">
                <a:latin typeface="Gotham Medium"/>
                <a:cs typeface="Gotham Medium"/>
              </a:rPr>
              <a:t>1 fiber </a:t>
            </a:r>
            <a:r>
              <a:rPr lang="en-US" sz="2000" dirty="0">
                <a:latin typeface="Gotham Medium"/>
                <a:cs typeface="Gotham Medium"/>
              </a:rPr>
              <a:t>produced for the </a:t>
            </a:r>
            <a:r>
              <a:rPr lang="en-US" sz="2000" dirty="0" smtClean="0">
                <a:latin typeface="Gotham Medium"/>
                <a:cs typeface="Gotham Medium"/>
              </a:rPr>
              <a:t>NE-WE is under </a:t>
            </a:r>
            <a:r>
              <a:rPr lang="en-US" sz="2000" dirty="0">
                <a:latin typeface="Gotham Medium"/>
                <a:cs typeface="Gotham Medium"/>
              </a:rPr>
              <a:t>vacuum in </a:t>
            </a:r>
            <a:r>
              <a:rPr lang="en-US" sz="2000" dirty="0" err="1" smtClean="0">
                <a:latin typeface="Gotham Medium"/>
                <a:cs typeface="Gotham Medium"/>
              </a:rPr>
              <a:t>Cascina</a:t>
            </a:r>
            <a:r>
              <a:rPr lang="en-US" sz="2000" dirty="0" smtClean="0">
                <a:latin typeface="Gotham Medium"/>
                <a:cs typeface="Gotham Medium"/>
              </a:rPr>
              <a:t> with 10kg: </a:t>
            </a:r>
            <a:r>
              <a:rPr lang="en-US" sz="2000" dirty="0">
                <a:latin typeface="Gotham Medium"/>
                <a:cs typeface="Gotham Medium"/>
              </a:rPr>
              <a:t>everything OK after </a:t>
            </a:r>
            <a:r>
              <a:rPr lang="en-US" sz="2000" dirty="0" smtClean="0">
                <a:latin typeface="Gotham Medium"/>
                <a:cs typeface="Gotham Medium"/>
              </a:rPr>
              <a:t>1 month (still on going)  </a:t>
            </a:r>
          </a:p>
        </p:txBody>
      </p:sp>
    </p:spTree>
    <p:extLst>
      <p:ext uri="{BB962C8B-B14F-4D97-AF65-F5344CB8AC3E}">
        <p14:creationId xmlns:p14="http://schemas.microsoft.com/office/powerpoint/2010/main" val="10945754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43" y="120936"/>
            <a:ext cx="8955763" cy="868362"/>
          </a:xfrm>
        </p:spPr>
        <p:txBody>
          <a:bodyPr/>
          <a:lstStyle/>
          <a:p>
            <a:r>
              <a:rPr lang="en-US" dirty="0" smtClean="0"/>
              <a:t>SB test 1 – Different supports </a:t>
            </a:r>
            <a:br>
              <a:rPr lang="en-US" dirty="0" smtClean="0"/>
            </a:br>
            <a:r>
              <a:rPr lang="en-US" dirty="0" smtClean="0"/>
              <a:t>and solutions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34</a:t>
            </a:fld>
            <a:endParaRPr lang="en-US" dirty="0">
              <a:solidFill>
                <a:prstClr val="black">
                  <a:tint val="75000"/>
                </a:prstClr>
              </a:solidFill>
            </a:endParaRPr>
          </a:p>
        </p:txBody>
      </p:sp>
      <p:sp>
        <p:nvSpPr>
          <p:cNvPr id="3" name="TextBox 2"/>
          <p:cNvSpPr txBox="1"/>
          <p:nvPr/>
        </p:nvSpPr>
        <p:spPr>
          <a:xfrm>
            <a:off x="201683" y="1187356"/>
            <a:ext cx="8737603" cy="1015663"/>
          </a:xfrm>
          <a:prstGeom prst="rect">
            <a:avLst/>
          </a:prstGeom>
          <a:noFill/>
        </p:spPr>
        <p:txBody>
          <a:bodyPr wrap="square" rtlCol="0">
            <a:spAutoFit/>
          </a:bodyPr>
          <a:lstStyle/>
          <a:p>
            <a:r>
              <a:rPr lang="en-US" sz="2000" dirty="0" smtClean="0">
                <a:latin typeface="Gotham Medium"/>
                <a:cs typeface="Gotham Medium"/>
              </a:rPr>
              <a:t>For few years in Perugia, different kind of gluing procedures (FS support, steel support, solution with different concentration, </a:t>
            </a:r>
            <a:r>
              <a:rPr lang="en-US" sz="2000" dirty="0" err="1" smtClean="0">
                <a:latin typeface="Gotham Medium"/>
                <a:cs typeface="Gotham Medium"/>
              </a:rPr>
              <a:t>etc</a:t>
            </a:r>
            <a:r>
              <a:rPr lang="en-US" sz="2000" dirty="0">
                <a:latin typeface="Gotham Medium"/>
                <a:cs typeface="Gotham Medium"/>
              </a:rPr>
              <a:t>) were tested without </a:t>
            </a:r>
            <a:r>
              <a:rPr lang="en-US" sz="2000" dirty="0" smtClean="0">
                <a:latin typeface="Gotham Medium"/>
                <a:cs typeface="Gotham Medium"/>
              </a:rPr>
              <a:t>any failure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4806" y="2415655"/>
            <a:ext cx="4560000" cy="34200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43" y="2415655"/>
            <a:ext cx="4560000" cy="3420000"/>
          </a:xfrm>
          <a:prstGeom prst="rect">
            <a:avLst/>
          </a:prstGeom>
        </p:spPr>
      </p:pic>
    </p:spTree>
    <p:extLst>
      <p:ext uri="{BB962C8B-B14F-4D97-AF65-F5344CB8AC3E}">
        <p14:creationId xmlns:p14="http://schemas.microsoft.com/office/powerpoint/2010/main" val="1475496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4532" y="25400"/>
            <a:ext cx="7604646" cy="868362"/>
          </a:xfrm>
        </p:spPr>
        <p:txBody>
          <a:bodyPr/>
          <a:lstStyle/>
          <a:p>
            <a:r>
              <a:rPr lang="en-US" dirty="0" smtClean="0"/>
              <a:t>SB test 2 – </a:t>
            </a:r>
            <a:r>
              <a:rPr lang="it-IT" dirty="0" smtClean="0"/>
              <a:t>Acoustic events (bubbles)</a:t>
            </a:r>
            <a:endParaRPr lang="en-US" dirty="0"/>
          </a:p>
        </p:txBody>
      </p:sp>
      <p:pic>
        <p:nvPicPr>
          <p:cNvPr id="7" name="Content Placeholder 6"/>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495400" y="3551637"/>
            <a:ext cx="3420000" cy="2565000"/>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35</a:t>
            </a:fld>
            <a:endParaRPr lang="en-US" dirty="0">
              <a:solidFill>
                <a:prstClr val="black">
                  <a:tint val="75000"/>
                </a:prstClr>
              </a:solidFill>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5400" y="839471"/>
            <a:ext cx="3420000" cy="256500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839471"/>
            <a:ext cx="2554877" cy="5277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95533" y="832516"/>
            <a:ext cx="2745475" cy="5324535"/>
          </a:xfrm>
          <a:prstGeom prst="rect">
            <a:avLst/>
          </a:prstGeom>
          <a:noFill/>
        </p:spPr>
        <p:txBody>
          <a:bodyPr wrap="square" rtlCol="0">
            <a:spAutoFit/>
          </a:bodyPr>
          <a:lstStyle/>
          <a:p>
            <a:r>
              <a:rPr lang="en-US" sz="2000" dirty="0" smtClean="0">
                <a:latin typeface="Gotham Medium"/>
                <a:cs typeface="Gotham Medium"/>
              </a:rPr>
              <a:t>One fiber was suspended in Rome with 10 kg and the anchors were glued.</a:t>
            </a:r>
          </a:p>
          <a:p>
            <a:pPr marL="285750" indent="-285750">
              <a:buFontTx/>
              <a:buChar char="-"/>
            </a:pPr>
            <a:endParaRPr lang="en-US" sz="2000" dirty="0" smtClean="0">
              <a:latin typeface="Gotham Medium"/>
              <a:cs typeface="Gotham Medium"/>
            </a:endParaRPr>
          </a:p>
          <a:p>
            <a:r>
              <a:rPr lang="en-US" sz="2000" dirty="0" smtClean="0">
                <a:latin typeface="Gotham Medium"/>
                <a:cs typeface="Gotham Medium"/>
              </a:rPr>
              <a:t>Two </a:t>
            </a:r>
            <a:r>
              <a:rPr lang="en-US" sz="2000" dirty="0" smtClean="0">
                <a:solidFill>
                  <a:srgbClr val="FF0000"/>
                </a:solidFill>
                <a:latin typeface="Gotham Medium"/>
                <a:cs typeface="Gotham Medium"/>
              </a:rPr>
              <a:t>epitaxial accelerometers </a:t>
            </a:r>
            <a:r>
              <a:rPr lang="en-US" sz="2000" dirty="0" smtClean="0">
                <a:latin typeface="Gotham Medium"/>
                <a:cs typeface="Gotham Medium"/>
              </a:rPr>
              <a:t>were put on the ends of the fiber to see if any </a:t>
            </a:r>
            <a:r>
              <a:rPr lang="en-US" sz="2000" dirty="0" smtClean="0">
                <a:solidFill>
                  <a:srgbClr val="FF0000"/>
                </a:solidFill>
                <a:latin typeface="Gotham Medium"/>
                <a:cs typeface="Gotham Medium"/>
              </a:rPr>
              <a:t>acoustic event (bubble)</a:t>
            </a:r>
            <a:r>
              <a:rPr lang="en-US" sz="2000" dirty="0" smtClean="0">
                <a:latin typeface="Gotham Medium"/>
                <a:cs typeface="Gotham Medium"/>
              </a:rPr>
              <a:t> </a:t>
            </a:r>
            <a:r>
              <a:rPr lang="en-US" sz="2000" dirty="0">
                <a:latin typeface="Gotham Medium"/>
                <a:cs typeface="Gotham Medium"/>
              </a:rPr>
              <a:t>i</a:t>
            </a:r>
            <a:r>
              <a:rPr lang="en-US" sz="2000" dirty="0" smtClean="0">
                <a:latin typeface="Gotham Medium"/>
                <a:cs typeface="Gotham Medium"/>
              </a:rPr>
              <a:t>s produced by the glued parts </a:t>
            </a:r>
          </a:p>
          <a:p>
            <a:pPr marL="285750" indent="-285750">
              <a:buFontTx/>
              <a:buChar char="-"/>
            </a:pPr>
            <a:endParaRPr lang="en-US" sz="2000" dirty="0">
              <a:latin typeface="Gotham Medium"/>
              <a:cs typeface="Gotham Medium"/>
            </a:endParaRPr>
          </a:p>
          <a:p>
            <a:r>
              <a:rPr lang="en-US" sz="2000" dirty="0" smtClean="0">
                <a:solidFill>
                  <a:srgbClr val="FF0000"/>
                </a:solidFill>
                <a:latin typeface="Gotham Medium"/>
                <a:cs typeface="Gotham Medium"/>
              </a:rPr>
              <a:t>Test on going</a:t>
            </a:r>
            <a:r>
              <a:rPr lang="en-US" sz="2000" dirty="0" smtClean="0">
                <a:latin typeface="Gotham Medium"/>
                <a:cs typeface="Gotham Medium"/>
              </a:rPr>
              <a:t>: waiting for the comparison with a non glued fiber</a:t>
            </a:r>
          </a:p>
          <a:p>
            <a:endParaRPr lang="en-US" sz="2000" dirty="0" smtClean="0">
              <a:latin typeface="Gotham Medium"/>
              <a:cs typeface="Gotham Medium"/>
            </a:endParaRPr>
          </a:p>
        </p:txBody>
      </p:sp>
    </p:spTree>
    <p:extLst>
      <p:ext uri="{BB962C8B-B14F-4D97-AF65-F5344CB8AC3E}">
        <p14:creationId xmlns:p14="http://schemas.microsoft.com/office/powerpoint/2010/main" val="175535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test 3 – Step/bubbles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36</a:t>
            </a:fld>
            <a:endParaRPr lang="en-US" dirty="0">
              <a:solidFill>
                <a:prstClr val="black">
                  <a:tint val="75000"/>
                </a:prstClr>
              </a:solidFill>
            </a:endParaRPr>
          </a:p>
        </p:txBody>
      </p:sp>
      <p:pic>
        <p:nvPicPr>
          <p:cNvPr id="4098" name="Picture 2">
            <a:hlinkClick r:id="rId2" action="ppaction://hlinkfile"/>
          </p:cNvPr>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754039" y="1810309"/>
            <a:ext cx="7704161" cy="429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45660" y="1100806"/>
            <a:ext cx="8570794" cy="400110"/>
          </a:xfrm>
          <a:prstGeom prst="rect">
            <a:avLst/>
          </a:prstGeom>
          <a:noFill/>
        </p:spPr>
        <p:txBody>
          <a:bodyPr wrap="square" rtlCol="0">
            <a:spAutoFit/>
          </a:bodyPr>
          <a:lstStyle/>
          <a:p>
            <a:r>
              <a:rPr lang="en-US" sz="2000" dirty="0" smtClean="0">
                <a:latin typeface="Gotham Medium"/>
                <a:cs typeface="Gotham Medium"/>
              </a:rPr>
              <a:t>Few steps where induced on the anchor from </a:t>
            </a:r>
            <a:r>
              <a:rPr lang="en-US" sz="2000" dirty="0" smtClean="0">
                <a:solidFill>
                  <a:srgbClr val="FF0000"/>
                </a:solidFill>
                <a:latin typeface="Gotham Medium"/>
                <a:cs typeface="Gotham Medium"/>
              </a:rPr>
              <a:t>0.02mm</a:t>
            </a:r>
            <a:r>
              <a:rPr lang="en-US" sz="2000" dirty="0" smtClean="0">
                <a:latin typeface="Gotham Medium"/>
                <a:cs typeface="Gotham Medium"/>
              </a:rPr>
              <a:t> to</a:t>
            </a:r>
            <a:r>
              <a:rPr lang="en-US" sz="2000" dirty="0" smtClean="0">
                <a:solidFill>
                  <a:srgbClr val="FF0000"/>
                </a:solidFill>
                <a:latin typeface="Gotham Medium"/>
                <a:cs typeface="Gotham Medium"/>
              </a:rPr>
              <a:t> 1mm</a:t>
            </a:r>
            <a:r>
              <a:rPr lang="en-US" sz="2000" dirty="0" smtClean="0">
                <a:latin typeface="Gotham Medium"/>
                <a:cs typeface="Gotham Medium"/>
              </a:rPr>
              <a:t>: no breaks</a:t>
            </a:r>
          </a:p>
        </p:txBody>
      </p:sp>
    </p:spTree>
    <p:extLst>
      <p:ext uri="{BB962C8B-B14F-4D97-AF65-F5344CB8AC3E}">
        <p14:creationId xmlns:p14="http://schemas.microsoft.com/office/powerpoint/2010/main" val="2221757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test 4 – Solution on fiber</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37</a:t>
            </a:fld>
            <a:endParaRPr lang="en-US" dirty="0">
              <a:solidFill>
                <a:prstClr val="black">
                  <a:tint val="75000"/>
                </a:prstClr>
              </a:solidFill>
            </a:endParaRPr>
          </a:p>
        </p:txBody>
      </p:sp>
      <p:pic>
        <p:nvPicPr>
          <p:cNvPr id="2050" name="Picture 2" descr="C:\Users\travasso\Dropbox\Monolitiche (1)\Test a Perugia\Water glass su fibra\20160413_130118.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242310" y="769499"/>
            <a:ext cx="2850890" cy="50682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travasso\Dropbox\Monolitiche (1)\Test a Perugia\Water glass su fibra\20160413_130645.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203421" y="1288113"/>
            <a:ext cx="2850889" cy="50682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 y="1510093"/>
            <a:ext cx="3005351" cy="3477875"/>
          </a:xfrm>
          <a:prstGeom prst="rect">
            <a:avLst/>
          </a:prstGeom>
          <a:noFill/>
        </p:spPr>
        <p:txBody>
          <a:bodyPr wrap="square" rtlCol="0">
            <a:spAutoFit/>
          </a:bodyPr>
          <a:lstStyle/>
          <a:p>
            <a:r>
              <a:rPr lang="en-US" sz="2000" dirty="0" smtClean="0">
                <a:latin typeface="Gotham Medium"/>
                <a:cs typeface="Gotham Medium"/>
              </a:rPr>
              <a:t>The </a:t>
            </a:r>
            <a:r>
              <a:rPr lang="en-US" sz="2000" dirty="0" smtClean="0">
                <a:latin typeface="Gotham Medium"/>
                <a:cs typeface="Gotham Medium"/>
              </a:rPr>
              <a:t>SB solution </a:t>
            </a:r>
            <a:r>
              <a:rPr lang="en-US" sz="2000" dirty="0" smtClean="0">
                <a:latin typeface="Gotham Medium"/>
                <a:cs typeface="Gotham Medium"/>
              </a:rPr>
              <a:t>didn’t affect the fiber that was in vacuum for 10 days without </a:t>
            </a:r>
            <a:r>
              <a:rPr lang="en-US" sz="2000" dirty="0" smtClean="0">
                <a:latin typeface="Gotham Medium"/>
                <a:cs typeface="Gotham Medium"/>
              </a:rPr>
              <a:t>problems</a:t>
            </a:r>
            <a:endParaRPr lang="en-US" sz="2000" dirty="0" smtClean="0">
              <a:latin typeface="Gotham Medium"/>
              <a:cs typeface="Gotham Medium"/>
            </a:endParaRPr>
          </a:p>
          <a:p>
            <a:endParaRPr lang="en-US" sz="2000" dirty="0">
              <a:latin typeface="Gotham Medium"/>
              <a:cs typeface="Gotham Medium"/>
            </a:endParaRPr>
          </a:p>
          <a:p>
            <a:r>
              <a:rPr lang="en-US" sz="2000" dirty="0" smtClean="0">
                <a:latin typeface="Gotham Medium"/>
                <a:cs typeface="Gotham Medium"/>
              </a:rPr>
              <a:t>Than the fiber was hardly touched by hand and the fiber survived for one week: the solution created a protective coating on the fiber</a:t>
            </a:r>
          </a:p>
        </p:txBody>
      </p:sp>
    </p:spTree>
    <p:extLst>
      <p:ext uri="{BB962C8B-B14F-4D97-AF65-F5344CB8AC3E}">
        <p14:creationId xmlns:p14="http://schemas.microsoft.com/office/powerpoint/2010/main" val="2932662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 test 5 - Thermal stress</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57200" y="1754737"/>
            <a:ext cx="8229600" cy="4629150"/>
          </a:xfrm>
        </p:spPr>
      </p:pic>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38</a:t>
            </a:fld>
            <a:endParaRPr lang="en-US" dirty="0">
              <a:solidFill>
                <a:prstClr val="black">
                  <a:tint val="75000"/>
                </a:prstClr>
              </a:solidFill>
            </a:endParaRPr>
          </a:p>
        </p:txBody>
      </p:sp>
      <p:sp>
        <p:nvSpPr>
          <p:cNvPr id="3" name="TextBox 2"/>
          <p:cNvSpPr txBox="1"/>
          <p:nvPr/>
        </p:nvSpPr>
        <p:spPr>
          <a:xfrm>
            <a:off x="457200" y="893762"/>
            <a:ext cx="8345606" cy="707886"/>
          </a:xfrm>
          <a:prstGeom prst="rect">
            <a:avLst/>
          </a:prstGeom>
          <a:noFill/>
        </p:spPr>
        <p:txBody>
          <a:bodyPr wrap="square" rtlCol="0">
            <a:spAutoFit/>
          </a:bodyPr>
          <a:lstStyle/>
          <a:p>
            <a:r>
              <a:rPr lang="en-US" sz="2000" dirty="0" smtClean="0">
                <a:latin typeface="Gotham Medium"/>
                <a:cs typeface="Gotham Medium"/>
              </a:rPr>
              <a:t>In vacuum for 3 </a:t>
            </a:r>
            <a:r>
              <a:rPr lang="en-US" sz="2000" dirty="0" smtClean="0">
                <a:latin typeface="Gotham Medium"/>
                <a:cs typeface="Gotham Medium"/>
              </a:rPr>
              <a:t>weeks </a:t>
            </a:r>
            <a:r>
              <a:rPr lang="en-US" sz="2000" dirty="0" smtClean="0">
                <a:latin typeface="Gotham Medium"/>
                <a:cs typeface="Gotham Medium"/>
              </a:rPr>
              <a:t>with a temperature of </a:t>
            </a:r>
            <a:r>
              <a:rPr lang="en-US" sz="2000" dirty="0" smtClean="0">
                <a:latin typeface="Gotham Medium"/>
                <a:cs typeface="Gotham Medium"/>
              </a:rPr>
              <a:t>50°C: SB </a:t>
            </a:r>
            <a:r>
              <a:rPr lang="en-US" sz="2000" dirty="0" smtClean="0">
                <a:latin typeface="Gotham Medium"/>
                <a:cs typeface="Gotham Medium"/>
              </a:rPr>
              <a:t>worked well </a:t>
            </a:r>
          </a:p>
          <a:p>
            <a:r>
              <a:rPr lang="en-US" sz="2000" dirty="0">
                <a:latin typeface="Gotham Medium"/>
                <a:cs typeface="Gotham Medium"/>
              </a:rPr>
              <a:t>T</a:t>
            </a:r>
            <a:r>
              <a:rPr lang="en-US" sz="2000" dirty="0" smtClean="0">
                <a:latin typeface="Gotham Medium"/>
                <a:cs typeface="Gotham Medium"/>
              </a:rPr>
              <a:t>he </a:t>
            </a:r>
            <a:r>
              <a:rPr lang="en-US" sz="2000" dirty="0" smtClean="0">
                <a:latin typeface="Gotham Medium"/>
                <a:cs typeface="Gotham Medium"/>
              </a:rPr>
              <a:t>shape of the stress </a:t>
            </a:r>
            <a:r>
              <a:rPr lang="en-US" sz="2000" dirty="0" smtClean="0">
                <a:latin typeface="Gotham Medium"/>
                <a:cs typeface="Gotham Medium"/>
              </a:rPr>
              <a:t>changed but it didn’t </a:t>
            </a:r>
            <a:r>
              <a:rPr lang="en-US" sz="2000" dirty="0" smtClean="0">
                <a:latin typeface="Gotham Medium"/>
                <a:cs typeface="Gotham Medium"/>
              </a:rPr>
              <a:t>increase </a:t>
            </a:r>
            <a:endParaRPr lang="en-US" sz="2000" dirty="0" smtClean="0">
              <a:latin typeface="Gotham Medium"/>
              <a:cs typeface="Gotham Medium"/>
            </a:endParaRPr>
          </a:p>
        </p:txBody>
      </p:sp>
    </p:spTree>
    <p:extLst>
      <p:ext uri="{BB962C8B-B14F-4D97-AF65-F5344CB8AC3E}">
        <p14:creationId xmlns:p14="http://schemas.microsoft.com/office/powerpoint/2010/main" val="1697077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dummy mirror</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39</a:t>
            </a:fld>
            <a:endParaRPr lang="en-US" dirty="0">
              <a:solidFill>
                <a:prstClr val="black">
                  <a:tint val="7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49049" y="2639858"/>
            <a:ext cx="2006558"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62715" y="2639858"/>
            <a:ext cx="1991878"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35979" y="2639858"/>
            <a:ext cx="2006061" cy="36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0040" y="796206"/>
            <a:ext cx="8574206" cy="2031325"/>
          </a:xfrm>
          <a:prstGeom prst="rect">
            <a:avLst/>
          </a:prstGeom>
          <a:noFill/>
        </p:spPr>
        <p:txBody>
          <a:bodyPr wrap="square" rtlCol="0">
            <a:spAutoFit/>
          </a:bodyPr>
          <a:lstStyle/>
          <a:p>
            <a:r>
              <a:rPr lang="en-US" dirty="0" smtClean="0">
                <a:latin typeface="Gotham Medium"/>
                <a:cs typeface="Gotham Medium"/>
              </a:rPr>
              <a:t>In May, a</a:t>
            </a:r>
            <a:r>
              <a:rPr lang="en-US" dirty="0" smtClean="0">
                <a:latin typeface="Gotham Medium"/>
                <a:cs typeface="Gotham Medium"/>
              </a:rPr>
              <a:t> second Dummy payload was put in vacuum for 2 weeks. </a:t>
            </a:r>
          </a:p>
          <a:p>
            <a:endParaRPr lang="en-US" dirty="0" smtClean="0">
              <a:latin typeface="Gotham Medium"/>
              <a:cs typeface="Gotham Medium"/>
            </a:endParaRPr>
          </a:p>
          <a:p>
            <a:r>
              <a:rPr lang="en-US" dirty="0" smtClean="0">
                <a:latin typeface="Gotham Medium"/>
                <a:cs typeface="Gotham Medium"/>
              </a:rPr>
              <a:t>After that period, the breaking stress of each fiber was measured obtained a mean value of 2.5GPa.</a:t>
            </a:r>
          </a:p>
          <a:p>
            <a:endParaRPr lang="en-US" dirty="0">
              <a:latin typeface="Gotham Medium"/>
              <a:cs typeface="Gotham Medium"/>
            </a:endParaRPr>
          </a:p>
          <a:p>
            <a:r>
              <a:rPr lang="en-US" dirty="0" smtClean="0">
                <a:latin typeface="Gotham Medium"/>
                <a:cs typeface="Gotham Medium"/>
              </a:rPr>
              <a:t>During the test, the camera put in evidence a light emitted by the fiber when it explodes </a:t>
            </a:r>
            <a:endParaRPr lang="en-US" dirty="0" smtClean="0">
              <a:latin typeface="Gotham Medium"/>
              <a:cs typeface="Gotham Medium"/>
            </a:endParaRPr>
          </a:p>
        </p:txBody>
      </p:sp>
      <p:sp>
        <p:nvSpPr>
          <p:cNvPr id="8" name="TextBox 7"/>
          <p:cNvSpPr txBox="1"/>
          <p:nvPr/>
        </p:nvSpPr>
        <p:spPr>
          <a:xfrm>
            <a:off x="1885950" y="2768538"/>
            <a:ext cx="1571625" cy="314325"/>
          </a:xfrm>
          <a:prstGeom prst="rect">
            <a:avLst/>
          </a:prstGeom>
          <a:noFill/>
        </p:spPr>
        <p:txBody>
          <a:bodyPr wrap="square" rtlCol="0">
            <a:spAutoFit/>
          </a:bodyPr>
          <a:lstStyle/>
          <a:p>
            <a:pPr algn="ctr"/>
            <a:r>
              <a:rPr lang="en-US" sz="1400" dirty="0" smtClean="0">
                <a:solidFill>
                  <a:schemeClr val="bg1"/>
                </a:solidFill>
                <a:latin typeface="Gotham Medium"/>
                <a:cs typeface="Gotham Medium"/>
              </a:rPr>
              <a:t>Before Breaking</a:t>
            </a:r>
            <a:endParaRPr lang="en-US" sz="1400" dirty="0" smtClean="0">
              <a:solidFill>
                <a:schemeClr val="bg1"/>
              </a:solidFill>
              <a:latin typeface="Gotham Medium"/>
              <a:cs typeface="Gotham Medium"/>
            </a:endParaRPr>
          </a:p>
        </p:txBody>
      </p:sp>
      <p:sp>
        <p:nvSpPr>
          <p:cNvPr id="12" name="TextBox 11"/>
          <p:cNvSpPr txBox="1"/>
          <p:nvPr/>
        </p:nvSpPr>
        <p:spPr>
          <a:xfrm>
            <a:off x="4366515" y="2768538"/>
            <a:ext cx="1571625" cy="314325"/>
          </a:xfrm>
          <a:prstGeom prst="rect">
            <a:avLst/>
          </a:prstGeom>
          <a:noFill/>
        </p:spPr>
        <p:txBody>
          <a:bodyPr wrap="square" rtlCol="0">
            <a:spAutoFit/>
          </a:bodyPr>
          <a:lstStyle/>
          <a:p>
            <a:pPr algn="ctr"/>
            <a:r>
              <a:rPr lang="en-US" sz="1400" dirty="0" smtClean="0">
                <a:solidFill>
                  <a:schemeClr val="bg1"/>
                </a:solidFill>
                <a:latin typeface="Gotham Medium"/>
                <a:cs typeface="Gotham Medium"/>
              </a:rPr>
              <a:t>Breaking</a:t>
            </a:r>
            <a:endParaRPr lang="en-US" sz="1400" dirty="0" smtClean="0">
              <a:solidFill>
                <a:schemeClr val="bg1"/>
              </a:solidFill>
              <a:latin typeface="Gotham Medium"/>
              <a:cs typeface="Gotham Medium"/>
            </a:endParaRPr>
          </a:p>
        </p:txBody>
      </p:sp>
      <p:sp>
        <p:nvSpPr>
          <p:cNvPr id="9" name="TextBox 8"/>
          <p:cNvSpPr txBox="1"/>
          <p:nvPr/>
        </p:nvSpPr>
        <p:spPr>
          <a:xfrm>
            <a:off x="3900487" y="6370649"/>
            <a:ext cx="1371600" cy="307777"/>
          </a:xfrm>
          <a:prstGeom prst="rect">
            <a:avLst/>
          </a:prstGeom>
          <a:noFill/>
          <a:ln>
            <a:solidFill>
              <a:schemeClr val="accent1"/>
            </a:solidFill>
          </a:ln>
        </p:spPr>
        <p:txBody>
          <a:bodyPr wrap="square" rtlCol="0">
            <a:spAutoFit/>
          </a:bodyPr>
          <a:lstStyle/>
          <a:p>
            <a:pPr algn="ctr"/>
            <a:r>
              <a:rPr lang="en-US" sz="1400" dirty="0" smtClean="0">
                <a:solidFill>
                  <a:srgbClr val="FF0000"/>
                </a:solidFill>
                <a:latin typeface="Gotham Medium"/>
                <a:cs typeface="Gotham Medium"/>
              </a:rPr>
              <a:t>Emitted light</a:t>
            </a:r>
            <a:endParaRPr lang="en-US" sz="1400" dirty="0" smtClean="0">
              <a:solidFill>
                <a:srgbClr val="FF0000"/>
              </a:solidFill>
              <a:latin typeface="Gotham Medium"/>
              <a:cs typeface="Gotham Medium"/>
            </a:endParaRPr>
          </a:p>
        </p:txBody>
      </p:sp>
      <p:cxnSp>
        <p:nvCxnSpPr>
          <p:cNvPr id="11" name="Straight Arrow Connector 10"/>
          <p:cNvCxnSpPr/>
          <p:nvPr/>
        </p:nvCxnSpPr>
        <p:spPr>
          <a:xfrm flipV="1">
            <a:off x="4567143" y="5729289"/>
            <a:ext cx="347754" cy="62707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10358" y="6365881"/>
            <a:ext cx="1747757" cy="307777"/>
          </a:xfrm>
          <a:prstGeom prst="rect">
            <a:avLst/>
          </a:prstGeom>
          <a:noFill/>
          <a:ln>
            <a:solidFill>
              <a:schemeClr val="accent1"/>
            </a:solidFill>
          </a:ln>
        </p:spPr>
        <p:txBody>
          <a:bodyPr wrap="square" rtlCol="0">
            <a:spAutoFit/>
          </a:bodyPr>
          <a:lstStyle/>
          <a:p>
            <a:pPr algn="ctr"/>
            <a:r>
              <a:rPr lang="en-US" sz="1400" dirty="0" smtClean="0">
                <a:solidFill>
                  <a:srgbClr val="FF0000"/>
                </a:solidFill>
                <a:latin typeface="Gotham Medium"/>
                <a:cs typeface="Gotham Medium"/>
              </a:rPr>
              <a:t>Emitted powder</a:t>
            </a:r>
            <a:endParaRPr lang="en-US" sz="1400" dirty="0" smtClean="0">
              <a:solidFill>
                <a:srgbClr val="FF0000"/>
              </a:solidFill>
              <a:latin typeface="Gotham Medium"/>
              <a:cs typeface="Gotham Medium"/>
            </a:endParaRPr>
          </a:p>
        </p:txBody>
      </p:sp>
      <p:cxnSp>
        <p:nvCxnSpPr>
          <p:cNvPr id="17" name="Straight Arrow Connector 16"/>
          <p:cNvCxnSpPr/>
          <p:nvPr/>
        </p:nvCxnSpPr>
        <p:spPr>
          <a:xfrm flipV="1">
            <a:off x="6901417" y="5695945"/>
            <a:ext cx="523400" cy="66041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872841" y="2768538"/>
            <a:ext cx="1571625" cy="314325"/>
          </a:xfrm>
          <a:prstGeom prst="rect">
            <a:avLst/>
          </a:prstGeom>
          <a:noFill/>
        </p:spPr>
        <p:txBody>
          <a:bodyPr wrap="square" rtlCol="0">
            <a:spAutoFit/>
          </a:bodyPr>
          <a:lstStyle/>
          <a:p>
            <a:pPr algn="ctr"/>
            <a:r>
              <a:rPr lang="en-US" sz="1400" dirty="0" smtClean="0">
                <a:solidFill>
                  <a:schemeClr val="bg1"/>
                </a:solidFill>
                <a:latin typeface="Gotham Medium"/>
                <a:cs typeface="Gotham Medium"/>
              </a:rPr>
              <a:t>After Breaking</a:t>
            </a:r>
            <a:endParaRPr lang="en-US" sz="1400" dirty="0" smtClean="0">
              <a:solidFill>
                <a:schemeClr val="bg1"/>
              </a:solidFill>
              <a:latin typeface="Gotham Medium"/>
              <a:cs typeface="Gotham Medium"/>
            </a:endParaRPr>
          </a:p>
        </p:txBody>
      </p:sp>
    </p:spTree>
    <p:extLst>
      <p:ext uri="{BB962C8B-B14F-4D97-AF65-F5344CB8AC3E}">
        <p14:creationId xmlns:p14="http://schemas.microsoft.com/office/powerpoint/2010/main" val="2201424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stress </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40</a:t>
            </a:fld>
            <a:endParaRPr lang="en-US" dirty="0">
              <a:solidFill>
                <a:prstClr val="black">
                  <a:tint val="75000"/>
                </a:prstClr>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9692" y="962084"/>
            <a:ext cx="4045708" cy="5394277"/>
          </a:xfrm>
          <a:prstGeom prst="rect">
            <a:avLst/>
          </a:prstGeom>
        </p:spPr>
      </p:pic>
      <p:sp>
        <p:nvSpPr>
          <p:cNvPr id="10" name="TextBox 9"/>
          <p:cNvSpPr txBox="1"/>
          <p:nvPr/>
        </p:nvSpPr>
        <p:spPr>
          <a:xfrm>
            <a:off x="38100" y="962084"/>
            <a:ext cx="4492957" cy="3477875"/>
          </a:xfrm>
          <a:prstGeom prst="rect">
            <a:avLst/>
          </a:prstGeom>
          <a:noFill/>
        </p:spPr>
        <p:txBody>
          <a:bodyPr wrap="square" rtlCol="0">
            <a:spAutoFit/>
          </a:bodyPr>
          <a:lstStyle/>
          <a:p>
            <a:r>
              <a:rPr lang="en-US" sz="2000" dirty="0" smtClean="0">
                <a:latin typeface="Gotham Medium"/>
                <a:cs typeface="Gotham Medium"/>
              </a:rPr>
              <a:t>A  standard fiber was stressed with a periodic load ranging from10kg to 20kg with a period of 20s for a total time of 13.5 hours. (about 2500 cycles)</a:t>
            </a:r>
          </a:p>
          <a:p>
            <a:endParaRPr lang="en-US" sz="2000" dirty="0" smtClean="0">
              <a:latin typeface="Gotham Medium"/>
              <a:cs typeface="Gotham Medium"/>
            </a:endParaRPr>
          </a:p>
          <a:p>
            <a:endParaRPr lang="en-US" sz="2000" dirty="0" smtClean="0">
              <a:latin typeface="Gotham Medium"/>
              <a:cs typeface="Gotham Medium"/>
            </a:endParaRPr>
          </a:p>
          <a:p>
            <a:r>
              <a:rPr lang="en-US" sz="2000" dirty="0" smtClean="0">
                <a:latin typeface="Gotham Medium"/>
                <a:cs typeface="Gotham Medium"/>
              </a:rPr>
              <a:t>After that dynamic stress test, the breaking stress of the fiber was performed. The fiber broke at 40kg (about 2.5GPa)</a:t>
            </a:r>
            <a:endParaRPr lang="en-US" sz="2000" dirty="0">
              <a:latin typeface="Gotham Medium"/>
              <a:cs typeface="Gotham Medium"/>
            </a:endParaRPr>
          </a:p>
        </p:txBody>
      </p:sp>
    </p:spTree>
    <p:extLst>
      <p:ext uri="{BB962C8B-B14F-4D97-AF65-F5344CB8AC3E}">
        <p14:creationId xmlns:p14="http://schemas.microsoft.com/office/powerpoint/2010/main" val="1858988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Radioactivity test</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41</a:t>
            </a:fld>
            <a:endParaRPr lang="en-US" dirty="0">
              <a:solidFill>
                <a:prstClr val="black">
                  <a:tint val="75000"/>
                </a:prstClr>
              </a:solidFill>
            </a:endParaRPr>
          </a:p>
        </p:txBody>
      </p:sp>
      <p:pic>
        <p:nvPicPr>
          <p:cNvPr id="2050" name="Picture 2" descr="C:\Users\travasso\Dropbox\Monolitiche (1)\Test a Cascina\20160324_095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230" y="2057400"/>
            <a:ext cx="7010400" cy="39433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7952" y="1031380"/>
            <a:ext cx="8908955" cy="646331"/>
          </a:xfrm>
          <a:prstGeom prst="rect">
            <a:avLst/>
          </a:prstGeom>
        </p:spPr>
        <p:txBody>
          <a:bodyPr wrap="square">
            <a:spAutoFit/>
          </a:bodyPr>
          <a:lstStyle/>
          <a:p>
            <a:r>
              <a:rPr lang="it-IT" dirty="0"/>
              <a:t>A</a:t>
            </a:r>
            <a:r>
              <a:rPr lang="it-IT" dirty="0" smtClean="0"/>
              <a:t>lpha particles have a typical energy of 5MeV =&gt; they could be stopped by the air and hit the fibers in vacuum. The payload was analyzed but no radiation was found</a:t>
            </a:r>
            <a:endParaRPr lang="it-IT" dirty="0"/>
          </a:p>
        </p:txBody>
      </p:sp>
    </p:spTree>
    <p:extLst>
      <p:ext uri="{BB962C8B-B14F-4D97-AF65-F5344CB8AC3E}">
        <p14:creationId xmlns:p14="http://schemas.microsoft.com/office/powerpoint/2010/main" val="40486113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Hydroxylic</a:t>
            </a:r>
            <a:r>
              <a:rPr lang="en-US" dirty="0" smtClean="0"/>
              <a:t> group OH</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42</a:t>
            </a:fld>
            <a:endParaRPr lang="en-US" dirty="0">
              <a:solidFill>
                <a:prstClr val="black">
                  <a:tint val="75000"/>
                </a:prstClr>
              </a:solidFill>
            </a:endParaRPr>
          </a:p>
        </p:txBody>
      </p:sp>
      <p:grpSp>
        <p:nvGrpSpPr>
          <p:cNvPr id="7" name="Group 6"/>
          <p:cNvGrpSpPr/>
          <p:nvPr/>
        </p:nvGrpSpPr>
        <p:grpSpPr>
          <a:xfrm>
            <a:off x="215900" y="1008039"/>
            <a:ext cx="8699500" cy="5016758"/>
            <a:chOff x="215900" y="284695"/>
            <a:chExt cx="8699500" cy="5016758"/>
          </a:xfrm>
        </p:grpSpPr>
        <p:sp>
          <p:nvSpPr>
            <p:cNvPr id="3" name="TextBox 2"/>
            <p:cNvSpPr txBox="1"/>
            <p:nvPr/>
          </p:nvSpPr>
          <p:spPr>
            <a:xfrm>
              <a:off x="215900" y="284695"/>
              <a:ext cx="8699500"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Gotham Medium"/>
                  <a:cs typeface="Gotham Medium"/>
                </a:rPr>
                <a:t>The spectroscopic analysis shows a difference between the material provided by </a:t>
              </a:r>
              <a:r>
                <a:rPr lang="en-US" sz="2000" dirty="0" err="1" smtClean="0">
                  <a:latin typeface="Gotham Medium"/>
                  <a:cs typeface="Gotham Medium"/>
                </a:rPr>
                <a:t>Impex</a:t>
              </a:r>
              <a:r>
                <a:rPr lang="en-US" sz="2000" dirty="0" smtClean="0">
                  <a:latin typeface="Gotham Medium"/>
                  <a:cs typeface="Gotham Medium"/>
                </a:rPr>
                <a:t> in Virgo+ and </a:t>
              </a:r>
              <a:r>
                <a:rPr lang="en-US" sz="2000" dirty="0" err="1" smtClean="0">
                  <a:latin typeface="Gotham Medium"/>
                  <a:cs typeface="Gotham Medium"/>
                </a:rPr>
                <a:t>AdV</a:t>
              </a:r>
              <a:endParaRPr lang="en-US" sz="2000" dirty="0" smtClean="0">
                <a:latin typeface="Gotham Medium"/>
                <a:cs typeface="Gotham Medium"/>
              </a:endParaRPr>
            </a:p>
            <a:p>
              <a:pPr marL="342900" indent="-342900">
                <a:buFont typeface="Arial" panose="020B0604020202020204" pitchFamily="34" charset="0"/>
                <a:buChar char="•"/>
              </a:pPr>
              <a:endParaRPr lang="en-US" sz="2000" dirty="0">
                <a:latin typeface="Gotham Medium"/>
                <a:cs typeface="Gotham Medium"/>
              </a:endParaRPr>
            </a:p>
            <a:p>
              <a:pPr marL="342900" indent="-342900">
                <a:buFont typeface="Arial" panose="020B0604020202020204" pitchFamily="34" charset="0"/>
                <a:buChar char="•"/>
              </a:pPr>
              <a:r>
                <a:rPr lang="en-US" sz="2000" dirty="0" err="1" smtClean="0">
                  <a:latin typeface="Gotham Medium"/>
                  <a:cs typeface="Gotham Medium"/>
                </a:rPr>
                <a:t>AdV</a:t>
              </a:r>
              <a:r>
                <a:rPr lang="en-US" sz="2000" dirty="0" smtClean="0">
                  <a:latin typeface="Gotham Medium"/>
                  <a:cs typeface="Gotham Medium"/>
                </a:rPr>
                <a:t> glass uses for the anchors contain OH (~200 ppm according to our spectra), </a:t>
              </a:r>
              <a:r>
                <a:rPr lang="en-US" sz="2000" u="sng" dirty="0" smtClean="0">
                  <a:latin typeface="Gotham Medium"/>
                  <a:cs typeface="Gotham Medium"/>
                </a:rPr>
                <a:t>not present in the Virgo+ anchor glass</a:t>
              </a:r>
            </a:p>
            <a:p>
              <a:pPr marL="342900" indent="-342900">
                <a:buFont typeface="Arial" panose="020B0604020202020204" pitchFamily="34" charset="0"/>
                <a:buChar char="•"/>
              </a:pPr>
              <a:endParaRPr lang="en-US" sz="2000" u="sng" dirty="0" smtClean="0">
                <a:latin typeface="Gotham Medium"/>
                <a:cs typeface="Gotham Medium"/>
              </a:endParaRPr>
            </a:p>
            <a:p>
              <a:pPr marL="342900" indent="-342900">
                <a:buFont typeface="Arial" panose="020B0604020202020204" pitchFamily="34" charset="0"/>
                <a:buChar char="•"/>
              </a:pPr>
              <a:r>
                <a:rPr lang="en-US" sz="2000" dirty="0" smtClean="0">
                  <a:latin typeface="Gotham Medium"/>
                  <a:cs typeface="Gotham Medium"/>
                </a:rPr>
                <a:t>Hydroxyl group OH are usually removed by heating the glass at T&gt;700°C</a:t>
              </a:r>
            </a:p>
            <a:p>
              <a:pPr marL="342900" indent="-342900">
                <a:buFont typeface="Arial" panose="020B0604020202020204" pitchFamily="34" charset="0"/>
                <a:buChar char="•"/>
              </a:pPr>
              <a:endParaRPr lang="en-US" sz="2000" dirty="0" smtClean="0">
                <a:latin typeface="Gotham Medium"/>
                <a:cs typeface="Gotham Medium"/>
              </a:endParaRPr>
            </a:p>
            <a:p>
              <a:pPr marL="342900" indent="-342900">
                <a:buFont typeface="Arial" panose="020B0604020202020204" pitchFamily="34" charset="0"/>
                <a:buChar char="•"/>
              </a:pPr>
              <a:endParaRPr lang="en-US" sz="2000" dirty="0">
                <a:latin typeface="Gotham Medium"/>
                <a:cs typeface="Gotham Medium"/>
              </a:endParaRPr>
            </a:p>
            <a:p>
              <a:pPr marL="342900" indent="-342900">
                <a:buFont typeface="Arial" panose="020B0604020202020204" pitchFamily="34" charset="0"/>
                <a:buChar char="•"/>
              </a:pPr>
              <a:endParaRPr lang="en-US" sz="2000" dirty="0" smtClean="0">
                <a:latin typeface="Gotham Medium"/>
                <a:cs typeface="Gotham Medium"/>
              </a:endParaRPr>
            </a:p>
            <a:p>
              <a:endParaRPr lang="en-US" sz="2000" dirty="0">
                <a:latin typeface="Gotham Medium"/>
                <a:cs typeface="Gotham Medium"/>
              </a:endParaRPr>
            </a:p>
            <a:p>
              <a:pPr marL="342900" indent="-342900">
                <a:buFont typeface="Arial" panose="020B0604020202020204" pitchFamily="34" charset="0"/>
                <a:buChar char="•"/>
              </a:pPr>
              <a:r>
                <a:rPr lang="en-US" sz="2000" dirty="0" smtClean="0">
                  <a:latin typeface="Gotham Medium"/>
                  <a:cs typeface="Gotham Medium"/>
                </a:rPr>
                <a:t>H</a:t>
              </a:r>
              <a:r>
                <a:rPr lang="en-US" sz="2000" baseline="-25000" dirty="0" smtClean="0">
                  <a:latin typeface="Gotham Medium"/>
                  <a:cs typeface="Gotham Medium"/>
                </a:rPr>
                <a:t>2</a:t>
              </a:r>
              <a:r>
                <a:rPr lang="en-US" sz="2000" dirty="0" smtClean="0">
                  <a:latin typeface="Gotham Medium"/>
                  <a:cs typeface="Gotham Medium"/>
                </a:rPr>
                <a:t> can</a:t>
              </a:r>
            </a:p>
            <a:p>
              <a:pPr marL="800100" lvl="1" indent="-342900">
                <a:buFontTx/>
                <a:buChar char="-"/>
              </a:pPr>
              <a:r>
                <a:rPr lang="en-US" sz="2000" dirty="0" smtClean="0">
                  <a:latin typeface="Gotham Medium"/>
                  <a:cs typeface="Gotham Medium"/>
                </a:rPr>
                <a:t>Evaporate forming water</a:t>
              </a:r>
            </a:p>
            <a:p>
              <a:pPr marL="800100" lvl="1" indent="-342900">
                <a:buFontTx/>
                <a:buChar char="-"/>
              </a:pPr>
              <a:r>
                <a:rPr lang="en-US" sz="2000" dirty="0" smtClean="0">
                  <a:latin typeface="Gotham Medium"/>
                  <a:cs typeface="Gotham Medium"/>
                </a:rPr>
                <a:t>Migrate through the network of polyhedral interstices in the glass</a:t>
              </a:r>
            </a:p>
            <a:p>
              <a:pPr marL="800100" lvl="1" indent="-342900">
                <a:buFontTx/>
                <a:buChar char="-"/>
              </a:pPr>
              <a:r>
                <a:rPr lang="en-US" sz="2000" dirty="0" smtClean="0">
                  <a:latin typeface="Gotham Medium"/>
                  <a:cs typeface="Gotham Medium"/>
                </a:rPr>
                <a:t>Create bubbles trapped in the material during the welding</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813" y="3032148"/>
              <a:ext cx="5286375"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962758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43</a:t>
            </a:fld>
            <a:endParaRPr lang="en-US" dirty="0">
              <a:solidFill>
                <a:prstClr val="black">
                  <a:tint val="75000"/>
                </a:prstClr>
              </a:solidFill>
            </a:endParaRPr>
          </a:p>
        </p:txBody>
      </p:sp>
      <p:sp>
        <p:nvSpPr>
          <p:cNvPr id="8" name="object 4"/>
          <p:cNvSpPr/>
          <p:nvPr/>
        </p:nvSpPr>
        <p:spPr>
          <a:xfrm>
            <a:off x="0" y="0"/>
            <a:ext cx="9144000" cy="6858000"/>
          </a:xfrm>
          <a:prstGeom prst="rect">
            <a:avLst/>
          </a:prstGeom>
          <a:blipFill>
            <a:blip r:embed="rId2" cstate="screen">
              <a:extLst>
                <a:ext uri="{28A0092B-C50C-407E-A947-70E740481C1C}">
                  <a14:useLocalDpi xmlns:a14="http://schemas.microsoft.com/office/drawing/2010/main"/>
                </a:ext>
              </a:extLst>
            </a:blip>
            <a:srcRect/>
            <a:stretch>
              <a:fillRect/>
            </a:stretch>
          </a:blipFill>
        </p:spPr>
        <p:txBody>
          <a:bodyPr wrap="square" lIns="0" tIns="0" rIns="0" bIns="0" rtlCol="0"/>
          <a:lstStyle/>
          <a:p>
            <a:pPr defTabSz="914305"/>
            <a:endParaRPr dirty="0">
              <a:solidFill>
                <a:prstClr val="black"/>
              </a:solidFill>
              <a:latin typeface="Calibri"/>
            </a:endParaRPr>
          </a:p>
        </p:txBody>
      </p:sp>
      <p:sp>
        <p:nvSpPr>
          <p:cNvPr id="9" name="TextBox 8"/>
          <p:cNvSpPr txBox="1"/>
          <p:nvPr/>
        </p:nvSpPr>
        <p:spPr>
          <a:xfrm>
            <a:off x="2110157" y="761999"/>
            <a:ext cx="6242273" cy="1200329"/>
          </a:xfrm>
          <a:prstGeom prst="rect">
            <a:avLst/>
          </a:prstGeom>
          <a:noFill/>
        </p:spPr>
        <p:txBody>
          <a:bodyPr wrap="square" rtlCol="0">
            <a:spAutoFit/>
          </a:bodyPr>
          <a:lstStyle/>
          <a:p>
            <a:pPr defTabSz="914305"/>
            <a:r>
              <a:rPr lang="en-US" dirty="0">
                <a:solidFill>
                  <a:prstClr val="white"/>
                </a:solidFill>
                <a:latin typeface="Gotham Book"/>
                <a:cs typeface="Gotham Book"/>
              </a:rPr>
              <a:t>RECENT FINDING: BUBBLES IN THE WELDING</a:t>
            </a:r>
          </a:p>
          <a:p>
            <a:pPr defTabSz="914305"/>
            <a:r>
              <a:rPr lang="en-US" dirty="0" smtClean="0">
                <a:solidFill>
                  <a:prstClr val="white"/>
                </a:solidFill>
                <a:latin typeface="Gotham Book"/>
                <a:cs typeface="Gotham Book"/>
              </a:rPr>
              <a:t>Investigations </a:t>
            </a:r>
            <a:r>
              <a:rPr lang="en-US" dirty="0">
                <a:solidFill>
                  <a:prstClr val="white"/>
                </a:solidFill>
                <a:latin typeface="Gotham Book"/>
                <a:cs typeface="Gotham Book"/>
              </a:rPr>
              <a:t>in progress on mechanism of formation</a:t>
            </a:r>
          </a:p>
          <a:p>
            <a:pPr defTabSz="914305"/>
            <a:r>
              <a:rPr lang="en-US" dirty="0">
                <a:solidFill>
                  <a:prstClr val="white"/>
                </a:solidFill>
                <a:latin typeface="Gotham Book"/>
                <a:cs typeface="Gotham Book"/>
              </a:rPr>
              <a:t>and possible effects (may originate cracks in vacuum</a:t>
            </a:r>
            <a:r>
              <a:rPr lang="en-US" dirty="0" smtClean="0">
                <a:solidFill>
                  <a:prstClr val="white"/>
                </a:solidFill>
                <a:latin typeface="Gotham Book"/>
                <a:cs typeface="Gotham Book"/>
              </a:rPr>
              <a:t>?)</a:t>
            </a:r>
          </a:p>
          <a:p>
            <a:pPr defTabSz="914305"/>
            <a:r>
              <a:rPr lang="en-US" dirty="0" smtClean="0">
                <a:solidFill>
                  <a:prstClr val="white"/>
                </a:solidFill>
                <a:latin typeface="Gotham Book"/>
                <a:cs typeface="Gotham Book"/>
              </a:rPr>
              <a:t>(</a:t>
            </a:r>
            <a:r>
              <a:rPr lang="en-US" i="1" dirty="0" smtClean="0">
                <a:solidFill>
                  <a:prstClr val="white"/>
                </a:solidFill>
                <a:latin typeface="Gotham Book"/>
                <a:cs typeface="Gotham Book"/>
              </a:rPr>
              <a:t>Research triggered </a:t>
            </a:r>
            <a:r>
              <a:rPr lang="en-US" i="1" dirty="0">
                <a:solidFill>
                  <a:prstClr val="white"/>
                </a:solidFill>
                <a:latin typeface="Gotham Book"/>
                <a:cs typeface="Gotham Book"/>
              </a:rPr>
              <a:t>by the paper of </a:t>
            </a:r>
            <a:r>
              <a:rPr lang="en-US" i="1" dirty="0" err="1" smtClean="0">
                <a:solidFill>
                  <a:prstClr val="white"/>
                </a:solidFill>
                <a:latin typeface="Gotham Book"/>
                <a:cs typeface="Gotham Book"/>
              </a:rPr>
              <a:t>Yongheng-Zhenan</a:t>
            </a:r>
            <a:r>
              <a:rPr lang="en-US" dirty="0" smtClean="0">
                <a:solidFill>
                  <a:prstClr val="white"/>
                </a:solidFill>
                <a:latin typeface="Gotham Book"/>
                <a:cs typeface="Gotham Book"/>
              </a:rPr>
              <a:t>)</a:t>
            </a:r>
            <a:endParaRPr lang="en-US" dirty="0">
              <a:solidFill>
                <a:prstClr val="white"/>
              </a:solidFill>
              <a:latin typeface="Gotham Book"/>
              <a:cs typeface="Gotham Book"/>
            </a:endParaRPr>
          </a:p>
        </p:txBody>
      </p:sp>
      <p:sp>
        <p:nvSpPr>
          <p:cNvPr id="3" name="Rectangle 2"/>
          <p:cNvSpPr/>
          <p:nvPr/>
        </p:nvSpPr>
        <p:spPr>
          <a:xfrm>
            <a:off x="2286000" y="3105835"/>
            <a:ext cx="4572000" cy="646331"/>
          </a:xfrm>
          <a:prstGeom prst="rect">
            <a:avLst/>
          </a:prstGeom>
        </p:spPr>
        <p:txBody>
          <a:bodyPr>
            <a:spAutoFit/>
          </a:bodyPr>
          <a:lstStyle/>
          <a:p>
            <a:r>
              <a:rPr lang="it-IT" dirty="0"/>
              <a:t> </a:t>
            </a:r>
            <a:br>
              <a:rPr lang="it-IT" dirty="0"/>
            </a:br>
            <a:endParaRPr lang="en-US" dirty="0"/>
          </a:p>
        </p:txBody>
      </p:sp>
      <p:sp>
        <p:nvSpPr>
          <p:cNvPr id="7" name="Rectangle 6"/>
          <p:cNvSpPr/>
          <p:nvPr/>
        </p:nvSpPr>
        <p:spPr>
          <a:xfrm>
            <a:off x="2286000" y="3105835"/>
            <a:ext cx="4572000" cy="646331"/>
          </a:xfrm>
          <a:prstGeom prst="rect">
            <a:avLst/>
          </a:prstGeom>
        </p:spPr>
        <p:txBody>
          <a:bodyPr>
            <a:spAutoFit/>
          </a:bodyPr>
          <a:lstStyle/>
          <a:p>
            <a:r>
              <a:rPr lang="it-IT" dirty="0"/>
              <a:t> </a:t>
            </a:r>
            <a:br>
              <a:rPr lang="it-IT" dirty="0"/>
            </a:br>
            <a:endParaRPr lang="en-US" dirty="0"/>
          </a:p>
        </p:txBody>
      </p:sp>
      <p:sp>
        <p:nvSpPr>
          <p:cNvPr id="11"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2"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sp>
        <p:nvSpPr>
          <p:cNvPr id="4" name="Rectangle 3"/>
          <p:cNvSpPr/>
          <p:nvPr/>
        </p:nvSpPr>
        <p:spPr>
          <a:xfrm>
            <a:off x="457200" y="5496215"/>
            <a:ext cx="1475084" cy="369332"/>
          </a:xfrm>
          <a:prstGeom prst="rect">
            <a:avLst/>
          </a:prstGeom>
          <a:ln>
            <a:solidFill>
              <a:schemeClr val="accent1"/>
            </a:solidFill>
          </a:ln>
        </p:spPr>
        <p:txBody>
          <a:bodyPr wrap="none">
            <a:spAutoFit/>
          </a:bodyPr>
          <a:lstStyle/>
          <a:p>
            <a:r>
              <a:rPr lang="it-IT" dirty="0">
                <a:solidFill>
                  <a:schemeClr val="bg1"/>
                </a:solidFill>
              </a:rPr>
              <a:t>VIR-0364A-16</a:t>
            </a:r>
            <a:endParaRPr lang="en-US" dirty="0">
              <a:solidFill>
                <a:schemeClr val="bg1"/>
              </a:solidFill>
            </a:endParaRPr>
          </a:p>
        </p:txBody>
      </p:sp>
      <p:sp>
        <p:nvSpPr>
          <p:cNvPr id="13" name="TextBox 12"/>
          <p:cNvSpPr txBox="1"/>
          <p:nvPr/>
        </p:nvSpPr>
        <p:spPr>
          <a:xfrm>
            <a:off x="5581934" y="5680881"/>
            <a:ext cx="3152633" cy="369332"/>
          </a:xfrm>
          <a:prstGeom prst="rect">
            <a:avLst/>
          </a:prstGeom>
          <a:noFill/>
        </p:spPr>
        <p:txBody>
          <a:bodyPr wrap="square" rtlCol="0">
            <a:spAutoFit/>
          </a:bodyPr>
          <a:lstStyle/>
          <a:p>
            <a:r>
              <a:rPr lang="en-US" dirty="0" smtClean="0">
                <a:solidFill>
                  <a:schemeClr val="bg1"/>
                </a:solidFill>
                <a:latin typeface="Gotham Medium"/>
                <a:cs typeface="Gotham Medium"/>
              </a:rPr>
              <a:t>Thanks to Giovanni </a:t>
            </a:r>
            <a:r>
              <a:rPr lang="en-US" dirty="0" err="1" smtClean="0">
                <a:solidFill>
                  <a:schemeClr val="bg1"/>
                </a:solidFill>
                <a:latin typeface="Gotham Medium"/>
                <a:cs typeface="Gotham Medium"/>
              </a:rPr>
              <a:t>Losurdo</a:t>
            </a:r>
            <a:endParaRPr lang="en-US" dirty="0" smtClean="0">
              <a:solidFill>
                <a:schemeClr val="bg1"/>
              </a:solidFill>
              <a:latin typeface="Gotham Medium"/>
              <a:cs typeface="Gotham Medium"/>
            </a:endParaRPr>
          </a:p>
        </p:txBody>
      </p:sp>
    </p:spTree>
    <p:extLst>
      <p:ext uri="{BB962C8B-B14F-4D97-AF65-F5344CB8AC3E}">
        <p14:creationId xmlns:p14="http://schemas.microsoft.com/office/powerpoint/2010/main" val="2962062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“Noses”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44</a:t>
            </a:fld>
            <a:endParaRPr lang="en-US" dirty="0">
              <a:solidFill>
                <a:prstClr val="black">
                  <a:tint val="75000"/>
                </a:prstClr>
              </a:solidFill>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4148" y="2414759"/>
            <a:ext cx="4962205" cy="3723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95331" y="1264438"/>
            <a:ext cx="3620069" cy="4873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367823" y="811874"/>
            <a:ext cx="1475084" cy="369332"/>
          </a:xfrm>
          <a:prstGeom prst="rect">
            <a:avLst/>
          </a:prstGeom>
          <a:ln>
            <a:solidFill>
              <a:schemeClr val="accent1"/>
            </a:solidFill>
          </a:ln>
        </p:spPr>
        <p:txBody>
          <a:bodyPr wrap="none">
            <a:spAutoFit/>
          </a:bodyPr>
          <a:lstStyle/>
          <a:p>
            <a:r>
              <a:rPr lang="it-IT" dirty="0"/>
              <a:t>VIR-0364A-16</a:t>
            </a:r>
            <a:endParaRPr lang="en-US" dirty="0"/>
          </a:p>
        </p:txBody>
      </p:sp>
      <p:sp>
        <p:nvSpPr>
          <p:cNvPr id="7" name="TextBox 6"/>
          <p:cNvSpPr txBox="1"/>
          <p:nvPr/>
        </p:nvSpPr>
        <p:spPr>
          <a:xfrm>
            <a:off x="38100" y="948354"/>
            <a:ext cx="5078253" cy="707886"/>
          </a:xfrm>
          <a:prstGeom prst="rect">
            <a:avLst/>
          </a:prstGeom>
          <a:noFill/>
        </p:spPr>
        <p:txBody>
          <a:bodyPr wrap="square" rtlCol="0">
            <a:spAutoFit/>
          </a:bodyPr>
          <a:lstStyle/>
          <a:p>
            <a:r>
              <a:rPr lang="en-US" sz="2000" dirty="0" smtClean="0">
                <a:latin typeface="Gotham Medium"/>
                <a:cs typeface="Gotham Medium"/>
              </a:rPr>
              <a:t>The noses are due to the 3 supports of the lower clamp </a:t>
            </a:r>
          </a:p>
        </p:txBody>
      </p:sp>
    </p:spTree>
    <p:extLst>
      <p:ext uri="{BB962C8B-B14F-4D97-AF65-F5344CB8AC3E}">
        <p14:creationId xmlns:p14="http://schemas.microsoft.com/office/powerpoint/2010/main" val="1240875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Raman measurement of bubbles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45</a:t>
            </a:fld>
            <a:endParaRPr lang="en-US" dirty="0">
              <a:solidFill>
                <a:prstClr val="black">
                  <a:tint val="75000"/>
                </a:prstClr>
              </a:solidFill>
            </a:endParaRPr>
          </a:p>
        </p:txBody>
      </p:sp>
      <p:sp>
        <p:nvSpPr>
          <p:cNvPr id="11" name="Rectangle 10"/>
          <p:cNvSpPr/>
          <p:nvPr/>
        </p:nvSpPr>
        <p:spPr>
          <a:xfrm>
            <a:off x="2286000" y="3105835"/>
            <a:ext cx="4572000" cy="646331"/>
          </a:xfrm>
          <a:prstGeom prst="rect">
            <a:avLst/>
          </a:prstGeom>
        </p:spPr>
        <p:txBody>
          <a:bodyPr>
            <a:spAutoFit/>
          </a:bodyPr>
          <a:lstStyle/>
          <a:p>
            <a:r>
              <a:rPr lang="it-IT" dirty="0"/>
              <a:t> </a:t>
            </a:r>
            <a:br>
              <a:rPr lang="it-IT" dirty="0"/>
            </a:br>
            <a:endParaRPr lang="en-US" dirty="0"/>
          </a:p>
        </p:txBody>
      </p:sp>
      <p:sp>
        <p:nvSpPr>
          <p:cNvPr id="12"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13"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pic>
        <p:nvPicPr>
          <p:cNvPr id="1036" name="Picture 1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38225" y="715969"/>
            <a:ext cx="6937375" cy="4571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155574" y="5301391"/>
            <a:ext cx="8937625" cy="1231106"/>
          </a:xfrm>
          <a:prstGeom prst="rect">
            <a:avLst/>
          </a:prstGeom>
          <a:noFill/>
        </p:spPr>
        <p:txBody>
          <a:bodyPr wrap="square" rtlCol="0">
            <a:spAutoFit/>
          </a:bodyPr>
          <a:lstStyle/>
          <a:p>
            <a:r>
              <a:rPr lang="it-IT" sz="2000" dirty="0" smtClean="0"/>
              <a:t>- It is impossible to descriminate between the contribution of fused silica and the bubbles</a:t>
            </a:r>
            <a:r>
              <a:rPr lang="it-IT" sz="2000" dirty="0"/>
              <a:t/>
            </a:r>
            <a:br>
              <a:rPr lang="it-IT" sz="2000" dirty="0"/>
            </a:br>
            <a:r>
              <a:rPr lang="it-IT" sz="2000" dirty="0" smtClean="0"/>
              <a:t>- to identify H</a:t>
            </a:r>
            <a:r>
              <a:rPr lang="it-IT" sz="2000" baseline="-25000" dirty="0" smtClean="0"/>
              <a:t>2</a:t>
            </a:r>
            <a:r>
              <a:rPr lang="it-IT" sz="2000" dirty="0" smtClean="0"/>
              <a:t>, a more powerful Raman (larger frequency range) is required</a:t>
            </a:r>
            <a:endParaRPr lang="it-IT" sz="2000" baseline="-25000" dirty="0"/>
          </a:p>
          <a:p>
            <a:endParaRPr lang="en-US" sz="1400" dirty="0" smtClean="0">
              <a:latin typeface="Gotham Medium"/>
              <a:cs typeface="Gotham Medium"/>
            </a:endParaRPr>
          </a:p>
        </p:txBody>
      </p:sp>
      <p:sp>
        <p:nvSpPr>
          <p:cNvPr id="3" name="TextBox 2"/>
          <p:cNvSpPr txBox="1"/>
          <p:nvPr/>
        </p:nvSpPr>
        <p:spPr>
          <a:xfrm>
            <a:off x="3548417" y="1821555"/>
            <a:ext cx="3084394" cy="369332"/>
          </a:xfrm>
          <a:prstGeom prst="rect">
            <a:avLst/>
          </a:prstGeom>
          <a:noFill/>
        </p:spPr>
        <p:txBody>
          <a:bodyPr wrap="square" rtlCol="0">
            <a:spAutoFit/>
          </a:bodyPr>
          <a:lstStyle/>
          <a:p>
            <a:r>
              <a:rPr lang="en-US" dirty="0" smtClean="0">
                <a:solidFill>
                  <a:srgbClr val="FF0000"/>
                </a:solidFill>
                <a:latin typeface="Gotham Medium"/>
                <a:cs typeface="Gotham Medium"/>
              </a:rPr>
              <a:t>Thanks to </a:t>
            </a:r>
            <a:r>
              <a:rPr lang="en-US" dirty="0" err="1" smtClean="0">
                <a:solidFill>
                  <a:srgbClr val="FF0000"/>
                </a:solidFill>
                <a:latin typeface="Gotham Medium"/>
                <a:cs typeface="Gotham Medium"/>
              </a:rPr>
              <a:t>Fiodor</a:t>
            </a:r>
            <a:r>
              <a:rPr lang="en-US" dirty="0" smtClean="0">
                <a:solidFill>
                  <a:srgbClr val="FF0000"/>
                </a:solidFill>
                <a:latin typeface="Gotham Medium"/>
                <a:cs typeface="Gotham Medium"/>
              </a:rPr>
              <a:t> </a:t>
            </a:r>
            <a:r>
              <a:rPr lang="en-US" dirty="0" err="1" smtClean="0">
                <a:solidFill>
                  <a:srgbClr val="FF0000"/>
                </a:solidFill>
                <a:latin typeface="Gotham Medium"/>
                <a:cs typeface="Gotham Medium"/>
              </a:rPr>
              <a:t>Sorrentino</a:t>
            </a:r>
            <a:endParaRPr lang="en-US" dirty="0" smtClean="0">
              <a:solidFill>
                <a:srgbClr val="FF0000"/>
              </a:solidFill>
              <a:latin typeface="Gotham Medium"/>
              <a:cs typeface="Gotham Medium"/>
            </a:endParaRPr>
          </a:p>
        </p:txBody>
      </p:sp>
    </p:spTree>
    <p:extLst>
      <p:ext uri="{BB962C8B-B14F-4D97-AF65-F5344CB8AC3E}">
        <p14:creationId xmlns:p14="http://schemas.microsoft.com/office/powerpoint/2010/main" val="2677257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Welding tests</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46</a:t>
            </a:fld>
            <a:endParaRPr lang="en-US" dirty="0">
              <a:solidFill>
                <a:prstClr val="black">
                  <a:tint val="75000"/>
                </a:prstClr>
              </a:solidFill>
            </a:endParaRPr>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3786" y="1084831"/>
            <a:ext cx="5899982" cy="4423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980418"/>
            <a:ext cx="3236612" cy="4528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9771" y="5508636"/>
            <a:ext cx="57054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60185" y="5508636"/>
            <a:ext cx="1433015" cy="338554"/>
          </a:xfrm>
          <a:prstGeom prst="rect">
            <a:avLst/>
          </a:prstGeom>
          <a:noFill/>
          <a:ln>
            <a:solidFill>
              <a:schemeClr val="accent1"/>
            </a:solidFill>
          </a:ln>
        </p:spPr>
        <p:txBody>
          <a:bodyPr wrap="square" rtlCol="0">
            <a:spAutoFit/>
          </a:bodyPr>
          <a:lstStyle/>
          <a:p>
            <a:pPr algn="ctr"/>
            <a:r>
              <a:rPr lang="en-US" sz="1600" dirty="0" smtClean="0">
                <a:latin typeface="Gotham Medium"/>
                <a:cs typeface="Gotham Medium"/>
              </a:rPr>
              <a:t>Urbino Group</a:t>
            </a:r>
          </a:p>
        </p:txBody>
      </p:sp>
      <p:sp>
        <p:nvSpPr>
          <p:cNvPr id="7" name="TextBox 6"/>
          <p:cNvSpPr txBox="1"/>
          <p:nvPr/>
        </p:nvSpPr>
        <p:spPr>
          <a:xfrm>
            <a:off x="6364610" y="457198"/>
            <a:ext cx="2550790" cy="523220"/>
          </a:xfrm>
          <a:prstGeom prst="rect">
            <a:avLst/>
          </a:prstGeom>
          <a:noFill/>
        </p:spPr>
        <p:txBody>
          <a:bodyPr wrap="square" rtlCol="0">
            <a:spAutoFit/>
          </a:bodyPr>
          <a:lstStyle/>
          <a:p>
            <a:r>
              <a:rPr lang="en-US" sz="1400" dirty="0" smtClean="0">
                <a:solidFill>
                  <a:srgbClr val="FF0000"/>
                </a:solidFill>
                <a:latin typeface="Gotham Medium"/>
                <a:cs typeface="Gotham Medium"/>
              </a:rPr>
              <a:t>Is there a geometrical reason related to the anchors??</a:t>
            </a:r>
          </a:p>
        </p:txBody>
      </p:sp>
      <p:cxnSp>
        <p:nvCxnSpPr>
          <p:cNvPr id="9" name="Straight Arrow Connector 8"/>
          <p:cNvCxnSpPr/>
          <p:nvPr/>
        </p:nvCxnSpPr>
        <p:spPr>
          <a:xfrm>
            <a:off x="7519916" y="980418"/>
            <a:ext cx="140269" cy="203573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7171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results</a:t>
            </a:r>
            <a:endParaRPr lang="en-US" dirty="0"/>
          </a:p>
        </p:txBody>
      </p:sp>
      <p:sp>
        <p:nvSpPr>
          <p:cNvPr id="3" name="Content Placeholder 2"/>
          <p:cNvSpPr>
            <a:spLocks noGrp="1"/>
          </p:cNvSpPr>
          <p:nvPr>
            <p:ph idx="1"/>
          </p:nvPr>
        </p:nvSpPr>
        <p:spPr>
          <a:xfrm>
            <a:off x="457200" y="893762"/>
            <a:ext cx="8229600" cy="1794847"/>
          </a:xfrm>
        </p:spPr>
        <p:txBody>
          <a:bodyPr/>
          <a:lstStyle/>
          <a:p>
            <a:r>
              <a:rPr lang="en-US" dirty="0" smtClean="0"/>
              <a:t>Bubbles found in several samples of </a:t>
            </a:r>
            <a:r>
              <a:rPr lang="en-US" dirty="0" err="1" smtClean="0"/>
              <a:t>AdV</a:t>
            </a:r>
            <a:r>
              <a:rPr lang="en-US" dirty="0" smtClean="0"/>
              <a:t>..not in all</a:t>
            </a:r>
          </a:p>
          <a:p>
            <a:endParaRPr lang="en-US" dirty="0" smtClean="0"/>
          </a:p>
          <a:p>
            <a:r>
              <a:rPr lang="en-US" dirty="0" smtClean="0"/>
              <a:t>Bubbles were found in particular formations, which present on the welding where there are 3 “noses” at 120°, associated to the ”shadow” of graphite holders on the machine</a:t>
            </a:r>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47</a:t>
            </a:fld>
            <a:endParaRPr lang="en-US" dirty="0">
              <a:solidFill>
                <a:prstClr val="black">
                  <a:tint val="75000"/>
                </a:prstClr>
              </a:solidFil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06453" y="3070753"/>
            <a:ext cx="4092591" cy="307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77755" y="2934267"/>
            <a:ext cx="4483290" cy="2554545"/>
          </a:xfrm>
          <a:prstGeom prst="rect">
            <a:avLst/>
          </a:prstGeom>
          <a:noFill/>
        </p:spPr>
        <p:txBody>
          <a:bodyPr wrap="square" rtlCol="0">
            <a:spAutoFit/>
          </a:bodyPr>
          <a:lstStyle/>
          <a:p>
            <a:pPr marL="342900" indent="-342900">
              <a:buSzPct val="60000"/>
              <a:buFont typeface="Wingdings" panose="05000000000000000000" pitchFamily="2" charset="2"/>
              <a:buChar char="q"/>
            </a:pPr>
            <a:r>
              <a:rPr lang="en-US" sz="2000" dirty="0">
                <a:solidFill>
                  <a:schemeClr val="tx1">
                    <a:lumMod val="85000"/>
                    <a:lumOff val="15000"/>
                  </a:schemeClr>
                </a:solidFill>
                <a:latin typeface="Gotham Light"/>
              </a:rPr>
              <a:t>In the V+ samples available </a:t>
            </a:r>
            <a:r>
              <a:rPr lang="en-US" sz="2000" dirty="0" smtClean="0">
                <a:solidFill>
                  <a:schemeClr val="tx1">
                    <a:lumMod val="85000"/>
                    <a:lumOff val="15000"/>
                  </a:schemeClr>
                </a:solidFill>
                <a:latin typeface="Gotham Light"/>
              </a:rPr>
              <a:t>no </a:t>
            </a:r>
            <a:r>
              <a:rPr lang="en-US" sz="2000" dirty="0">
                <a:solidFill>
                  <a:schemeClr val="tx1">
                    <a:lumMod val="85000"/>
                    <a:lumOff val="15000"/>
                  </a:schemeClr>
                </a:solidFill>
                <a:latin typeface="Gotham Light"/>
              </a:rPr>
              <a:t>bubbles have been found and in this case the welding has no </a:t>
            </a:r>
            <a:r>
              <a:rPr lang="en-US" sz="2000" dirty="0" smtClean="0">
                <a:solidFill>
                  <a:schemeClr val="tx1">
                    <a:lumMod val="85000"/>
                    <a:lumOff val="15000"/>
                  </a:schemeClr>
                </a:solidFill>
                <a:latin typeface="Gotham Light"/>
              </a:rPr>
              <a:t>noses</a:t>
            </a:r>
          </a:p>
          <a:p>
            <a:pPr marL="342900" indent="-342900">
              <a:buSzPct val="60000"/>
              <a:buFont typeface="Wingdings" panose="05000000000000000000" pitchFamily="2" charset="2"/>
              <a:buChar char="q"/>
            </a:pPr>
            <a:endParaRPr lang="en-US" sz="2000" dirty="0" smtClean="0">
              <a:solidFill>
                <a:schemeClr val="tx1">
                  <a:lumMod val="85000"/>
                  <a:lumOff val="15000"/>
                </a:schemeClr>
              </a:solidFill>
              <a:latin typeface="Gotham Light"/>
            </a:endParaRPr>
          </a:p>
          <a:p>
            <a:pPr marL="342900" indent="-342900">
              <a:buSzPct val="60000"/>
              <a:buFont typeface="Wingdings" panose="05000000000000000000" pitchFamily="2" charset="2"/>
              <a:buChar char="q"/>
            </a:pPr>
            <a:r>
              <a:rPr lang="en-US" sz="2000" dirty="0" smtClean="0">
                <a:solidFill>
                  <a:schemeClr val="tx1">
                    <a:lumMod val="85000"/>
                    <a:lumOff val="15000"/>
                  </a:schemeClr>
                </a:solidFill>
                <a:latin typeface="Gotham Light"/>
              </a:rPr>
              <a:t>A series of test with different configuration was performed but it didn’t give a definitive answer</a:t>
            </a:r>
            <a:endParaRPr lang="en-US" sz="2000" dirty="0">
              <a:solidFill>
                <a:schemeClr val="tx1">
                  <a:lumMod val="85000"/>
                  <a:lumOff val="15000"/>
                </a:schemeClr>
              </a:solidFill>
              <a:latin typeface="Gotham Light"/>
            </a:endParaRPr>
          </a:p>
          <a:p>
            <a:pPr marL="342900" indent="-342900">
              <a:buSzPct val="60000"/>
              <a:buFont typeface="Wingdings" panose="05000000000000000000" pitchFamily="2" charset="2"/>
              <a:buChar char="q"/>
            </a:pPr>
            <a:endParaRPr lang="en-US" sz="2000" dirty="0" smtClean="0">
              <a:solidFill>
                <a:schemeClr val="tx1">
                  <a:lumMod val="85000"/>
                  <a:lumOff val="15000"/>
                </a:schemeClr>
              </a:solidFill>
              <a:latin typeface="Gotham Light"/>
            </a:endParaRPr>
          </a:p>
        </p:txBody>
      </p:sp>
    </p:spTree>
    <p:extLst>
      <p:ext uri="{BB962C8B-B14F-4D97-AF65-F5344CB8AC3E}">
        <p14:creationId xmlns:p14="http://schemas.microsoft.com/office/powerpoint/2010/main" val="2221209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FEM Simulation</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48</a:t>
            </a:fld>
            <a:endParaRPr lang="en-US" dirty="0">
              <a:solidFill>
                <a:prstClr val="black">
                  <a:tint val="75000"/>
                </a:prstClr>
              </a:solidFill>
            </a:endParaRPr>
          </a:p>
        </p:txBody>
      </p:sp>
      <p:sp>
        <p:nvSpPr>
          <p:cNvPr id="7" name="Date Placeholder 3"/>
          <p:cNvSpPr>
            <a:spLocks noGrp="1"/>
          </p:cNvSpPr>
          <p:nvPr>
            <p:ph type="dt" sz="half" idx="10"/>
          </p:nvPr>
        </p:nvSpPr>
        <p:spPr>
          <a:xfrm>
            <a:off x="457200" y="6356361"/>
            <a:ext cx="2362200" cy="365125"/>
          </a:xfrm>
        </p:spPr>
        <p:txBody>
          <a:bodyPr/>
          <a:lstStyle/>
          <a:p>
            <a:r>
              <a:rPr lang="it-IT" dirty="0" smtClean="0">
                <a:solidFill>
                  <a:prstClr val="black">
                    <a:tint val="75000"/>
                  </a:prstClr>
                </a:solidFill>
              </a:rPr>
              <a:t>LVC, Glasgow, Sep 1, 2016</a:t>
            </a:r>
            <a:endParaRPr lang="en-US" dirty="0">
              <a:solidFill>
                <a:prstClr val="black">
                  <a:tint val="75000"/>
                </a:prstClr>
              </a:solidFill>
            </a:endParaRPr>
          </a:p>
        </p:txBody>
      </p:sp>
      <p:sp>
        <p:nvSpPr>
          <p:cNvPr id="8" name="Footer Placeholder 3"/>
          <p:cNvSpPr>
            <a:spLocks noGrp="1"/>
          </p:cNvSpPr>
          <p:nvPr>
            <p:ph type="ftr" sz="quarter" idx="11"/>
          </p:nvPr>
        </p:nvSpPr>
        <p:spPr>
          <a:xfrm>
            <a:off x="2819400" y="6356361"/>
            <a:ext cx="4191000" cy="365125"/>
          </a:xfrm>
        </p:spPr>
        <p:txBody>
          <a:bodyPr/>
          <a:lstStyle/>
          <a:p>
            <a:r>
              <a:rPr lang="en-US" dirty="0" smtClean="0">
                <a:solidFill>
                  <a:prstClr val="black">
                    <a:tint val="75000"/>
                  </a:prstClr>
                </a:solidFill>
              </a:rPr>
              <a:t>F. Travasso on behalf of Monolithic Group</a:t>
            </a:r>
          </a:p>
        </p:txBody>
      </p:sp>
      <p:pic>
        <p:nvPicPr>
          <p:cNvPr id="16" name="Picture 15"/>
          <p:cNvPicPr/>
          <p:nvPr/>
        </p:nvPicPr>
        <p:blipFill>
          <a:blip r:embed="rId2">
            <a:extLst>
              <a:ext uri="{28A0092B-C50C-407E-A947-70E740481C1C}">
                <a14:useLocalDpi xmlns:a14="http://schemas.microsoft.com/office/drawing/2010/main"/>
              </a:ext>
            </a:extLst>
          </a:blip>
          <a:srcRect/>
          <a:stretch>
            <a:fillRect/>
          </a:stretch>
        </p:blipFill>
        <p:spPr bwMode="auto">
          <a:xfrm>
            <a:off x="182245" y="893762"/>
            <a:ext cx="4976609" cy="3814716"/>
          </a:xfrm>
          <a:prstGeom prst="rect">
            <a:avLst/>
          </a:prstGeom>
          <a:noFill/>
          <a:ln>
            <a:noFill/>
          </a:ln>
        </p:spPr>
      </p:pic>
      <p:pic>
        <p:nvPicPr>
          <p:cNvPr id="18" name="Picture 17"/>
          <p:cNvPicPr/>
          <p:nvPr/>
        </p:nvPicPr>
        <p:blipFill rotWithShape="1">
          <a:blip r:embed="rId3" cstate="screen">
            <a:extLst>
              <a:ext uri="{28A0092B-C50C-407E-A947-70E740481C1C}">
                <a14:useLocalDpi xmlns:a14="http://schemas.microsoft.com/office/drawing/2010/main"/>
              </a:ext>
            </a:extLst>
          </a:blip>
          <a:srcRect t="5781" r="22466"/>
          <a:stretch/>
        </p:blipFill>
        <p:spPr bwMode="auto">
          <a:xfrm>
            <a:off x="5546867" y="893762"/>
            <a:ext cx="3368533" cy="3477937"/>
          </a:xfrm>
          <a:prstGeom prst="rect">
            <a:avLst/>
          </a:prstGeom>
          <a:ln>
            <a:noFill/>
          </a:ln>
          <a:extLst>
            <a:ext uri="{53640926-AAD7-44D8-BBD7-CCE9431645EC}">
              <a14:shadowObscured xmlns:a14="http://schemas.microsoft.com/office/drawing/2010/main"/>
            </a:ext>
          </a:extLst>
        </p:spPr>
      </p:pic>
      <p:sp>
        <p:nvSpPr>
          <p:cNvPr id="19" name="Rectangle 18"/>
          <p:cNvSpPr/>
          <p:nvPr/>
        </p:nvSpPr>
        <p:spPr>
          <a:xfrm>
            <a:off x="73060" y="5033200"/>
            <a:ext cx="8961756" cy="1200329"/>
          </a:xfrm>
          <a:prstGeom prst="rect">
            <a:avLst/>
          </a:prstGeom>
        </p:spPr>
        <p:txBody>
          <a:bodyPr wrap="square">
            <a:spAutoFit/>
          </a:bodyPr>
          <a:lstStyle/>
          <a:p>
            <a:r>
              <a:rPr lang="en-US" b="1" dirty="0" smtClean="0"/>
              <a:t>Paola </a:t>
            </a:r>
            <a:r>
              <a:rPr lang="en-US" b="1" dirty="0" err="1" smtClean="0"/>
              <a:t>Puppo</a:t>
            </a:r>
            <a:r>
              <a:rPr lang="en-US" b="1" dirty="0" smtClean="0"/>
              <a:t> simulated two </a:t>
            </a:r>
            <a:r>
              <a:rPr lang="en-US" b="1" dirty="0"/>
              <a:t>different bubble sizes </a:t>
            </a:r>
            <a:r>
              <a:rPr lang="en-US" b="1" dirty="0" smtClean="0"/>
              <a:t>with three configurations</a:t>
            </a:r>
            <a:r>
              <a:rPr lang="en-US" b="1" dirty="0"/>
              <a:t>:</a:t>
            </a:r>
            <a:endParaRPr lang="it-IT" b="1" dirty="0"/>
          </a:p>
          <a:p>
            <a:pPr lvl="0"/>
            <a:r>
              <a:rPr lang="en-US" dirty="0" smtClean="0"/>
              <a:t>a - bubbles </a:t>
            </a:r>
            <a:r>
              <a:rPr lang="en-US" dirty="0"/>
              <a:t>of 5 um diameter</a:t>
            </a:r>
            <a:r>
              <a:rPr lang="en-GB" dirty="0"/>
              <a:t> distant 20um to each other and placed at 5um from the edge;</a:t>
            </a:r>
            <a:endParaRPr lang="it-IT" dirty="0"/>
          </a:p>
          <a:p>
            <a:pPr lvl="0"/>
            <a:r>
              <a:rPr lang="en-US" dirty="0" smtClean="0"/>
              <a:t>b - bubbles </a:t>
            </a:r>
            <a:r>
              <a:rPr lang="en-US" dirty="0"/>
              <a:t>of 30 um diameter distant 5um one to the other </a:t>
            </a:r>
            <a:r>
              <a:rPr lang="en-GB" dirty="0"/>
              <a:t>placed at 5um from to the edge;</a:t>
            </a:r>
            <a:endParaRPr lang="it-IT" dirty="0"/>
          </a:p>
          <a:p>
            <a:pPr lvl="0"/>
            <a:r>
              <a:rPr lang="en-US" dirty="0" smtClean="0"/>
              <a:t>c - bubbles </a:t>
            </a:r>
            <a:r>
              <a:rPr lang="en-US" dirty="0"/>
              <a:t>of 30 um diameter distant 5um one to the other </a:t>
            </a:r>
            <a:r>
              <a:rPr lang="en-GB" dirty="0"/>
              <a:t>placed at 20um from to the edge;</a:t>
            </a:r>
            <a:endParaRPr lang="it-IT" dirty="0"/>
          </a:p>
        </p:txBody>
      </p:sp>
      <p:sp>
        <p:nvSpPr>
          <p:cNvPr id="3" name="Rectangle 2"/>
          <p:cNvSpPr/>
          <p:nvPr/>
        </p:nvSpPr>
        <p:spPr>
          <a:xfrm>
            <a:off x="6983116" y="4523812"/>
            <a:ext cx="1475084" cy="369332"/>
          </a:xfrm>
          <a:prstGeom prst="rect">
            <a:avLst/>
          </a:prstGeom>
          <a:ln>
            <a:solidFill>
              <a:schemeClr val="accent1"/>
            </a:solidFill>
          </a:ln>
        </p:spPr>
        <p:txBody>
          <a:bodyPr wrap="none">
            <a:spAutoFit/>
          </a:bodyPr>
          <a:lstStyle/>
          <a:p>
            <a:r>
              <a:rPr lang="it-IT" dirty="0"/>
              <a:t>VIR-0378A-16</a:t>
            </a:r>
            <a:endParaRPr lang="en-US" dirty="0"/>
          </a:p>
        </p:txBody>
      </p:sp>
    </p:spTree>
    <p:extLst>
      <p:ext uri="{BB962C8B-B14F-4D97-AF65-F5344CB8AC3E}">
        <p14:creationId xmlns:p14="http://schemas.microsoft.com/office/powerpoint/2010/main" val="3313904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 partial results</a:t>
            </a:r>
            <a:endParaRPr lang="en-US" dirty="0"/>
          </a:p>
        </p:txBody>
      </p:sp>
      <p:sp>
        <p:nvSpPr>
          <p:cNvPr id="3" name="Content Placeholder 2"/>
          <p:cNvSpPr>
            <a:spLocks noGrp="1"/>
          </p:cNvSpPr>
          <p:nvPr>
            <p:ph idx="1"/>
          </p:nvPr>
        </p:nvSpPr>
        <p:spPr>
          <a:xfrm>
            <a:off x="457200" y="1146412"/>
            <a:ext cx="8229600" cy="5101989"/>
          </a:xfrm>
        </p:spPr>
        <p:txBody>
          <a:bodyPr>
            <a:normAutofit fontScale="92500" lnSpcReduction="10000"/>
          </a:bodyPr>
          <a:lstStyle/>
          <a:p>
            <a:pPr lvl="0"/>
            <a:r>
              <a:rPr lang="en-US" dirty="0" smtClean="0"/>
              <a:t>A </a:t>
            </a:r>
            <a:r>
              <a:rPr lang="en-US" dirty="0" smtClean="0">
                <a:solidFill>
                  <a:srgbClr val="FF0000"/>
                </a:solidFill>
              </a:rPr>
              <a:t>gas </a:t>
            </a:r>
            <a:r>
              <a:rPr lang="en-US" dirty="0" smtClean="0"/>
              <a:t>pressure of 1atm does </a:t>
            </a:r>
            <a:r>
              <a:rPr lang="en-US" dirty="0" smtClean="0">
                <a:solidFill>
                  <a:srgbClr val="FF0000"/>
                </a:solidFill>
              </a:rPr>
              <a:t>not modify </a:t>
            </a:r>
            <a:r>
              <a:rPr lang="en-US" dirty="0" smtClean="0"/>
              <a:t>significantly the stress distribution inside it;</a:t>
            </a:r>
          </a:p>
          <a:p>
            <a:pPr lvl="0"/>
            <a:endParaRPr lang="it-IT" sz="900" dirty="0" smtClean="0"/>
          </a:p>
          <a:p>
            <a:pPr lvl="0"/>
            <a:r>
              <a:rPr lang="en-US" dirty="0" smtClean="0"/>
              <a:t>In the </a:t>
            </a:r>
            <a:r>
              <a:rPr lang="en-US" b="1" dirty="0" smtClean="0">
                <a:solidFill>
                  <a:schemeClr val="tx2">
                    <a:lumMod val="60000"/>
                    <a:lumOff val="40000"/>
                  </a:schemeClr>
                </a:solidFill>
              </a:rPr>
              <a:t>case a</a:t>
            </a:r>
            <a:r>
              <a:rPr lang="en-US" b="1" dirty="0" smtClean="0"/>
              <a:t> </a:t>
            </a:r>
            <a:r>
              <a:rPr lang="en-US" dirty="0" smtClean="0"/>
              <a:t>the stress distribution is </a:t>
            </a:r>
            <a:r>
              <a:rPr lang="en-US" b="1" dirty="0" smtClean="0">
                <a:solidFill>
                  <a:schemeClr val="tx2">
                    <a:lumMod val="60000"/>
                    <a:lumOff val="40000"/>
                  </a:schemeClr>
                </a:solidFill>
              </a:rPr>
              <a:t>not critical</a:t>
            </a:r>
            <a:r>
              <a:rPr lang="en-US" dirty="0" smtClean="0"/>
              <a:t>.</a:t>
            </a:r>
          </a:p>
          <a:p>
            <a:pPr lvl="0"/>
            <a:endParaRPr lang="it-IT" sz="900" dirty="0" smtClean="0"/>
          </a:p>
          <a:p>
            <a:pPr lvl="0"/>
            <a:r>
              <a:rPr lang="en-US" dirty="0" smtClean="0"/>
              <a:t>In the </a:t>
            </a:r>
            <a:r>
              <a:rPr lang="en-US" dirty="0" smtClean="0">
                <a:solidFill>
                  <a:srgbClr val="00B050"/>
                </a:solidFill>
              </a:rPr>
              <a:t>case b</a:t>
            </a:r>
            <a:r>
              <a:rPr lang="en-US" dirty="0" smtClean="0"/>
              <a:t> the stress reaches values greater than </a:t>
            </a:r>
            <a:r>
              <a:rPr lang="en-US" dirty="0" smtClean="0">
                <a:solidFill>
                  <a:srgbClr val="00B050"/>
                </a:solidFill>
              </a:rPr>
              <a:t>130 MPa </a:t>
            </a:r>
            <a:r>
              <a:rPr lang="en-US" dirty="0" smtClean="0"/>
              <a:t>on the edge;</a:t>
            </a:r>
          </a:p>
          <a:p>
            <a:pPr lvl="0"/>
            <a:endParaRPr lang="it-IT" sz="900" dirty="0" smtClean="0"/>
          </a:p>
          <a:p>
            <a:pPr lvl="0"/>
            <a:r>
              <a:rPr lang="en-US" dirty="0" smtClean="0"/>
              <a:t>In the </a:t>
            </a:r>
            <a:r>
              <a:rPr lang="en-US" dirty="0" smtClean="0">
                <a:solidFill>
                  <a:srgbClr val="FFC000"/>
                </a:solidFill>
              </a:rPr>
              <a:t>case c</a:t>
            </a:r>
            <a:r>
              <a:rPr lang="en-US" dirty="0" smtClean="0"/>
              <a:t> the stress reaches values greater than </a:t>
            </a:r>
            <a:r>
              <a:rPr lang="en-US" dirty="0" smtClean="0">
                <a:solidFill>
                  <a:srgbClr val="FFC000"/>
                </a:solidFill>
              </a:rPr>
              <a:t>40 MPa </a:t>
            </a:r>
            <a:r>
              <a:rPr lang="en-US" dirty="0" smtClean="0"/>
              <a:t>on the edge;</a:t>
            </a:r>
          </a:p>
          <a:p>
            <a:pPr marL="0" lvl="0" indent="0">
              <a:buNone/>
            </a:pPr>
            <a:endParaRPr lang="it-IT" dirty="0" smtClean="0"/>
          </a:p>
          <a:p>
            <a:pPr marL="0" indent="0">
              <a:buNone/>
            </a:pPr>
            <a:r>
              <a:rPr lang="en-US" dirty="0" smtClean="0"/>
              <a:t>From </a:t>
            </a:r>
            <a:r>
              <a:rPr lang="en-US" dirty="0"/>
              <a:t>this partial and still preliminary results we can say that the most important results is related to </a:t>
            </a:r>
            <a:r>
              <a:rPr lang="en-US" dirty="0">
                <a:solidFill>
                  <a:srgbClr val="FF0000"/>
                </a:solidFill>
              </a:rPr>
              <a:t>the distance the between the bubble and the edge. </a:t>
            </a:r>
            <a:endParaRPr lang="en-US" dirty="0" smtClean="0">
              <a:solidFill>
                <a:srgbClr val="FF0000"/>
              </a:solidFill>
            </a:endParaRPr>
          </a:p>
          <a:p>
            <a:pPr marL="0" indent="0">
              <a:buNone/>
            </a:pPr>
            <a:endParaRPr lang="en-US" dirty="0"/>
          </a:p>
          <a:p>
            <a:pPr marL="0" indent="0">
              <a:buNone/>
            </a:pPr>
            <a:r>
              <a:rPr lang="en-US" dirty="0" smtClean="0"/>
              <a:t>Real distribution: there </a:t>
            </a:r>
            <a:r>
              <a:rPr lang="en-US" dirty="0"/>
              <a:t>can be a configuration in which the stress on the edge is very close to the breaking stress of the glass so it is enough a small perturbation that can increase the stress up to the critical values. </a:t>
            </a:r>
            <a:endParaRPr lang="it-IT" dirty="0"/>
          </a:p>
          <a:p>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49</a:t>
            </a:fld>
            <a:endParaRPr lang="en-US" dirty="0">
              <a:solidFill>
                <a:prstClr val="black">
                  <a:tint val="75000"/>
                </a:prstClr>
              </a:solidFill>
            </a:endParaRPr>
          </a:p>
        </p:txBody>
      </p:sp>
      <p:sp>
        <p:nvSpPr>
          <p:cNvPr id="7" name="Rectangle 6"/>
          <p:cNvSpPr/>
          <p:nvPr/>
        </p:nvSpPr>
        <p:spPr>
          <a:xfrm>
            <a:off x="6952397" y="709096"/>
            <a:ext cx="1475084" cy="369332"/>
          </a:xfrm>
          <a:prstGeom prst="rect">
            <a:avLst/>
          </a:prstGeom>
          <a:ln>
            <a:solidFill>
              <a:schemeClr val="accent1"/>
            </a:solidFill>
          </a:ln>
        </p:spPr>
        <p:txBody>
          <a:bodyPr wrap="none">
            <a:spAutoFit/>
          </a:bodyPr>
          <a:lstStyle/>
          <a:p>
            <a:r>
              <a:rPr lang="it-IT" dirty="0"/>
              <a:t>VIR-0378A-16</a:t>
            </a:r>
            <a:endParaRPr lang="en-US" dirty="0"/>
          </a:p>
        </p:txBody>
      </p:sp>
    </p:spTree>
    <p:extLst>
      <p:ext uri="{BB962C8B-B14F-4D97-AF65-F5344CB8AC3E}">
        <p14:creationId xmlns:p14="http://schemas.microsoft.com/office/powerpoint/2010/main" val="912809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Payload Test Facility</a:t>
            </a:r>
            <a:endParaRPr lang="en-US" dirty="0"/>
          </a:p>
        </p:txBody>
      </p:sp>
      <p:sp>
        <p:nvSpPr>
          <p:cNvPr id="3" name="Content Placeholder 2"/>
          <p:cNvSpPr>
            <a:spLocks noGrp="1"/>
          </p:cNvSpPr>
          <p:nvPr>
            <p:ph idx="1"/>
          </p:nvPr>
        </p:nvSpPr>
        <p:spPr>
          <a:xfrm>
            <a:off x="38100" y="980284"/>
            <a:ext cx="4319516" cy="5188504"/>
          </a:xfrm>
        </p:spPr>
        <p:txBody>
          <a:bodyPr>
            <a:normAutofit/>
          </a:bodyPr>
          <a:lstStyle/>
          <a:p>
            <a:pPr marL="0" indent="0">
              <a:buNone/>
            </a:pPr>
            <a:r>
              <a:rPr lang="en-US" dirty="0" smtClean="0"/>
              <a:t>It looks like each single part works well, so the idea is to test a </a:t>
            </a:r>
            <a:r>
              <a:rPr lang="en-US" dirty="0" smtClean="0">
                <a:solidFill>
                  <a:srgbClr val="FF0000"/>
                </a:solidFill>
              </a:rPr>
              <a:t>more</a:t>
            </a:r>
            <a:r>
              <a:rPr lang="en-US" dirty="0" smtClean="0"/>
              <a:t> </a:t>
            </a:r>
            <a:r>
              <a:rPr lang="en-US" dirty="0" smtClean="0">
                <a:solidFill>
                  <a:srgbClr val="FF0000"/>
                </a:solidFill>
              </a:rPr>
              <a:t>complex system </a:t>
            </a:r>
            <a:r>
              <a:rPr lang="en-US" dirty="0" smtClean="0"/>
              <a:t>like the last stage of the AdVirgo payload (3 coupled pendulums) : we are developing a Payload Test Facility in the Virgo site:</a:t>
            </a:r>
          </a:p>
          <a:p>
            <a:pPr marL="0" indent="0">
              <a:buNone/>
            </a:pPr>
            <a:endParaRPr lang="en-US" dirty="0"/>
          </a:p>
          <a:p>
            <a:pPr>
              <a:buFontTx/>
              <a:buChar char="-"/>
            </a:pPr>
            <a:r>
              <a:rPr lang="en-US" dirty="0" smtClean="0"/>
              <a:t>Marionetta almost ready</a:t>
            </a:r>
          </a:p>
          <a:p>
            <a:pPr>
              <a:buFontTx/>
              <a:buChar char="-"/>
            </a:pPr>
            <a:r>
              <a:rPr lang="en-US" dirty="0" smtClean="0"/>
              <a:t>Mirror </a:t>
            </a:r>
            <a:r>
              <a:rPr lang="en-US" dirty="0"/>
              <a:t>to be ordered in one </a:t>
            </a:r>
            <a:r>
              <a:rPr lang="en-US" dirty="0" smtClean="0"/>
              <a:t>month</a:t>
            </a:r>
          </a:p>
          <a:p>
            <a:pPr>
              <a:buFontTx/>
              <a:buChar char="-"/>
            </a:pPr>
            <a:r>
              <a:rPr lang="en-US" dirty="0" smtClean="0"/>
              <a:t>Magnets ready</a:t>
            </a:r>
          </a:p>
          <a:p>
            <a:pPr>
              <a:buFontTx/>
              <a:buChar char="-"/>
            </a:pPr>
            <a:r>
              <a:rPr lang="en-US" dirty="0" smtClean="0"/>
              <a:t>Ear and anchors to be ordered in one month</a:t>
            </a:r>
          </a:p>
          <a:p>
            <a:pPr>
              <a:buFontTx/>
              <a:buChar char="-"/>
            </a:pPr>
            <a:r>
              <a:rPr lang="en-US" dirty="0" smtClean="0"/>
              <a:t>Support structure to be ordered  </a:t>
            </a:r>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50</a:t>
            </a:fld>
            <a:endParaRPr lang="en-US" dirty="0">
              <a:solidFill>
                <a:prstClr val="black">
                  <a:tint val="75000"/>
                </a:prstClr>
              </a:solidFill>
            </a:endParaRPr>
          </a:p>
        </p:txBody>
      </p:sp>
      <p:pic>
        <p:nvPicPr>
          <p:cNvPr id="10242" name="Picture 2" descr="C:\Users\travasso\Dropbox\Presentazioni\2-Glasgow\Fibra sospesa a Casc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9296" y="973459"/>
            <a:ext cx="4037178" cy="5382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395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pPr marL="0" indent="0">
              <a:buNone/>
            </a:pPr>
            <a:endParaRPr lang="en-US" dirty="0"/>
          </a:p>
          <a:p>
            <a:r>
              <a:rPr lang="en-US" dirty="0" smtClean="0"/>
              <a:t>many </a:t>
            </a:r>
            <a:r>
              <a:rPr lang="en-US" dirty="0"/>
              <a:t>tests done so far on different aspects: no clear conclusion yet</a:t>
            </a:r>
          </a:p>
          <a:p>
            <a:endParaRPr lang="en-US" dirty="0" smtClean="0"/>
          </a:p>
          <a:p>
            <a:r>
              <a:rPr lang="en-US" dirty="0" smtClean="0"/>
              <a:t>priority </a:t>
            </a:r>
            <a:r>
              <a:rPr lang="en-US" dirty="0"/>
              <a:t>given to joining O2:  3 test masses with steel wires</a:t>
            </a:r>
          </a:p>
          <a:p>
            <a:endParaRPr lang="en-US" dirty="0" smtClean="0"/>
          </a:p>
          <a:p>
            <a:r>
              <a:rPr lang="en-US" dirty="0" smtClean="0"/>
              <a:t>investigations </a:t>
            </a:r>
            <a:r>
              <a:rPr lang="en-US" dirty="0"/>
              <a:t>on MS will continue: bubbles found in the welding might be an interesting path to pursue</a:t>
            </a:r>
          </a:p>
          <a:p>
            <a:endParaRPr lang="en-US" dirty="0" smtClean="0"/>
          </a:p>
          <a:p>
            <a:r>
              <a:rPr lang="en-US" dirty="0" smtClean="0"/>
              <a:t>fruitful </a:t>
            </a:r>
            <a:r>
              <a:rPr lang="en-US" dirty="0"/>
              <a:t>collaboration with Glasgow group and LIGO experts (thanks!)</a:t>
            </a:r>
          </a:p>
          <a:p>
            <a:endParaRPr lang="en-US" dirty="0"/>
          </a:p>
        </p:txBody>
      </p:sp>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51</a:t>
            </a:fld>
            <a:endParaRPr lang="en-US" dirty="0">
              <a:solidFill>
                <a:prstClr val="black">
                  <a:tint val="75000"/>
                </a:prstClr>
              </a:solidFill>
            </a:endParaRPr>
          </a:p>
        </p:txBody>
      </p:sp>
    </p:spTree>
    <p:extLst>
      <p:ext uri="{BB962C8B-B14F-4D97-AF65-F5344CB8AC3E}">
        <p14:creationId xmlns:p14="http://schemas.microsoft.com/office/powerpoint/2010/main" val="4206552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52</a:t>
            </a:fld>
            <a:endParaRPr lang="en-US" dirty="0">
              <a:solidFill>
                <a:prstClr val="black">
                  <a:tint val="75000"/>
                </a:prstClr>
              </a:solidFill>
            </a:endParaRPr>
          </a:p>
        </p:txBody>
      </p:sp>
      <p:sp>
        <p:nvSpPr>
          <p:cNvPr id="7" name="TextBox 6"/>
          <p:cNvSpPr txBox="1"/>
          <p:nvPr/>
        </p:nvSpPr>
        <p:spPr>
          <a:xfrm>
            <a:off x="600500" y="2740842"/>
            <a:ext cx="8215953" cy="923330"/>
          </a:xfrm>
          <a:prstGeom prst="rect">
            <a:avLst/>
          </a:prstGeom>
          <a:noFill/>
        </p:spPr>
        <p:txBody>
          <a:bodyPr wrap="square" rtlCol="0">
            <a:spAutoFit/>
          </a:bodyPr>
          <a:lstStyle/>
          <a:p>
            <a:pPr algn="ctr"/>
            <a:r>
              <a:rPr lang="en-US" sz="5400" dirty="0" smtClean="0">
                <a:solidFill>
                  <a:schemeClr val="tx2">
                    <a:lumMod val="40000"/>
                    <a:lumOff val="60000"/>
                  </a:schemeClr>
                </a:solidFill>
                <a:latin typeface="Gotham Medium"/>
                <a:cs typeface="Gotham Medium"/>
              </a:rPr>
              <a:t>Extra</a:t>
            </a:r>
          </a:p>
        </p:txBody>
      </p:sp>
    </p:spTree>
    <p:extLst>
      <p:ext uri="{BB962C8B-B14F-4D97-AF65-F5344CB8AC3E}">
        <p14:creationId xmlns:p14="http://schemas.microsoft.com/office/powerpoint/2010/main" val="3565634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 y="955179"/>
            <a:ext cx="9105900" cy="996452"/>
          </a:xfrm>
        </p:spPr>
        <p:txBody>
          <a:bodyPr>
            <a:normAutofit/>
          </a:bodyPr>
          <a:lstStyle/>
          <a:p>
            <a:pPr marL="0" indent="0">
              <a:buNone/>
            </a:pPr>
            <a:r>
              <a:rPr lang="en-US" dirty="0" smtClean="0"/>
              <a:t>During </a:t>
            </a:r>
            <a:r>
              <a:rPr lang="en-US" dirty="0"/>
              <a:t>the balancing procedures </a:t>
            </a:r>
            <a:r>
              <a:rPr lang="en-US" dirty="0" smtClean="0"/>
              <a:t>in air, the </a:t>
            </a:r>
            <a:r>
              <a:rPr lang="en-US" dirty="0"/>
              <a:t>mirrors received a lot of mechanical </a:t>
            </a:r>
            <a:r>
              <a:rPr lang="en-US" dirty="0" smtClean="0"/>
              <a:t>hits. Due to control issues, the suspension is excited in vacuum</a:t>
            </a:r>
            <a:r>
              <a:rPr lang="en-US" dirty="0" smtClean="0"/>
              <a:t>, as </a:t>
            </a:r>
            <a:r>
              <a:rPr lang="en-US" dirty="0" smtClean="0"/>
              <a:t>well</a:t>
            </a:r>
            <a:endParaRPr lang="en-US" dirty="0"/>
          </a:p>
        </p:txBody>
      </p:sp>
      <p:sp>
        <p:nvSpPr>
          <p:cNvPr id="4" name="Date Placeholder 3"/>
          <p:cNvSpPr>
            <a:spLocks noGrp="1"/>
          </p:cNvSpPr>
          <p:nvPr>
            <p:ph type="dt" sz="half" idx="10"/>
          </p:nvPr>
        </p:nvSpPr>
        <p:spPr>
          <a:xfrm>
            <a:off x="542282" y="6407493"/>
            <a:ext cx="2438400" cy="365125"/>
          </a:xfrm>
        </p:spPr>
        <p:txBody>
          <a:bodyPr/>
          <a:lstStyle/>
          <a:p>
            <a:r>
              <a:rPr lang="it-IT" smtClean="0">
                <a:solidFill>
                  <a:prstClr val="black">
                    <a:tint val="75000"/>
                  </a:prstClr>
                </a:solidFill>
              </a:rPr>
              <a:t>LVC, Glasgow, Sep 1, 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F. Travasso on behalf of Monolithic Group</a:t>
            </a:r>
            <a:endParaRPr lang="en-US" dirty="0" smtClean="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53</a:t>
            </a:fld>
            <a:endParaRPr lang="en-US" dirty="0">
              <a:solidFill>
                <a:prstClr val="black">
                  <a:tint val="75000"/>
                </a:prstClr>
              </a:solidFill>
            </a:endParaRPr>
          </a:p>
        </p:txBody>
      </p:sp>
      <p:sp>
        <p:nvSpPr>
          <p:cNvPr id="7" name="Title 1"/>
          <p:cNvSpPr>
            <a:spLocks noGrp="1"/>
          </p:cNvSpPr>
          <p:nvPr>
            <p:ph type="title"/>
          </p:nvPr>
        </p:nvSpPr>
        <p:spPr/>
        <p:txBody>
          <a:bodyPr/>
          <a:lstStyle/>
          <a:p>
            <a:r>
              <a:rPr lang="en-US" dirty="0" smtClean="0"/>
              <a:t>WI hits</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3171"/>
            <a:ext cx="9093200" cy="419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0224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400" dirty="0" smtClean="0">
            <a:latin typeface="Gotham Medium"/>
            <a:cs typeface="Gotham Medium"/>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TotalTime>
  <Words>3372</Words>
  <Application>Microsoft Office PowerPoint</Application>
  <PresentationFormat>On-screen Show (4:3)</PresentationFormat>
  <Paragraphs>474</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1_Office Theme</vt:lpstr>
      <vt:lpstr>Monolithic Suspension failures in Advanced Virgo</vt:lpstr>
      <vt:lpstr>Overview of monolithic suspension assembly </vt:lpstr>
      <vt:lpstr>Monolithic suspension fibers</vt:lpstr>
      <vt:lpstr>Overview of monolithic  suspension assembly </vt:lpstr>
      <vt:lpstr>Gluing procedure</vt:lpstr>
      <vt:lpstr>PowerPoint Presentation</vt:lpstr>
      <vt:lpstr>Fibers Production and Validation  Procedure in detail </vt:lpstr>
      <vt:lpstr>Mirror payload</vt:lpstr>
      <vt:lpstr>Hammer test</vt:lpstr>
      <vt:lpstr>June 2015</vt:lpstr>
      <vt:lpstr>Fused Silica Breaking Strength</vt:lpstr>
      <vt:lpstr>WI failure</vt:lpstr>
      <vt:lpstr>Mirror refence system</vt:lpstr>
      <vt:lpstr>Fibers breaking sequence</vt:lpstr>
      <vt:lpstr>WI - Anchors n°3</vt:lpstr>
      <vt:lpstr>NI - Anchors n°2</vt:lpstr>
      <vt:lpstr>Polariscope</vt:lpstr>
      <vt:lpstr>New anchors</vt:lpstr>
      <vt:lpstr>2° NI - Anchors n°2</vt:lpstr>
      <vt:lpstr>2° WI - Anchors n°3</vt:lpstr>
      <vt:lpstr>WE - Anchors n°3</vt:lpstr>
      <vt:lpstr>Suspensions history</vt:lpstr>
      <vt:lpstr>Project choices</vt:lpstr>
      <vt:lpstr>Vacuum Analysis</vt:lpstr>
      <vt:lpstr>Vacuum tests  Humidity and contaminants</vt:lpstr>
      <vt:lpstr>Partial results</vt:lpstr>
      <vt:lpstr>Anchors test 1 – BS for different anchors</vt:lpstr>
      <vt:lpstr>PowerPoint Presentation</vt:lpstr>
      <vt:lpstr>Anchors tests 2 – Testes in Glasgow</vt:lpstr>
      <vt:lpstr>Anchors tests 3 – Tests in Glasgow</vt:lpstr>
      <vt:lpstr>Anchors Analysis 1 - IR spectroscopy</vt:lpstr>
      <vt:lpstr>Anchor analysis 2 - SSV</vt:lpstr>
      <vt:lpstr>NE-WE Fibers tests</vt:lpstr>
      <vt:lpstr>SB test 1 – Different supports  and solutions</vt:lpstr>
      <vt:lpstr>SB test 2 – Acoustic events (bubbles)</vt:lpstr>
      <vt:lpstr>SB test 3 – Step/bubbles</vt:lpstr>
      <vt:lpstr>SB test 4 – Solution on fiber</vt:lpstr>
      <vt:lpstr>SB test 5 - Thermal stress</vt:lpstr>
      <vt:lpstr>Second dummy mirror</vt:lpstr>
      <vt:lpstr>Dynamic stress </vt:lpstr>
      <vt:lpstr>Radioactivity test</vt:lpstr>
      <vt:lpstr>Hydroxylic group OH</vt:lpstr>
      <vt:lpstr>PowerPoint Presentation</vt:lpstr>
      <vt:lpstr>“Noses”</vt:lpstr>
      <vt:lpstr>Raman measurement of bubbles</vt:lpstr>
      <vt:lpstr>Welding tests</vt:lpstr>
      <vt:lpstr>Partial results</vt:lpstr>
      <vt:lpstr>Bubble FEM Simulation</vt:lpstr>
      <vt:lpstr>FEM partial results</vt:lpstr>
      <vt:lpstr>Payload Test Facility</vt:lpstr>
      <vt:lpstr>Conclusions</vt:lpstr>
      <vt:lpstr>PowerPoint Presentation</vt:lpstr>
      <vt:lpstr>WI hits</vt:lpstr>
    </vt:vector>
  </TitlesOfParts>
  <Company>INFN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MONOLITHIC SUSPENSION ISSUE</dc:title>
  <dc:creator>Giovanni  Losurdo</dc:creator>
  <cp:lastModifiedBy>travasso</cp:lastModifiedBy>
  <cp:revision>133</cp:revision>
  <dcterms:created xsi:type="dcterms:W3CDTF">2016-08-26T11:55:46Z</dcterms:created>
  <dcterms:modified xsi:type="dcterms:W3CDTF">2016-08-31T16:48:45Z</dcterms:modified>
</cp:coreProperties>
</file>