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57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1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91828-779F-4C6B-989C-643F72E2F758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2B9A5-B373-47A4-9A81-8D65DF455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166960" cy="39437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587727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L</a:t>
            </a:r>
            <a:r>
              <a:rPr lang="en-GB" baseline="-25000" dirty="0" smtClean="0"/>
              <a:t>2</a:t>
            </a:r>
            <a:r>
              <a:rPr lang="en-GB" dirty="0" smtClean="0"/>
              <a:t>,</a:t>
            </a:r>
            <a:r>
              <a:rPr lang="en-GB" i="1" dirty="0" smtClean="0"/>
              <a:t> L</a:t>
            </a:r>
            <a:r>
              <a:rPr lang="en-GB" baseline="-25000" dirty="0" smtClean="0"/>
              <a:t>1</a:t>
            </a:r>
            <a:r>
              <a:rPr lang="en-GB" dirty="0" smtClean="0"/>
              <a:t>,</a:t>
            </a:r>
            <a:r>
              <a:rPr lang="en-GB" i="1" dirty="0" smtClean="0"/>
              <a:t>L</a:t>
            </a:r>
            <a:r>
              <a:rPr lang="en-GB" dirty="0" smtClean="0"/>
              <a:t>'</a:t>
            </a:r>
            <a:r>
              <a:rPr lang="en-GB" baseline="-25000" dirty="0" smtClean="0"/>
              <a:t>1</a:t>
            </a:r>
            <a:r>
              <a:rPr lang="en-GB" dirty="0" smtClean="0"/>
              <a:t>,</a:t>
            </a:r>
            <a:r>
              <a:rPr lang="en-GB" i="1" dirty="0" smtClean="0"/>
              <a:t>L</a:t>
            </a:r>
            <a:r>
              <a:rPr lang="en-GB" dirty="0" smtClean="0"/>
              <a:t>'</a:t>
            </a:r>
            <a:r>
              <a:rPr lang="en-GB" baseline="-25000" dirty="0" smtClean="0"/>
              <a:t>2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plane-convex </a:t>
            </a:r>
            <a:r>
              <a:rPr lang="en-GB" dirty="0"/>
              <a:t>lenses, </a:t>
            </a:r>
            <a:r>
              <a:rPr lang="en-GB" dirty="0" smtClean="0"/>
              <a:t>   </a:t>
            </a:r>
            <a:r>
              <a:rPr lang="en-GB" i="1" dirty="0" smtClean="0"/>
              <a:t>P</a:t>
            </a:r>
            <a:r>
              <a:rPr lang="en-GB" baseline="-25000" dirty="0" smtClean="0"/>
              <a:t>A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i="1" dirty="0"/>
              <a:t>P</a:t>
            </a:r>
            <a:r>
              <a:rPr lang="en-GB" baseline="-25000" dirty="0"/>
              <a:t>B</a:t>
            </a:r>
            <a:r>
              <a:rPr lang="en-GB" dirty="0"/>
              <a:t> = </a:t>
            </a:r>
            <a:r>
              <a:rPr lang="en-GB" dirty="0" err="1" smtClean="0"/>
              <a:t>polarizers</a:t>
            </a:r>
            <a:r>
              <a:rPr lang="en-GB" dirty="0"/>
              <a:t>, </a:t>
            </a:r>
            <a:r>
              <a:rPr lang="en-GB" dirty="0" smtClean="0"/>
              <a:t>   </a:t>
            </a:r>
            <a:r>
              <a:rPr lang="en-GB" i="1" dirty="0" smtClean="0"/>
              <a:t>D</a:t>
            </a:r>
            <a:r>
              <a:rPr lang="en-GB" baseline="-25000" dirty="0" smtClean="0"/>
              <a:t>A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i="1" dirty="0"/>
              <a:t>D</a:t>
            </a:r>
            <a:r>
              <a:rPr lang="en-GB" baseline="-25000" dirty="0"/>
              <a:t>B</a:t>
            </a:r>
            <a:r>
              <a:rPr lang="en-GB" dirty="0"/>
              <a:t> = </a:t>
            </a:r>
            <a:r>
              <a:rPr lang="en-GB" dirty="0" err="1"/>
              <a:t>photodetectors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40466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SUPERLUMINAL   @  EGO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magine9ProgettoCRP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11795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5536" y="4365104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1 - central optical bench </a:t>
            </a:r>
            <a:r>
              <a:rPr lang="en-GB" b="1" dirty="0"/>
              <a:t>(</a:t>
            </a:r>
            <a:r>
              <a:rPr lang="en-GB" b="1" dirty="0" smtClean="0"/>
              <a:t>1800x900 </a:t>
            </a:r>
            <a:r>
              <a:rPr lang="en-GB" b="1" dirty="0" smtClean="0"/>
              <a:t>mm</a:t>
            </a:r>
            <a:r>
              <a:rPr lang="en-GB" b="1" baseline="30000" dirty="0" smtClean="0"/>
              <a:t>2</a:t>
            </a:r>
            <a:r>
              <a:rPr lang="en-GB" b="1" dirty="0" smtClean="0"/>
              <a:t>) </a:t>
            </a:r>
            <a:r>
              <a:rPr lang="en-GB" b="1" dirty="0"/>
              <a:t>where  entangled photons are produced </a:t>
            </a:r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2,3,5,6 - optical </a:t>
            </a:r>
            <a:r>
              <a:rPr lang="en-GB" b="1" dirty="0"/>
              <a:t>benches </a:t>
            </a:r>
            <a:r>
              <a:rPr lang="en-GB" b="1" dirty="0" smtClean="0"/>
              <a:t>(600 </a:t>
            </a:r>
            <a:r>
              <a:rPr lang="en-GB" b="1" dirty="0"/>
              <a:t>x </a:t>
            </a:r>
            <a:r>
              <a:rPr lang="en-GB" b="1" dirty="0" smtClean="0"/>
              <a:t>900 </a:t>
            </a:r>
            <a:r>
              <a:rPr lang="en-GB" b="1" dirty="0" smtClean="0"/>
              <a:t>mm</a:t>
            </a:r>
            <a:r>
              <a:rPr lang="en-GB" b="1" baseline="30000" dirty="0" smtClean="0"/>
              <a:t>2</a:t>
            </a:r>
            <a:r>
              <a:rPr lang="en-GB" b="1" dirty="0" smtClean="0"/>
              <a:t>)  </a:t>
            </a:r>
            <a:r>
              <a:rPr lang="en-GB" b="1" dirty="0"/>
              <a:t>supporting  optical lenses </a:t>
            </a:r>
            <a:r>
              <a:rPr lang="en-GB" b="1" i="1" dirty="0"/>
              <a:t>L</a:t>
            </a:r>
            <a:r>
              <a:rPr lang="en-GB" b="1" baseline="-25000" dirty="0"/>
              <a:t>1</a:t>
            </a:r>
            <a:r>
              <a:rPr lang="en-GB" b="1" dirty="0"/>
              <a:t>, </a:t>
            </a:r>
            <a:r>
              <a:rPr lang="en-GB" b="1" i="1" dirty="0"/>
              <a:t>L</a:t>
            </a:r>
            <a:r>
              <a:rPr lang="en-GB" b="1" baseline="-25000" dirty="0"/>
              <a:t>2</a:t>
            </a:r>
            <a:r>
              <a:rPr lang="en-GB" b="1" dirty="0"/>
              <a:t>, </a:t>
            </a:r>
            <a:r>
              <a:rPr lang="en-GB" b="1" i="1" dirty="0"/>
              <a:t>L</a:t>
            </a:r>
            <a:r>
              <a:rPr lang="en-GB" b="1" dirty="0"/>
              <a:t>'</a:t>
            </a:r>
            <a:r>
              <a:rPr lang="en-GB" b="1" baseline="-25000" dirty="0"/>
              <a:t>1</a:t>
            </a:r>
            <a:r>
              <a:rPr lang="en-GB" b="1" dirty="0"/>
              <a:t>, </a:t>
            </a:r>
            <a:r>
              <a:rPr lang="en-GB" b="1" i="1" dirty="0"/>
              <a:t>L</a:t>
            </a:r>
            <a:r>
              <a:rPr lang="en-GB" b="1" dirty="0"/>
              <a:t>'</a:t>
            </a:r>
            <a:r>
              <a:rPr lang="en-GB" b="1" baseline="-25000" dirty="0"/>
              <a:t>2</a:t>
            </a:r>
            <a:r>
              <a:rPr lang="en-GB" b="1" dirty="0"/>
              <a:t> </a:t>
            </a:r>
            <a:r>
              <a:rPr lang="en-GB" b="1" dirty="0" smtClean="0"/>
              <a:t>and </a:t>
            </a:r>
            <a:r>
              <a:rPr lang="en-GB" b="1" dirty="0"/>
              <a:t>similar lenses on the paths of the </a:t>
            </a:r>
            <a:r>
              <a:rPr lang="en-GB" b="1" dirty="0" smtClean="0"/>
              <a:t>interferometer</a:t>
            </a:r>
          </a:p>
          <a:p>
            <a:endParaRPr lang="en-GB" b="1" dirty="0" smtClean="0"/>
          </a:p>
          <a:p>
            <a:r>
              <a:rPr lang="en-GB" b="1" dirty="0" smtClean="0"/>
              <a:t>4,7 </a:t>
            </a:r>
            <a:r>
              <a:rPr lang="en-GB" b="1" dirty="0"/>
              <a:t>- Optical benches(1200 x </a:t>
            </a:r>
            <a:r>
              <a:rPr lang="en-GB" b="1" dirty="0" smtClean="0"/>
              <a:t>750 </a:t>
            </a:r>
            <a:r>
              <a:rPr lang="en-GB" b="1" dirty="0" smtClean="0"/>
              <a:t>mm</a:t>
            </a:r>
            <a:r>
              <a:rPr lang="en-GB" b="1" baseline="30000" dirty="0" smtClean="0"/>
              <a:t>2</a:t>
            </a:r>
            <a:r>
              <a:rPr lang="en-GB" b="1" dirty="0" smtClean="0"/>
              <a:t>)  for </a:t>
            </a:r>
            <a:r>
              <a:rPr lang="en-GB" b="1" dirty="0"/>
              <a:t>the </a:t>
            </a:r>
            <a:r>
              <a:rPr lang="en-GB" b="1" dirty="0" smtClean="0"/>
              <a:t>detection </a:t>
            </a:r>
            <a:r>
              <a:rPr lang="en-GB" b="1" dirty="0"/>
              <a:t>of entangled </a:t>
            </a:r>
            <a:r>
              <a:rPr lang="en-GB" b="1" dirty="0" smtClean="0"/>
              <a:t>photons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404664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First  Phase    –   Year  1  and  2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962" y="0"/>
            <a:ext cx="8636518" cy="686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 rot="16200000">
            <a:off x="1897244" y="2792868"/>
            <a:ext cx="14401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447765" y="3633536"/>
            <a:ext cx="1947591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84613" y="3680022"/>
            <a:ext cx="10801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900 mm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487688" y="3633537"/>
            <a:ext cx="972108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94295" y="3741820"/>
            <a:ext cx="10801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1550 mm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636434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>
          <a:xfrm>
            <a:off x="815546" y="1359243"/>
            <a:ext cx="3991232" cy="133453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806778" y="2693773"/>
            <a:ext cx="3982995" cy="1363362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124194">
            <a:off x="2594917" y="1779371"/>
            <a:ext cx="126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710 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124194">
            <a:off x="6330776" y="3043878"/>
            <a:ext cx="126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710 m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magine6ProgettoCR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272808" cy="449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7544" y="558924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</a:t>
            </a:r>
            <a:r>
              <a:rPr lang="en-US" b="1" dirty="0"/>
              <a:t> is the source of entangled photons. </a:t>
            </a:r>
            <a:r>
              <a:rPr lang="en-US" b="1" i="1" dirty="0" smtClean="0"/>
              <a:t>DE</a:t>
            </a:r>
            <a:r>
              <a:rPr lang="en-US" b="1" dirty="0" smtClean="0"/>
              <a:t> </a:t>
            </a:r>
            <a:r>
              <a:rPr lang="en-US" b="1" dirty="0"/>
              <a:t>represents a connecting pipe between the </a:t>
            </a:r>
            <a:r>
              <a:rPr lang="en-US" b="1" dirty="0" smtClean="0"/>
              <a:t>arm tunnels </a:t>
            </a:r>
            <a:r>
              <a:rPr lang="en-US" b="1" dirty="0"/>
              <a:t>of </a:t>
            </a:r>
            <a:r>
              <a:rPr lang="en-US" b="1" i="1" dirty="0"/>
              <a:t>EGO</a:t>
            </a:r>
            <a:r>
              <a:rPr lang="en-US" b="1" dirty="0"/>
              <a:t>. Two prisms are placed in </a:t>
            </a:r>
            <a:r>
              <a:rPr lang="en-US" b="1" i="1" dirty="0"/>
              <a:t>D</a:t>
            </a:r>
            <a:r>
              <a:rPr lang="en-US" b="1" dirty="0"/>
              <a:t> and </a:t>
            </a:r>
            <a:r>
              <a:rPr lang="en-US" b="1" i="1" dirty="0"/>
              <a:t>E</a:t>
            </a:r>
            <a:r>
              <a:rPr lang="en-US" b="1" dirty="0"/>
              <a:t> to deflect the entangled beams </a:t>
            </a:r>
            <a:r>
              <a:rPr lang="en-US" b="1" dirty="0" smtClean="0"/>
              <a:t>from the West to the North arm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188640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Second  Phase  –  Year  3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303063" y="0"/>
          <a:ext cx="9748541" cy="6858000"/>
        </p:xfrm>
        <a:graphic>
          <a:graphicData uri="http://schemas.openxmlformats.org/presentationml/2006/ole">
            <p:oleObj spid="_x0000_s1026" name="Acrobat Document" r:id="rId3" imgW="22297873" imgH="15687625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543" y="260648"/>
            <a:ext cx="9237084" cy="633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138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Acrobat Document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bradaschia</dc:creator>
  <cp:lastModifiedBy>bradaschia</cp:lastModifiedBy>
  <cp:revision>12</cp:revision>
  <dcterms:created xsi:type="dcterms:W3CDTF">2013-03-11T16:22:52Z</dcterms:created>
  <dcterms:modified xsi:type="dcterms:W3CDTF">2013-10-16T14:59:35Z</dcterms:modified>
</cp:coreProperties>
</file>