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85" r:id="rId2"/>
    <p:sldId id="301" r:id="rId3"/>
    <p:sldId id="288" r:id="rId4"/>
    <p:sldId id="286" r:id="rId5"/>
    <p:sldId id="289" r:id="rId6"/>
    <p:sldId id="290" r:id="rId7"/>
    <p:sldId id="291" r:id="rId8"/>
    <p:sldId id="292" r:id="rId9"/>
    <p:sldId id="293" r:id="rId10"/>
    <p:sldId id="294" r:id="rId11"/>
    <p:sldId id="295" r:id="rId12"/>
    <p:sldId id="302" r:id="rId13"/>
    <p:sldId id="297" r:id="rId14"/>
    <p:sldId id="298" r:id="rId15"/>
    <p:sldId id="300" r:id="rId16"/>
    <p:sldId id="303" r:id="rId17"/>
    <p:sldId id="287" r:id="rId18"/>
    <p:sldId id="304" r:id="rId19"/>
    <p:sldId id="305" r:id="rId20"/>
  </p:sldIdLst>
  <p:sldSz cx="9144000" cy="6858000" type="screen4x3"/>
  <p:notesSz cx="7099300" cy="10234613"/>
  <p:defaultTextStyle>
    <a:defPPr>
      <a:defRPr lang="it-IT"/>
    </a:defPPr>
    <a:lvl1pPr algn="l" rtl="0" fontAlgn="base" hangingPunct="0">
      <a:lnSpc>
        <a:spcPts val="2775"/>
      </a:lnSpc>
      <a:spcBef>
        <a:spcPct val="0"/>
      </a:spcBef>
      <a:spcAft>
        <a:spcPct val="0"/>
      </a:spcAft>
      <a:buClr>
        <a:schemeClr val="accent1"/>
      </a:buClr>
      <a:buFont typeface="StarSymbol" charset="0"/>
      <a:defRPr sz="2800" kern="1200">
        <a:solidFill>
          <a:schemeClr val="tx2"/>
        </a:solidFill>
        <a:latin typeface="Arial" charset="0"/>
        <a:ea typeface="+mn-ea"/>
        <a:cs typeface="+mn-cs"/>
      </a:defRPr>
    </a:lvl1pPr>
    <a:lvl2pPr marL="457200" algn="l" rtl="0" fontAlgn="base" hangingPunct="0">
      <a:lnSpc>
        <a:spcPts val="2775"/>
      </a:lnSpc>
      <a:spcBef>
        <a:spcPct val="0"/>
      </a:spcBef>
      <a:spcAft>
        <a:spcPct val="0"/>
      </a:spcAft>
      <a:buClr>
        <a:schemeClr val="accent1"/>
      </a:buClr>
      <a:buFont typeface="StarSymbol" charset="0"/>
      <a:defRPr sz="2800" kern="1200">
        <a:solidFill>
          <a:schemeClr val="tx2"/>
        </a:solidFill>
        <a:latin typeface="Arial" charset="0"/>
        <a:ea typeface="+mn-ea"/>
        <a:cs typeface="+mn-cs"/>
      </a:defRPr>
    </a:lvl2pPr>
    <a:lvl3pPr marL="914400" algn="l" rtl="0" fontAlgn="base" hangingPunct="0">
      <a:lnSpc>
        <a:spcPts val="2775"/>
      </a:lnSpc>
      <a:spcBef>
        <a:spcPct val="0"/>
      </a:spcBef>
      <a:spcAft>
        <a:spcPct val="0"/>
      </a:spcAft>
      <a:buClr>
        <a:schemeClr val="accent1"/>
      </a:buClr>
      <a:buFont typeface="StarSymbol" charset="0"/>
      <a:defRPr sz="2800" kern="1200">
        <a:solidFill>
          <a:schemeClr val="tx2"/>
        </a:solidFill>
        <a:latin typeface="Arial" charset="0"/>
        <a:ea typeface="+mn-ea"/>
        <a:cs typeface="+mn-cs"/>
      </a:defRPr>
    </a:lvl3pPr>
    <a:lvl4pPr marL="1371600" algn="l" rtl="0" fontAlgn="base" hangingPunct="0">
      <a:lnSpc>
        <a:spcPts val="2775"/>
      </a:lnSpc>
      <a:spcBef>
        <a:spcPct val="0"/>
      </a:spcBef>
      <a:spcAft>
        <a:spcPct val="0"/>
      </a:spcAft>
      <a:buClr>
        <a:schemeClr val="accent1"/>
      </a:buClr>
      <a:buFont typeface="StarSymbol" charset="0"/>
      <a:defRPr sz="2800" kern="1200">
        <a:solidFill>
          <a:schemeClr val="tx2"/>
        </a:solidFill>
        <a:latin typeface="Arial" charset="0"/>
        <a:ea typeface="+mn-ea"/>
        <a:cs typeface="+mn-cs"/>
      </a:defRPr>
    </a:lvl4pPr>
    <a:lvl5pPr marL="1828800" algn="l" rtl="0" fontAlgn="base" hangingPunct="0">
      <a:lnSpc>
        <a:spcPts val="2775"/>
      </a:lnSpc>
      <a:spcBef>
        <a:spcPct val="0"/>
      </a:spcBef>
      <a:spcAft>
        <a:spcPct val="0"/>
      </a:spcAft>
      <a:buClr>
        <a:schemeClr val="accent1"/>
      </a:buClr>
      <a:buFont typeface="StarSymbol" charset="0"/>
      <a:defRPr sz="2800" kern="1200">
        <a:solidFill>
          <a:schemeClr val="tx2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2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2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2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2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5DB4C"/>
    <a:srgbClr val="66FF33"/>
    <a:srgbClr val="0101FF"/>
    <a:srgbClr val="008000"/>
    <a:srgbClr val="9900FF"/>
    <a:srgbClr val="EAEAEA"/>
    <a:srgbClr val="9900CC"/>
    <a:srgbClr val="EBFBFF"/>
    <a:srgbClr val="FF7C8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74" autoAdjust="0"/>
    <p:restoredTop sz="92174" autoAdjust="0"/>
  </p:normalViewPr>
  <p:slideViewPr>
    <p:cSldViewPr>
      <p:cViewPr>
        <p:scale>
          <a:sx n="80" d="100"/>
          <a:sy n="80" d="100"/>
        </p:scale>
        <p:origin x="-1188" y="-17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1872" y="-78"/>
      </p:cViewPr>
      <p:guideLst>
        <p:guide orient="horz" pos="2244"/>
        <p:guide pos="3007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-4763" y="-1588"/>
            <a:ext cx="3079751" cy="51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155" tIns="0" rIns="20155" bIns="0" numCol="1" anchor="t" anchorCtr="0" compatLnSpc="1">
            <a:prstTxWarp prst="textNoShape">
              <a:avLst/>
            </a:prstTxWarp>
          </a:bodyPr>
          <a:lstStyle>
            <a:lvl1pPr defTabSz="966788" eaLnBrk="0">
              <a:lnSpc>
                <a:spcPct val="100000"/>
              </a:lnSpc>
              <a:buClrTx/>
              <a:buFontTx/>
              <a:buNone/>
              <a:defRPr sz="1000" i="1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4313" y="-1588"/>
            <a:ext cx="3079750" cy="51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155" tIns="0" rIns="20155" bIns="0" numCol="1" anchor="t" anchorCtr="0" compatLnSpc="1">
            <a:prstTxWarp prst="textNoShape">
              <a:avLst/>
            </a:prstTxWarp>
          </a:bodyPr>
          <a:lstStyle>
            <a:lvl1pPr algn="r" defTabSz="966788" eaLnBrk="0">
              <a:lnSpc>
                <a:spcPct val="100000"/>
              </a:lnSpc>
              <a:buClrTx/>
              <a:buFontTx/>
              <a:buNone/>
              <a:defRPr sz="1000" i="1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-4763" y="9720263"/>
            <a:ext cx="3079751" cy="51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155" tIns="0" rIns="20155" bIns="0" numCol="1" anchor="b" anchorCtr="0" compatLnSpc="1">
            <a:prstTxWarp prst="textNoShape">
              <a:avLst/>
            </a:prstTxWarp>
          </a:bodyPr>
          <a:lstStyle>
            <a:lvl1pPr defTabSz="966788" eaLnBrk="0">
              <a:lnSpc>
                <a:spcPct val="100000"/>
              </a:lnSpc>
              <a:buClrTx/>
              <a:buFontTx/>
              <a:buNone/>
              <a:defRPr sz="1000" i="1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4313" y="9720263"/>
            <a:ext cx="3079750" cy="51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155" tIns="0" rIns="20155" bIns="0" numCol="1" anchor="b" anchorCtr="0" compatLnSpc="1">
            <a:prstTxWarp prst="textNoShape">
              <a:avLst/>
            </a:prstTxWarp>
          </a:bodyPr>
          <a:lstStyle>
            <a:lvl1pPr algn="r" defTabSz="966788" eaLnBrk="0">
              <a:lnSpc>
                <a:spcPct val="100000"/>
              </a:lnSpc>
              <a:buClrTx/>
              <a:buFontTx/>
              <a:buNone/>
              <a:defRPr sz="1000" i="1">
                <a:solidFill>
                  <a:schemeClr val="tx1"/>
                </a:solidFill>
              </a:defRPr>
            </a:lvl1pPr>
          </a:lstStyle>
          <a:p>
            <a:fld id="{90BE26D3-CDE0-4A23-BB08-F8C00573D4D0}" type="slidenum">
              <a:rPr lang="en-GB"/>
              <a:pPr/>
              <a:t>‹N›</a:t>
            </a:fld>
            <a:endParaRPr lang="en-GB"/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74613" y="9807575"/>
            <a:ext cx="846137" cy="31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7413" tIns="48707" rIns="97413" bIns="48707" anchor="ctr">
            <a:spAutoFit/>
          </a:bodyPr>
          <a:lstStyle/>
          <a:p>
            <a:pPr defTabSz="966788" eaLnBrk="0">
              <a:lnSpc>
                <a:spcPct val="100000"/>
              </a:lnSpc>
              <a:buClrTx/>
              <a:buFontTx/>
              <a:buNone/>
            </a:pPr>
            <a:fld id="{F23D54FA-4517-4720-B085-44AE5FAEA5D9}" type="datetime1">
              <a:rPr lang="en-GB" sz="1500">
                <a:solidFill>
                  <a:schemeClr val="tx1"/>
                </a:solidFill>
              </a:rPr>
              <a:pPr defTabSz="966788" eaLnBrk="0">
                <a:lnSpc>
                  <a:spcPct val="100000"/>
                </a:lnSpc>
                <a:buClrTx/>
                <a:buFontTx/>
                <a:buNone/>
              </a:pPr>
              <a:t>25/09/2014</a:t>
            </a:fld>
            <a:endParaRPr lang="en-GB" sz="1500">
              <a:solidFill>
                <a:schemeClr val="tx1"/>
              </a:solidFill>
            </a:endParaRPr>
          </a:p>
        </p:txBody>
      </p:sp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6599238" y="9807575"/>
            <a:ext cx="425450" cy="31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7413" tIns="48707" rIns="97413" bIns="48707" anchor="ctr">
            <a:spAutoFit/>
          </a:bodyPr>
          <a:lstStyle/>
          <a:p>
            <a:pPr algn="r" defTabSz="966788" eaLnBrk="0">
              <a:lnSpc>
                <a:spcPct val="100000"/>
              </a:lnSpc>
              <a:buClrTx/>
              <a:buFontTx/>
              <a:buNone/>
            </a:pPr>
            <a:fld id="{5071A249-AF24-45E0-A2E0-EFEE55489B12}" type="slidenum">
              <a:rPr lang="en-GB" sz="1500">
                <a:solidFill>
                  <a:schemeClr val="tx1"/>
                </a:solidFill>
              </a:rPr>
              <a:pPr algn="r" defTabSz="966788" eaLnBrk="0">
                <a:lnSpc>
                  <a:spcPct val="100000"/>
                </a:lnSpc>
                <a:buClrTx/>
                <a:buFontTx/>
                <a:buNone/>
              </a:pPr>
              <a:t>‹N›</a:t>
            </a:fld>
            <a:endParaRPr lang="en-GB" sz="150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-4763" y="-1588"/>
            <a:ext cx="3079751" cy="51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155" tIns="0" rIns="20155" bIns="0" numCol="1" anchor="t" anchorCtr="0" compatLnSpc="1">
            <a:prstTxWarp prst="textNoShape">
              <a:avLst/>
            </a:prstTxWarp>
          </a:bodyPr>
          <a:lstStyle>
            <a:lvl1pPr defTabSz="806450" eaLnBrk="0">
              <a:lnSpc>
                <a:spcPct val="100000"/>
              </a:lnSpc>
              <a:buClrTx/>
              <a:buFontTx/>
              <a:buNone/>
              <a:defRPr sz="1000" i="1">
                <a:solidFill>
                  <a:schemeClr val="tx1"/>
                </a:solidFill>
                <a:latin typeface="Times New Roman" charset="0"/>
              </a:defRPr>
            </a:lvl1pPr>
          </a:lstStyle>
          <a:p>
            <a:endParaRPr lang="en-GB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4313" y="-1588"/>
            <a:ext cx="3079750" cy="51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155" tIns="0" rIns="20155" bIns="0" numCol="1" anchor="t" anchorCtr="0" compatLnSpc="1">
            <a:prstTxWarp prst="textNoShape">
              <a:avLst/>
            </a:prstTxWarp>
          </a:bodyPr>
          <a:lstStyle>
            <a:lvl1pPr algn="r" defTabSz="806450" eaLnBrk="0">
              <a:lnSpc>
                <a:spcPct val="100000"/>
              </a:lnSpc>
              <a:buClrTx/>
              <a:buFontTx/>
              <a:buNone/>
              <a:defRPr sz="1000" i="1">
                <a:solidFill>
                  <a:schemeClr val="tx1"/>
                </a:solidFill>
                <a:latin typeface="Times New Roman" charset="0"/>
              </a:defRPr>
            </a:lvl1pPr>
          </a:lstStyle>
          <a:p>
            <a:endParaRPr lang="en-GB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-4763" y="9720263"/>
            <a:ext cx="3079751" cy="51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155" tIns="0" rIns="20155" bIns="0" numCol="1" anchor="b" anchorCtr="0" compatLnSpc="1">
            <a:prstTxWarp prst="textNoShape">
              <a:avLst/>
            </a:prstTxWarp>
          </a:bodyPr>
          <a:lstStyle>
            <a:lvl1pPr defTabSz="806450" eaLnBrk="0">
              <a:lnSpc>
                <a:spcPct val="100000"/>
              </a:lnSpc>
              <a:buClrTx/>
              <a:buFontTx/>
              <a:buNone/>
              <a:defRPr sz="1000" i="1">
                <a:solidFill>
                  <a:schemeClr val="tx1"/>
                </a:solidFill>
                <a:latin typeface="Times New Roman" charset="0"/>
              </a:defRPr>
            </a:lvl1pPr>
          </a:lstStyle>
          <a:p>
            <a:endParaRPr lang="en-GB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4313" y="9720263"/>
            <a:ext cx="3079750" cy="51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155" tIns="0" rIns="20155" bIns="0" numCol="1" anchor="b" anchorCtr="0" compatLnSpc="1">
            <a:prstTxWarp prst="textNoShape">
              <a:avLst/>
            </a:prstTxWarp>
          </a:bodyPr>
          <a:lstStyle>
            <a:lvl1pPr algn="r" defTabSz="806450" eaLnBrk="0">
              <a:lnSpc>
                <a:spcPct val="100000"/>
              </a:lnSpc>
              <a:buClrTx/>
              <a:buFontTx/>
              <a:buNone/>
              <a:defRPr sz="1000" i="1">
                <a:solidFill>
                  <a:schemeClr val="tx1"/>
                </a:solidFill>
                <a:latin typeface="Times New Roman" charset="0"/>
              </a:defRPr>
            </a:lvl1pPr>
          </a:lstStyle>
          <a:p>
            <a:fld id="{14FDBAE6-6114-4598-AB9A-8C61F6727CCF}" type="slidenum">
              <a:rPr lang="en-GB"/>
              <a:pPr/>
              <a:t>‹N›</a:t>
            </a:fld>
            <a:endParaRPr lang="en-GB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50913" y="4862513"/>
            <a:ext cx="5197475" cy="460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413" tIns="48707" rIns="97413" bIns="487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Click to edit Master notes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</a:p>
        </p:txBody>
      </p:sp>
      <p:sp>
        <p:nvSpPr>
          <p:cNvPr id="2055" name="Rectangle 7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6950" y="773113"/>
            <a:ext cx="5106988" cy="38306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74613" y="9807575"/>
            <a:ext cx="846137" cy="31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7413" tIns="48707" rIns="97413" bIns="48707" anchor="ctr">
            <a:spAutoFit/>
          </a:bodyPr>
          <a:lstStyle/>
          <a:p>
            <a:pPr defTabSz="966788" eaLnBrk="0">
              <a:lnSpc>
                <a:spcPct val="100000"/>
              </a:lnSpc>
              <a:buClrTx/>
              <a:buFontTx/>
              <a:buNone/>
            </a:pPr>
            <a:fld id="{8A591B68-18D8-4183-AA7B-8F622C8B7BC8}" type="datetime1">
              <a:rPr lang="en-GB" sz="1500">
                <a:solidFill>
                  <a:schemeClr val="tx1"/>
                </a:solidFill>
              </a:rPr>
              <a:pPr defTabSz="966788" eaLnBrk="0">
                <a:lnSpc>
                  <a:spcPct val="100000"/>
                </a:lnSpc>
                <a:buClrTx/>
                <a:buFontTx/>
                <a:buNone/>
              </a:pPr>
              <a:t>25/09/2014</a:t>
            </a:fld>
            <a:endParaRPr lang="en-GB" sz="1500">
              <a:solidFill>
                <a:schemeClr val="tx1"/>
              </a:solidFill>
            </a:endParaRPr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6599238" y="9807575"/>
            <a:ext cx="425450" cy="31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7413" tIns="48707" rIns="97413" bIns="48707" anchor="ctr">
            <a:spAutoFit/>
          </a:bodyPr>
          <a:lstStyle/>
          <a:p>
            <a:pPr algn="r" defTabSz="966788" eaLnBrk="0">
              <a:lnSpc>
                <a:spcPct val="100000"/>
              </a:lnSpc>
              <a:buClrTx/>
              <a:buFontTx/>
              <a:buNone/>
            </a:pPr>
            <a:fld id="{8D46C997-C929-4536-864F-5F3B39212C60}" type="slidenum">
              <a:rPr lang="en-GB" sz="1500">
                <a:solidFill>
                  <a:schemeClr val="tx1"/>
                </a:solidFill>
              </a:rPr>
              <a:pPr algn="r" defTabSz="966788" eaLnBrk="0">
                <a:lnSpc>
                  <a:spcPct val="100000"/>
                </a:lnSpc>
                <a:buClrTx/>
                <a:buFontTx/>
                <a:buNone/>
              </a:pPr>
              <a:t>‹N›</a:t>
            </a:fld>
            <a:endParaRPr lang="en-GB" sz="150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D4BF83D-A148-45CF-82CD-2C2E016E0B3A}" type="slidenum">
              <a:rPr lang="en-GB"/>
              <a:pPr/>
              <a:t>1</a:t>
            </a:fld>
            <a:endParaRPr lang="en-GB"/>
          </a:p>
        </p:txBody>
      </p:sp>
      <p:sp>
        <p:nvSpPr>
          <p:cNvPr id="296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FDBAE6-6114-4598-AB9A-8C61F6727CCF}" type="slidenum">
              <a:rPr lang="en-GB" smtClean="0"/>
              <a:pPr/>
              <a:t>4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Pr>
        <a:solidFill>
          <a:srgbClr val="FDFF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>
              <a:buFont typeface="Monotype Sorts" pitchFamily="2" charset="2"/>
              <a:buNone/>
              <a:defRPr sz="2000">
                <a:latin typeface="Comic Sans MS" pitchFamily="66" charset="0"/>
              </a:defRPr>
            </a:lvl1pPr>
          </a:lstStyle>
          <a:p>
            <a:r>
              <a:rPr lang="en-US"/>
              <a:t>Fare clic per modificare lo stile del sottotitolo dello schema</a:t>
            </a:r>
          </a:p>
        </p:txBody>
      </p:sp>
      <p:sp>
        <p:nvSpPr>
          <p:cNvPr id="253958" name="Rectangle 6"/>
          <p:cNvSpPr>
            <a:spLocks noChangeArrowheads="1"/>
          </p:cNvSpPr>
          <p:nvPr userDrawn="1"/>
        </p:nvSpPr>
        <p:spPr bwMode="auto">
          <a:xfrm>
            <a:off x="1219200" y="6477000"/>
            <a:ext cx="6553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spAutoFit/>
          </a:bodyPr>
          <a:lstStyle/>
          <a:p>
            <a:endParaRPr lang="it-IT"/>
          </a:p>
        </p:txBody>
      </p:sp>
      <p:sp>
        <p:nvSpPr>
          <p:cNvPr id="253959" name="Rectangle 7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Fare clic per modificare lo stile del titolo dello schema</a:t>
            </a:r>
          </a:p>
        </p:txBody>
      </p:sp>
      <p:sp>
        <p:nvSpPr>
          <p:cNvPr id="253960" name="Rectangle 8"/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ECE2F8AA-98B7-48E6-8939-BA5A905C4949}" type="datetime1">
              <a:rPr lang="it-IT" smtClean="0"/>
              <a:pPr/>
              <a:t>25/09/2014</a:t>
            </a:fld>
            <a:endParaRPr lang="en-GB"/>
          </a:p>
        </p:txBody>
      </p:sp>
      <p:sp>
        <p:nvSpPr>
          <p:cNvPr id="253962" name="Rectangle 10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A390B8CF-D680-48C9-B4C3-193614FF82B2}" type="slidenum">
              <a:rPr lang="en-GB"/>
              <a:pPr/>
              <a:t>‹N›</a:t>
            </a:fld>
            <a:endParaRPr lang="en-GB"/>
          </a:p>
        </p:txBody>
      </p:sp>
      <p:pic>
        <p:nvPicPr>
          <p:cNvPr id="253963" name="Picture 11" descr="C:\Documents and Settings\ferrante\Documenti\giappone\virgo-logo.gif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4067944" y="332656"/>
            <a:ext cx="1338735" cy="735360"/>
          </a:xfrm>
          <a:prstGeom prst="rect">
            <a:avLst/>
          </a:prstGeom>
          <a:noFill/>
        </p:spPr>
      </p:pic>
      <p:sp>
        <p:nvSpPr>
          <p:cNvPr id="253965" name="Rectangle 13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Federico Paoletti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F261158-A5F5-450C-830B-6826B5BC3A28}" type="datetime1">
              <a:rPr lang="it-IT" smtClean="0"/>
              <a:pPr/>
              <a:t>25/09/2014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Federico Paoletti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2A6B38-6C0B-4B0E-81F8-BFFE716FBD27}" type="slidenum">
              <a:rPr lang="en-GB"/>
              <a:pPr/>
              <a:t>‹N›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563403F-2FFA-47B4-B589-4D8710E89981}" type="datetime1">
              <a:rPr lang="it-IT" smtClean="0"/>
              <a:pPr/>
              <a:t>25/09/2014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Federico Paoletti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FFB5C6-7624-4237-8274-DF5807FD8A8B}" type="slidenum">
              <a:rPr lang="en-GB"/>
              <a:pPr/>
              <a:t>‹N›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52400" y="1371600"/>
            <a:ext cx="43434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371600"/>
            <a:ext cx="43434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51921DD-6A35-4BF8-ABC1-32F8E0BFA23F}" type="datetime1">
              <a:rPr lang="it-IT" smtClean="0"/>
              <a:pPr/>
              <a:t>25/09/2014</a:t>
            </a:fld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Federico Paoletti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62C55B-553D-4CB9-8836-38D0639AFB40}" type="slidenum">
              <a:rPr lang="en-GB"/>
              <a:pPr/>
              <a:t>‹N›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6DC608F-6510-4597-AF69-FF6D24E638B4}" type="datetime1">
              <a:rPr lang="it-IT" smtClean="0"/>
              <a:pPr/>
              <a:t>25/09/2014</a:t>
            </a:fld>
            <a:endParaRPr lang="en-GB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Federico Paoletti</a:t>
            </a: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D05367-ECF9-4DF7-8507-E20958D3BD25}" type="slidenum">
              <a:rPr lang="en-GB"/>
              <a:pPr/>
              <a:t>‹N›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BE76B19-FC01-4DCD-8C91-564D022452ED}" type="datetime1">
              <a:rPr lang="it-IT" smtClean="0"/>
              <a:pPr/>
              <a:t>25/09/2014</a:t>
            </a:fld>
            <a:endParaRPr lang="en-GB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Federico Paoletti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E00F9E-D412-46EE-8951-F3BC104CC95C}" type="slidenum">
              <a:rPr lang="en-GB"/>
              <a:pPr/>
              <a:t>‹N›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B11AA8D-B818-42D4-84D4-C5772DCDEA27}" type="datetime1">
              <a:rPr lang="it-IT" smtClean="0"/>
              <a:pPr/>
              <a:t>25/09/2014</a:t>
            </a:fld>
            <a:endParaRPr lang="en-GB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Federico Paoletti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BB9E12-CB34-48D0-B129-1D1018602CAF}" type="slidenum">
              <a:rPr lang="en-GB"/>
              <a:pPr/>
              <a:t>‹N›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CC72485-D2C7-4FBB-B499-C41B4A68623E}" type="datetime1">
              <a:rPr lang="it-IT" smtClean="0"/>
              <a:pPr/>
              <a:t>25/09/2014</a:t>
            </a:fld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Federico Paoletti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535F79-8D4B-4C7C-8D85-B24A249DDC41}" type="slidenum">
              <a:rPr lang="en-GB"/>
              <a:pPr/>
              <a:t>‹N›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DF0ED86-325E-4F2C-BB3A-A191720E3D4D}" type="datetime1">
              <a:rPr lang="it-IT" smtClean="0"/>
              <a:pPr/>
              <a:t>25/09/2014</a:t>
            </a:fld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Federico Paoletti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5D4CDF-9C79-4619-927D-E94B2E58E675}" type="slidenum">
              <a:rPr lang="en-GB"/>
              <a:pPr/>
              <a:t>‹N›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AA756BE-3349-4B49-995C-346EE59E5F9E}" type="datetime1">
              <a:rPr lang="it-IT" smtClean="0"/>
              <a:pPr/>
              <a:t>25/09/2014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Federico Paoletti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663203-DCC8-42D6-B22F-7A5CBFC1B43F}" type="slidenum">
              <a:rPr lang="en-GB"/>
              <a:pPr/>
              <a:t>‹N›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781800" y="152400"/>
            <a:ext cx="2209800" cy="609600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52400" y="152400"/>
            <a:ext cx="6477000" cy="609600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D6A582C-4FC7-4F79-A697-3FF12FE21C06}" type="datetime1">
              <a:rPr lang="it-IT" smtClean="0"/>
              <a:pPr/>
              <a:t>25/09/2014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Federico Paoletti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641DD2-40DC-42FF-9531-90C270504680}" type="slidenum">
              <a:rPr lang="en-GB"/>
              <a:pPr/>
              <a:t>‹N›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tint val="10196"/>
                <a:invGamma/>
              </a:schemeClr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0" y="914400"/>
            <a:ext cx="9134475" cy="152400"/>
            <a:chOff x="0" y="708"/>
            <a:chExt cx="5754" cy="96"/>
          </a:xfrm>
        </p:grpSpPr>
        <p:sp>
          <p:nvSpPr>
            <p:cNvPr id="1029" name="Rectangle 5"/>
            <p:cNvSpPr>
              <a:spLocks noChangeArrowheads="1"/>
            </p:cNvSpPr>
            <p:nvPr/>
          </p:nvSpPr>
          <p:spPr bwMode="auto">
            <a:xfrm>
              <a:off x="0" y="708"/>
              <a:ext cx="5754" cy="47"/>
            </a:xfrm>
            <a:prstGeom prst="rect">
              <a:avLst/>
            </a:prstGeom>
            <a:gradFill rotWithShape="0">
              <a:gsLst>
                <a:gs pos="0">
                  <a:srgbClr val="00C0C0">
                    <a:gamma/>
                    <a:shade val="49804"/>
                    <a:invGamma/>
                  </a:srgbClr>
                </a:gs>
                <a:gs pos="50000">
                  <a:srgbClr val="00C0C0"/>
                </a:gs>
                <a:gs pos="100000">
                  <a:srgbClr val="00C0C0">
                    <a:gamma/>
                    <a:shade val="49804"/>
                    <a:invGamma/>
                  </a:srgb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030" name="Rectangle 6"/>
            <p:cNvSpPr>
              <a:spLocks noChangeArrowheads="1"/>
            </p:cNvSpPr>
            <p:nvPr/>
          </p:nvSpPr>
          <p:spPr bwMode="auto">
            <a:xfrm>
              <a:off x="0" y="780"/>
              <a:ext cx="5754" cy="24"/>
            </a:xfrm>
            <a:prstGeom prst="rect">
              <a:avLst/>
            </a:prstGeom>
            <a:gradFill rotWithShape="0">
              <a:gsLst>
                <a:gs pos="0">
                  <a:srgbClr val="FF00FF">
                    <a:gamma/>
                    <a:shade val="69804"/>
                    <a:invGamma/>
                  </a:srgbClr>
                </a:gs>
                <a:gs pos="50000">
                  <a:srgbClr val="FF00FF"/>
                </a:gs>
                <a:gs pos="100000">
                  <a:srgbClr val="FF00FF">
                    <a:gamma/>
                    <a:shade val="69804"/>
                    <a:invGamma/>
                  </a:srgb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</p:grpSp>
      <p:sp>
        <p:nvSpPr>
          <p:cNvPr id="1033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371600"/>
            <a:ext cx="88392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7" name="Rectangle 13"/>
          <p:cNvSpPr>
            <a:spLocks noChangeArrowheads="1"/>
          </p:cNvSpPr>
          <p:nvPr userDrawn="1"/>
        </p:nvSpPr>
        <p:spPr bwMode="auto">
          <a:xfrm>
            <a:off x="1219200" y="6477000"/>
            <a:ext cx="6553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spAutoFit/>
          </a:bodyPr>
          <a:lstStyle/>
          <a:p>
            <a:endParaRPr lang="it-IT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title"/>
          </p:nvPr>
        </p:nvSpPr>
        <p:spPr bwMode="auto">
          <a:xfrm>
            <a:off x="2209800" y="152400"/>
            <a:ext cx="6781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Fare clic per modificare lo stile del titolo dello schema</a:t>
            </a:r>
          </a:p>
        </p:txBody>
      </p:sp>
      <p:sp>
        <p:nvSpPr>
          <p:cNvPr id="1041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31825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>
              <a:lnSpc>
                <a:spcPct val="100000"/>
              </a:lnSpc>
              <a:buClrTx/>
              <a:buFontTx/>
              <a:buNone/>
              <a:defRPr sz="1400">
                <a:latin typeface="Times New Roman" charset="0"/>
              </a:defRPr>
            </a:lvl1pPr>
          </a:lstStyle>
          <a:p>
            <a:fld id="{825658D1-C3BE-4BEF-8CB8-3026453D4136}" type="datetime1">
              <a:rPr lang="it-IT" smtClean="0"/>
              <a:pPr/>
              <a:t>25/09/2014</a:t>
            </a:fld>
            <a:endParaRPr lang="en-GB"/>
          </a:p>
        </p:txBody>
      </p:sp>
      <p:sp>
        <p:nvSpPr>
          <p:cNvPr id="1042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810000" y="6318250"/>
            <a:ext cx="152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>
              <a:lnSpc>
                <a:spcPct val="100000"/>
              </a:lnSpc>
              <a:buClrTx/>
              <a:buFontTx/>
              <a:buNone/>
              <a:defRPr sz="1400">
                <a:latin typeface="Times New Roman" charset="0"/>
              </a:defRPr>
            </a:lvl1pPr>
          </a:lstStyle>
          <a:p>
            <a:r>
              <a:rPr lang="en-GB"/>
              <a:t>Federico Paoletti</a:t>
            </a:r>
          </a:p>
        </p:txBody>
      </p:sp>
      <p:sp>
        <p:nvSpPr>
          <p:cNvPr id="1043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1825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>
              <a:lnSpc>
                <a:spcPct val="100000"/>
              </a:lnSpc>
              <a:buClrTx/>
              <a:buFontTx/>
              <a:buNone/>
              <a:defRPr sz="1400">
                <a:latin typeface="Times New Roman" charset="0"/>
              </a:defRPr>
            </a:lvl1pPr>
          </a:lstStyle>
          <a:p>
            <a:fld id="{1E4DA3AE-7107-4B2E-847E-809B5F588E26}" type="slidenum">
              <a:rPr lang="en-GB"/>
              <a:pPr/>
              <a:t>‹N›</a:t>
            </a:fld>
            <a:endParaRPr lang="en-GB"/>
          </a:p>
        </p:txBody>
      </p:sp>
      <p:pic>
        <p:nvPicPr>
          <p:cNvPr id="1044" name="Picture 20" descr="C:\Documents and Settings\ferrante\Documenti\giappone\virgo-logo.gif"/>
          <p:cNvPicPr>
            <a:picLocks noChangeAspect="1" noChangeArrowheads="1"/>
          </p:cNvPicPr>
          <p:nvPr userDrawn="1"/>
        </p:nvPicPr>
        <p:blipFill>
          <a:blip r:embed="rId13" cstate="print"/>
          <a:stretch>
            <a:fillRect/>
          </a:stretch>
        </p:blipFill>
        <p:spPr bwMode="auto">
          <a:xfrm>
            <a:off x="323528" y="56147"/>
            <a:ext cx="1440159" cy="791072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Book Antiqua" pitchFamily="18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Book Antiqua" pitchFamily="18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Book Antiqua" pitchFamily="18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Book Antiqua" pitchFamily="18" charset="0"/>
        </a:defRPr>
      </a:lvl5pPr>
      <a:lvl6pPr marL="457200" algn="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Book Antiqua" pitchFamily="18" charset="0"/>
        </a:defRPr>
      </a:lvl6pPr>
      <a:lvl7pPr marL="914400" algn="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Book Antiqua" pitchFamily="18" charset="0"/>
        </a:defRPr>
      </a:lvl7pPr>
      <a:lvl8pPr marL="1371600" algn="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Book Antiqua" pitchFamily="18" charset="0"/>
        </a:defRPr>
      </a:lvl8pPr>
      <a:lvl9pPr marL="1828800" algn="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Book Antiqua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Monotype Sorts" pitchFamily="2" charset="2"/>
        <a:buChar char="l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" pitchFamily="2" charset="2"/>
        <a:buChar char="u"/>
        <a:defRPr sz="2400" b="1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2000" b="1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Monotype Sorts" pitchFamily="2" charset="2"/>
        <a:buChar char="l"/>
        <a:defRPr b="1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100000"/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100000"/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100000"/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100000"/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100000"/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gi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tds.ego-gw.it/itf/tds/index.php?callContent=2&amp;callCode=9511&amp;srchCode=0289B&amp;startPage=" TargetMode="External"/><Relationship Id="rId2" Type="http://schemas.openxmlformats.org/officeDocument/2006/relationships/hyperlink" Target="https://tds.ego-gw.it/itf/tds/index.php?callContent=2&amp;callCode=8366&amp;srchCode=0737&amp;startPage=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tds.ego-gw.it/itf/tds/index.php?callContent=2&amp;callCode=10200&amp;srchCode=0349A&amp;startPage=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/>
          <a:p>
            <a:fld id="{CD81BEC5-E31B-432E-A822-B2B3B5E30154}" type="datetime1">
              <a:rPr lang="it-IT" smtClean="0"/>
              <a:pPr/>
              <a:t>25/09/2014</a:t>
            </a:fld>
            <a:endParaRPr lang="en-GB" dirty="0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/>
          <a:p>
            <a:fld id="{FE74DE7F-BEB7-4C6F-9B08-C939D49F6FD6}" type="slidenum">
              <a:rPr lang="en-GB"/>
              <a:pPr/>
              <a:t>1</a:t>
            </a:fld>
            <a:endParaRPr lang="en-GB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Federico Paoletti</a:t>
            </a:r>
          </a:p>
        </p:txBody>
      </p:sp>
      <p:pic>
        <p:nvPicPr>
          <p:cNvPr id="256005" name="Picture 5" descr="C:\Documents and Settings\Federico\Documenti\Presentazioni\GWADW06\sfondo.tif"/>
          <p:cNvPicPr>
            <a:picLocks noChangeAspect="1" noChangeArrowheads="1"/>
          </p:cNvPicPr>
          <p:nvPr/>
        </p:nvPicPr>
        <p:blipFill>
          <a:blip r:embed="rId3" cstate="print"/>
          <a:srcRect t="12180"/>
          <a:stretch>
            <a:fillRect/>
          </a:stretch>
        </p:blipFill>
        <p:spPr bwMode="auto">
          <a:xfrm>
            <a:off x="0" y="1066800"/>
            <a:ext cx="9144000" cy="4945063"/>
          </a:xfrm>
          <a:prstGeom prst="rect">
            <a:avLst/>
          </a:prstGeom>
          <a:noFill/>
        </p:spPr>
      </p:pic>
      <p:sp>
        <p:nvSpPr>
          <p:cNvPr id="2560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3528" y="1484784"/>
            <a:ext cx="8534400" cy="762000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US" sz="4000" dirty="0" smtClean="0">
                <a:latin typeface="AmerType Md BT" pitchFamily="18" charset="0"/>
              </a:rPr>
              <a:t>Magnetic Noise </a:t>
            </a:r>
            <a:r>
              <a:rPr lang="en-US" sz="4000" dirty="0" smtClean="0">
                <a:latin typeface="AmerType Md BT" pitchFamily="18" charset="0"/>
              </a:rPr>
              <a:t>Mitigation: Possible </a:t>
            </a:r>
            <a:r>
              <a:rPr lang="en-US" sz="4000" dirty="0" smtClean="0">
                <a:latin typeface="AmerType Md BT" pitchFamily="18" charset="0"/>
              </a:rPr>
              <a:t>S</a:t>
            </a:r>
            <a:r>
              <a:rPr lang="en-US" sz="4000" dirty="0" smtClean="0">
                <a:latin typeface="AmerType Md BT" pitchFamily="18" charset="0"/>
              </a:rPr>
              <a:t>trategies</a:t>
            </a:r>
            <a:endParaRPr lang="en-US" sz="1800" dirty="0">
              <a:latin typeface="AmerType Md BT" pitchFamily="18" charset="0"/>
            </a:endParaRPr>
          </a:p>
        </p:txBody>
      </p:sp>
      <p:sp>
        <p:nvSpPr>
          <p:cNvPr id="2560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83768" y="3356992"/>
            <a:ext cx="4763616" cy="504056"/>
          </a:xfrm>
          <a:solidFill>
            <a:srgbClr val="FFFFFF">
              <a:alpha val="50000"/>
            </a:srgbClr>
          </a:solidFill>
          <a:ln/>
        </p:spPr>
        <p:txBody>
          <a:bodyPr/>
          <a:lstStyle/>
          <a:p>
            <a:pPr marL="508000" indent="-508000" algn="ctr"/>
            <a:r>
              <a:rPr lang="en-US" sz="2400" dirty="0" err="1" smtClean="0">
                <a:solidFill>
                  <a:schemeClr val="tx2"/>
                </a:solidFill>
                <a:latin typeface="AmerType Md BT" pitchFamily="18" charset="0"/>
              </a:rPr>
              <a:t>AdV</a:t>
            </a:r>
            <a:r>
              <a:rPr lang="en-US" sz="2400" dirty="0" smtClean="0">
                <a:solidFill>
                  <a:schemeClr val="tx2"/>
                </a:solidFill>
                <a:latin typeface="AmerType Md BT" pitchFamily="18" charset="0"/>
              </a:rPr>
              <a:t> </a:t>
            </a:r>
            <a:r>
              <a:rPr lang="en-US" sz="2400" dirty="0" smtClean="0">
                <a:solidFill>
                  <a:schemeClr val="tx2"/>
                </a:solidFill>
                <a:latin typeface="AmerType Md BT" pitchFamily="18" charset="0"/>
              </a:rPr>
              <a:t>DIM    </a:t>
            </a:r>
            <a:r>
              <a:rPr lang="it-IT" sz="2400" dirty="0" smtClean="0"/>
              <a:t>VIR-0441A-14</a:t>
            </a:r>
            <a:endParaRPr lang="it-IT" sz="2400" dirty="0" smtClean="0"/>
          </a:p>
          <a:p>
            <a:pPr marL="508000" indent="-508000" algn="ctr"/>
            <a:endParaRPr lang="en-US" sz="2400" dirty="0">
              <a:solidFill>
                <a:schemeClr val="tx2"/>
              </a:solidFill>
              <a:latin typeface="AmerType Md BT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b="0" dirty="0" smtClean="0">
                <a:latin typeface="AmerType Md BT" pitchFamily="18" charset="0"/>
              </a:rPr>
              <a:t>Magnetic coupling</a:t>
            </a:r>
            <a:endParaRPr lang="it-IT" sz="32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1124744"/>
            <a:ext cx="6876256" cy="2376264"/>
          </a:xfrm>
        </p:spPr>
        <p:txBody>
          <a:bodyPr/>
          <a:lstStyle/>
          <a:p>
            <a:r>
              <a:rPr lang="en-US" dirty="0" smtClean="0"/>
              <a:t>Many magnetic effects in </a:t>
            </a:r>
            <a:r>
              <a:rPr lang="en-US" u="sng" dirty="0" smtClean="0"/>
              <a:t>VIRGO</a:t>
            </a:r>
            <a:r>
              <a:rPr lang="en-US" dirty="0" smtClean="0"/>
              <a:t> literature:</a:t>
            </a:r>
          </a:p>
          <a:p>
            <a:pPr>
              <a:buNone/>
            </a:pPr>
            <a:r>
              <a:rPr lang="en-US" dirty="0" smtClean="0"/>
              <a:t>   {</a:t>
            </a:r>
            <a:r>
              <a:rPr lang="en-US" i="1" dirty="0" smtClean="0">
                <a:sym typeface="Wingdings" pitchFamily="2" charset="2"/>
              </a:rPr>
              <a:t>ext. fields</a:t>
            </a:r>
            <a:r>
              <a:rPr lang="en-US" i="1" dirty="0" smtClean="0"/>
              <a:t> </a:t>
            </a:r>
            <a:r>
              <a:rPr lang="en-US" i="1" dirty="0" smtClean="0">
                <a:sym typeface="Wingdings" pitchFamily="2" charset="2"/>
              </a:rPr>
              <a:t> </a:t>
            </a:r>
            <a:r>
              <a:rPr lang="en-US" i="1" dirty="0" smtClean="0"/>
              <a:t>mirror</a:t>
            </a:r>
            <a:r>
              <a:rPr lang="en-US" i="1" dirty="0" smtClean="0">
                <a:sym typeface="Wingdings" pitchFamily="2" charset="2"/>
              </a:rPr>
              <a:t>  dark fringe}</a:t>
            </a:r>
            <a:endParaRPr lang="en-US" dirty="0" smtClean="0">
              <a:sym typeface="Wingdings" pitchFamily="2" charset="2"/>
            </a:endParaRPr>
          </a:p>
          <a:p>
            <a:pPr>
              <a:buNone/>
            </a:pPr>
            <a:r>
              <a:rPr lang="en-US" dirty="0" smtClean="0">
                <a:sym typeface="Wingdings" pitchFamily="2" charset="2"/>
              </a:rPr>
              <a:t>   </a:t>
            </a:r>
            <a:r>
              <a:rPr lang="en-US" sz="2400" dirty="0" smtClean="0">
                <a:sym typeface="Wingdings" pitchFamily="2" charset="2"/>
              </a:rPr>
              <a:t>(e.g. logbook </a:t>
            </a:r>
            <a:r>
              <a:rPr lang="it-IT" sz="2400" dirty="0" smtClean="0"/>
              <a:t>15367, 15506, 18384, 18484, 25247, 30247 and follow-up)</a:t>
            </a:r>
          </a:p>
          <a:p>
            <a:pPr>
              <a:buNone/>
            </a:pPr>
            <a:endParaRPr lang="en-US" sz="1400" dirty="0" smtClean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61158-A5F5-450C-830B-6826B5BC3A28}" type="datetime1">
              <a:rPr lang="it-IT" smtClean="0"/>
              <a:pPr/>
              <a:t>25/09/2014</a:t>
            </a:fld>
            <a:endParaRPr lang="en-GB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Federico Paoletti</a:t>
            </a:r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A6B38-6C0B-4B0E-81F8-BFFE716FBD27}" type="slidenum">
              <a:rPr lang="en-GB" smtClean="0"/>
              <a:pPr/>
              <a:t>2</a:t>
            </a:fld>
            <a:endParaRPr lang="en-GB"/>
          </a:p>
        </p:txBody>
      </p:sp>
      <p:pic>
        <p:nvPicPr>
          <p:cNvPr id="7" name="Immagine 6" descr="15367_100Hz_MA.gif"/>
          <p:cNvPicPr>
            <a:picLocks noChangeAspect="1"/>
          </p:cNvPicPr>
          <p:nvPr/>
        </p:nvPicPr>
        <p:blipFill>
          <a:blip r:embed="rId2" cstate="print"/>
          <a:srcRect l="50000" t="7098" r="25588" b="3523"/>
          <a:stretch>
            <a:fillRect/>
          </a:stretch>
        </p:blipFill>
        <p:spPr>
          <a:xfrm>
            <a:off x="6228184" y="1124744"/>
            <a:ext cx="2915816" cy="5184576"/>
          </a:xfrm>
          <a:prstGeom prst="rect">
            <a:avLst/>
          </a:prstGeom>
        </p:spPr>
      </p:pic>
      <p:pic>
        <p:nvPicPr>
          <p:cNvPr id="8" name="Immagine 7" descr="30247_magnetic_proj.png"/>
          <p:cNvPicPr>
            <a:picLocks noChangeAspect="1"/>
          </p:cNvPicPr>
          <p:nvPr/>
        </p:nvPicPr>
        <p:blipFill>
          <a:blip r:embed="rId3" cstate="print"/>
          <a:srcRect l="5901" t="5149" r="3538" b="2849"/>
          <a:stretch>
            <a:fillRect/>
          </a:stretch>
        </p:blipFill>
        <p:spPr>
          <a:xfrm>
            <a:off x="323528" y="3429000"/>
            <a:ext cx="5688632" cy="29554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b="0" dirty="0" smtClean="0">
                <a:latin typeface="AmerType Md BT" pitchFamily="18" charset="0"/>
              </a:rPr>
              <a:t>Magnetic concern</a:t>
            </a:r>
            <a:endParaRPr lang="it-IT" sz="32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1872208"/>
          </a:xfrm>
        </p:spPr>
        <p:txBody>
          <a:bodyPr/>
          <a:lstStyle/>
          <a:p>
            <a:r>
              <a:rPr lang="en-US" dirty="0" smtClean="0">
                <a:sym typeface="Wingdings" pitchFamily="2" charset="2"/>
              </a:rPr>
              <a:t>A lot of work done on magnetic source characterization</a:t>
            </a:r>
          </a:p>
          <a:p>
            <a:pPr>
              <a:buNone/>
            </a:pPr>
            <a:r>
              <a:rPr lang="en-US" dirty="0" smtClean="0">
                <a:sym typeface="Wingdings" pitchFamily="2" charset="2"/>
              </a:rPr>
              <a:t>  </a:t>
            </a:r>
            <a:r>
              <a:rPr lang="en-US" sz="2400" dirty="0" smtClean="0">
                <a:sym typeface="Wingdings" pitchFamily="2" charset="2"/>
              </a:rPr>
              <a:t>(e.g. </a:t>
            </a:r>
            <a:r>
              <a:rPr lang="en-US" sz="2400" u="sng" dirty="0" smtClean="0">
                <a:sym typeface="Wingdings" pitchFamily="2" charset="2"/>
              </a:rPr>
              <a:t>UPS noise</a:t>
            </a:r>
            <a:r>
              <a:rPr lang="en-US" sz="2400" dirty="0" smtClean="0">
                <a:sym typeface="Wingdings" pitchFamily="2" charset="2"/>
              </a:rPr>
              <a:t>, </a:t>
            </a:r>
            <a:r>
              <a:rPr lang="en-US" sz="2400" u="sng" dirty="0" smtClean="0">
                <a:sym typeface="Wingdings" pitchFamily="2" charset="2"/>
              </a:rPr>
              <a:t>vacuum racks noise</a:t>
            </a:r>
            <a:r>
              <a:rPr lang="en-US" sz="2400" dirty="0" smtClean="0">
                <a:sym typeface="Wingdings" pitchFamily="2" charset="2"/>
              </a:rPr>
              <a:t>, </a:t>
            </a:r>
            <a:r>
              <a:rPr lang="en-US" sz="2400" u="sng" dirty="0" smtClean="0">
                <a:sym typeface="Wingdings" pitchFamily="2" charset="2"/>
              </a:rPr>
              <a:t>cables irradiation</a:t>
            </a:r>
            <a:r>
              <a:rPr lang="en-US" sz="2400" dirty="0" smtClean="0">
                <a:sym typeface="Wingdings" pitchFamily="2" charset="2"/>
              </a:rPr>
              <a:t>, logbook 25297, 25397, </a:t>
            </a:r>
            <a:r>
              <a:rPr lang="it-IT" sz="2400" dirty="0" smtClean="0"/>
              <a:t>30963, </a:t>
            </a:r>
            <a:r>
              <a:rPr lang="en-US" sz="2400" u="sng" dirty="0" smtClean="0">
                <a:sym typeface="Wingdings" pitchFamily="2" charset="2"/>
              </a:rPr>
              <a:t>VIR-0289B-12</a:t>
            </a:r>
            <a:r>
              <a:rPr lang="en-US" sz="2400" dirty="0" smtClean="0">
                <a:sym typeface="Wingdings" pitchFamily="2" charset="2"/>
              </a:rPr>
              <a:t>, </a:t>
            </a:r>
            <a:r>
              <a:rPr lang="en-US" sz="2400" u="sng" dirty="0" smtClean="0">
                <a:sym typeface="Wingdings" pitchFamily="2" charset="2"/>
              </a:rPr>
              <a:t>VIR-0349A-13</a:t>
            </a:r>
            <a:r>
              <a:rPr lang="en-US" sz="2400" dirty="0" smtClean="0">
                <a:sym typeface="Wingdings" pitchFamily="2" charset="2"/>
              </a:rPr>
              <a:t>, etc.)</a:t>
            </a:r>
          </a:p>
          <a:p>
            <a:pPr>
              <a:buNone/>
            </a:pPr>
            <a:endParaRPr lang="en-US" sz="1400" dirty="0" smtClean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61158-A5F5-450C-830B-6826B5BC3A28}" type="datetime1">
              <a:rPr lang="it-IT" smtClean="0"/>
              <a:pPr/>
              <a:t>25/09/2014</a:t>
            </a:fld>
            <a:endParaRPr lang="en-GB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Federico Paoletti</a:t>
            </a:r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A6B38-6C0B-4B0E-81F8-BFFE716FBD27}" type="slidenum">
              <a:rPr lang="en-GB" smtClean="0"/>
              <a:pPr/>
              <a:t>3</a:t>
            </a:fld>
            <a:endParaRPr lang="en-GB"/>
          </a:p>
        </p:txBody>
      </p:sp>
      <p:pic>
        <p:nvPicPr>
          <p:cNvPr id="7" name="Picture 5" descr="Macintosh HD:Users:danielvander-hyde:Desktop:Screen Shot 2013-07-30 at 2.51.38 PM.png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o="http://schemas.microsoft.com/office/mac/office/2008/main" xmlns:mc="http://schemas.openxmlformats.org/markup-compatibility/2006" xmlns:mv="urn:schemas-microsoft-com:mac:vml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789040"/>
            <a:ext cx="4183360" cy="25082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21035" r="3656" b="2024"/>
          <a:stretch>
            <a:fillRect/>
          </a:stretch>
        </p:blipFill>
        <p:spPr bwMode="auto">
          <a:xfrm>
            <a:off x="827584" y="3068960"/>
            <a:ext cx="3744416" cy="3235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E1FB4-4CCC-4E63-8B53-B793355E6614}" type="datetime1">
              <a:rPr lang="it-IT" smtClean="0"/>
              <a:pPr/>
              <a:t>25/09/2014</a:t>
            </a:fld>
            <a:endParaRPr lang="en-GB"/>
          </a:p>
        </p:txBody>
      </p:sp>
      <p:sp>
        <p:nvSpPr>
          <p:cNvPr id="11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Federico Paoletti</a:t>
            </a:r>
            <a:endParaRPr lang="en-GB"/>
          </a:p>
        </p:txBody>
      </p:sp>
      <p:sp>
        <p:nvSpPr>
          <p:cNvPr id="11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6D683-46EB-40E1-B163-3635091E9E3E}" type="slidenum">
              <a:rPr lang="en-GB" smtClean="0"/>
              <a:pPr/>
              <a:t>4</a:t>
            </a:fld>
            <a:endParaRPr lang="en-GB"/>
          </a:p>
        </p:txBody>
      </p:sp>
      <p:sp>
        <p:nvSpPr>
          <p:cNvPr id="25702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0" y="152400"/>
            <a:ext cx="6553200" cy="609600"/>
          </a:xfrm>
        </p:spPr>
        <p:txBody>
          <a:bodyPr/>
          <a:lstStyle/>
          <a:p>
            <a:pPr algn="ctr"/>
            <a:r>
              <a:rPr lang="en-US" sz="3200" b="0" dirty="0" smtClean="0">
                <a:latin typeface="AmerType Md BT" pitchFamily="18" charset="0"/>
              </a:rPr>
              <a:t>Magnetic Noise mitigation: strategy</a:t>
            </a:r>
            <a:endParaRPr lang="en-US" sz="3200" b="0" dirty="0">
              <a:effectLst>
                <a:outerShdw blurRad="38100" dist="38100" dir="2700000" algn="tl">
                  <a:srgbClr val="000000"/>
                </a:outerShdw>
              </a:effectLst>
              <a:latin typeface="AmerType Md BT" pitchFamily="18" charset="0"/>
            </a:endParaRPr>
          </a:p>
        </p:txBody>
      </p:sp>
      <p:sp>
        <p:nvSpPr>
          <p:cNvPr id="257080" name="Rectangle 56"/>
          <p:cNvSpPr>
            <a:spLocks noGrp="1" noChangeArrowheads="1"/>
          </p:cNvSpPr>
          <p:nvPr>
            <p:ph type="body" idx="1"/>
          </p:nvPr>
        </p:nvSpPr>
        <p:spPr>
          <a:xfrm>
            <a:off x="1259632" y="1268760"/>
            <a:ext cx="6334472" cy="685800"/>
          </a:xfrm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u="sng" dirty="0" smtClean="0"/>
              <a:t>reduction of magnetic coupling in </a:t>
            </a:r>
            <a:r>
              <a:rPr lang="en-US" u="sng" dirty="0" err="1" smtClean="0"/>
              <a:t>AdV</a:t>
            </a:r>
            <a:endParaRPr lang="en-US" u="sng" dirty="0"/>
          </a:p>
        </p:txBody>
      </p:sp>
      <p:sp>
        <p:nvSpPr>
          <p:cNvPr id="120" name="CasellaDiTesto 119"/>
          <p:cNvSpPr txBox="1"/>
          <p:nvPr/>
        </p:nvSpPr>
        <p:spPr>
          <a:xfrm>
            <a:off x="5220072" y="2636912"/>
            <a:ext cx="36004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reduction of ext. fields </a:t>
            </a:r>
            <a:endParaRPr lang="it-IT" sz="2400" dirty="0"/>
          </a:p>
        </p:txBody>
      </p:sp>
      <p:sp>
        <p:nvSpPr>
          <p:cNvPr id="121" name="CasellaDiTesto 120"/>
          <p:cNvSpPr txBox="1"/>
          <p:nvPr/>
        </p:nvSpPr>
        <p:spPr>
          <a:xfrm>
            <a:off x="251520" y="2564904"/>
            <a:ext cx="432048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reduction of magnet magnetic momentum (~5 times smaller)</a:t>
            </a:r>
          </a:p>
          <a:p>
            <a:r>
              <a:rPr lang="en-US" sz="2400" dirty="0" smtClean="0"/>
              <a:t>as in </a:t>
            </a:r>
            <a:r>
              <a:rPr lang="en-US" sz="2400" dirty="0" err="1" smtClean="0"/>
              <a:t>AdV</a:t>
            </a:r>
            <a:r>
              <a:rPr lang="en-US" sz="2400" dirty="0" smtClean="0"/>
              <a:t> </a:t>
            </a:r>
            <a:r>
              <a:rPr lang="en-US" sz="2400" u="sng" dirty="0" smtClean="0"/>
              <a:t>TDR 10.1.1.2</a:t>
            </a:r>
            <a:endParaRPr lang="it-IT" sz="2400" u="sng" dirty="0"/>
          </a:p>
        </p:txBody>
      </p:sp>
      <p:sp>
        <p:nvSpPr>
          <p:cNvPr id="123" name="Freccia curva 122"/>
          <p:cNvSpPr/>
          <p:nvPr/>
        </p:nvSpPr>
        <p:spPr bwMode="auto">
          <a:xfrm rot="16200000" flipH="1">
            <a:off x="776124" y="1824276"/>
            <a:ext cx="827584" cy="868680"/>
          </a:xfrm>
          <a:prstGeom prst="bentArrow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</a:bodyPr>
          <a:lstStyle/>
          <a:p>
            <a:pPr marL="533400" marR="0" indent="-533400" algn="l" defTabSz="914400" rtl="0" eaLnBrk="1" fontAlgn="base" latinLnBrk="0" hangingPunct="0">
              <a:lnSpc>
                <a:spcPts val="2775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Tx/>
              <a:buFont typeface="StarSymbol" charset="0"/>
              <a:buNone/>
              <a:tabLst/>
            </a:pPr>
            <a:endParaRPr kumimoji="0" lang="it-IT" sz="28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  <p:sp>
        <p:nvSpPr>
          <p:cNvPr id="124" name="Freccia curva 123"/>
          <p:cNvSpPr/>
          <p:nvPr/>
        </p:nvSpPr>
        <p:spPr bwMode="auto">
          <a:xfrm rot="16200000" flipH="1" flipV="1">
            <a:off x="7036236" y="1828860"/>
            <a:ext cx="827584" cy="859512"/>
          </a:xfrm>
          <a:prstGeom prst="bentArrow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</a:bodyPr>
          <a:lstStyle/>
          <a:p>
            <a:pPr marL="533400" marR="0" indent="-533400" algn="l" defTabSz="914400" rtl="0" eaLnBrk="1" fontAlgn="base" latinLnBrk="0" hangingPunct="0">
              <a:lnSpc>
                <a:spcPts val="2775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Tx/>
              <a:buFont typeface="StarSymbol" charset="0"/>
              <a:buNone/>
              <a:tabLst/>
            </a:pPr>
            <a:endParaRPr kumimoji="0" lang="it-IT" sz="28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  <p:grpSp>
        <p:nvGrpSpPr>
          <p:cNvPr id="18" name="Gruppo 17"/>
          <p:cNvGrpSpPr/>
          <p:nvPr/>
        </p:nvGrpSpPr>
        <p:grpSpPr>
          <a:xfrm>
            <a:off x="179512" y="3789040"/>
            <a:ext cx="4680520" cy="2525846"/>
            <a:chOff x="179512" y="3789040"/>
            <a:chExt cx="3888432" cy="3135145"/>
          </a:xfrm>
        </p:grpSpPr>
        <p:sp>
          <p:nvSpPr>
            <p:cNvPr id="125" name="Freccia in giù 124"/>
            <p:cNvSpPr/>
            <p:nvPr/>
          </p:nvSpPr>
          <p:spPr bwMode="auto">
            <a:xfrm>
              <a:off x="755576" y="3789040"/>
              <a:ext cx="432048" cy="792088"/>
            </a:xfrm>
            <a:prstGeom prst="downArrow">
              <a:avLst/>
            </a:prstGeom>
            <a:solidFill>
              <a:srgbClr val="C0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2075" tIns="46038" rIns="92075" bIns="46038" numCol="1" rtlCol="0" anchor="t" anchorCtr="0" compatLnSpc="1">
              <a:prstTxWarp prst="textNoShape">
                <a:avLst/>
              </a:prstTxWarp>
            </a:bodyPr>
            <a:lstStyle/>
            <a:p>
              <a:pPr marL="533400" marR="0" indent="-533400" algn="l" defTabSz="914400" rtl="0" eaLnBrk="1" fontAlgn="base" latinLnBrk="0" hangingPunct="0">
                <a:lnSpc>
                  <a:spcPts val="2775"/>
                </a:lnSpc>
                <a:spcBef>
                  <a:spcPct val="0"/>
                </a:spcBef>
                <a:spcAft>
                  <a:spcPct val="0"/>
                </a:spcAft>
                <a:buClr>
                  <a:schemeClr val="accent1"/>
                </a:buClr>
                <a:buSzTx/>
                <a:buFont typeface="StarSymbol" charset="0"/>
                <a:buNone/>
                <a:tabLst/>
              </a:pPr>
              <a:endParaRPr kumimoji="0" lang="it-IT" sz="2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Arial" charset="0"/>
              </a:endParaRPr>
            </a:p>
          </p:txBody>
        </p:sp>
        <p:sp>
          <p:nvSpPr>
            <p:cNvPr id="127" name="CasellaDiTesto 126"/>
            <p:cNvSpPr txBox="1"/>
            <p:nvPr/>
          </p:nvSpPr>
          <p:spPr>
            <a:xfrm>
              <a:off x="179512" y="4581128"/>
              <a:ext cx="3888432" cy="23430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requirements on actuation force (</a:t>
              </a:r>
              <a:r>
                <a:rPr lang="en-US" sz="2400" u="sng" dirty="0" smtClean="0"/>
                <a:t>locking</a:t>
              </a:r>
              <a:r>
                <a:rPr lang="en-US" sz="2400" dirty="0" smtClean="0"/>
                <a:t> and </a:t>
              </a:r>
              <a:r>
                <a:rPr lang="en-US" sz="2400" u="sng" dirty="0" smtClean="0"/>
                <a:t>calibration</a:t>
              </a:r>
              <a:r>
                <a:rPr lang="en-US" sz="2400" dirty="0" smtClean="0"/>
                <a:t> ask for ~</a:t>
              </a:r>
              <a:r>
                <a:rPr lang="en-US" sz="2400" dirty="0" err="1" smtClean="0"/>
                <a:t>mN</a:t>
              </a:r>
              <a:r>
                <a:rPr lang="en-US" sz="2400" dirty="0" smtClean="0"/>
                <a:t> up to 1kHz) and consequent compliance for driving electronics</a:t>
              </a:r>
              <a:endParaRPr lang="it-IT" sz="2400" dirty="0"/>
            </a:p>
          </p:txBody>
        </p:sp>
      </p:grpSp>
      <p:grpSp>
        <p:nvGrpSpPr>
          <p:cNvPr id="19" name="Gruppo 18"/>
          <p:cNvGrpSpPr/>
          <p:nvPr/>
        </p:nvGrpSpPr>
        <p:grpSpPr>
          <a:xfrm>
            <a:off x="4860032" y="4869160"/>
            <a:ext cx="4032448" cy="810478"/>
            <a:chOff x="3923928" y="4725144"/>
            <a:chExt cx="4032448" cy="810478"/>
          </a:xfrm>
        </p:grpSpPr>
        <p:sp>
          <p:nvSpPr>
            <p:cNvPr id="128" name="Freccia in giù 127"/>
            <p:cNvSpPr/>
            <p:nvPr/>
          </p:nvSpPr>
          <p:spPr bwMode="auto">
            <a:xfrm rot="16200000">
              <a:off x="4103948" y="4761148"/>
              <a:ext cx="432048" cy="792088"/>
            </a:xfrm>
            <a:prstGeom prst="downArrow">
              <a:avLst/>
            </a:prstGeom>
            <a:solidFill>
              <a:srgbClr val="C0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2075" tIns="46038" rIns="92075" bIns="46038" numCol="1" rtlCol="0" anchor="t" anchorCtr="0" compatLnSpc="1">
              <a:prstTxWarp prst="textNoShape">
                <a:avLst/>
              </a:prstTxWarp>
            </a:bodyPr>
            <a:lstStyle/>
            <a:p>
              <a:pPr marL="533400" marR="0" indent="-533400" algn="l" defTabSz="914400" rtl="0" eaLnBrk="1" fontAlgn="base" latinLnBrk="0" hangingPunct="0">
                <a:lnSpc>
                  <a:spcPts val="2775"/>
                </a:lnSpc>
                <a:spcBef>
                  <a:spcPct val="0"/>
                </a:spcBef>
                <a:spcAft>
                  <a:spcPct val="0"/>
                </a:spcAft>
                <a:buClr>
                  <a:schemeClr val="accent1"/>
                </a:buClr>
                <a:buSzTx/>
                <a:buFont typeface="StarSymbol" charset="0"/>
                <a:buNone/>
                <a:tabLst/>
              </a:pPr>
              <a:endParaRPr kumimoji="0" lang="it-IT" sz="2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Arial" charset="0"/>
              </a:endParaRPr>
            </a:p>
          </p:txBody>
        </p:sp>
        <p:sp>
          <p:nvSpPr>
            <p:cNvPr id="130" name="CasellaDiTesto 129"/>
            <p:cNvSpPr txBox="1"/>
            <p:nvPr/>
          </p:nvSpPr>
          <p:spPr>
            <a:xfrm>
              <a:off x="4932040" y="4725144"/>
              <a:ext cx="3024336" cy="810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possible roll-back to V+ magnets</a:t>
              </a:r>
              <a:endParaRPr lang="it-IT" sz="2400" dirty="0"/>
            </a:p>
          </p:txBody>
        </p:sp>
      </p:grpSp>
      <p:grpSp>
        <p:nvGrpSpPr>
          <p:cNvPr id="20" name="Gruppo 19"/>
          <p:cNvGrpSpPr/>
          <p:nvPr/>
        </p:nvGrpSpPr>
        <p:grpSpPr>
          <a:xfrm>
            <a:off x="6228184" y="3501008"/>
            <a:ext cx="1090565" cy="1134564"/>
            <a:chOff x="5209627" y="3518572"/>
            <a:chExt cx="1090565" cy="1134564"/>
          </a:xfrm>
        </p:grpSpPr>
        <p:cxnSp>
          <p:nvCxnSpPr>
            <p:cNvPr id="132" name="Connettore 2 131"/>
            <p:cNvCxnSpPr/>
            <p:nvPr/>
          </p:nvCxnSpPr>
          <p:spPr bwMode="auto">
            <a:xfrm flipV="1">
              <a:off x="5436096" y="3717032"/>
              <a:ext cx="648072" cy="86409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36" name="Connettore 2 135"/>
            <p:cNvCxnSpPr/>
            <p:nvPr/>
          </p:nvCxnSpPr>
          <p:spPr bwMode="auto">
            <a:xfrm flipV="1">
              <a:off x="5652120" y="3789040"/>
              <a:ext cx="648072" cy="86409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7" name="Rettangolo 16"/>
            <p:cNvSpPr/>
            <p:nvPr/>
          </p:nvSpPr>
          <p:spPr>
            <a:xfrm rot="18435340">
              <a:off x="4888385" y="3839814"/>
              <a:ext cx="1056700" cy="41421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it-IT" sz="1800" cap="none" spc="0" dirty="0" smtClean="0">
                  <a:ln w="9525" cmpd="sng">
                    <a:solidFill>
                      <a:srgbClr val="C00000"/>
                    </a:solidFill>
                    <a:prstDash val="solid"/>
                  </a:ln>
                  <a:solidFill>
                    <a:srgbClr val="C00000"/>
                  </a:solidFill>
                  <a:effectLst/>
                </a:rPr>
                <a:t>focus on</a:t>
              </a:r>
              <a:endParaRPr lang="it-IT" sz="1800" cap="none" spc="0" dirty="0">
                <a:ln w="9525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" grpId="0"/>
      <p:bldP spid="121" grpId="0"/>
      <p:bldP spid="123" grpId="0" animBg="1"/>
      <p:bldP spid="12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95736" y="116632"/>
            <a:ext cx="6682680" cy="720080"/>
          </a:xfrm>
        </p:spPr>
        <p:txBody>
          <a:bodyPr/>
          <a:lstStyle/>
          <a:p>
            <a:pPr algn="ctr"/>
            <a:r>
              <a:rPr lang="en-US" sz="3400" b="0" dirty="0" smtClean="0">
                <a:latin typeface="AmerType Md BT" pitchFamily="18" charset="0"/>
              </a:rPr>
              <a:t>Magnetic Coupling: ingredients</a:t>
            </a:r>
            <a:endParaRPr lang="it-IT" sz="3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52400" y="2276872"/>
            <a:ext cx="8839200" cy="3312368"/>
          </a:xfrm>
        </p:spPr>
        <p:txBody>
          <a:bodyPr/>
          <a:lstStyle/>
          <a:p>
            <a:pPr>
              <a:buNone/>
            </a:pPr>
            <a:r>
              <a:rPr lang="en-US" sz="3200" u="sng" dirty="0" smtClean="0"/>
              <a:t>Sources</a:t>
            </a:r>
            <a:r>
              <a:rPr lang="en-US" sz="3200" dirty="0" smtClean="0"/>
              <a:t>			</a:t>
            </a:r>
            <a:r>
              <a:rPr lang="en-US" sz="3200" u="sng" dirty="0" smtClean="0"/>
              <a:t>Actuators</a:t>
            </a:r>
            <a:r>
              <a:rPr lang="en-US" sz="3200" dirty="0" smtClean="0"/>
              <a:t>			</a:t>
            </a:r>
            <a:r>
              <a:rPr lang="en-US" sz="3200" u="sng" dirty="0" smtClean="0"/>
              <a:t>Paths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61158-A5F5-450C-830B-6826B5BC3A28}" type="datetime1">
              <a:rPr lang="it-IT" smtClean="0"/>
              <a:pPr/>
              <a:t>25/09/2014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Federico Paoletti</a:t>
            </a:r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A6B38-6C0B-4B0E-81F8-BFFE716FBD27}" type="slidenum">
              <a:rPr lang="en-GB" smtClean="0"/>
              <a:pPr/>
              <a:t>5</a:t>
            </a:fld>
            <a:endParaRPr lang="en-GB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0" y="3182145"/>
            <a:ext cx="2267744" cy="1528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  typically only</a:t>
            </a:r>
          </a:p>
          <a:p>
            <a:r>
              <a:rPr lang="en-US" sz="2400" dirty="0" smtClean="0"/>
              <a:t>   one source:</a:t>
            </a:r>
          </a:p>
          <a:p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 Mains Supply</a:t>
            </a:r>
            <a:endParaRPr lang="it-IT" sz="2400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3635896" y="3429000"/>
            <a:ext cx="252028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/>
              <a:t> Cables</a:t>
            </a:r>
          </a:p>
          <a:p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 Transformers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6588224" y="3140968"/>
            <a:ext cx="2339752" cy="18876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/>
              <a:t> Non-zero area</a:t>
            </a:r>
          </a:p>
          <a:p>
            <a:r>
              <a:rPr lang="en-US" sz="2400" dirty="0" smtClean="0"/>
              <a:t>  of mains wires</a:t>
            </a:r>
          </a:p>
          <a:p>
            <a:endParaRPr lang="it-IT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 Transformer</a:t>
            </a:r>
          </a:p>
          <a:p>
            <a:r>
              <a:rPr lang="en-US" sz="2400" dirty="0" smtClean="0"/>
              <a:t>   leakage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0" u="sng" dirty="0" smtClean="0">
                <a:latin typeface="AmerType Md BT" pitchFamily="18" charset="0"/>
              </a:rPr>
              <a:t>SOURCES:</a:t>
            </a:r>
            <a:r>
              <a:rPr lang="en-US" b="0" dirty="0" smtClean="0">
                <a:latin typeface="AmerType Md BT" pitchFamily="18" charset="0"/>
              </a:rPr>
              <a:t> UPS </a:t>
            </a:r>
            <a:r>
              <a:rPr lang="en-US" b="0" dirty="0" err="1" smtClean="0">
                <a:latin typeface="AmerType Md BT" pitchFamily="18" charset="0"/>
              </a:rPr>
              <a:t>vs</a:t>
            </a:r>
            <a:r>
              <a:rPr lang="en-US" b="0" dirty="0" smtClean="0">
                <a:latin typeface="AmerType Md BT" pitchFamily="18" charset="0"/>
              </a:rPr>
              <a:t> IPS noise</a:t>
            </a: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61158-A5F5-450C-830B-6826B5BC3A28}" type="datetime1">
              <a:rPr lang="it-IT" smtClean="0"/>
              <a:pPr/>
              <a:t>25/09/2014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Federico Paoletti</a:t>
            </a:r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A6B38-6C0B-4B0E-81F8-BFFE716FBD27}" type="slidenum">
              <a:rPr lang="en-GB" smtClean="0"/>
              <a:pPr/>
              <a:t>6</a:t>
            </a:fld>
            <a:endParaRPr lang="en-GB"/>
          </a:p>
        </p:txBody>
      </p:sp>
      <p:pic>
        <p:nvPicPr>
          <p:cNvPr id="1026" name="Picture 2" descr="\\NETDISK\Homedir\paoletti\Magnetic coupling\25397_test_UPS_sniffers.gif"/>
          <p:cNvPicPr>
            <a:picLocks noChangeAspect="1" noChangeArrowheads="1"/>
          </p:cNvPicPr>
          <p:nvPr/>
        </p:nvPicPr>
        <p:blipFill>
          <a:blip r:embed="rId2" cstate="print"/>
          <a:srcRect l="33504" t="7238" r="34712" b="10249"/>
          <a:stretch>
            <a:fillRect/>
          </a:stretch>
        </p:blipFill>
        <p:spPr bwMode="auto">
          <a:xfrm>
            <a:off x="0" y="2276872"/>
            <a:ext cx="2501331" cy="3168352"/>
          </a:xfrm>
          <a:prstGeom prst="rect">
            <a:avLst/>
          </a:prstGeom>
          <a:noFill/>
        </p:spPr>
      </p:pic>
      <p:pic>
        <p:nvPicPr>
          <p:cNvPr id="1027" name="Picture 3" descr="\\NETDISK\Homedir\paoletti\Magnetic coupling\25397_test_UPS_mag.gif"/>
          <p:cNvPicPr>
            <a:picLocks noChangeAspect="1" noChangeArrowheads="1"/>
          </p:cNvPicPr>
          <p:nvPr/>
        </p:nvPicPr>
        <p:blipFill>
          <a:blip r:embed="rId3" cstate="print"/>
          <a:srcRect l="34123" t="7430" r="34734" b="10366"/>
          <a:stretch>
            <a:fillRect/>
          </a:stretch>
        </p:blipFill>
        <p:spPr bwMode="auto">
          <a:xfrm>
            <a:off x="2555776" y="2276872"/>
            <a:ext cx="2885464" cy="3168352"/>
          </a:xfrm>
          <a:prstGeom prst="rect">
            <a:avLst/>
          </a:prstGeom>
          <a:noFill/>
        </p:spPr>
      </p:pic>
      <p:pic>
        <p:nvPicPr>
          <p:cNvPr id="1028" name="Picture 4" descr="\\NETDISK\Homedir\paoletti\Magnetic coupling\25397_test_UPS_spectro2.gif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 l="1470" t="6750" r="29202" b="12040"/>
          <a:stretch>
            <a:fillRect/>
          </a:stretch>
        </p:blipFill>
        <p:spPr bwMode="auto">
          <a:xfrm>
            <a:off x="5508104" y="2276872"/>
            <a:ext cx="3456384" cy="3168352"/>
          </a:xfrm>
          <a:prstGeom prst="rect">
            <a:avLst/>
          </a:prstGeom>
          <a:noFill/>
        </p:spPr>
      </p:pic>
      <p:sp>
        <p:nvSpPr>
          <p:cNvPr id="10" name="Segnaposto contenuto 2"/>
          <p:cNvSpPr txBox="1">
            <a:spLocks/>
          </p:cNvSpPr>
          <p:nvPr/>
        </p:nvSpPr>
        <p:spPr bwMode="auto">
          <a:xfrm>
            <a:off x="179512" y="1124744"/>
            <a:ext cx="8659688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>
              <a:lnSpc>
                <a:spcPct val="100000"/>
              </a:lnSpc>
              <a:spcBef>
                <a:spcPct val="20000"/>
              </a:spcBef>
              <a:buSzPct val="75000"/>
              <a:defRPr/>
            </a:pPr>
            <a:r>
              <a:rPr lang="en-US" sz="3200" kern="0" dirty="0" smtClean="0">
                <a:solidFill>
                  <a:schemeClr val="tx1"/>
                </a:solidFill>
                <a:latin typeface="+mn-lt"/>
              </a:rPr>
              <a:t>Mains noise and magnetic noise in the CB (typical) during a UPS switch-off</a:t>
            </a: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it-IT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Segnaposto contenuto 2"/>
          <p:cNvSpPr txBox="1">
            <a:spLocks/>
          </p:cNvSpPr>
          <p:nvPr/>
        </p:nvSpPr>
        <p:spPr bwMode="auto">
          <a:xfrm>
            <a:off x="251520" y="5445224"/>
            <a:ext cx="8659688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voltage		mag. field			mag. field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it-IT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0" u="sng" dirty="0" smtClean="0">
                <a:latin typeface="AmerType Md BT" pitchFamily="18" charset="0"/>
              </a:rPr>
              <a:t>SOURCES:</a:t>
            </a:r>
            <a:r>
              <a:rPr lang="en-US" b="0" dirty="0" smtClean="0">
                <a:latin typeface="AmerType Md BT" pitchFamily="18" charset="0"/>
              </a:rPr>
              <a:t> UPS noise</a:t>
            </a: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61158-A5F5-450C-830B-6826B5BC3A28}" type="datetime1">
              <a:rPr lang="it-IT" smtClean="0"/>
              <a:pPr/>
              <a:t>25/09/2014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Federico Paoletti</a:t>
            </a:r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A6B38-6C0B-4B0E-81F8-BFFE716FBD27}" type="slidenum">
              <a:rPr lang="en-GB" smtClean="0"/>
              <a:pPr/>
              <a:t>7</a:t>
            </a:fld>
            <a:endParaRPr lang="en-GB"/>
          </a:p>
        </p:txBody>
      </p:sp>
      <p:sp>
        <p:nvSpPr>
          <p:cNvPr id="10" name="Segnaposto contenuto 2"/>
          <p:cNvSpPr txBox="1">
            <a:spLocks/>
          </p:cNvSpPr>
          <p:nvPr/>
        </p:nvSpPr>
        <p:spPr bwMode="auto">
          <a:xfrm>
            <a:off x="179512" y="1124744"/>
            <a:ext cx="8659688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Not all UPS have the same noise: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it-IT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Segnaposto contenuto 2"/>
          <p:cNvSpPr txBox="1">
            <a:spLocks/>
          </p:cNvSpPr>
          <p:nvPr/>
        </p:nvSpPr>
        <p:spPr bwMode="auto">
          <a:xfrm>
            <a:off x="251520" y="5445224"/>
            <a:ext cx="8496944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101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blue is CB</a:t>
            </a:r>
            <a:r>
              <a:rPr kumimoji="0" lang="en-US" sz="2400" b="0" i="0" u="none" strike="noStrike" kern="0" cap="none" spc="0" normalizeH="0" noProof="0" dirty="0" smtClean="0">
                <a:ln>
                  <a:noFill/>
                </a:ln>
                <a:solidFill>
                  <a:srgbClr val="0101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“big” (200kVA) UPS</a:t>
            </a:r>
            <a:r>
              <a:rPr kumimoji="0" lang="en-US" sz="24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en-US" sz="2400" b="0" i="0" u="none" strike="noStrike" kern="0" cap="none" spc="0" normalizeH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green is little (20kVA) UPS</a:t>
            </a:r>
            <a:r>
              <a:rPr kumimoji="0" lang="en-US" sz="24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en-US" sz="2400" b="0" i="0" u="none" strike="noStrike" kern="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red</a:t>
            </a:r>
            <a:r>
              <a:rPr kumimoji="0" lang="en-US" sz="24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&amp; black is “ENEL” IPS line</a:t>
            </a: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it-IT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4454" t="379" r="8422" b="3298"/>
          <a:stretch>
            <a:fillRect/>
          </a:stretch>
        </p:blipFill>
        <p:spPr bwMode="auto">
          <a:xfrm>
            <a:off x="971600" y="1700809"/>
            <a:ext cx="7344816" cy="3816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0" u="sng" dirty="0" smtClean="0">
                <a:latin typeface="AmerType Md BT" pitchFamily="18" charset="0"/>
              </a:rPr>
              <a:t>SOURCES:</a:t>
            </a:r>
            <a:r>
              <a:rPr lang="en-US" b="0" dirty="0" smtClean="0">
                <a:latin typeface="AmerType Md BT" pitchFamily="18" charset="0"/>
              </a:rPr>
              <a:t> CB UPS noise</a:t>
            </a: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61158-A5F5-450C-830B-6826B5BC3A28}" type="datetime1">
              <a:rPr lang="it-IT" smtClean="0"/>
              <a:pPr/>
              <a:t>25/09/2014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Federico Paoletti</a:t>
            </a:r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A6B38-6C0B-4B0E-81F8-BFFE716FBD27}" type="slidenum">
              <a:rPr lang="en-GB" smtClean="0"/>
              <a:pPr/>
              <a:t>8</a:t>
            </a:fld>
            <a:endParaRPr lang="en-GB"/>
          </a:p>
        </p:txBody>
      </p:sp>
      <p:sp>
        <p:nvSpPr>
          <p:cNvPr id="10" name="Segnaposto contenuto 2"/>
          <p:cNvSpPr txBox="1">
            <a:spLocks/>
          </p:cNvSpPr>
          <p:nvPr/>
        </p:nvSpPr>
        <p:spPr bwMode="auto">
          <a:xfrm>
            <a:off x="179512" y="1124744"/>
            <a:ext cx="8659688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We use </a:t>
            </a:r>
            <a:r>
              <a:rPr kumimoji="0" lang="en-US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two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200kVA UPS in Technical Building 1;</a:t>
            </a: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total power could</a:t>
            </a:r>
            <a:r>
              <a:rPr kumimoji="0" lang="en-US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be </a:t>
            </a:r>
            <a:r>
              <a:rPr kumimoji="0" lang="en-US" b="1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400kVA</a:t>
            </a:r>
            <a:r>
              <a:rPr kumimoji="0" lang="en-US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but they run in parallel, so we can supply always up to </a:t>
            </a:r>
            <a:r>
              <a:rPr lang="en-US" u="sng" kern="0" dirty="0" smtClean="0">
                <a:solidFill>
                  <a:schemeClr val="tx1"/>
                </a:solidFill>
                <a:latin typeface="+mn-lt"/>
              </a:rPr>
              <a:t>2</a:t>
            </a:r>
            <a:r>
              <a:rPr kumimoji="0" lang="en-US" b="0" i="0" u="sng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00kVA</a:t>
            </a:r>
            <a:endParaRPr kumimoji="0" lang="en-US" b="0" i="0" u="sng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it-IT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17" name="Gruppo 16"/>
          <p:cNvGrpSpPr/>
          <p:nvPr/>
        </p:nvGrpSpPr>
        <p:grpSpPr>
          <a:xfrm>
            <a:off x="179512" y="2780928"/>
            <a:ext cx="8784976" cy="2178630"/>
            <a:chOff x="179512" y="2780928"/>
            <a:chExt cx="8784976" cy="2178630"/>
          </a:xfrm>
        </p:grpSpPr>
        <p:sp>
          <p:nvSpPr>
            <p:cNvPr id="9" name="CasellaDiTesto 8"/>
            <p:cNvSpPr txBox="1"/>
            <p:nvPr/>
          </p:nvSpPr>
          <p:spPr>
            <a:xfrm>
              <a:off x="6012160" y="4077072"/>
              <a:ext cx="2952328" cy="810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u="sng" dirty="0" smtClean="0"/>
                <a:t>~70kVA</a:t>
              </a:r>
              <a:r>
                <a:rPr lang="en-US" sz="2400" dirty="0" smtClean="0"/>
                <a:t> for 2</a:t>
              </a:r>
              <a:r>
                <a:rPr lang="en-US" sz="2400" baseline="30000" dirty="0" smtClean="0"/>
                <a:t>nd</a:t>
              </a:r>
              <a:r>
                <a:rPr lang="en-US" sz="2400" dirty="0" smtClean="0"/>
                <a:t> floor </a:t>
              </a:r>
              <a:r>
                <a:rPr lang="en-US" sz="2400" b="1" dirty="0" smtClean="0"/>
                <a:t>V+</a:t>
              </a:r>
              <a:r>
                <a:rPr lang="en-US" sz="2400" dirty="0" smtClean="0"/>
                <a:t> computing farm</a:t>
              </a:r>
              <a:endParaRPr lang="it-IT" sz="2400" dirty="0"/>
            </a:p>
          </p:txBody>
        </p:sp>
        <p:sp>
          <p:nvSpPr>
            <p:cNvPr id="12" name="CasellaDiTesto 11"/>
            <p:cNvSpPr txBox="1"/>
            <p:nvPr/>
          </p:nvSpPr>
          <p:spPr>
            <a:xfrm>
              <a:off x="179512" y="4149080"/>
              <a:ext cx="2520280" cy="810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u="sng" dirty="0" smtClean="0"/>
                <a:t>~30kVA</a:t>
              </a:r>
              <a:r>
                <a:rPr lang="en-US" sz="2400" dirty="0" smtClean="0"/>
                <a:t> for CB </a:t>
              </a:r>
              <a:r>
                <a:rPr lang="en-US" sz="2400" b="1" dirty="0" smtClean="0"/>
                <a:t>V+</a:t>
              </a:r>
              <a:r>
                <a:rPr lang="en-US" sz="2400" dirty="0" smtClean="0"/>
                <a:t> experiment</a:t>
              </a:r>
              <a:endParaRPr lang="it-IT" sz="2400" u="sng" dirty="0"/>
            </a:p>
          </p:txBody>
        </p:sp>
        <p:sp>
          <p:nvSpPr>
            <p:cNvPr id="13" name="Freccia curva 12"/>
            <p:cNvSpPr/>
            <p:nvPr/>
          </p:nvSpPr>
          <p:spPr bwMode="auto">
            <a:xfrm rot="16200000" flipH="1">
              <a:off x="2792348" y="2760380"/>
              <a:ext cx="827584" cy="868680"/>
            </a:xfrm>
            <a:prstGeom prst="bentArrow">
              <a:avLst/>
            </a:prstGeom>
            <a:solidFill>
              <a:srgbClr val="C0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2075" tIns="46038" rIns="92075" bIns="46038" numCol="1" rtlCol="0" anchor="t" anchorCtr="0" compatLnSpc="1">
              <a:prstTxWarp prst="textNoShape">
                <a:avLst/>
              </a:prstTxWarp>
            </a:bodyPr>
            <a:lstStyle/>
            <a:p>
              <a:pPr marL="533400" marR="0" indent="-533400" algn="l" defTabSz="914400" rtl="0" eaLnBrk="1" fontAlgn="base" latinLnBrk="0" hangingPunct="0">
                <a:lnSpc>
                  <a:spcPts val="2775"/>
                </a:lnSpc>
                <a:spcBef>
                  <a:spcPct val="0"/>
                </a:spcBef>
                <a:spcAft>
                  <a:spcPct val="0"/>
                </a:spcAft>
                <a:buClr>
                  <a:schemeClr val="accent1"/>
                </a:buClr>
                <a:buSzTx/>
                <a:buFont typeface="StarSymbol" charset="0"/>
                <a:buNone/>
                <a:tabLst/>
              </a:pPr>
              <a:endParaRPr kumimoji="0" lang="it-IT" sz="2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Arial" charset="0"/>
              </a:endParaRPr>
            </a:p>
          </p:txBody>
        </p:sp>
        <p:sp>
          <p:nvSpPr>
            <p:cNvPr id="14" name="Freccia curva 13"/>
            <p:cNvSpPr/>
            <p:nvPr/>
          </p:nvSpPr>
          <p:spPr bwMode="auto">
            <a:xfrm rot="16200000" flipH="1" flipV="1">
              <a:off x="5812100" y="2764964"/>
              <a:ext cx="827584" cy="859512"/>
            </a:xfrm>
            <a:prstGeom prst="bentArrow">
              <a:avLst/>
            </a:prstGeom>
            <a:solidFill>
              <a:srgbClr val="C0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2075" tIns="46038" rIns="92075" bIns="46038" numCol="1" rtlCol="0" anchor="t" anchorCtr="0" compatLnSpc="1">
              <a:prstTxWarp prst="textNoShape">
                <a:avLst/>
              </a:prstTxWarp>
            </a:bodyPr>
            <a:lstStyle/>
            <a:p>
              <a:pPr marL="533400" marR="0" indent="-533400" algn="l" defTabSz="914400" rtl="0" eaLnBrk="1" fontAlgn="base" latinLnBrk="0" hangingPunct="0">
                <a:lnSpc>
                  <a:spcPts val="2775"/>
                </a:lnSpc>
                <a:spcBef>
                  <a:spcPct val="0"/>
                </a:spcBef>
                <a:spcAft>
                  <a:spcPct val="0"/>
                </a:spcAft>
                <a:buClr>
                  <a:schemeClr val="accent1"/>
                </a:buClr>
                <a:buSzTx/>
                <a:buFont typeface="StarSymbol" charset="0"/>
                <a:buNone/>
                <a:tabLst/>
              </a:pPr>
              <a:endParaRPr kumimoji="0" lang="it-IT" sz="2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Freccia in giù 14"/>
            <p:cNvSpPr/>
            <p:nvPr/>
          </p:nvSpPr>
          <p:spPr bwMode="auto">
            <a:xfrm>
              <a:off x="4427984" y="3284984"/>
              <a:ext cx="432048" cy="792088"/>
            </a:xfrm>
            <a:prstGeom prst="downArrow">
              <a:avLst/>
            </a:prstGeom>
            <a:solidFill>
              <a:srgbClr val="C0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2075" tIns="46038" rIns="92075" bIns="46038" numCol="1" rtlCol="0" anchor="t" anchorCtr="0" compatLnSpc="1">
              <a:prstTxWarp prst="textNoShape">
                <a:avLst/>
              </a:prstTxWarp>
            </a:bodyPr>
            <a:lstStyle/>
            <a:p>
              <a:pPr marL="533400" marR="0" indent="-533400" algn="l" defTabSz="914400" rtl="0" eaLnBrk="1" fontAlgn="base" latinLnBrk="0" hangingPunct="0">
                <a:lnSpc>
                  <a:spcPts val="2775"/>
                </a:lnSpc>
                <a:spcBef>
                  <a:spcPct val="0"/>
                </a:spcBef>
                <a:spcAft>
                  <a:spcPct val="0"/>
                </a:spcAft>
                <a:buClr>
                  <a:schemeClr val="accent1"/>
                </a:buClr>
                <a:buSzTx/>
                <a:buFont typeface="StarSymbol" charset="0"/>
                <a:buNone/>
                <a:tabLst/>
              </a:pPr>
              <a:endParaRPr kumimoji="0" lang="it-IT" sz="28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CasellaDiTesto 15"/>
            <p:cNvSpPr txBox="1"/>
            <p:nvPr/>
          </p:nvSpPr>
          <p:spPr>
            <a:xfrm>
              <a:off x="3203848" y="4149080"/>
              <a:ext cx="2520280" cy="810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… ~</a:t>
              </a:r>
              <a:r>
                <a:rPr lang="en-US" sz="2400" u="sng" dirty="0" smtClean="0"/>
                <a:t>100kVA</a:t>
              </a:r>
              <a:r>
                <a:rPr lang="en-US" sz="2400" dirty="0" smtClean="0"/>
                <a:t> not used …</a:t>
              </a:r>
              <a:endParaRPr lang="it-IT" sz="2400" u="sng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63688" y="152400"/>
            <a:ext cx="7380312" cy="609600"/>
          </a:xfrm>
        </p:spPr>
        <p:txBody>
          <a:bodyPr/>
          <a:lstStyle/>
          <a:p>
            <a:pPr algn="ctr"/>
            <a:r>
              <a:rPr lang="en-US" sz="3200" b="0" u="sng" dirty="0" smtClean="0">
                <a:latin typeface="AmerType Md BT" pitchFamily="18" charset="0"/>
              </a:rPr>
              <a:t>SOURCES:</a:t>
            </a:r>
            <a:r>
              <a:rPr lang="en-US" sz="3200" b="0" dirty="0" smtClean="0">
                <a:latin typeface="AmerType Md BT" pitchFamily="18" charset="0"/>
              </a:rPr>
              <a:t> way to reduce UPS noise</a:t>
            </a:r>
            <a:endParaRPr lang="it-IT" sz="32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61158-A5F5-450C-830B-6826B5BC3A28}" type="datetime1">
              <a:rPr lang="it-IT" smtClean="0"/>
              <a:pPr/>
              <a:t>25/09/2014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Federico Paoletti</a:t>
            </a:r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A6B38-6C0B-4B0E-81F8-BFFE716FBD27}" type="slidenum">
              <a:rPr lang="en-GB" smtClean="0"/>
              <a:pPr/>
              <a:t>9</a:t>
            </a:fld>
            <a:endParaRPr lang="en-GB" dirty="0"/>
          </a:p>
        </p:txBody>
      </p:sp>
      <p:sp>
        <p:nvSpPr>
          <p:cNvPr id="10" name="Segnaposto contenuto 2"/>
          <p:cNvSpPr txBox="1">
            <a:spLocks/>
          </p:cNvSpPr>
          <p:nvPr/>
        </p:nvSpPr>
        <p:spPr bwMode="auto">
          <a:xfrm>
            <a:off x="179512" y="1340768"/>
            <a:ext cx="8659688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We could “unplug” </a:t>
            </a:r>
            <a:r>
              <a:rPr kumimoji="0" lang="en-US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AdV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from TB1</a:t>
            </a:r>
            <a:r>
              <a:rPr kumimoji="0" lang="en-US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b="0" i="0" u="sng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200kVA</a:t>
            </a:r>
            <a:r>
              <a:rPr kumimoji="0" lang="en-US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UPS, giving it all to computing farm;</a:t>
            </a:r>
            <a:endParaRPr kumimoji="0" lang="en-US" b="0" i="0" u="sng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it-IT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Segnaposto contenuto 2"/>
          <p:cNvSpPr txBox="1">
            <a:spLocks/>
          </p:cNvSpPr>
          <p:nvPr/>
        </p:nvSpPr>
        <p:spPr bwMode="auto">
          <a:xfrm>
            <a:off x="107504" y="2348880"/>
            <a:ext cx="8856984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>
              <a:lnSpc>
                <a:spcPct val="100000"/>
              </a:lnSpc>
              <a:spcBef>
                <a:spcPct val="20000"/>
              </a:spcBef>
              <a:buSzPct val="75000"/>
              <a:defRPr/>
            </a:pPr>
            <a:r>
              <a:rPr lang="en-US" kern="0" dirty="0" smtClean="0">
                <a:solidFill>
                  <a:schemeClr val="tx1"/>
                </a:solidFill>
                <a:latin typeface="+mn-lt"/>
              </a:rPr>
              <a:t>we could then use one or more small UPS 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(~</a:t>
            </a:r>
            <a:r>
              <a:rPr kumimoji="0" lang="en-US" b="0" i="0" u="sng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40kVA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each one?) at the entrance of CB, having a factor</a:t>
            </a:r>
            <a:r>
              <a:rPr kumimoji="0" lang="en-US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10 of noise reduction on UPS line (see slide 6) </a:t>
            </a:r>
            <a:endParaRPr kumimoji="0" lang="en-US" b="0" i="0" u="sng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it-IT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Freccia in giù 17"/>
          <p:cNvSpPr/>
          <p:nvPr/>
        </p:nvSpPr>
        <p:spPr bwMode="auto">
          <a:xfrm>
            <a:off x="4067944" y="3861048"/>
            <a:ext cx="432048" cy="792088"/>
          </a:xfrm>
          <a:prstGeom prst="downArrow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</a:bodyPr>
          <a:lstStyle/>
          <a:p>
            <a:pPr marL="533400" marR="0" indent="-533400" algn="l" defTabSz="914400" rtl="0" eaLnBrk="1" fontAlgn="base" latinLnBrk="0" hangingPunct="0">
              <a:lnSpc>
                <a:spcPts val="2775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Tx/>
              <a:buFont typeface="StarSymbol" charset="0"/>
              <a:buNone/>
              <a:tabLst/>
            </a:pPr>
            <a:endParaRPr kumimoji="0" lang="it-IT" sz="28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  <p:sp>
        <p:nvSpPr>
          <p:cNvPr id="19" name="CasellaDiTesto 18"/>
          <p:cNvSpPr txBox="1"/>
          <p:nvPr/>
        </p:nvSpPr>
        <p:spPr>
          <a:xfrm>
            <a:off x="5004048" y="4077072"/>
            <a:ext cx="3960440" cy="18876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 smtClean="0"/>
              <a:t>cons: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  seismic and acoustic</a:t>
            </a:r>
          </a:p>
          <a:p>
            <a:r>
              <a:rPr lang="en-US" sz="2400" dirty="0" smtClean="0"/>
              <a:t>   noise evaluation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  cost estimation</a:t>
            </a:r>
          </a:p>
          <a:p>
            <a:r>
              <a:rPr lang="en-US" sz="2400" dirty="0" smtClean="0"/>
              <a:t>   (~20kE each one?)</a:t>
            </a:r>
            <a:endParaRPr lang="it-IT" sz="2400" dirty="0"/>
          </a:p>
        </p:txBody>
      </p:sp>
      <p:sp>
        <p:nvSpPr>
          <p:cNvPr id="20" name="CasellaDiTesto 19"/>
          <p:cNvSpPr txBox="1"/>
          <p:nvPr/>
        </p:nvSpPr>
        <p:spPr>
          <a:xfrm>
            <a:off x="179512" y="4005064"/>
            <a:ext cx="4752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 smtClean="0"/>
              <a:t>pros: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  less “magnetic” noise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  better line regulation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  improved “electrical quality”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  no more harmonic correctors? </a:t>
            </a:r>
          </a:p>
          <a:p>
            <a:r>
              <a:rPr lang="en-US" sz="2400" dirty="0" smtClean="0"/>
              <a:t>   (TBC)</a:t>
            </a:r>
            <a:endParaRPr lang="it-IT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63688" y="152400"/>
            <a:ext cx="7380312" cy="609600"/>
          </a:xfrm>
        </p:spPr>
        <p:txBody>
          <a:bodyPr/>
          <a:lstStyle/>
          <a:p>
            <a:pPr algn="ctr"/>
            <a:r>
              <a:rPr lang="en-US" sz="3200" b="0" u="sng" dirty="0" smtClean="0">
                <a:latin typeface="AmerType Md BT" pitchFamily="18" charset="0"/>
              </a:rPr>
              <a:t>ACTUATORS:</a:t>
            </a:r>
            <a:r>
              <a:rPr lang="en-US" sz="3200" b="0" dirty="0" smtClean="0">
                <a:latin typeface="AmerType Md BT" pitchFamily="18" charset="0"/>
              </a:rPr>
              <a:t> transformers</a:t>
            </a:r>
            <a:endParaRPr lang="it-IT" sz="32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61158-A5F5-450C-830B-6826B5BC3A28}" type="datetime1">
              <a:rPr lang="it-IT" smtClean="0"/>
              <a:pPr/>
              <a:t>25/09/2014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Federico Paoletti</a:t>
            </a:r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A6B38-6C0B-4B0E-81F8-BFFE716FBD27}" type="slidenum">
              <a:rPr lang="en-GB" smtClean="0"/>
              <a:pPr/>
              <a:t>10</a:t>
            </a:fld>
            <a:endParaRPr lang="en-GB"/>
          </a:p>
        </p:txBody>
      </p:sp>
      <p:sp>
        <p:nvSpPr>
          <p:cNvPr id="10" name="Segnaposto contenuto 2"/>
          <p:cNvSpPr txBox="1">
            <a:spLocks/>
          </p:cNvSpPr>
          <p:nvPr/>
        </p:nvSpPr>
        <p:spPr bwMode="auto">
          <a:xfrm>
            <a:off x="179512" y="1124744"/>
            <a:ext cx="8659688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Reference document is</a:t>
            </a:r>
            <a:r>
              <a:rPr lang="it-IT" dirty="0" smtClean="0"/>
              <a:t> </a:t>
            </a:r>
            <a:r>
              <a:rPr lang="it-IT" b="1" u="sng" dirty="0" smtClean="0"/>
              <a:t>VIR-0289B-12</a:t>
            </a:r>
            <a:r>
              <a:rPr lang="it-IT" dirty="0" smtClean="0"/>
              <a:t> </a:t>
            </a:r>
            <a:r>
              <a:rPr lang="it-IT" sz="2400" dirty="0" smtClean="0"/>
              <a:t>(</a:t>
            </a:r>
            <a:r>
              <a:rPr lang="en-US" sz="2400" dirty="0" smtClean="0"/>
              <a:t>Measurement of magnetic stray fields of voltage converters of the Vacuum equipment)</a:t>
            </a:r>
            <a:endParaRPr kumimoji="0" lang="en-US" sz="2400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it-IT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Segnaposto contenuto 2"/>
          <p:cNvSpPr txBox="1">
            <a:spLocks/>
          </p:cNvSpPr>
          <p:nvPr/>
        </p:nvSpPr>
        <p:spPr bwMode="auto">
          <a:xfrm>
            <a:off x="179512" y="2492896"/>
            <a:ext cx="3528392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en-US" sz="2400" b="0" i="0" u="sng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Very simple rule:</a:t>
            </a:r>
            <a:r>
              <a:rPr kumimoji="0" lang="en-US" sz="24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</a:p>
          <a:p>
            <a:pPr marL="342900" marR="0" lvl="0" indent="-342900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</a:t>
            </a:r>
            <a:r>
              <a:rPr kumimoji="0" lang="en-US" sz="2400" b="0" i="0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use of </a:t>
            </a:r>
            <a:r>
              <a:rPr kumimoji="0" lang="en-US" sz="2400" b="0" i="0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toroidal</a:t>
            </a:r>
            <a:r>
              <a:rPr lang="en-US" sz="2400" kern="0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kumimoji="0" lang="en-US" sz="2400" b="0" i="0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transformers wherever possible (much smaller stray field)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it-IT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 l="6531" t="2121" r="7161" b="3801"/>
          <a:stretch>
            <a:fillRect/>
          </a:stretch>
        </p:blipFill>
        <p:spPr bwMode="auto">
          <a:xfrm>
            <a:off x="3771047" y="1916832"/>
            <a:ext cx="5372954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CasellaDiTesto 12"/>
          <p:cNvSpPr txBox="1"/>
          <p:nvPr/>
        </p:nvSpPr>
        <p:spPr>
          <a:xfrm>
            <a:off x="0" y="5013176"/>
            <a:ext cx="370790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u="sng" dirty="0" smtClean="0">
                <a:solidFill>
                  <a:srgbClr val="45DB4C"/>
                </a:solidFill>
              </a:rPr>
              <a:t>Green</a:t>
            </a:r>
            <a:r>
              <a:rPr lang="en-US" sz="2000" dirty="0" smtClean="0">
                <a:solidFill>
                  <a:srgbClr val="45DB4C"/>
                </a:solidFill>
              </a:rPr>
              <a:t>: typical EI transformer</a:t>
            </a:r>
          </a:p>
          <a:p>
            <a:r>
              <a:rPr lang="en-US" sz="2000" u="sng" dirty="0" smtClean="0">
                <a:solidFill>
                  <a:srgbClr val="00B0F0"/>
                </a:solidFill>
              </a:rPr>
              <a:t>Blue</a:t>
            </a:r>
            <a:r>
              <a:rPr lang="en-US" sz="2000" dirty="0" smtClean="0">
                <a:solidFill>
                  <a:srgbClr val="00B0F0"/>
                </a:solidFill>
              </a:rPr>
              <a:t>: same power but </a:t>
            </a:r>
            <a:r>
              <a:rPr lang="en-US" sz="2000" dirty="0" err="1" smtClean="0">
                <a:solidFill>
                  <a:srgbClr val="00B0F0"/>
                </a:solidFill>
              </a:rPr>
              <a:t>toroidal</a:t>
            </a:r>
            <a:endParaRPr lang="en-US" sz="2000" dirty="0" smtClean="0">
              <a:solidFill>
                <a:srgbClr val="00B0F0"/>
              </a:solidFill>
            </a:endParaRPr>
          </a:p>
          <a:p>
            <a:r>
              <a:rPr lang="en-US" sz="2000" u="sng" dirty="0" smtClean="0">
                <a:solidFill>
                  <a:schemeClr val="tx1"/>
                </a:solidFill>
              </a:rPr>
              <a:t>Black</a:t>
            </a:r>
            <a:r>
              <a:rPr lang="en-US" sz="2000" dirty="0" smtClean="0">
                <a:solidFill>
                  <a:schemeClr val="tx1"/>
                </a:solidFill>
              </a:rPr>
              <a:t>: power off (noise floor)</a:t>
            </a:r>
            <a:endParaRPr lang="it-IT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63688" y="152400"/>
            <a:ext cx="7380312" cy="609600"/>
          </a:xfrm>
        </p:spPr>
        <p:txBody>
          <a:bodyPr/>
          <a:lstStyle/>
          <a:p>
            <a:pPr algn="ctr"/>
            <a:r>
              <a:rPr lang="en-US" sz="3200" b="0" u="sng" dirty="0" smtClean="0">
                <a:latin typeface="AmerType Md BT" pitchFamily="18" charset="0"/>
              </a:rPr>
              <a:t>ACTUATORS:</a:t>
            </a:r>
            <a:r>
              <a:rPr lang="en-US" sz="3200" b="0" dirty="0" smtClean="0">
                <a:latin typeface="AmerType Md BT" pitchFamily="18" charset="0"/>
              </a:rPr>
              <a:t> mains cabling (wires)</a:t>
            </a:r>
            <a:endParaRPr lang="it-IT" sz="32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61158-A5F5-450C-830B-6826B5BC3A28}" type="datetime1">
              <a:rPr lang="it-IT" smtClean="0"/>
              <a:pPr/>
              <a:t>25/09/2014</a:t>
            </a:fld>
            <a:endParaRPr lang="en-GB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Federico Paoletti</a:t>
            </a:r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A6B38-6C0B-4B0E-81F8-BFFE716FBD27}" type="slidenum">
              <a:rPr lang="en-GB" smtClean="0"/>
              <a:pPr/>
              <a:t>11</a:t>
            </a:fld>
            <a:endParaRPr lang="en-GB"/>
          </a:p>
        </p:txBody>
      </p:sp>
      <p:sp>
        <p:nvSpPr>
          <p:cNvPr id="10" name="Segnaposto contenuto 2"/>
          <p:cNvSpPr txBox="1">
            <a:spLocks/>
          </p:cNvSpPr>
          <p:nvPr/>
        </p:nvSpPr>
        <p:spPr bwMode="auto">
          <a:xfrm>
            <a:off x="179512" y="1124744"/>
            <a:ext cx="8659688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Reference document is</a:t>
            </a:r>
            <a:r>
              <a:rPr lang="it-IT" dirty="0" smtClean="0"/>
              <a:t> </a:t>
            </a:r>
            <a:r>
              <a:rPr lang="it-IT" b="1" u="sng" dirty="0" smtClean="0"/>
              <a:t>VIR-0349A-13</a:t>
            </a:r>
            <a:endParaRPr lang="it-IT" dirty="0" smtClean="0"/>
          </a:p>
          <a:p>
            <a:r>
              <a:rPr lang="it-IT" sz="2400" dirty="0" smtClean="0"/>
              <a:t>(</a:t>
            </a:r>
            <a:r>
              <a:rPr lang="en-US" sz="2400" dirty="0" smtClean="0"/>
              <a:t>Testing the Magnetic Fields Produced From Twisted Wires)</a:t>
            </a:r>
            <a:endParaRPr kumimoji="0" lang="en-US" sz="2400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it-IT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Segnaposto contenuto 2"/>
          <p:cNvSpPr txBox="1">
            <a:spLocks/>
          </p:cNvSpPr>
          <p:nvPr/>
        </p:nvSpPr>
        <p:spPr bwMode="auto">
          <a:xfrm>
            <a:off x="0" y="2420888"/>
            <a:ext cx="3275856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en-US" sz="2400" b="0" i="0" u="sng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Very simple rule:</a:t>
            </a:r>
            <a:endParaRPr lang="en-US" sz="2400" kern="0" dirty="0" smtClean="0">
              <a:solidFill>
                <a:schemeClr val="tx1"/>
              </a:solidFill>
              <a:latin typeface="+mn-lt"/>
            </a:endParaRPr>
          </a:p>
          <a:p>
            <a:pPr marL="342900" marR="0" lvl="0" indent="-342900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en-US" sz="2400" b="0" i="0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use twisted</a:t>
            </a:r>
            <a:r>
              <a:rPr lang="en-US" sz="2400" kern="0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kumimoji="0" lang="en-US" sz="2400" b="0" i="0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mains</a:t>
            </a:r>
            <a:r>
              <a:rPr kumimoji="0" lang="en-US" sz="2400" b="0" i="0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0" i="0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wires wherever possible</a:t>
            </a:r>
          </a:p>
          <a:p>
            <a:pPr marL="342900" marR="0" lvl="0" indent="-342900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en-US" sz="2000" b="0" i="0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(~10</a:t>
            </a:r>
            <a:r>
              <a:rPr kumimoji="0" lang="en-US" sz="2000" b="0" i="0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times</a:t>
            </a:r>
            <a:r>
              <a:rPr kumimoji="0" lang="en-US" sz="2000" b="0" i="0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smaller stray field)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it-IT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0" y="5013176"/>
            <a:ext cx="3707904" cy="810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u="sng" dirty="0" smtClean="0">
                <a:solidFill>
                  <a:srgbClr val="0101FF"/>
                </a:solidFill>
              </a:rPr>
              <a:t>Blue</a:t>
            </a:r>
            <a:r>
              <a:rPr lang="en-US" sz="2000" dirty="0" smtClean="0">
                <a:solidFill>
                  <a:srgbClr val="0101FF"/>
                </a:solidFill>
              </a:rPr>
              <a:t>: standard wire</a:t>
            </a:r>
          </a:p>
          <a:p>
            <a:r>
              <a:rPr lang="en-US" sz="2000" u="sng" dirty="0" smtClean="0">
                <a:solidFill>
                  <a:srgbClr val="FF0000"/>
                </a:solidFill>
              </a:rPr>
              <a:t>Red</a:t>
            </a:r>
            <a:r>
              <a:rPr lang="en-US" sz="2000" dirty="0" smtClean="0">
                <a:solidFill>
                  <a:srgbClr val="FF0000"/>
                </a:solidFill>
              </a:rPr>
              <a:t>: twisted wire</a:t>
            </a:r>
            <a:endParaRPr lang="it-IT" sz="2000" dirty="0">
              <a:solidFill>
                <a:srgbClr val="FF0000"/>
              </a:solidFill>
            </a:endParaRPr>
          </a:p>
        </p:txBody>
      </p:sp>
      <p:pic>
        <p:nvPicPr>
          <p:cNvPr id="12" name="Picture 26" descr="Macintosh HD:Users:danielvander-hyde:Desktop:Screen Shot 2013-07-24 at 10.36.29 PM.png"/>
          <p:cNvPicPr/>
          <p:nvPr/>
        </p:nvPicPr>
        <p:blipFill>
          <a:blip r:embed="rId2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v="urn:schemas-microsoft-com:mac:vml" xmlns:mc="http://schemas.openxmlformats.org/markup-compatibility/2006" xmlns:mo="http://schemas.microsoft.com/office/mac/office/2008/main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 l="7267" r="6804" b="1779"/>
          <a:stretch>
            <a:fillRect/>
          </a:stretch>
        </p:blipFill>
        <p:spPr bwMode="auto">
          <a:xfrm>
            <a:off x="3131840" y="1916832"/>
            <a:ext cx="6012160" cy="44644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63688" y="152400"/>
            <a:ext cx="7380312" cy="609600"/>
          </a:xfrm>
        </p:spPr>
        <p:txBody>
          <a:bodyPr/>
          <a:lstStyle/>
          <a:p>
            <a:pPr algn="ctr"/>
            <a:r>
              <a:rPr lang="en-US" sz="3200" b="0" u="sng" dirty="0" smtClean="0">
                <a:latin typeface="AmerType Md BT" pitchFamily="18" charset="0"/>
              </a:rPr>
              <a:t>ACTUATORS</a:t>
            </a:r>
            <a:r>
              <a:rPr lang="en-US" sz="3200" b="0" dirty="0" smtClean="0">
                <a:latin typeface="AmerType Md BT" pitchFamily="18" charset="0"/>
              </a:rPr>
              <a:t>: Some case studies</a:t>
            </a:r>
            <a:endParaRPr lang="it-IT" sz="3200" dirty="0">
              <a:solidFill>
                <a:schemeClr val="bg1">
                  <a:lumMod val="50000"/>
                </a:schemeClr>
              </a:solidFill>
              <a:latin typeface="AmerType Md BT" pitchFamily="18" charset="0"/>
            </a:endParaRP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61158-A5F5-450C-830B-6826B5BC3A28}" type="datetime1">
              <a:rPr lang="it-IT" smtClean="0"/>
              <a:pPr/>
              <a:t>25/09/2014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Federico Paoletti</a:t>
            </a:r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A6B38-6C0B-4B0E-81F8-BFFE716FBD27}" type="slidenum">
              <a:rPr lang="en-GB" smtClean="0"/>
              <a:pPr/>
              <a:t>12</a:t>
            </a:fld>
            <a:endParaRPr lang="en-GB"/>
          </a:p>
        </p:txBody>
      </p:sp>
      <p:sp>
        <p:nvSpPr>
          <p:cNvPr id="1026" name="AutoShape 2" descr="https://tds.ego-gw.it/itf/osl_virgo/uploads/19751_tests_31Jan_spectro.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28" name="AutoShape 4" descr="https://tds.ego-gw.it/itf/osl_virgo/uploads/19751_tests_31Jan_spectro.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30" name="AutoShape 6" descr="https://tds.ego-gw.it/itf/osl_virgo/uploads/19751_tests_31Jan_spectro.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grpSp>
        <p:nvGrpSpPr>
          <p:cNvPr id="20" name="Gruppo 19"/>
          <p:cNvGrpSpPr/>
          <p:nvPr/>
        </p:nvGrpSpPr>
        <p:grpSpPr>
          <a:xfrm>
            <a:off x="0" y="1124744"/>
            <a:ext cx="9144000" cy="2905932"/>
            <a:chOff x="0" y="1124744"/>
            <a:chExt cx="9144000" cy="2905932"/>
          </a:xfrm>
        </p:grpSpPr>
        <p:sp>
          <p:nvSpPr>
            <p:cNvPr id="10" name="Segnaposto contenuto 2"/>
            <p:cNvSpPr txBox="1">
              <a:spLocks/>
            </p:cNvSpPr>
            <p:nvPr/>
          </p:nvSpPr>
          <p:spPr bwMode="auto">
            <a:xfrm>
              <a:off x="251520" y="1268760"/>
              <a:ext cx="4536504" cy="5760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2075" tIns="46038" rIns="92075" bIns="46038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u="sng" dirty="0" smtClean="0"/>
                <a:t>e-log</a:t>
              </a:r>
              <a:r>
                <a:rPr lang="en-US" b="1" u="sng" dirty="0" smtClean="0"/>
                <a:t> </a:t>
              </a:r>
              <a:r>
                <a:rPr lang="it-IT" dirty="0" smtClean="0"/>
                <a:t>19751 “</a:t>
              </a:r>
              <a:r>
                <a:rPr lang="it-IT" sz="2400" b="1" dirty="0" err="1" smtClean="0"/>
                <a:t>L-room</a:t>
              </a:r>
              <a:r>
                <a:rPr lang="it-IT" sz="2400" b="1" dirty="0" smtClean="0"/>
                <a:t> </a:t>
              </a:r>
              <a:r>
                <a:rPr lang="it-IT" sz="2400" b="1" dirty="0" err="1" smtClean="0"/>
                <a:t>lights</a:t>
              </a:r>
              <a:r>
                <a:rPr lang="it-IT" sz="2400" b="1" dirty="0" smtClean="0"/>
                <a:t>”</a:t>
              </a:r>
              <a:endParaRPr kumimoji="0" lang="en-US" sz="2400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342900" marR="0" lvl="0" indent="-34290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Monotype Sorts" pitchFamily="2" charset="2"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342900" marR="0" lvl="0" indent="-34290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Monotype Sorts" pitchFamily="2" charset="2"/>
                <a:buNone/>
                <a:tabLst/>
                <a:defRPr/>
              </a:pPr>
              <a:endParaRPr kumimoji="0" lang="it-IT" sz="2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7" name="Segnaposto contenuto 2"/>
            <p:cNvSpPr txBox="1">
              <a:spLocks/>
            </p:cNvSpPr>
            <p:nvPr/>
          </p:nvSpPr>
          <p:spPr bwMode="auto">
            <a:xfrm>
              <a:off x="0" y="1844824"/>
              <a:ext cx="4499992" cy="1656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2075" tIns="46038" rIns="92075" bIns="46038" numCol="1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Monotype Sorts" pitchFamily="2" charset="2"/>
                <a:buNone/>
                <a:tabLst/>
                <a:defRPr/>
              </a:pPr>
              <a:r>
                <a:rPr kumimoji="0" lang="en-US" sz="2400" b="0" i="0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When lights in the L-room were switched ON, the magnetic</a:t>
              </a:r>
              <a:r>
                <a:rPr kumimoji="0" lang="en-US" sz="2400" b="0" i="0" strike="noStrike" kern="0" cap="none" spc="0" normalizeH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noise </a:t>
              </a:r>
              <a:r>
                <a:rPr kumimoji="0" lang="en-US" sz="2400" b="0" i="0" u="sng" strike="noStrike" kern="0" cap="none" spc="0" normalizeH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and the photodiode noise</a:t>
              </a:r>
              <a:r>
                <a:rPr kumimoji="0" lang="en-US" sz="2400" b="0" i="0" strike="noStrike" kern="0" cap="none" spc="0" normalizeH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were </a:t>
              </a:r>
              <a:r>
                <a:rPr lang="en-US" sz="2400" kern="0" dirty="0" smtClean="0">
                  <a:solidFill>
                    <a:schemeClr val="tx1"/>
                  </a:solidFill>
                  <a:latin typeface="+mn-lt"/>
                </a:rPr>
                <a:t>increased</a:t>
              </a:r>
              <a:endParaRPr kumimoji="0" lang="en-US" sz="2400" b="0" i="0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342900" marR="0" lvl="0" indent="-34290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Monotype Sorts" pitchFamily="2" charset="2"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342900" marR="0" lvl="0" indent="-34290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Monotype Sorts" pitchFamily="2" charset="2"/>
                <a:buNone/>
                <a:tabLst/>
                <a:defRPr/>
              </a:pPr>
              <a:endParaRPr kumimoji="0" lang="it-IT" sz="2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14" name="Immagine 13" descr="19751_tests_31Jan_spectro.gif"/>
            <p:cNvPicPr>
              <a:picLocks noChangeAspect="1"/>
            </p:cNvPicPr>
            <p:nvPr/>
          </p:nvPicPr>
          <p:blipFill>
            <a:blip r:embed="rId2" cstate="print"/>
            <a:srcRect l="674" t="9051" r="674" b="12200"/>
            <a:stretch>
              <a:fillRect/>
            </a:stretch>
          </p:blipFill>
          <p:spPr>
            <a:xfrm>
              <a:off x="4572000" y="1124744"/>
              <a:ext cx="4572000" cy="2905932"/>
            </a:xfrm>
            <a:prstGeom prst="rect">
              <a:avLst/>
            </a:prstGeom>
          </p:spPr>
        </p:pic>
      </p:grpSp>
      <p:grpSp>
        <p:nvGrpSpPr>
          <p:cNvPr id="21" name="Gruppo 20"/>
          <p:cNvGrpSpPr/>
          <p:nvPr/>
        </p:nvGrpSpPr>
        <p:grpSpPr>
          <a:xfrm>
            <a:off x="107504" y="4005064"/>
            <a:ext cx="7992889" cy="2664296"/>
            <a:chOff x="0" y="4005064"/>
            <a:chExt cx="8160861" cy="2852936"/>
          </a:xfrm>
        </p:grpSpPr>
        <p:sp>
          <p:nvSpPr>
            <p:cNvPr id="15" name="Segnaposto contenuto 2"/>
            <p:cNvSpPr txBox="1">
              <a:spLocks/>
            </p:cNvSpPr>
            <p:nvPr/>
          </p:nvSpPr>
          <p:spPr bwMode="auto">
            <a:xfrm>
              <a:off x="0" y="4005064"/>
              <a:ext cx="5440573" cy="8640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2075" tIns="46038" rIns="92075" bIns="46038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u="sng" dirty="0" smtClean="0"/>
                <a:t>e-log</a:t>
              </a:r>
              <a:r>
                <a:rPr lang="en-US" b="1" u="sng" dirty="0" smtClean="0"/>
                <a:t> </a:t>
              </a:r>
              <a:r>
                <a:rPr lang="it-IT" dirty="0" smtClean="0"/>
                <a:t>30963 “</a:t>
              </a:r>
              <a:r>
                <a:rPr lang="en-US" sz="2400" b="1" dirty="0" smtClean="0"/>
                <a:t>Magnetic noise from pumping stations along the tube</a:t>
              </a:r>
              <a:r>
                <a:rPr lang="it-IT" sz="2400" b="1" dirty="0" smtClean="0"/>
                <a:t>”</a:t>
              </a:r>
              <a:endParaRPr kumimoji="0" lang="en-US" sz="2400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342900" marR="0" lvl="0" indent="-34290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Monotype Sorts" pitchFamily="2" charset="2"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342900" marR="0" lvl="0" indent="-34290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Monotype Sorts" pitchFamily="2" charset="2"/>
                <a:buNone/>
                <a:tabLst/>
                <a:defRPr/>
              </a:pPr>
              <a:endParaRPr kumimoji="0" lang="it-IT" sz="2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8" name="Segnaposto contenuto 2"/>
            <p:cNvSpPr txBox="1">
              <a:spLocks/>
            </p:cNvSpPr>
            <p:nvPr/>
          </p:nvSpPr>
          <p:spPr bwMode="auto">
            <a:xfrm>
              <a:off x="0" y="4797152"/>
              <a:ext cx="5292080" cy="1512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2075" tIns="46038" rIns="92075" bIns="46038" numCol="1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Monotype Sorts" pitchFamily="2" charset="2"/>
                <a:buNone/>
                <a:tabLst/>
                <a:defRPr/>
              </a:pPr>
              <a:r>
                <a:rPr kumimoji="0" lang="en-US" sz="2400" b="0" i="0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Cables</a:t>
              </a:r>
              <a:r>
                <a:rPr kumimoji="0" lang="en-US" sz="2400" b="0" i="0" strike="noStrike" kern="0" cap="none" spc="0" normalizeH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running along NE walls, powering pumping stations, were </a:t>
              </a:r>
              <a:r>
                <a:rPr kumimoji="0" lang="en-US" sz="2400" b="0" i="0" u="sng" strike="noStrike" kern="0" cap="none" spc="0" normalizeH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single</a:t>
              </a:r>
              <a:r>
                <a:rPr kumimoji="0" lang="en-US" sz="2400" b="0" i="0" strike="noStrike" kern="0" cap="none" spc="0" normalizeH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wires creating loops with considerable section area</a:t>
              </a:r>
              <a:endPara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342900" marR="0" lvl="0" indent="-34290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Monotype Sorts" pitchFamily="2" charset="2"/>
                <a:buNone/>
                <a:tabLst/>
                <a:defRPr/>
              </a:pPr>
              <a:endParaRPr kumimoji="0" lang="it-IT" sz="2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19" name="Immagine 18" descr="30955_20130305115137_n2400upsfailurejan232013fftzoom.gif"/>
            <p:cNvPicPr>
              <a:picLocks noChangeAspect="1"/>
            </p:cNvPicPr>
            <p:nvPr/>
          </p:nvPicPr>
          <p:blipFill>
            <a:blip r:embed="rId3" cstate="print"/>
            <a:srcRect l="733" t="1787" r="68112" b="12807"/>
            <a:stretch>
              <a:fillRect/>
            </a:stretch>
          </p:blipFill>
          <p:spPr>
            <a:xfrm>
              <a:off x="5292080" y="4025419"/>
              <a:ext cx="2868781" cy="2832581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63688" y="152400"/>
            <a:ext cx="7380312" cy="609600"/>
          </a:xfrm>
        </p:spPr>
        <p:txBody>
          <a:bodyPr/>
          <a:lstStyle/>
          <a:p>
            <a:pPr algn="ctr"/>
            <a:r>
              <a:rPr lang="en-US" sz="3200" b="0" u="sng" dirty="0" smtClean="0">
                <a:latin typeface="AmerType Md BT" pitchFamily="18" charset="0"/>
              </a:rPr>
              <a:t>PATHS:</a:t>
            </a:r>
            <a:r>
              <a:rPr lang="en-US" sz="3200" b="0" dirty="0" smtClean="0">
                <a:latin typeface="AmerType Md BT" pitchFamily="18" charset="0"/>
              </a:rPr>
              <a:t> distance culprit-victim</a:t>
            </a:r>
            <a:endParaRPr lang="it-IT" sz="32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61158-A5F5-450C-830B-6826B5BC3A28}" type="datetime1">
              <a:rPr lang="it-IT" smtClean="0"/>
              <a:pPr/>
              <a:t>25/09/2014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Federico Paoletti</a:t>
            </a:r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A6B38-6C0B-4B0E-81F8-BFFE716FBD27}" type="slidenum">
              <a:rPr lang="en-GB" smtClean="0"/>
              <a:pPr/>
              <a:t>13</a:t>
            </a:fld>
            <a:endParaRPr lang="en-GB"/>
          </a:p>
        </p:txBody>
      </p:sp>
      <p:sp>
        <p:nvSpPr>
          <p:cNvPr id="10" name="Segnaposto contenuto 2"/>
          <p:cNvSpPr txBox="1">
            <a:spLocks/>
          </p:cNvSpPr>
          <p:nvPr/>
        </p:nvSpPr>
        <p:spPr bwMode="auto">
          <a:xfrm>
            <a:off x="179512" y="1124744"/>
            <a:ext cx="8659688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Reference document is (again)</a:t>
            </a:r>
            <a:r>
              <a:rPr lang="it-IT" dirty="0" smtClean="0"/>
              <a:t> </a:t>
            </a:r>
            <a:r>
              <a:rPr lang="it-IT" b="1" u="sng" dirty="0" smtClean="0"/>
              <a:t>VIR-0289B-12</a:t>
            </a:r>
            <a:endParaRPr kumimoji="0" lang="en-US" sz="2400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it-IT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Segnaposto contenuto 2"/>
          <p:cNvSpPr txBox="1">
            <a:spLocks/>
          </p:cNvSpPr>
          <p:nvPr/>
        </p:nvSpPr>
        <p:spPr bwMode="auto">
          <a:xfrm>
            <a:off x="0" y="1556792"/>
            <a:ext cx="9144000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342900" lvl="0" indent="-342900" algn="ctr" eaLnBrk="0">
              <a:lnSpc>
                <a:spcPct val="100000"/>
              </a:lnSpc>
              <a:spcBef>
                <a:spcPct val="20000"/>
              </a:spcBef>
              <a:buSzPct val="75000"/>
            </a:pPr>
            <a:r>
              <a:rPr lang="en-US" sz="2000" dirty="0" smtClean="0">
                <a:solidFill>
                  <a:schemeClr val="tx1"/>
                </a:solidFill>
                <a:latin typeface="+mn-lt"/>
              </a:rPr>
              <a:t>mag. field roughly decreases as </a:t>
            </a:r>
            <a:r>
              <a:rPr lang="en-US" sz="2000" u="sng" dirty="0" smtClean="0">
                <a:solidFill>
                  <a:schemeClr val="tx1"/>
                </a:solidFill>
                <a:latin typeface="+mn-lt"/>
              </a:rPr>
              <a:t>the square of the distance</a:t>
            </a:r>
            <a:r>
              <a:rPr lang="en-US" sz="2000" dirty="0" smtClean="0">
                <a:solidFill>
                  <a:schemeClr val="tx1"/>
                </a:solidFill>
                <a:latin typeface="+mn-lt"/>
              </a:rPr>
              <a:t> from the source!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7664" t="1877" r="9067" b="6534"/>
          <a:stretch>
            <a:fillRect/>
          </a:stretch>
        </p:blipFill>
        <p:spPr bwMode="auto">
          <a:xfrm>
            <a:off x="827584" y="1988840"/>
            <a:ext cx="7158084" cy="3704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ttangolo 8"/>
          <p:cNvSpPr/>
          <p:nvPr/>
        </p:nvSpPr>
        <p:spPr>
          <a:xfrm>
            <a:off x="0" y="5661248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 eaLnBrk="0">
              <a:lnSpc>
                <a:spcPct val="100000"/>
              </a:lnSpc>
              <a:spcBef>
                <a:spcPct val="20000"/>
              </a:spcBef>
              <a:buSzPct val="75000"/>
            </a:pPr>
            <a:r>
              <a:rPr lang="en-US" sz="2000" dirty="0" smtClean="0">
                <a:solidFill>
                  <a:schemeClr val="tx1"/>
                </a:solidFill>
              </a:rPr>
              <a:t>noise decrease is about a </a:t>
            </a:r>
            <a:r>
              <a:rPr lang="en-US" sz="2000" u="sng" dirty="0" smtClean="0">
                <a:solidFill>
                  <a:schemeClr val="tx1"/>
                </a:solidFill>
              </a:rPr>
              <a:t>factor 100</a:t>
            </a:r>
            <a:r>
              <a:rPr lang="en-US" sz="2000" dirty="0" smtClean="0">
                <a:solidFill>
                  <a:schemeClr val="tx1"/>
                </a:solidFill>
              </a:rPr>
              <a:t> as moving from </a:t>
            </a:r>
            <a:r>
              <a:rPr lang="en-US" sz="2000" u="sng" dirty="0" smtClean="0">
                <a:solidFill>
                  <a:schemeClr val="tx1"/>
                </a:solidFill>
              </a:rPr>
              <a:t>0.5m to 4m</a:t>
            </a:r>
          </a:p>
          <a:p>
            <a:pPr marL="342900" lvl="0" indent="-342900" algn="ctr" eaLnBrk="0">
              <a:lnSpc>
                <a:spcPct val="100000"/>
              </a:lnSpc>
              <a:spcBef>
                <a:spcPct val="20000"/>
              </a:spcBef>
              <a:buSzPct val="75000"/>
            </a:pPr>
            <a:r>
              <a:rPr lang="en-US" sz="2000" dirty="0" smtClean="0">
                <a:solidFill>
                  <a:schemeClr val="tx1"/>
                </a:solidFill>
              </a:rPr>
              <a:t>(blue to green in Figure)</a:t>
            </a:r>
            <a:endParaRPr lang="it-IT" sz="2000" u="sng" kern="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63688" y="152400"/>
            <a:ext cx="7380312" cy="609600"/>
          </a:xfrm>
        </p:spPr>
        <p:txBody>
          <a:bodyPr/>
          <a:lstStyle/>
          <a:p>
            <a:pPr algn="ctr"/>
            <a:r>
              <a:rPr lang="en-US" sz="3200" b="0" u="sng" dirty="0" smtClean="0">
                <a:latin typeface="AmerType Md BT" pitchFamily="18" charset="0"/>
              </a:rPr>
              <a:t>PATHS:</a:t>
            </a:r>
            <a:r>
              <a:rPr lang="en-US" sz="3200" b="0" dirty="0" smtClean="0">
                <a:latin typeface="AmerType Md BT" pitchFamily="18" charset="0"/>
              </a:rPr>
              <a:t> distance culprit-victim</a:t>
            </a:r>
            <a:endParaRPr lang="it-IT" sz="32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61158-A5F5-450C-830B-6826B5BC3A28}" type="datetime1">
              <a:rPr lang="it-IT" smtClean="0"/>
              <a:pPr/>
              <a:t>25/09/2014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Federico Paoletti</a:t>
            </a:r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A6B38-6C0B-4B0E-81F8-BFFE716FBD27}" type="slidenum">
              <a:rPr lang="en-GB" smtClean="0"/>
              <a:pPr/>
              <a:t>14</a:t>
            </a:fld>
            <a:endParaRPr lang="en-GB" dirty="0"/>
          </a:p>
        </p:txBody>
      </p:sp>
      <p:sp>
        <p:nvSpPr>
          <p:cNvPr id="10" name="Segnaposto contenuto 2"/>
          <p:cNvSpPr txBox="1">
            <a:spLocks/>
          </p:cNvSpPr>
          <p:nvPr/>
        </p:nvSpPr>
        <p:spPr bwMode="auto">
          <a:xfrm>
            <a:off x="179512" y="1700808"/>
            <a:ext cx="8659688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We must move away all possible noise “actuators” from mirror</a:t>
            </a:r>
            <a:r>
              <a:rPr kumimoji="0" lang="en-US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test masses 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nearby </a:t>
            </a:r>
            <a:endParaRPr kumimoji="0" lang="en-US" sz="2400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it-IT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Segnaposto contenuto 2"/>
          <p:cNvSpPr txBox="1">
            <a:spLocks/>
          </p:cNvSpPr>
          <p:nvPr/>
        </p:nvSpPr>
        <p:spPr bwMode="auto">
          <a:xfrm>
            <a:off x="755576" y="2636912"/>
            <a:ext cx="7200800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>
              <a:buFont typeface="Arial" pitchFamily="34" charset="0"/>
              <a:buChar char="•"/>
            </a:pP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some work has been done</a:t>
            </a:r>
          </a:p>
          <a:p>
            <a:r>
              <a:rPr lang="en-US" sz="2400" kern="0" noProof="0" dirty="0" smtClean="0">
                <a:solidFill>
                  <a:schemeClr val="tx1"/>
                </a:solidFill>
                <a:latin typeface="+mn-lt"/>
              </a:rPr>
              <a:t>     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(e.g. </a:t>
            </a:r>
            <a:r>
              <a:rPr kumimoji="0" lang="en-US" sz="2400" b="0" i="0" u="sng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vacuum racks</a:t>
            </a:r>
            <a:r>
              <a:rPr kumimoji="0" lang="en-US" sz="2400" b="0" i="0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see e-log 30903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  <a:endParaRPr kumimoji="0" lang="en-US" sz="2400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it-IT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Segnaposto contenuto 2"/>
          <p:cNvSpPr txBox="1">
            <a:spLocks/>
          </p:cNvSpPr>
          <p:nvPr/>
        </p:nvSpPr>
        <p:spPr bwMode="auto">
          <a:xfrm>
            <a:off x="755576" y="3717032"/>
            <a:ext cx="8155632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>
              <a:buFont typeface="Arial" pitchFamily="34" charset="0"/>
              <a:buChar char="•"/>
            </a:pP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other has still to be decided/done</a:t>
            </a:r>
          </a:p>
          <a:p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r>
              <a:rPr kumimoji="0" lang="en-US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(e.g.</a:t>
            </a:r>
            <a:r>
              <a:rPr kumimoji="0" lang="en-US" sz="2400" b="0" i="0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1" i="0" u="sng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mains cables in concrete cable trench under</a:t>
            </a:r>
          </a:p>
          <a:p>
            <a:r>
              <a:rPr lang="en-US" sz="2400" b="1" kern="0" dirty="0" smtClean="0">
                <a:solidFill>
                  <a:schemeClr val="tx1"/>
                </a:solidFill>
                <a:latin typeface="+mn-lt"/>
              </a:rPr>
              <a:t>      </a:t>
            </a:r>
            <a:r>
              <a:rPr kumimoji="0" lang="en-US" sz="2400" b="1" i="0" u="sng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mirrors</a:t>
            </a:r>
            <a:r>
              <a:rPr kumimoji="0" lang="en-US" sz="24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</a:t>
            </a:r>
            <a:r>
              <a:rPr lang="en-US" sz="2400" kern="0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kumimoji="0" lang="en-US" sz="2400" b="0" i="0" u="sng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SAT</a:t>
            </a:r>
            <a:r>
              <a:rPr lang="en-US" sz="2400" u="sng" kern="0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kumimoji="0" lang="en-US" sz="2400" b="0" i="0" u="sng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mains cables</a:t>
            </a:r>
            <a:r>
              <a:rPr kumimoji="0" lang="en-US" sz="24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en-US" sz="2400" b="0" i="0" u="sng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VAC mains cables</a:t>
            </a:r>
            <a:r>
              <a:rPr kumimoji="0" lang="en-US" sz="24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etc)</a:t>
            </a:r>
            <a:endParaRPr kumimoji="0" lang="en-US" sz="2400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it-IT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Segnaposto contenuto 2"/>
          <p:cNvSpPr txBox="1">
            <a:spLocks/>
          </p:cNvSpPr>
          <p:nvPr/>
        </p:nvSpPr>
        <p:spPr bwMode="auto">
          <a:xfrm>
            <a:off x="755576" y="5229200"/>
            <a:ext cx="7704856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>
              <a:buFont typeface="Arial" pitchFamily="34" charset="0"/>
              <a:buChar char="•"/>
            </a:pP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best approach solution: remote</a:t>
            </a:r>
            <a:r>
              <a:rPr kumimoji="0" lang="en-US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DC supply</a:t>
            </a:r>
          </a:p>
          <a:p>
            <a:r>
              <a:rPr lang="en-US" sz="2400" kern="0" dirty="0" smtClean="0">
                <a:solidFill>
                  <a:schemeClr val="tx1"/>
                </a:solidFill>
                <a:latin typeface="+mn-lt"/>
              </a:rPr>
              <a:t>     </a:t>
            </a:r>
            <a:r>
              <a:rPr kumimoji="0" lang="en-US" sz="24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(as </a:t>
            </a:r>
            <a:r>
              <a:rPr lang="en-US" sz="2400" kern="0" dirty="0" smtClean="0">
                <a:solidFill>
                  <a:schemeClr val="tx1"/>
                </a:solidFill>
                <a:latin typeface="+mn-lt"/>
              </a:rPr>
              <a:t>in</a:t>
            </a:r>
            <a:r>
              <a:rPr kumimoji="0" lang="en-US" sz="24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INJ)</a:t>
            </a:r>
            <a:endParaRPr kumimoji="0" lang="en-US" sz="2400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it-IT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63688" y="152400"/>
            <a:ext cx="7380312" cy="609600"/>
          </a:xfrm>
        </p:spPr>
        <p:txBody>
          <a:bodyPr/>
          <a:lstStyle/>
          <a:p>
            <a:pPr algn="ctr"/>
            <a:r>
              <a:rPr lang="en-US" sz="4000" b="0" u="sng" dirty="0" smtClean="0">
                <a:latin typeface="AmerType Md BT" pitchFamily="18" charset="0"/>
              </a:rPr>
              <a:t>-----   </a:t>
            </a:r>
            <a:r>
              <a:rPr lang="en-US" sz="4000" b="0" u="sng" dirty="0" err="1" smtClean="0">
                <a:latin typeface="AmerType Md BT" pitchFamily="18" charset="0"/>
              </a:rPr>
              <a:t>aLigo</a:t>
            </a:r>
            <a:r>
              <a:rPr lang="en-US" sz="4000" b="0" u="sng" dirty="0" smtClean="0">
                <a:latin typeface="AmerType Md BT" pitchFamily="18" charset="0"/>
              </a:rPr>
              <a:t> ?   -----</a:t>
            </a:r>
            <a:endParaRPr lang="it-IT" sz="4000" b="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61158-A5F5-450C-830B-6826B5BC3A28}" type="datetime1">
              <a:rPr lang="it-IT" smtClean="0"/>
              <a:pPr/>
              <a:t>25/09/2014</a:t>
            </a:fld>
            <a:endParaRPr lang="en-GB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Federico Paoletti</a:t>
            </a:r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A6B38-6C0B-4B0E-81F8-BFFE716FBD27}" type="slidenum">
              <a:rPr lang="en-GB" smtClean="0"/>
              <a:pPr/>
              <a:t>15</a:t>
            </a:fld>
            <a:endParaRPr lang="en-GB" dirty="0"/>
          </a:p>
        </p:txBody>
      </p:sp>
      <p:grpSp>
        <p:nvGrpSpPr>
          <p:cNvPr id="17" name="Gruppo 16"/>
          <p:cNvGrpSpPr/>
          <p:nvPr/>
        </p:nvGrpSpPr>
        <p:grpSpPr>
          <a:xfrm>
            <a:off x="179512" y="1844824"/>
            <a:ext cx="8712968" cy="1080120"/>
            <a:chOff x="251520" y="1268760"/>
            <a:chExt cx="8712968" cy="1080120"/>
          </a:xfrm>
        </p:grpSpPr>
        <p:sp>
          <p:nvSpPr>
            <p:cNvPr id="10" name="Segnaposto contenuto 2"/>
            <p:cNvSpPr txBox="1">
              <a:spLocks/>
            </p:cNvSpPr>
            <p:nvPr/>
          </p:nvSpPr>
          <p:spPr bwMode="auto">
            <a:xfrm>
              <a:off x="251520" y="1268760"/>
              <a:ext cx="8659688" cy="5760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2075" tIns="46038" rIns="92075" bIns="46038" numCol="1" anchor="t" anchorCtr="0" compatLnSpc="1">
              <a:prstTxWarp prst="textNoShape">
                <a:avLst/>
              </a:prstTxWarp>
            </a:bodyPr>
            <a:lstStyle/>
            <a:p>
              <a:pPr marL="914400" lvl="1" indent="-514350"/>
              <a:r>
                <a:rPr lang="en-US" u="sng" dirty="0" smtClean="0"/>
                <a:t>No magnetic actuators </a:t>
              </a:r>
              <a:r>
                <a:rPr lang="en-US" dirty="0" smtClean="0"/>
                <a:t>at mirror test masses level</a:t>
              </a:r>
            </a:p>
            <a:p>
              <a:pPr marL="342900" marR="0" lvl="0" indent="-34290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Monotype Sorts" pitchFamily="2" charset="2"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342900" marR="0" lvl="0" indent="-34290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Monotype Sorts" pitchFamily="2" charset="2"/>
                <a:buNone/>
                <a:tabLst/>
                <a:defRPr/>
              </a:pPr>
              <a:endParaRPr kumimoji="0" lang="it-IT" sz="2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Segnaposto contenuto 2"/>
            <p:cNvSpPr txBox="1">
              <a:spLocks/>
            </p:cNvSpPr>
            <p:nvPr/>
          </p:nvSpPr>
          <p:spPr bwMode="auto">
            <a:xfrm>
              <a:off x="251520" y="1700808"/>
              <a:ext cx="8712968" cy="6480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2075" tIns="46038" rIns="92075" bIns="46038" numCol="1" anchor="t" anchorCtr="0" compatLnSpc="1">
              <a:prstTxWarp prst="textNoShape">
                <a:avLst/>
              </a:prstTxWarp>
            </a:bodyPr>
            <a:lstStyle/>
            <a:p>
              <a:pPr>
                <a:buClr>
                  <a:schemeClr val="tx1"/>
                </a:buClr>
                <a:buFont typeface="Wingdings"/>
                <a:buChar char="à"/>
              </a:pPr>
              <a:r>
                <a:rPr lang="en-US" kern="0" dirty="0" smtClean="0">
                  <a:solidFill>
                    <a:schemeClr val="tx1"/>
                  </a:solidFill>
                  <a:sym typeface="Wingdings" pitchFamily="2" charset="2"/>
                </a:rPr>
                <a:t>reduced</a:t>
              </a:r>
              <a:r>
                <a:rPr lang="en-US" kern="0" dirty="0" smtClean="0">
                  <a:solidFill>
                    <a:schemeClr val="tx1"/>
                  </a:solidFill>
                </a:rPr>
                <a:t> risk of magnetic coupling with ext. sources</a:t>
              </a:r>
              <a:endParaRPr lang="en-US" sz="2400" kern="0" dirty="0" smtClean="0">
                <a:solidFill>
                  <a:schemeClr val="tx1"/>
                </a:solidFill>
              </a:endParaRPr>
            </a:p>
            <a:p>
              <a:pPr marL="342900" marR="0" lvl="0" indent="-34290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Monotype Sorts" pitchFamily="2" charset="2"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342900" marR="0" lvl="0" indent="-34290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Monotype Sorts" pitchFamily="2" charset="2"/>
                <a:buNone/>
                <a:tabLst/>
                <a:defRPr/>
              </a:pPr>
              <a:endParaRPr kumimoji="0" lang="it-IT" sz="2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8" name="Gruppo 17"/>
          <p:cNvGrpSpPr/>
          <p:nvPr/>
        </p:nvGrpSpPr>
        <p:grpSpPr>
          <a:xfrm>
            <a:off x="179512" y="3717032"/>
            <a:ext cx="8659688" cy="1656184"/>
            <a:chOff x="251520" y="2348880"/>
            <a:chExt cx="8659688" cy="1656184"/>
          </a:xfrm>
        </p:grpSpPr>
        <p:sp>
          <p:nvSpPr>
            <p:cNvPr id="12" name="Segnaposto contenuto 2"/>
            <p:cNvSpPr txBox="1">
              <a:spLocks/>
            </p:cNvSpPr>
            <p:nvPr/>
          </p:nvSpPr>
          <p:spPr bwMode="auto">
            <a:xfrm>
              <a:off x="251520" y="2348880"/>
              <a:ext cx="8659688" cy="5040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2075" tIns="46038" rIns="92075" bIns="46038" numCol="1" anchor="t" anchorCtr="0" compatLnSpc="1">
              <a:prstTxWarp prst="textNoShape">
                <a:avLst/>
              </a:prstTxWarp>
            </a:bodyPr>
            <a:lstStyle/>
            <a:p>
              <a:pPr marL="914400" lvl="1" indent="-514350"/>
              <a:r>
                <a:rPr lang="en-US" u="sng" dirty="0" smtClean="0"/>
                <a:t>No general UPS</a:t>
              </a:r>
            </a:p>
            <a:p>
              <a:pPr marL="342900" marR="0" lvl="0" indent="-34290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Monotype Sorts" pitchFamily="2" charset="2"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342900" marR="0" lvl="0" indent="-34290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Monotype Sorts" pitchFamily="2" charset="2"/>
                <a:buNone/>
                <a:tabLst/>
                <a:defRPr/>
              </a:pPr>
              <a:endParaRPr kumimoji="0" lang="it-IT" sz="2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Segnaposto contenuto 2"/>
            <p:cNvSpPr txBox="1">
              <a:spLocks/>
            </p:cNvSpPr>
            <p:nvPr/>
          </p:nvSpPr>
          <p:spPr bwMode="auto">
            <a:xfrm>
              <a:off x="323528" y="2852936"/>
              <a:ext cx="8208912" cy="11521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2075" tIns="46038" rIns="92075" bIns="46038" numCol="1" anchor="t" anchorCtr="0" compatLnSpc="1">
              <a:prstTxWarp prst="textNoShape">
                <a:avLst/>
              </a:prstTxWarp>
            </a:bodyPr>
            <a:lstStyle/>
            <a:p>
              <a:pPr>
                <a:buClr>
                  <a:schemeClr val="tx1"/>
                </a:buClr>
                <a:buFont typeface="Wingdings"/>
                <a:buChar char="à"/>
              </a:pPr>
              <a:r>
                <a:rPr kumimoji="0" lang="en-US" b="0" i="0" u="none" strike="noStrike" kern="0" cap="none" spc="0" normalizeH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UPS only for some critical systems (e.g. vacuum</a:t>
              </a:r>
            </a:p>
            <a:p>
              <a:pPr>
                <a:buClr>
                  <a:schemeClr val="tx1"/>
                </a:buClr>
              </a:pPr>
              <a:r>
                <a:rPr lang="en-US" kern="0" dirty="0" smtClean="0">
                  <a:solidFill>
                    <a:schemeClr val="tx1"/>
                  </a:solidFill>
                  <a:latin typeface="+mn-lt"/>
                </a:rPr>
                <a:t>    </a:t>
              </a:r>
              <a:r>
                <a:rPr kumimoji="0" lang="en-US" b="0" i="0" u="none" strike="noStrike" kern="0" cap="none" spc="0" normalizeH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safety controller, computer shutdown, etc.)</a:t>
              </a:r>
            </a:p>
            <a:p>
              <a:pPr>
                <a:buClr>
                  <a:schemeClr val="tx1"/>
                </a:buClr>
              </a:pPr>
              <a:r>
                <a:rPr lang="en-US" kern="0" dirty="0" smtClean="0">
                  <a:solidFill>
                    <a:schemeClr val="tx1"/>
                  </a:solidFill>
                  <a:latin typeface="+mn-lt"/>
                </a:rPr>
                <a:t>    </a:t>
              </a:r>
              <a:r>
                <a:rPr kumimoji="0" lang="en-US" b="0" i="0" u="none" strike="noStrike" kern="0" cap="none" spc="0" normalizeH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see LIGO-T1400508-v3</a:t>
              </a:r>
              <a:endParaRPr kumimoji="0" lang="en-US" sz="2400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342900" marR="0" lvl="0" indent="-34290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Monotype Sorts" pitchFamily="2" charset="2"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342900" marR="0" lvl="0" indent="-34290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Monotype Sorts" pitchFamily="2" charset="2"/>
                <a:buNone/>
                <a:tabLst/>
                <a:defRPr/>
              </a:pPr>
              <a:endParaRPr kumimoji="0" lang="it-IT" sz="2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63688" y="152400"/>
            <a:ext cx="7380312" cy="609600"/>
          </a:xfrm>
        </p:spPr>
        <p:txBody>
          <a:bodyPr/>
          <a:lstStyle/>
          <a:p>
            <a:pPr algn="ctr"/>
            <a:r>
              <a:rPr lang="en-US" sz="4000" b="0" u="sng" dirty="0" smtClean="0">
                <a:latin typeface="AmerType Md BT" pitchFamily="18" charset="0"/>
              </a:rPr>
              <a:t>-----   no UPS solution-----</a:t>
            </a:r>
            <a:endParaRPr lang="it-IT" sz="4000" b="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61158-A5F5-450C-830B-6826B5BC3A28}" type="datetime1">
              <a:rPr lang="it-IT" smtClean="0"/>
              <a:pPr/>
              <a:t>25/09/2014</a:t>
            </a:fld>
            <a:endParaRPr lang="en-GB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Federico Paoletti</a:t>
            </a:r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A6B38-6C0B-4B0E-81F8-BFFE716FBD27}" type="slidenum">
              <a:rPr lang="en-GB" smtClean="0"/>
              <a:pPr/>
              <a:t>16</a:t>
            </a:fld>
            <a:endParaRPr lang="en-GB" dirty="0"/>
          </a:p>
        </p:txBody>
      </p:sp>
      <p:sp>
        <p:nvSpPr>
          <p:cNvPr id="11" name="Segnaposto contenuto 2"/>
          <p:cNvSpPr txBox="1">
            <a:spLocks/>
          </p:cNvSpPr>
          <p:nvPr/>
        </p:nvSpPr>
        <p:spPr bwMode="auto">
          <a:xfrm>
            <a:off x="251520" y="1700808"/>
            <a:ext cx="8712968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it-IT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Segnaposto contenuto 2"/>
          <p:cNvSpPr txBox="1">
            <a:spLocks/>
          </p:cNvSpPr>
          <p:nvPr/>
        </p:nvSpPr>
        <p:spPr bwMode="auto">
          <a:xfrm>
            <a:off x="323528" y="2852936"/>
            <a:ext cx="8208912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it-IT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Segnaposto contenuto 2"/>
          <p:cNvSpPr txBox="1">
            <a:spLocks/>
          </p:cNvSpPr>
          <p:nvPr/>
        </p:nvSpPr>
        <p:spPr bwMode="auto">
          <a:xfrm>
            <a:off x="179512" y="4149080"/>
            <a:ext cx="8784976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endParaRPr kumimoji="0" lang="en-US" sz="2400" b="0" i="1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611560" y="1628800"/>
            <a:ext cx="7992888" cy="810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Select which system need to be protected by a little UPS system and which do not need to</a:t>
            </a:r>
            <a:endParaRPr lang="it-IT" dirty="0"/>
          </a:p>
        </p:txBody>
      </p:sp>
      <p:sp>
        <p:nvSpPr>
          <p:cNvPr id="10" name="Segnaposto contenuto 2"/>
          <p:cNvSpPr txBox="1">
            <a:spLocks/>
          </p:cNvSpPr>
          <p:nvPr/>
        </p:nvSpPr>
        <p:spPr bwMode="auto">
          <a:xfrm>
            <a:off x="179512" y="1196752"/>
            <a:ext cx="8659688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Can we adopt the “no UPS” </a:t>
            </a:r>
            <a:r>
              <a:rPr kumimoji="0" lang="en-US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aLigo</a:t>
            </a:r>
            <a:r>
              <a:rPr kumimoji="0" lang="en-US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solution?</a:t>
            </a:r>
            <a:endParaRPr kumimoji="0" lang="en-US" sz="2400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it-IT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Rettangolo 11"/>
          <p:cNvSpPr/>
          <p:nvPr/>
        </p:nvSpPr>
        <p:spPr>
          <a:xfrm>
            <a:off x="179512" y="4509120"/>
            <a:ext cx="8784976" cy="1887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kern="0" dirty="0" smtClean="0">
                <a:solidFill>
                  <a:schemeClr val="tx1"/>
                </a:solidFill>
              </a:rPr>
              <a:t>example: </a:t>
            </a:r>
            <a:r>
              <a:rPr lang="en-US" sz="2400" u="sng" kern="0" dirty="0" err="1" smtClean="0">
                <a:solidFill>
                  <a:schemeClr val="tx1"/>
                </a:solidFill>
              </a:rPr>
              <a:t>aLigo</a:t>
            </a:r>
            <a:r>
              <a:rPr lang="it-IT" sz="2400" kern="0" dirty="0" smtClean="0">
                <a:solidFill>
                  <a:schemeClr val="tx1"/>
                </a:solidFill>
              </a:rPr>
              <a:t> </a:t>
            </a:r>
            <a:r>
              <a:rPr lang="en-GB" sz="2400" kern="0" dirty="0" smtClean="0">
                <a:solidFill>
                  <a:schemeClr val="tx1"/>
                </a:solidFill>
              </a:rPr>
              <a:t>last power outage was September</a:t>
            </a:r>
            <a:r>
              <a:rPr lang="it-IT" sz="2400" kern="0" dirty="0" smtClean="0">
                <a:solidFill>
                  <a:schemeClr val="tx1"/>
                </a:solidFill>
              </a:rPr>
              <a:t>, 17</a:t>
            </a:r>
          </a:p>
          <a:p>
            <a:r>
              <a:rPr lang="it-IT" sz="2400" i="1" dirty="0" smtClean="0"/>
              <a:t>https://alog.ligo-la.caltech.edu/aLOG/index.php?callRep=14651</a:t>
            </a:r>
          </a:p>
          <a:p>
            <a:pPr algn="ctr"/>
            <a:r>
              <a:rPr lang="en-US" sz="2400" b="1" i="1" dirty="0" smtClean="0"/>
              <a:t>Brief power outage</a:t>
            </a:r>
            <a:r>
              <a:rPr lang="en-US" sz="2400" i="1" dirty="0" smtClean="0"/>
              <a:t> </a:t>
            </a:r>
          </a:p>
          <a:p>
            <a:r>
              <a:rPr lang="en-US" sz="2400" i="1" dirty="0" smtClean="0"/>
              <a:t>“The site suffered a brief power outage at 10:16am. It lasted for approximately 2-5 seconds. Recovery is underway.”</a:t>
            </a:r>
          </a:p>
        </p:txBody>
      </p:sp>
      <p:grpSp>
        <p:nvGrpSpPr>
          <p:cNvPr id="18" name="Gruppo 17"/>
          <p:cNvGrpSpPr/>
          <p:nvPr/>
        </p:nvGrpSpPr>
        <p:grpSpPr>
          <a:xfrm>
            <a:off x="179512" y="2708920"/>
            <a:ext cx="8784976" cy="1600632"/>
            <a:chOff x="179512" y="2708920"/>
            <a:chExt cx="8784976" cy="1600632"/>
          </a:xfrm>
        </p:grpSpPr>
        <p:sp>
          <p:nvSpPr>
            <p:cNvPr id="15" name="CasellaDiTesto 14"/>
            <p:cNvSpPr txBox="1"/>
            <p:nvPr/>
          </p:nvSpPr>
          <p:spPr>
            <a:xfrm>
              <a:off x="5004048" y="2780928"/>
              <a:ext cx="3960440" cy="15286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u="sng" dirty="0" smtClean="0"/>
                <a:t>cons:</a:t>
              </a:r>
            </a:p>
            <a:p>
              <a:pPr>
                <a:buFont typeface="Arial" pitchFamily="34" charset="0"/>
                <a:buChar char="•"/>
              </a:pPr>
              <a:r>
                <a:rPr lang="en-US" sz="2400" dirty="0" smtClean="0"/>
                <a:t>  accept </a:t>
              </a:r>
              <a:r>
                <a:rPr lang="en-US" sz="2400" dirty="0" err="1" smtClean="0"/>
                <a:t>AdV</a:t>
              </a:r>
              <a:r>
                <a:rPr lang="en-US" sz="2400" dirty="0" smtClean="0"/>
                <a:t> out-of-service for (infrequent) power outage </a:t>
              </a:r>
              <a:endParaRPr lang="it-IT" sz="2400" dirty="0"/>
            </a:p>
          </p:txBody>
        </p:sp>
        <p:sp>
          <p:nvSpPr>
            <p:cNvPr id="17" name="CasellaDiTesto 16"/>
            <p:cNvSpPr txBox="1"/>
            <p:nvPr/>
          </p:nvSpPr>
          <p:spPr>
            <a:xfrm>
              <a:off x="179512" y="2708920"/>
              <a:ext cx="4752528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u="sng" dirty="0" smtClean="0"/>
                <a:t>pros:</a:t>
              </a:r>
            </a:p>
            <a:p>
              <a:pPr>
                <a:buFont typeface="Arial" pitchFamily="34" charset="0"/>
                <a:buChar char="•"/>
              </a:pPr>
              <a:r>
                <a:rPr lang="en-US" sz="2400" dirty="0" smtClean="0"/>
                <a:t>  even less “magnetic” noise</a:t>
              </a:r>
            </a:p>
            <a:p>
              <a:pPr>
                <a:buFont typeface="Arial" pitchFamily="34" charset="0"/>
                <a:buChar char="•"/>
              </a:pPr>
              <a:r>
                <a:rPr lang="en-US" sz="2400" dirty="0" smtClean="0"/>
                <a:t>  no extra cost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4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209800" y="152400"/>
            <a:ext cx="4306416" cy="609600"/>
          </a:xfrm>
        </p:spPr>
        <p:txBody>
          <a:bodyPr/>
          <a:lstStyle/>
          <a:p>
            <a:pPr algn="ctr"/>
            <a:r>
              <a:rPr lang="en-US" b="0" dirty="0" smtClean="0">
                <a:latin typeface="AmerType Md BT" pitchFamily="18" charset="0"/>
              </a:rPr>
              <a:t>Conclusions </a:t>
            </a: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61158-A5F5-450C-830B-6826B5BC3A28}" type="datetime1">
              <a:rPr lang="it-IT" smtClean="0"/>
              <a:pPr/>
              <a:t>25/09/2014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Federico </a:t>
            </a:r>
            <a:r>
              <a:rPr lang="en-GB" dirty="0" err="1" smtClean="0"/>
              <a:t>Paoletti</a:t>
            </a:r>
            <a:endParaRPr lang="en-GB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A6B38-6C0B-4B0E-81F8-BFFE716FBD27}" type="slidenum">
              <a:rPr lang="en-GB" smtClean="0"/>
              <a:pPr/>
              <a:t>17</a:t>
            </a:fld>
            <a:endParaRPr lang="en-GB" dirty="0"/>
          </a:p>
        </p:txBody>
      </p:sp>
      <p:grpSp>
        <p:nvGrpSpPr>
          <p:cNvPr id="19" name="Gruppo 18"/>
          <p:cNvGrpSpPr/>
          <p:nvPr/>
        </p:nvGrpSpPr>
        <p:grpSpPr>
          <a:xfrm>
            <a:off x="0" y="1916832"/>
            <a:ext cx="8820472" cy="3709829"/>
            <a:chOff x="0" y="1556792"/>
            <a:chExt cx="8820472" cy="3709829"/>
          </a:xfrm>
        </p:grpSpPr>
        <p:pic>
          <p:nvPicPr>
            <p:cNvPr id="15" name="Immagine 14" descr="nuovo-2.tif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87824" y="2204864"/>
              <a:ext cx="2880320" cy="3061757"/>
            </a:xfrm>
            <a:prstGeom prst="rect">
              <a:avLst/>
            </a:prstGeom>
          </p:spPr>
        </p:pic>
        <p:sp>
          <p:nvSpPr>
            <p:cNvPr id="16" name="Segnaposto contenuto 2"/>
            <p:cNvSpPr txBox="1">
              <a:spLocks/>
            </p:cNvSpPr>
            <p:nvPr/>
          </p:nvSpPr>
          <p:spPr bwMode="auto">
            <a:xfrm>
              <a:off x="2915816" y="1556792"/>
              <a:ext cx="4968552" cy="5040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2075" tIns="46038" rIns="92075" bIns="46038" numCol="1" anchor="t" anchorCtr="0" compatLnSpc="1">
              <a:prstTxWarp prst="textNoShape">
                <a:avLst/>
              </a:prstTxWarp>
            </a:bodyPr>
            <a:lstStyle/>
            <a:p>
              <a:pPr marL="514350" lvl="0" indent="-514350" eaLnBrk="0">
                <a:lnSpc>
                  <a:spcPct val="100000"/>
                </a:lnSpc>
                <a:spcBef>
                  <a:spcPct val="20000"/>
                </a:spcBef>
                <a:buSzPct val="75000"/>
              </a:pPr>
              <a:r>
                <a:rPr kumimoji="0" lang="en-US" sz="2800" b="0" i="0" u="sng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Increase distance</a:t>
              </a:r>
              <a:r>
                <a:rPr kumimoji="0" lang="en-US" sz="2400" b="0" i="0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  (B~1/d^2)</a:t>
              </a:r>
            </a:p>
          </p:txBody>
        </p:sp>
        <p:sp>
          <p:nvSpPr>
            <p:cNvPr id="17" name="Segnaposto contenuto 2"/>
            <p:cNvSpPr txBox="1">
              <a:spLocks/>
            </p:cNvSpPr>
            <p:nvPr/>
          </p:nvSpPr>
          <p:spPr bwMode="auto">
            <a:xfrm>
              <a:off x="0" y="4149080"/>
              <a:ext cx="3096344" cy="5040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2075" tIns="46038" rIns="92075" bIns="46038" numCol="1" anchor="t" anchorCtr="0" compatLnSpc="1">
              <a:prstTxWarp prst="textNoShape">
                <a:avLst/>
              </a:prstTxWarp>
            </a:bodyPr>
            <a:lstStyle/>
            <a:p>
              <a:pPr marL="514350" lvl="0" indent="-514350" algn="ctr" eaLnBrk="0">
                <a:lnSpc>
                  <a:spcPct val="100000"/>
                </a:lnSpc>
                <a:spcBef>
                  <a:spcPct val="20000"/>
                </a:spcBef>
                <a:buSzPct val="75000"/>
              </a:pPr>
              <a:r>
                <a:rPr kumimoji="0" lang="en-US" sz="2800" b="0" i="0" u="sng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Reduce sources</a:t>
              </a:r>
              <a:endParaRPr kumimoji="0" lang="en-US" sz="2400" b="0" i="0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514350" lvl="0" indent="-514350" algn="ctr" eaLnBrk="0">
                <a:lnSpc>
                  <a:spcPct val="100000"/>
                </a:lnSpc>
                <a:spcBef>
                  <a:spcPct val="20000"/>
                </a:spcBef>
                <a:buSzPct val="75000"/>
              </a:pPr>
              <a:r>
                <a:rPr lang="en-US" sz="2400" kern="0" dirty="0" smtClean="0">
                  <a:solidFill>
                    <a:schemeClr val="tx1"/>
                  </a:solidFill>
                  <a:latin typeface="+mn-lt"/>
                </a:rPr>
                <a:t>(B~1/10)</a:t>
              </a:r>
              <a:endParaRPr kumimoji="0" lang="en-US" sz="2400" b="0" i="0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8" name="Segnaposto contenuto 2"/>
            <p:cNvSpPr txBox="1">
              <a:spLocks/>
            </p:cNvSpPr>
            <p:nvPr/>
          </p:nvSpPr>
          <p:spPr bwMode="auto">
            <a:xfrm>
              <a:off x="5724128" y="4149080"/>
              <a:ext cx="3096344" cy="5040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2075" tIns="46038" rIns="92075" bIns="46038" numCol="1" anchor="t" anchorCtr="0" compatLnSpc="1">
              <a:prstTxWarp prst="textNoShape">
                <a:avLst/>
              </a:prstTxWarp>
            </a:bodyPr>
            <a:lstStyle/>
            <a:p>
              <a:pPr marL="514350" lvl="0" indent="-514350" algn="ctr" eaLnBrk="0">
                <a:lnSpc>
                  <a:spcPct val="100000"/>
                </a:lnSpc>
                <a:spcBef>
                  <a:spcPct val="20000"/>
                </a:spcBef>
                <a:buSzPct val="75000"/>
              </a:pPr>
              <a:r>
                <a:rPr kumimoji="0" lang="en-US" sz="2800" b="0" i="0" u="sng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Reduce coupling</a:t>
              </a:r>
              <a:endParaRPr kumimoji="0" lang="en-US" sz="2400" b="0" i="0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514350" lvl="0" indent="-514350" algn="ctr" eaLnBrk="0">
                <a:lnSpc>
                  <a:spcPct val="100000"/>
                </a:lnSpc>
                <a:spcBef>
                  <a:spcPct val="20000"/>
                </a:spcBef>
                <a:buSzPct val="75000"/>
              </a:pPr>
              <a:r>
                <a:rPr kumimoji="0" lang="en-US" sz="2400" b="0" i="0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(B~1/10)</a:t>
              </a:r>
            </a:p>
          </p:txBody>
        </p:sp>
      </p:grpSp>
      <p:sp>
        <p:nvSpPr>
          <p:cNvPr id="20" name="Segnaposto contenuto 2"/>
          <p:cNvSpPr txBox="1">
            <a:spLocks/>
          </p:cNvSpPr>
          <p:nvPr/>
        </p:nvSpPr>
        <p:spPr bwMode="auto">
          <a:xfrm>
            <a:off x="2699792" y="1124744"/>
            <a:ext cx="3384376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514350" lvl="0" indent="-514350" eaLnBrk="0">
              <a:lnSpc>
                <a:spcPct val="100000"/>
              </a:lnSpc>
              <a:spcBef>
                <a:spcPct val="20000"/>
              </a:spcBef>
              <a:buSzPct val="75000"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Three golden rules: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0" dirty="0" smtClean="0">
                <a:latin typeface="AmerType Md BT" pitchFamily="18" charset="0"/>
              </a:rPr>
              <a:t>Conclusions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23528" y="2852936"/>
            <a:ext cx="8496944" cy="1872208"/>
          </a:xfrm>
        </p:spPr>
        <p:txBody>
          <a:bodyPr/>
          <a:lstStyle/>
          <a:p>
            <a:pPr marL="514350" indent="-514350"/>
            <a:r>
              <a:rPr lang="en-US" dirty="0" smtClean="0"/>
              <a:t>We still have to check for twisted cables from standard suppliers (backup solution: ask for “ad-hoc” manufacturing), and </a:t>
            </a:r>
            <a:r>
              <a:rPr lang="en-US" u="sng" dirty="0" smtClean="0"/>
              <a:t>plan to use them where forced to be close to sensitive points (mirrors)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61158-A5F5-450C-830B-6826B5BC3A28}" type="datetime1">
              <a:rPr lang="it-IT" smtClean="0"/>
              <a:pPr/>
              <a:t>25/09/2014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Federico </a:t>
            </a:r>
            <a:r>
              <a:rPr lang="en-GB" dirty="0" err="1" smtClean="0"/>
              <a:t>Paoletti</a:t>
            </a:r>
            <a:endParaRPr lang="en-GB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A6B38-6C0B-4B0E-81F8-BFFE716FBD27}" type="slidenum">
              <a:rPr lang="en-GB" smtClean="0"/>
              <a:pPr/>
              <a:t>18</a:t>
            </a:fld>
            <a:endParaRPr lang="en-GB" dirty="0"/>
          </a:p>
        </p:txBody>
      </p:sp>
      <p:sp>
        <p:nvSpPr>
          <p:cNvPr id="9" name="Segnaposto contenuto 2"/>
          <p:cNvSpPr txBox="1">
            <a:spLocks/>
          </p:cNvSpPr>
          <p:nvPr/>
        </p:nvSpPr>
        <p:spPr bwMode="auto">
          <a:xfrm>
            <a:off x="395536" y="1196752"/>
            <a:ext cx="8515672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514350" lvl="0" indent="-514350" eaLnBrk="0">
              <a:lnSpc>
                <a:spcPct val="100000"/>
              </a:lnSpc>
              <a:spcBef>
                <a:spcPct val="20000"/>
              </a:spcBef>
              <a:buSzPct val="75000"/>
              <a:buFont typeface="Monotype Sorts" pitchFamily="2" charset="2"/>
              <a:buChar char="l"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We </a:t>
            </a:r>
            <a:r>
              <a:rPr lang="en-US" kern="0" dirty="0" smtClean="0">
                <a:solidFill>
                  <a:schemeClr val="tx1"/>
                </a:solidFill>
              </a:rPr>
              <a:t>still have to evaluate the “</a:t>
            </a:r>
            <a:r>
              <a:rPr lang="en-US" u="sng" kern="0" dirty="0" smtClean="0">
                <a:solidFill>
                  <a:schemeClr val="tx1"/>
                </a:solidFill>
              </a:rPr>
              <a:t>move cable far from mirrors</a:t>
            </a:r>
            <a:r>
              <a:rPr lang="en-US" kern="0" dirty="0" smtClean="0">
                <a:solidFill>
                  <a:schemeClr val="tx1"/>
                </a:solidFill>
              </a:rPr>
              <a:t>” solution</a:t>
            </a:r>
          </a:p>
          <a:p>
            <a:pPr marL="514350" lvl="0" indent="-514350" eaLnBrk="0">
              <a:lnSpc>
                <a:spcPct val="100000"/>
              </a:lnSpc>
              <a:spcBef>
                <a:spcPct val="20000"/>
              </a:spcBef>
              <a:buSzPct val="75000"/>
            </a:pPr>
            <a:r>
              <a:rPr lang="en-US" kern="0" dirty="0" smtClean="0">
                <a:solidFill>
                  <a:schemeClr val="tx1"/>
                </a:solidFill>
              </a:rPr>
              <a:t>     (costs, time, feasibility)</a:t>
            </a: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Segnaposto contenuto 2"/>
          <p:cNvSpPr txBox="1">
            <a:spLocks/>
          </p:cNvSpPr>
          <p:nvPr/>
        </p:nvSpPr>
        <p:spPr bwMode="auto">
          <a:xfrm>
            <a:off x="323528" y="4941168"/>
            <a:ext cx="8515672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514350" lvl="0" indent="-514350" eaLnBrk="0">
              <a:lnSpc>
                <a:spcPct val="100000"/>
              </a:lnSpc>
              <a:spcBef>
                <a:spcPct val="20000"/>
              </a:spcBef>
              <a:buSzPct val="75000"/>
              <a:buFont typeface="Monotype Sorts" pitchFamily="2" charset="2"/>
              <a:buChar char="l"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We </a:t>
            </a:r>
            <a:r>
              <a:rPr lang="en-US" kern="0" dirty="0" smtClean="0">
                <a:solidFill>
                  <a:schemeClr val="tx1"/>
                </a:solidFill>
              </a:rPr>
              <a:t>still have to evaluate the </a:t>
            </a:r>
            <a:r>
              <a:rPr lang="en-US" u="sng" kern="0" dirty="0" smtClean="0">
                <a:solidFill>
                  <a:schemeClr val="tx1"/>
                </a:solidFill>
              </a:rPr>
              <a:t>UPS</a:t>
            </a:r>
            <a:r>
              <a:rPr lang="en-US" kern="0" dirty="0" smtClean="0">
                <a:solidFill>
                  <a:schemeClr val="tx1"/>
                </a:solidFill>
              </a:rPr>
              <a:t> (or no UPS at all!) </a:t>
            </a:r>
            <a:r>
              <a:rPr lang="en-US" u="sng" kern="0" dirty="0" smtClean="0">
                <a:solidFill>
                  <a:schemeClr val="tx1"/>
                </a:solidFill>
              </a:rPr>
              <a:t>alternative solutions</a:t>
            </a:r>
            <a:r>
              <a:rPr lang="en-US" kern="0" dirty="0" smtClean="0">
                <a:solidFill>
                  <a:schemeClr val="tx1"/>
                </a:solidFill>
              </a:rPr>
              <a:t> (costs, time, feasibility, risks…)</a:t>
            </a: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07704" y="152400"/>
            <a:ext cx="7083896" cy="609600"/>
          </a:xfrm>
        </p:spPr>
        <p:txBody>
          <a:bodyPr/>
          <a:lstStyle/>
          <a:p>
            <a:pPr algn="ctr"/>
            <a:r>
              <a:rPr lang="en-US" b="0" dirty="0" smtClean="0">
                <a:latin typeface="AmerType Md BT" pitchFamily="18" charset="0"/>
              </a:rPr>
              <a:t>Summary of useful references </a:t>
            </a: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61158-A5F5-450C-830B-6826B5BC3A28}" type="datetime1">
              <a:rPr lang="it-IT" smtClean="0"/>
              <a:pPr/>
              <a:t>25/09/2014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Federico </a:t>
            </a:r>
            <a:r>
              <a:rPr lang="en-GB" dirty="0" err="1" smtClean="0"/>
              <a:t>Paoletti</a:t>
            </a:r>
            <a:endParaRPr lang="en-GB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A6B38-6C0B-4B0E-81F8-BFFE716FBD27}" type="slidenum">
              <a:rPr lang="en-GB" smtClean="0"/>
              <a:pPr/>
              <a:t>19</a:t>
            </a:fld>
            <a:endParaRPr lang="en-GB" dirty="0"/>
          </a:p>
        </p:txBody>
      </p:sp>
      <p:sp>
        <p:nvSpPr>
          <p:cNvPr id="9" name="Segnaposto contenuto 2"/>
          <p:cNvSpPr txBox="1">
            <a:spLocks/>
          </p:cNvSpPr>
          <p:nvPr/>
        </p:nvSpPr>
        <p:spPr bwMode="auto">
          <a:xfrm>
            <a:off x="179512" y="1628800"/>
            <a:ext cx="8712968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514350" lvl="0" indent="-514350" eaLnBrk="0">
              <a:lnSpc>
                <a:spcPct val="100000"/>
              </a:lnSpc>
              <a:spcBef>
                <a:spcPct val="20000"/>
              </a:spcBef>
              <a:buSzPct val="75000"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Magnetic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coupling has been studied in the past with many references:</a:t>
            </a:r>
          </a:p>
          <a:p>
            <a:pPr marL="514350" lvl="0" indent="-514350" eaLnBrk="0">
              <a:lnSpc>
                <a:spcPct val="100000"/>
              </a:lnSpc>
              <a:spcBef>
                <a:spcPct val="20000"/>
              </a:spcBef>
              <a:buSzPct val="75000"/>
            </a:pPr>
            <a:endParaRPr kumimoji="0" lang="en-US" sz="2800" b="0" i="0" u="none" strike="noStrike" kern="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r>
              <a:rPr lang="it-IT" sz="2200" dirty="0" smtClean="0">
                <a:solidFill>
                  <a:schemeClr val="tx1"/>
                </a:solidFill>
              </a:rPr>
              <a:t>VIR-0737B-09</a:t>
            </a:r>
            <a:r>
              <a:rPr lang="en-US" sz="2200" kern="0" dirty="0" smtClean="0">
                <a:solidFill>
                  <a:schemeClr val="tx1"/>
                </a:solidFill>
              </a:rPr>
              <a:t> (02/02/2011):</a:t>
            </a:r>
            <a:r>
              <a:rPr lang="en-US" sz="2200" dirty="0" smtClean="0"/>
              <a:t> </a:t>
            </a:r>
            <a:r>
              <a:rPr lang="en-US" sz="2200" dirty="0" smtClean="0">
                <a:hlinkClick r:id="rId2"/>
              </a:rPr>
              <a:t>Electronics for Advanced Virgo</a:t>
            </a:r>
            <a:endParaRPr kumimoji="0" lang="en-US" sz="2200" b="0" i="0" u="none" strike="noStrike" kern="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lvl="0" indent="-514350" eaLnBrk="0">
              <a:lnSpc>
                <a:spcPct val="100000"/>
              </a:lnSpc>
              <a:spcBef>
                <a:spcPct val="20000"/>
              </a:spcBef>
              <a:buSzPct val="75000"/>
            </a:pPr>
            <a:r>
              <a:rPr lang="en-US" sz="2200" kern="0" baseline="0" dirty="0" smtClean="0">
                <a:solidFill>
                  <a:schemeClr val="tx1"/>
                </a:solidFill>
                <a:latin typeface="+mn-lt"/>
              </a:rPr>
              <a:t>VIR-0289B-12 (04/09/2012): </a:t>
            </a:r>
            <a:r>
              <a:rPr lang="en-US" sz="2200" dirty="0" smtClean="0">
                <a:hlinkClick r:id="rId3"/>
              </a:rPr>
              <a:t>Measurement of magnetic stray fields</a:t>
            </a:r>
            <a:endParaRPr lang="en-US" sz="2200" kern="0" baseline="0" dirty="0" smtClean="0">
              <a:solidFill>
                <a:schemeClr val="tx1"/>
              </a:solidFill>
              <a:latin typeface="+mn-lt"/>
            </a:endParaRPr>
          </a:p>
          <a:p>
            <a:pPr marL="514350" indent="-514350" eaLnBrk="0">
              <a:lnSpc>
                <a:spcPct val="100000"/>
              </a:lnSpc>
              <a:spcBef>
                <a:spcPct val="20000"/>
              </a:spcBef>
              <a:buSzPct val="75000"/>
            </a:pPr>
            <a:r>
              <a:rPr lang="en-US" sz="2200" kern="0" dirty="0" smtClean="0">
                <a:solidFill>
                  <a:schemeClr val="tx1"/>
                </a:solidFill>
              </a:rPr>
              <a:t>VIR-0349A-13 (30/07/2013): </a:t>
            </a:r>
            <a:r>
              <a:rPr lang="en-US" sz="2200" dirty="0" smtClean="0">
                <a:hlinkClick r:id="rId4"/>
              </a:rPr>
              <a:t>Magnetic Fields From Twisted Wires</a:t>
            </a:r>
            <a:endParaRPr lang="en-US" sz="2200" dirty="0" smtClean="0"/>
          </a:p>
          <a:p>
            <a:pPr marL="514350" indent="-514350" eaLnBrk="0">
              <a:lnSpc>
                <a:spcPct val="100000"/>
              </a:lnSpc>
              <a:spcBef>
                <a:spcPct val="20000"/>
              </a:spcBef>
              <a:buSzPct val="75000"/>
            </a:pPr>
            <a:endParaRPr lang="en-US" sz="2200" kern="0" dirty="0" smtClean="0">
              <a:solidFill>
                <a:schemeClr val="tx1"/>
              </a:solidFill>
            </a:endParaRPr>
          </a:p>
          <a:p>
            <a:pPr marL="514350" indent="-514350" eaLnBrk="0">
              <a:lnSpc>
                <a:spcPct val="100000"/>
              </a:lnSpc>
              <a:spcBef>
                <a:spcPct val="20000"/>
              </a:spcBef>
              <a:buSzPct val="75000"/>
            </a:pPr>
            <a:r>
              <a:rPr lang="en-US" sz="2200" kern="0" dirty="0" smtClean="0">
                <a:solidFill>
                  <a:schemeClr val="tx1"/>
                </a:solidFill>
              </a:rPr>
              <a:t>plus </a:t>
            </a:r>
            <a:r>
              <a:rPr lang="en-US" sz="2000" dirty="0" smtClean="0">
                <a:solidFill>
                  <a:schemeClr val="tx1"/>
                </a:solidFill>
                <a:sym typeface="Wingdings" pitchFamily="2" charset="2"/>
              </a:rPr>
              <a:t>logbook entry </a:t>
            </a:r>
            <a:r>
              <a:rPr lang="it-IT" sz="2000" dirty="0" smtClean="0"/>
              <a:t>15367, 15506, 18384, 18484, 19751, 25247, </a:t>
            </a:r>
            <a:r>
              <a:rPr lang="en-US" sz="2000" dirty="0" smtClean="0">
                <a:sym typeface="Wingdings" pitchFamily="2" charset="2"/>
              </a:rPr>
              <a:t>25297, 25397,</a:t>
            </a:r>
            <a:r>
              <a:rPr lang="it-IT" sz="2000" dirty="0" smtClean="0"/>
              <a:t> 30247,</a:t>
            </a:r>
            <a:r>
              <a:rPr lang="en-US" sz="2000" dirty="0" smtClean="0">
                <a:sym typeface="Wingdings" pitchFamily="2" charset="2"/>
              </a:rPr>
              <a:t> </a:t>
            </a:r>
            <a:r>
              <a:rPr lang="it-IT" sz="2000" dirty="0" smtClean="0"/>
              <a:t>30963 </a:t>
            </a:r>
            <a:r>
              <a:rPr lang="en-US" sz="2000" dirty="0" smtClean="0"/>
              <a:t>and many others</a:t>
            </a:r>
            <a:endParaRPr lang="en-US" sz="2200" kern="0" dirty="0" smtClean="0">
              <a:solidFill>
                <a:schemeClr val="tx1"/>
              </a:solidFill>
            </a:endParaRPr>
          </a:p>
          <a:p>
            <a:pPr marL="514350" lvl="0" indent="-514350" eaLnBrk="0">
              <a:lnSpc>
                <a:spcPct val="100000"/>
              </a:lnSpc>
              <a:spcBef>
                <a:spcPct val="20000"/>
              </a:spcBef>
              <a:buSzPct val="75000"/>
            </a:pPr>
            <a:endParaRPr kumimoji="0" lang="en-US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verhead.dpr">
  <a:themeElements>
    <a:clrScheme name="">
      <a:dk1>
        <a:srgbClr val="000000"/>
      </a:dk1>
      <a:lt1>
        <a:srgbClr val="8CF4EA"/>
      </a:lt1>
      <a:dk2>
        <a:srgbClr val="006B61"/>
      </a:dk2>
      <a:lt2>
        <a:srgbClr val="C0C0C0"/>
      </a:lt2>
      <a:accent1>
        <a:srgbClr val="FF00FF"/>
      </a:accent1>
      <a:accent2>
        <a:srgbClr val="00C0C0"/>
      </a:accent2>
      <a:accent3>
        <a:srgbClr val="C5F8F3"/>
      </a:accent3>
      <a:accent4>
        <a:srgbClr val="000000"/>
      </a:accent4>
      <a:accent5>
        <a:srgbClr val="FFAAFF"/>
      </a:accent5>
      <a:accent6>
        <a:srgbClr val="00AEAE"/>
      </a:accent6>
      <a:hlink>
        <a:srgbClr val="00C000"/>
      </a:hlink>
      <a:folHlink>
        <a:srgbClr val="800080"/>
      </a:folHlink>
    </a:clrScheme>
    <a:fontScheme name="overhead.dpr">
      <a:majorFont>
        <a:latin typeface="Book Antiqu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533400" marR="0" indent="-533400" algn="l" defTabSz="914400" rtl="0" eaLnBrk="1" fontAlgn="base" latinLnBrk="0" hangingPunct="0">
          <a:lnSpc>
            <a:spcPts val="2775"/>
          </a:lnSpc>
          <a:spcBef>
            <a:spcPct val="0"/>
          </a:spcBef>
          <a:spcAft>
            <a:spcPct val="0"/>
          </a:spcAft>
          <a:buClr>
            <a:schemeClr val="accent1"/>
          </a:buClr>
          <a:buSzTx/>
          <a:buFont typeface="StarSymbol" charset="0"/>
          <a:buNone/>
          <a:tabLst/>
          <a:defRPr kumimoji="0" lang="it-IT" sz="28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533400" marR="0" indent="-533400" algn="l" defTabSz="914400" rtl="0" eaLnBrk="1" fontAlgn="base" latinLnBrk="0" hangingPunct="0">
          <a:lnSpc>
            <a:spcPts val="2775"/>
          </a:lnSpc>
          <a:spcBef>
            <a:spcPct val="0"/>
          </a:spcBef>
          <a:spcAft>
            <a:spcPct val="0"/>
          </a:spcAft>
          <a:buClr>
            <a:schemeClr val="accent1"/>
          </a:buClr>
          <a:buSzTx/>
          <a:buFont typeface="StarSymbol" charset="0"/>
          <a:buNone/>
          <a:tabLst/>
          <a:defRPr kumimoji="0" lang="it-IT" sz="28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verhead.dpr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verhead.dpr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verhead.dpr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verhead.dpr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verhead.dpr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verhead.dpr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verhead.dpr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d:\diego\power\overhead.dpr</Template>
  <TotalTime>1139</TotalTime>
  <Pages>1</Pages>
  <Words>1087</Words>
  <Application>Microsoft Office PowerPoint</Application>
  <PresentationFormat>Presentazione su schermo (4:3)</PresentationFormat>
  <Paragraphs>189</Paragraphs>
  <Slides>19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19</vt:i4>
      </vt:variant>
    </vt:vector>
  </HeadingPairs>
  <TitlesOfParts>
    <vt:vector size="20" baseType="lpstr">
      <vt:lpstr>overhead.dpr</vt:lpstr>
      <vt:lpstr>Magnetic Noise Mitigation: Possible Strategies</vt:lpstr>
      <vt:lpstr>Magnetic coupling</vt:lpstr>
      <vt:lpstr>Magnetic concern</vt:lpstr>
      <vt:lpstr>Magnetic Noise mitigation: strategy</vt:lpstr>
      <vt:lpstr>Magnetic Coupling: ingredients</vt:lpstr>
      <vt:lpstr>SOURCES: UPS vs IPS noise</vt:lpstr>
      <vt:lpstr>SOURCES: UPS noise</vt:lpstr>
      <vt:lpstr>SOURCES: CB UPS noise</vt:lpstr>
      <vt:lpstr>SOURCES: way to reduce UPS noise</vt:lpstr>
      <vt:lpstr>ACTUATORS: transformers</vt:lpstr>
      <vt:lpstr>ACTUATORS: mains cabling (wires)</vt:lpstr>
      <vt:lpstr>ACTUATORS: Some case studies</vt:lpstr>
      <vt:lpstr>PATHS: distance culprit-victim</vt:lpstr>
      <vt:lpstr>PATHS: distance culprit-victim</vt:lpstr>
      <vt:lpstr>-----   aLigo ?   -----</vt:lpstr>
      <vt:lpstr>-----   no UPS solution-----</vt:lpstr>
      <vt:lpstr>Conclusions </vt:lpstr>
      <vt:lpstr>Conclusions </vt:lpstr>
      <vt:lpstr>Summary of useful references </vt:lpstr>
    </vt:vector>
  </TitlesOfParts>
  <Company>I.N.F.N. - E.G.O.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Accelerometers</dc:title>
  <dc:creator>Federico Paoletti</dc:creator>
  <cp:lastModifiedBy>Federico</cp:lastModifiedBy>
  <cp:revision>1077</cp:revision>
  <cp:lastPrinted>1997-04-21T07:50:52Z</cp:lastPrinted>
  <dcterms:created xsi:type="dcterms:W3CDTF">1997-01-14T16:57:42Z</dcterms:created>
  <dcterms:modified xsi:type="dcterms:W3CDTF">2014-09-25T08:20:08Z</dcterms:modified>
</cp:coreProperties>
</file>