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6"/>
  </p:notesMasterIdLst>
  <p:sldIdLst>
    <p:sldId id="256" r:id="rId3"/>
    <p:sldId id="257" r:id="rId4"/>
    <p:sldId id="318" r:id="rId5"/>
    <p:sldId id="312" r:id="rId6"/>
    <p:sldId id="313" r:id="rId7"/>
    <p:sldId id="317" r:id="rId8"/>
    <p:sldId id="310" r:id="rId9"/>
    <p:sldId id="296" r:id="rId10"/>
    <p:sldId id="297" r:id="rId11"/>
    <p:sldId id="298" r:id="rId12"/>
    <p:sldId id="299" r:id="rId13"/>
    <p:sldId id="289" r:id="rId14"/>
    <p:sldId id="260" r:id="rId15"/>
    <p:sldId id="292" r:id="rId16"/>
    <p:sldId id="286" r:id="rId17"/>
    <p:sldId id="271" r:id="rId18"/>
    <p:sldId id="291" r:id="rId19"/>
    <p:sldId id="275" r:id="rId20"/>
    <p:sldId id="293" r:id="rId21"/>
    <p:sldId id="272" r:id="rId22"/>
    <p:sldId id="282" r:id="rId23"/>
    <p:sldId id="258" r:id="rId24"/>
    <p:sldId id="259" r:id="rId25"/>
    <p:sldId id="276" r:id="rId26"/>
    <p:sldId id="281" r:id="rId27"/>
    <p:sldId id="288" r:id="rId28"/>
    <p:sldId id="294" r:id="rId29"/>
    <p:sldId id="268" r:id="rId30"/>
    <p:sldId id="295" r:id="rId31"/>
    <p:sldId id="264" r:id="rId32"/>
    <p:sldId id="300" r:id="rId33"/>
    <p:sldId id="301" r:id="rId34"/>
    <p:sldId id="265" r:id="rId35"/>
    <p:sldId id="304" r:id="rId36"/>
    <p:sldId id="303" r:id="rId37"/>
    <p:sldId id="302" r:id="rId38"/>
    <p:sldId id="305" r:id="rId39"/>
    <p:sldId id="306" r:id="rId40"/>
    <p:sldId id="307" r:id="rId41"/>
    <p:sldId id="308" r:id="rId42"/>
    <p:sldId id="316" r:id="rId43"/>
    <p:sldId id="284" r:id="rId44"/>
    <p:sldId id="311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69F4"/>
    <a:srgbClr val="2278F6"/>
    <a:srgbClr val="E838C6"/>
    <a:srgbClr val="0000CC"/>
    <a:srgbClr val="009AD0"/>
    <a:srgbClr val="5E9CF8"/>
    <a:srgbClr val="478EF7"/>
    <a:srgbClr val="00BBFE"/>
    <a:srgbClr val="FFFF00"/>
    <a:srgbClr val="D9969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4" autoAdjust="0"/>
    <p:restoredTop sz="94649" autoAdjust="0"/>
  </p:normalViewPr>
  <p:slideViewPr>
    <p:cSldViewPr>
      <p:cViewPr varScale="1">
        <p:scale>
          <a:sx n="70" d="100"/>
          <a:sy n="70" d="100"/>
        </p:scale>
        <p:origin x="-14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8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png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55EFD2-673A-4F0F-9CBC-983054297A98}" type="datetimeFigureOut">
              <a:rPr lang="it-IT" smtClean="0"/>
              <a:pPr/>
              <a:t>30/05/2013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D1537-2EDD-4E63-B7BF-FD2E991450C3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this way </a:t>
            </a:r>
            <a:r>
              <a:rPr lang="en-US" u="sng" dirty="0" smtClean="0"/>
              <a:t>we found out </a:t>
            </a:r>
            <a:r>
              <a:rPr lang="en-US" dirty="0" smtClean="0"/>
              <a:t>that right after VSR1 the sensitivity was </a:t>
            </a:r>
          </a:p>
          <a:p>
            <a:r>
              <a:rPr lang="en-US" dirty="0" smtClean="0"/>
              <a:t>limited by diffused light from external benches.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C368A2-981B-47A4-AAC7-E9795CF2FAA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But, in case of intense sea activity, </a:t>
            </a:r>
          </a:p>
          <a:p>
            <a:r>
              <a:rPr lang="en-US" dirty="0" smtClean="0"/>
              <a:t>WE CLEARLY SUFFERED of the </a:t>
            </a:r>
            <a:r>
              <a:rPr lang="en-US" dirty="0" err="1" smtClean="0"/>
              <a:t>upconversion</a:t>
            </a:r>
            <a:r>
              <a:rPr lang="en-US" dirty="0" smtClean="0"/>
              <a:t> noise, AFFECTING</a:t>
            </a:r>
            <a:r>
              <a:rPr lang="en-US" baseline="0" dirty="0" smtClean="0"/>
              <a:t> UP TO</a:t>
            </a:r>
            <a:r>
              <a:rPr lang="en-US" dirty="0" smtClean="0"/>
              <a:t> 100Hz. </a:t>
            </a:r>
          </a:p>
          <a:p>
            <a:r>
              <a:rPr lang="en-US" dirty="0" smtClean="0"/>
              <a:t>The model explains reasonably well the </a:t>
            </a:r>
            <a:r>
              <a:rPr lang="en-US" dirty="0" err="1" smtClean="0"/>
              <a:t>upconversion</a:t>
            </a:r>
            <a:r>
              <a:rPr lang="en-US" dirty="0" smtClean="0"/>
              <a:t> shoulder.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C368A2-981B-47A4-AAC7-E9795CF2FAA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D1537-2EDD-4E63-B7BF-FD2E991450C3}" type="slidenum">
              <a:rPr lang="it-IT" smtClean="0"/>
              <a:pPr/>
              <a:t>37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virgo_logo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5799" y="421762"/>
            <a:ext cx="1905001" cy="7783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54DC-4B6B-40D8-BA22-65C54F7C7BE0}" type="datetimeFigureOut">
              <a:rPr lang="it-IT" smtClean="0"/>
              <a:pPr/>
              <a:t>30/05/2013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E9C2-B7C6-44E5-92F2-12CC5D047380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54DC-4B6B-40D8-BA22-65C54F7C7BE0}" type="datetimeFigureOut">
              <a:rPr lang="it-IT" smtClean="0"/>
              <a:pPr/>
              <a:t>30/05/2013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E9C2-B7C6-44E5-92F2-12CC5D047380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54DC-4B6B-40D8-BA22-65C54F7C7BE0}" type="datetimeFigureOut">
              <a:rPr lang="it-IT" smtClean="0"/>
              <a:pPr/>
              <a:t>30/05/2013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E9C2-B7C6-44E5-92F2-12CC5D047380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54DC-4B6B-40D8-BA22-65C54F7C7BE0}" type="datetimeFigureOut">
              <a:rPr lang="it-IT" smtClean="0"/>
              <a:pPr/>
              <a:t>30/05/2013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E9C2-B7C6-44E5-92F2-12CC5D047380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54DC-4B6B-40D8-BA22-65C54F7C7BE0}" type="datetimeFigureOut">
              <a:rPr lang="it-IT" smtClean="0"/>
              <a:pPr/>
              <a:t>30/05/2013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E9C2-B7C6-44E5-92F2-12CC5D047380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54DC-4B6B-40D8-BA22-65C54F7C7BE0}" type="datetimeFigureOut">
              <a:rPr lang="it-IT" smtClean="0"/>
              <a:pPr/>
              <a:t>30/05/2013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E9C2-B7C6-44E5-92F2-12CC5D047380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54DC-4B6B-40D8-BA22-65C54F7C7BE0}" type="datetimeFigureOut">
              <a:rPr lang="it-IT" smtClean="0"/>
              <a:pPr/>
              <a:t>30/05/2013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E9C2-B7C6-44E5-92F2-12CC5D047380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54DC-4B6B-40D8-BA22-65C54F7C7BE0}" type="datetimeFigureOut">
              <a:rPr lang="it-IT" smtClean="0"/>
              <a:pPr/>
              <a:t>30/05/2013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E9C2-B7C6-44E5-92F2-12CC5D047380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54DC-4B6B-40D8-BA22-65C54F7C7BE0}" type="datetimeFigureOut">
              <a:rPr lang="it-IT" smtClean="0"/>
              <a:pPr/>
              <a:t>30/05/2013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E9C2-B7C6-44E5-92F2-12CC5D047380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54DC-4B6B-40D8-BA22-65C54F7C7BE0}" type="datetimeFigureOut">
              <a:rPr lang="it-IT" smtClean="0"/>
              <a:pPr/>
              <a:t>30/05/2013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E9C2-B7C6-44E5-92F2-12CC5D047380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54DC-4B6B-40D8-BA22-65C54F7C7BE0}" type="datetimeFigureOut">
              <a:rPr lang="it-IT" smtClean="0"/>
              <a:pPr/>
              <a:t>30/05/2013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E9C2-B7C6-44E5-92F2-12CC5D047380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D54DC-4B6B-40D8-BA22-65C54F7C7BE0}" type="datetimeFigureOut">
              <a:rPr lang="it-IT" smtClean="0"/>
              <a:pPr/>
              <a:t>30/05/2013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6E9C2-B7C6-44E5-92F2-12CC5D047380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oleObject" Target="../embeddings/oleObject20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21.bin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hyperlink" Target="https://tds.ego-gw.it/itf/osl_virgo/index.php?callRep=27648" TargetMode="External"/><Relationship Id="rId4" Type="http://schemas.openxmlformats.org/officeDocument/2006/relationships/oleObject" Target="../embeddings/oleObject2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66.png"/><Relationship Id="rId4" Type="http://schemas.openxmlformats.org/officeDocument/2006/relationships/oleObject" Target="../embeddings/oleObject25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</a:t>
            </a:r>
            <a:r>
              <a:rPr lang="en-US" dirty="0" smtClean="0"/>
              <a:t>Classic</a:t>
            </a:r>
            <a:r>
              <a:rPr lang="en-US" dirty="0" smtClean="0"/>
              <a:t>”</a:t>
            </a:r>
            <a:r>
              <a:rPr lang="en-US" dirty="0" smtClean="0"/>
              <a:t> </a:t>
            </a:r>
            <a:r>
              <a:rPr lang="en-US" dirty="0" smtClean="0"/>
              <a:t>diffused light investigations: </a:t>
            </a:r>
            <a:r>
              <a:rPr lang="en-US" dirty="0" smtClean="0"/>
              <a:t>shaking, tapping </a:t>
            </a:r>
            <a:r>
              <a:rPr lang="en-US" dirty="0" smtClean="0"/>
              <a:t>and noise </a:t>
            </a:r>
            <a:r>
              <a:rPr lang="en-US" dirty="0" smtClean="0"/>
              <a:t>projecting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Irene </a:t>
            </a:r>
            <a:r>
              <a:rPr lang="en-US" dirty="0" smtClean="0"/>
              <a:t>Fiori - </a:t>
            </a:r>
            <a:r>
              <a:rPr lang="en-US" dirty="0" smtClean="0"/>
              <a:t>EGO</a:t>
            </a:r>
          </a:p>
          <a:p>
            <a:endParaRPr lang="en-US" dirty="0" smtClean="0"/>
          </a:p>
          <a:p>
            <a:r>
              <a:rPr lang="en-US" dirty="0" smtClean="0"/>
              <a:t>Workshop on scattered </a:t>
            </a:r>
            <a:r>
              <a:rPr lang="en-US" dirty="0" smtClean="0"/>
              <a:t>light, GEO – AEI Hannover, </a:t>
            </a:r>
            <a:r>
              <a:rPr lang="en-US" dirty="0" smtClean="0"/>
              <a:t>June </a:t>
            </a:r>
            <a:r>
              <a:rPr lang="en-US" dirty="0" smtClean="0"/>
              <a:t>10-14 </a:t>
            </a:r>
            <a:r>
              <a:rPr lang="en-US" dirty="0" smtClean="0"/>
              <a:t>2013 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/>
              <a:t>S</a:t>
            </a:r>
            <a:r>
              <a:rPr lang="it-IT" dirty="0" smtClean="0"/>
              <a:t>ummary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(Introduction) A </a:t>
            </a:r>
            <a:r>
              <a:rPr lang="it-IT" dirty="0" smtClean="0"/>
              <a:t>model of diffused </a:t>
            </a:r>
            <a:r>
              <a:rPr lang="it-IT" dirty="0" smtClean="0"/>
              <a:t>light</a:t>
            </a:r>
          </a:p>
          <a:p>
            <a:pPr>
              <a:buNone/>
            </a:pPr>
            <a:r>
              <a:rPr lang="it-IT" dirty="0" smtClean="0"/>
              <a:t> </a:t>
            </a:r>
            <a:r>
              <a:rPr lang="it-IT" dirty="0" smtClean="0"/>
              <a:t>   - how sc. noise looks like in frequency domain</a:t>
            </a:r>
            <a:endParaRPr lang="it-IT" dirty="0" smtClean="0"/>
          </a:p>
          <a:p>
            <a:r>
              <a:rPr lang="it-IT" dirty="0" smtClean="0"/>
              <a:t>Experimental methods: </a:t>
            </a:r>
            <a:endParaRPr lang="it-IT" dirty="0" smtClean="0"/>
          </a:p>
          <a:p>
            <a:pPr lvl="1"/>
            <a:r>
              <a:rPr lang="it-IT" dirty="0" smtClean="0"/>
              <a:t>Examples of various methods (2006 --&gt;2010)</a:t>
            </a:r>
            <a:endParaRPr lang="it-IT" dirty="0" smtClean="0"/>
          </a:p>
          <a:p>
            <a:pPr lvl="1"/>
            <a:r>
              <a:rPr lang="it-IT" dirty="0" smtClean="0"/>
              <a:t>Tools </a:t>
            </a:r>
            <a:endParaRPr lang="it-IT" dirty="0" smtClean="0"/>
          </a:p>
          <a:p>
            <a:r>
              <a:rPr lang="it-IT" dirty="0" smtClean="0"/>
              <a:t>Noise </a:t>
            </a:r>
            <a:r>
              <a:rPr lang="it-IT" dirty="0" smtClean="0"/>
              <a:t>projections:</a:t>
            </a:r>
            <a:endParaRPr lang="it-IT" dirty="0" smtClean="0"/>
          </a:p>
          <a:p>
            <a:pPr lvl="1"/>
            <a:r>
              <a:rPr lang="it-IT" dirty="0" smtClean="0"/>
              <a:t>Noise budget</a:t>
            </a:r>
          </a:p>
          <a:p>
            <a:r>
              <a:rPr lang="it-IT" dirty="0" smtClean="0"/>
              <a:t>Lessons ...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4114800" cy="3581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/>
              <a:t>Credit for slides:</a:t>
            </a:r>
          </a:p>
          <a:p>
            <a:pPr>
              <a:buNone/>
            </a:pPr>
            <a:r>
              <a:rPr lang="it-IT" dirty="0" smtClean="0"/>
              <a:t>J.Marque,</a:t>
            </a:r>
          </a:p>
          <a:p>
            <a:pPr>
              <a:buNone/>
            </a:pPr>
            <a:r>
              <a:rPr lang="it-IT" dirty="0" smtClean="0"/>
              <a:t>B.Canuel,</a:t>
            </a:r>
          </a:p>
          <a:p>
            <a:pPr>
              <a:buNone/>
            </a:pPr>
            <a:r>
              <a:rPr lang="it-IT" dirty="0" smtClean="0"/>
              <a:t>E.Genin</a:t>
            </a:r>
            <a:r>
              <a:rPr lang="it-IT" dirty="0" smtClean="0"/>
              <a:t>, </a:t>
            </a:r>
          </a:p>
          <a:p>
            <a:pPr>
              <a:buNone/>
            </a:pPr>
            <a:r>
              <a:rPr lang="it-IT" dirty="0" smtClean="0"/>
              <a:t>S.Braccini,</a:t>
            </a:r>
          </a:p>
          <a:p>
            <a:pPr>
              <a:buNone/>
            </a:pPr>
            <a:r>
              <a:rPr lang="it-IT" dirty="0" smtClean="0"/>
              <a:t>E.Tournefier</a:t>
            </a:r>
            <a:endParaRPr lang="it-IT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-69835" y="0"/>
          <a:ext cx="9213835" cy="6911975"/>
        </p:xfrm>
        <a:graphic>
          <a:graphicData uri="http://schemas.openxmlformats.org/presentationml/2006/ole">
            <p:oleObj spid="_x0000_s89090" name="Acrobat Document" r:id="rId3" imgW="6857143" imgH="5144218" progId="AcroExch.Document.7">
              <p:embed/>
            </p:oleObj>
          </a:graphicData>
        </a:graphic>
      </p:graphicFrame>
      <p:sp>
        <p:nvSpPr>
          <p:cNvPr id="8" name="Oval 7"/>
          <p:cNvSpPr/>
          <p:nvPr/>
        </p:nvSpPr>
        <p:spPr>
          <a:xfrm>
            <a:off x="8229600" y="563880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5791200" y="6488668"/>
            <a:ext cx="30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x</a:t>
            </a:r>
            <a:r>
              <a:rPr lang="it-IT" b="1" dirty="0" smtClean="0">
                <a:solidFill>
                  <a:schemeClr val="bg1"/>
                </a:solidFill>
              </a:rPr>
              <a:t>(t) = scatterer’s displacement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304800"/>
            <a:ext cx="1082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S.Braccini</a:t>
            </a:r>
          </a:p>
          <a:p>
            <a:r>
              <a:rPr lang="it-IT" dirty="0" smtClean="0">
                <a:solidFill>
                  <a:srgbClr val="FFFF00"/>
                </a:solidFill>
              </a:rPr>
              <a:t>2009</a:t>
            </a:r>
            <a:endParaRPr lang="it-IT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/>
              <a:t>Back-scattered light Model</a:t>
            </a:r>
            <a:endParaRPr lang="it-IT" dirty="0"/>
          </a:p>
        </p:txBody>
      </p:sp>
      <p:grpSp>
        <p:nvGrpSpPr>
          <p:cNvPr id="5" name="Group 42"/>
          <p:cNvGrpSpPr>
            <a:grpSpLocks/>
          </p:cNvGrpSpPr>
          <p:nvPr/>
        </p:nvGrpSpPr>
        <p:grpSpPr bwMode="auto">
          <a:xfrm>
            <a:off x="2209800" y="1219200"/>
            <a:ext cx="4572000" cy="1524024"/>
            <a:chOff x="5338647" y="5572097"/>
            <a:chExt cx="3805354" cy="1285875"/>
          </a:xfrm>
        </p:grpSpPr>
        <p:sp>
          <p:nvSpPr>
            <p:cNvPr id="6" name="Horizontal Scroll 5"/>
            <p:cNvSpPr/>
            <p:nvPr/>
          </p:nvSpPr>
          <p:spPr>
            <a:xfrm>
              <a:off x="5338647" y="5572097"/>
              <a:ext cx="3805354" cy="1285875"/>
            </a:xfrm>
            <a:prstGeom prst="horizontalScroll">
              <a:avLst/>
            </a:prstGeom>
            <a:solidFill>
              <a:srgbClr val="2278F6">
                <a:alpha val="38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aphicFrame>
          <p:nvGraphicFramePr>
            <p:cNvPr id="7" name="Object 7"/>
            <p:cNvGraphicFramePr>
              <a:graphicFrameLocks noChangeAspect="1"/>
            </p:cNvGraphicFramePr>
            <p:nvPr/>
          </p:nvGraphicFramePr>
          <p:xfrm>
            <a:off x="5676263" y="5811856"/>
            <a:ext cx="3082282" cy="821071"/>
          </p:xfrm>
          <a:graphic>
            <a:graphicData uri="http://schemas.openxmlformats.org/presentationml/2006/ole">
              <p:oleObj spid="_x0000_s90114" name="Equation" r:id="rId3" imgW="1523880" imgH="406080" progId="Equation.3">
                <p:embed/>
              </p:oleObj>
            </a:graphicData>
          </a:graphic>
        </p:graphicFrame>
      </p:grpSp>
      <p:sp>
        <p:nvSpPr>
          <p:cNvPr id="9" name="TextBox 46"/>
          <p:cNvSpPr txBox="1">
            <a:spLocks noChangeArrowheads="1"/>
          </p:cNvSpPr>
          <p:nvPr/>
        </p:nvSpPr>
        <p:spPr bwMode="auto">
          <a:xfrm>
            <a:off x="2590800" y="3200400"/>
            <a:ext cx="2057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3200" i="1" dirty="0">
                <a:solidFill>
                  <a:srgbClr val="FF0000"/>
                </a:solidFill>
              </a:rPr>
              <a:t>G</a:t>
            </a:r>
            <a:r>
              <a:rPr lang="it-IT" sz="2800" i="1" dirty="0"/>
              <a:t> </a:t>
            </a:r>
            <a:r>
              <a:rPr lang="it-IT" sz="2800" i="1" dirty="0">
                <a:sym typeface="Symbol" pitchFamily="18" charset="2"/>
              </a:rPr>
              <a:t> </a:t>
            </a:r>
            <a:r>
              <a:rPr lang="it-IT" sz="2800" b="1" i="1" dirty="0">
                <a:solidFill>
                  <a:srgbClr val="00B050"/>
                </a:solidFill>
                <a:sym typeface="Symbol" pitchFamily="18" charset="2"/>
              </a:rPr>
              <a:t>K</a:t>
            </a:r>
            <a:r>
              <a:rPr lang="it-IT" sz="2800" i="1" dirty="0">
                <a:sym typeface="Symbol" pitchFamily="18" charset="2"/>
              </a:rPr>
              <a:t> </a:t>
            </a:r>
            <a:r>
              <a:rPr lang="it-IT" sz="2800" i="1" dirty="0" smtClean="0">
                <a:solidFill>
                  <a:srgbClr val="0A69F4"/>
                </a:solidFill>
                <a:sym typeface="Symbol" pitchFamily="18" charset="2"/>
              </a:rPr>
              <a:t> f</a:t>
            </a:r>
            <a:r>
              <a:rPr lang="it-IT" sz="2800" i="1" baseline="-25000" dirty="0" smtClean="0">
                <a:solidFill>
                  <a:srgbClr val="0A69F4"/>
                </a:solidFill>
                <a:sym typeface="Symbol" pitchFamily="18" charset="2"/>
              </a:rPr>
              <a:t>sc</a:t>
            </a:r>
            <a:endParaRPr lang="en-US" sz="2800" i="1" baseline="-25000" dirty="0">
              <a:solidFill>
                <a:srgbClr val="0A69F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38100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K </a:t>
            </a:r>
            <a:r>
              <a:rPr lang="it-IT" dirty="0" smtClean="0"/>
              <a:t> depends on optical recoupling path</a:t>
            </a:r>
          </a:p>
          <a:p>
            <a:r>
              <a:rPr lang="it-IT" b="1" i="1" dirty="0" smtClean="0"/>
              <a:t>f</a:t>
            </a:r>
            <a:r>
              <a:rPr lang="it-IT" b="1" i="1" baseline="-25000" dirty="0" smtClean="0"/>
              <a:t>sc</a:t>
            </a:r>
            <a:r>
              <a:rPr lang="it-IT" dirty="0" smtClean="0"/>
              <a:t> depends of scatterer’s BRDF and d</a:t>
            </a:r>
            <a:r>
              <a:rPr lang="el-GR" dirty="0" smtClean="0"/>
              <a:t>Ω</a:t>
            </a:r>
            <a:endParaRPr lang="it-IT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4800600"/>
            <a:ext cx="5181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000" b="1" dirty="0" smtClean="0">
                <a:solidFill>
                  <a:srgbClr val="FF0000"/>
                </a:solidFill>
              </a:rPr>
              <a:t>  Non linear regime</a:t>
            </a:r>
            <a:r>
              <a:rPr lang="it-IT" sz="2000" dirty="0" smtClean="0"/>
              <a:t>:    x &gt;&gt; </a:t>
            </a:r>
            <a:r>
              <a:rPr lang="el-GR" sz="2000" dirty="0" smtClean="0"/>
              <a:t>λ</a:t>
            </a:r>
            <a:r>
              <a:rPr lang="it-IT" sz="2000" dirty="0" smtClean="0"/>
              <a:t>/4</a:t>
            </a:r>
            <a:r>
              <a:rPr lang="el-GR" sz="2000" dirty="0" smtClean="0"/>
              <a:t>π</a:t>
            </a:r>
            <a:r>
              <a:rPr lang="it-IT" sz="2000" dirty="0" smtClean="0"/>
              <a:t> ≈ 0.1</a:t>
            </a:r>
            <a:r>
              <a:rPr lang="el-GR" sz="2000" dirty="0" smtClean="0"/>
              <a:t>μ</a:t>
            </a:r>
            <a:r>
              <a:rPr lang="it-IT" sz="2000" dirty="0" smtClean="0"/>
              <a:t>m  </a:t>
            </a:r>
          </a:p>
          <a:p>
            <a:r>
              <a:rPr lang="it-IT" dirty="0" smtClean="0"/>
              <a:t>Noise repeats as the scatterer displaces by </a:t>
            </a:r>
            <a:r>
              <a:rPr lang="el-GR" dirty="0" smtClean="0"/>
              <a:t>λ</a:t>
            </a:r>
            <a:r>
              <a:rPr lang="it-IT" dirty="0" smtClean="0"/>
              <a:t>/2</a:t>
            </a:r>
          </a:p>
          <a:p>
            <a:r>
              <a:rPr lang="it-IT" dirty="0" smtClean="0">
                <a:sym typeface="Wingdings" pitchFamily="2" charset="2"/>
              </a:rPr>
              <a:t> noise frequency</a:t>
            </a:r>
            <a:r>
              <a:rPr lang="it-IT" dirty="0" smtClean="0"/>
              <a:t> is proportional to scatterer’s velocity: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4800" y="2971800"/>
            <a:ext cx="21847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000" b="1" dirty="0" smtClean="0">
                <a:solidFill>
                  <a:srgbClr val="FF0000"/>
                </a:solidFill>
              </a:rPr>
              <a:t> “Coupling factor”</a:t>
            </a:r>
            <a:endParaRPr lang="it-IT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Object 7"/>
          <p:cNvGraphicFramePr>
            <a:graphicFrameLocks noChangeAspect="1"/>
          </p:cNvGraphicFramePr>
          <p:nvPr/>
        </p:nvGraphicFramePr>
        <p:xfrm>
          <a:off x="381000" y="6040293"/>
          <a:ext cx="1463675" cy="665307"/>
        </p:xfrm>
        <a:graphic>
          <a:graphicData uri="http://schemas.openxmlformats.org/presentationml/2006/ole">
            <p:oleObj spid="_x0000_s90115" name="Equation" r:id="rId4" imgW="825480" imgH="368280" progId="Equation.3">
              <p:embed/>
            </p:oleObj>
          </a:graphicData>
        </a:graphic>
      </p:graphicFrame>
      <p:graphicFrame>
        <p:nvGraphicFramePr>
          <p:cNvPr id="90116" name="Object 4"/>
          <p:cNvGraphicFramePr>
            <a:graphicFrameLocks noChangeAspect="1"/>
          </p:cNvGraphicFramePr>
          <p:nvPr/>
        </p:nvGraphicFramePr>
        <p:xfrm>
          <a:off x="2795588" y="6019800"/>
          <a:ext cx="1395412" cy="665162"/>
        </p:xfrm>
        <a:graphic>
          <a:graphicData uri="http://schemas.openxmlformats.org/presentationml/2006/ole">
            <p:oleObj spid="_x0000_s90116" name="Equation" r:id="rId5" imgW="787320" imgH="368280" progId="Equation.3">
              <p:embed/>
            </p:oleObj>
          </a:graphicData>
        </a:graphic>
      </p:graphicFrame>
      <p:sp>
        <p:nvSpPr>
          <p:cNvPr id="34" name="Right Arrow 33"/>
          <p:cNvSpPr/>
          <p:nvPr/>
        </p:nvSpPr>
        <p:spPr>
          <a:xfrm>
            <a:off x="2057400" y="63246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0" name="Group 39"/>
          <p:cNvGrpSpPr/>
          <p:nvPr/>
        </p:nvGrpSpPr>
        <p:grpSpPr>
          <a:xfrm>
            <a:off x="5410200" y="2895600"/>
            <a:ext cx="3048000" cy="2971800"/>
            <a:chOff x="5943600" y="2743200"/>
            <a:chExt cx="3048000" cy="2971800"/>
          </a:xfrm>
        </p:grpSpPr>
        <p:sp>
          <p:nvSpPr>
            <p:cNvPr id="23" name="Rectangle 22"/>
            <p:cNvSpPr/>
            <p:nvPr/>
          </p:nvSpPr>
          <p:spPr>
            <a:xfrm>
              <a:off x="6350793" y="3962400"/>
              <a:ext cx="1193007" cy="838200"/>
            </a:xfrm>
            <a:prstGeom prst="rect">
              <a:avLst/>
            </a:prstGeom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350793" y="3352800"/>
              <a:ext cx="2640807" cy="1102519"/>
            </a:xfrm>
            <a:custGeom>
              <a:avLst/>
              <a:gdLst>
                <a:gd name="connsiteX0" fmla="*/ 0 w 2640807"/>
                <a:gd name="connsiteY0" fmla="*/ 0 h 1102519"/>
                <a:gd name="connsiteX1" fmla="*/ 857250 w 2640807"/>
                <a:gd name="connsiteY1" fmla="*/ 1028700 h 1102519"/>
                <a:gd name="connsiteX2" fmla="*/ 2386013 w 2640807"/>
                <a:gd name="connsiteY2" fmla="*/ 442912 h 1102519"/>
                <a:gd name="connsiteX3" fmla="*/ 2386013 w 2640807"/>
                <a:gd name="connsiteY3" fmla="*/ 428625 h 1102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0807" h="1102519">
                  <a:moveTo>
                    <a:pt x="0" y="0"/>
                  </a:moveTo>
                  <a:cubicBezTo>
                    <a:pt x="229790" y="477440"/>
                    <a:pt x="459581" y="954881"/>
                    <a:pt x="857250" y="1028700"/>
                  </a:cubicBezTo>
                  <a:cubicBezTo>
                    <a:pt x="1254919" y="1102519"/>
                    <a:pt x="2131219" y="542925"/>
                    <a:pt x="2386013" y="442912"/>
                  </a:cubicBezTo>
                  <a:cubicBezTo>
                    <a:pt x="2640807" y="342900"/>
                    <a:pt x="2513410" y="385762"/>
                    <a:pt x="2386013" y="428625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350793" y="2819400"/>
              <a:ext cx="0" cy="1981200"/>
            </a:xfrm>
            <a:prstGeom prst="line">
              <a:avLst/>
            </a:prstGeom>
            <a:ln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6350793" y="4800600"/>
              <a:ext cx="2514600" cy="0"/>
            </a:xfrm>
            <a:prstGeom prst="line">
              <a:avLst/>
            </a:prstGeom>
            <a:ln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7543800" y="3962400"/>
              <a:ext cx="1295400" cy="0"/>
            </a:xfrm>
            <a:prstGeom prst="straightConnector1">
              <a:avLst/>
            </a:prstGeom>
            <a:ln w="22225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V="1">
              <a:off x="7543800" y="4343400"/>
              <a:ext cx="0" cy="990600"/>
            </a:xfrm>
            <a:prstGeom prst="straightConnector1">
              <a:avLst/>
            </a:prstGeom>
            <a:ln w="22225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943600" y="2743200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h</a:t>
              </a:r>
              <a:endParaRPr lang="it-IT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382000" y="4888468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f</a:t>
              </a:r>
              <a:endParaRPr lang="it-IT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239000" y="5253335"/>
              <a:ext cx="6783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i="1" dirty="0" smtClean="0">
                  <a:solidFill>
                    <a:srgbClr val="FF0000"/>
                  </a:solidFill>
                </a:rPr>
                <a:t>f</a:t>
              </a:r>
              <a:r>
                <a:rPr lang="it-IT" sz="2400" baseline="-25000" dirty="0" smtClean="0">
                  <a:solidFill>
                    <a:srgbClr val="FF0000"/>
                  </a:solidFill>
                </a:rPr>
                <a:t>MAX</a:t>
              </a:r>
              <a:endParaRPr lang="it-IT" sz="24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848600" y="3505200"/>
              <a:ext cx="3802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b="1" dirty="0" smtClean="0">
                  <a:solidFill>
                    <a:srgbClr val="FF0000"/>
                  </a:solidFill>
                </a:rPr>
                <a:t>G</a:t>
              </a:r>
              <a:endParaRPr lang="it-IT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172200" y="4800600"/>
              <a:ext cx="6543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10Hz</a:t>
              </a:r>
              <a:endParaRPr lang="it-IT" dirty="0"/>
            </a:p>
          </p:txBody>
        </p:sp>
      </p:grpSp>
      <p:sp>
        <p:nvSpPr>
          <p:cNvPr id="38" name="Right Arrow 37"/>
          <p:cNvSpPr/>
          <p:nvPr/>
        </p:nvSpPr>
        <p:spPr>
          <a:xfrm>
            <a:off x="4419600" y="63246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TextBox 38"/>
          <p:cNvSpPr txBox="1"/>
          <p:nvPr/>
        </p:nvSpPr>
        <p:spPr>
          <a:xfrm>
            <a:off x="5029200" y="6135469"/>
            <a:ext cx="3707105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i</a:t>
            </a:r>
            <a:r>
              <a:rPr lang="it-IT" dirty="0" smtClean="0"/>
              <a:t>n-band noise </a:t>
            </a:r>
          </a:p>
          <a:p>
            <a:r>
              <a:rPr lang="it-IT" dirty="0" smtClean="0"/>
              <a:t>f</a:t>
            </a:r>
            <a:r>
              <a:rPr lang="it-IT" dirty="0" smtClean="0"/>
              <a:t>or scatterer’s velocity:  v</a:t>
            </a:r>
            <a:r>
              <a:rPr lang="it-IT" baseline="-25000" dirty="0" smtClean="0"/>
              <a:t>MAX</a:t>
            </a:r>
            <a:r>
              <a:rPr lang="it-IT" dirty="0" smtClean="0"/>
              <a:t> </a:t>
            </a:r>
            <a:r>
              <a:rPr lang="it-IT" dirty="0" smtClean="0"/>
              <a:t>&gt;</a:t>
            </a:r>
            <a:r>
              <a:rPr lang="it-IT" dirty="0" smtClean="0"/>
              <a:t> 5 </a:t>
            </a:r>
            <a:r>
              <a:rPr lang="el-GR" dirty="0" smtClean="0"/>
              <a:t>μ</a:t>
            </a:r>
            <a:r>
              <a:rPr lang="it-IT" dirty="0" smtClean="0"/>
              <a:t>m/s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dirty="0" smtClean="0"/>
              <a:t>Upconversion patterns</a:t>
            </a:r>
            <a:br>
              <a:rPr lang="it-IT" dirty="0" smtClean="0"/>
            </a:br>
            <a:r>
              <a:rPr lang="it-IT" sz="3100" i="1" dirty="0" smtClean="0"/>
              <a:t> (frequency </a:t>
            </a:r>
            <a:r>
              <a:rPr lang="it-IT" sz="3100" i="1" dirty="0" smtClean="0"/>
              <a:t>views)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5237"/>
            <a:ext cx="9144000" cy="4525963"/>
          </a:xfrm>
        </p:spPr>
        <p:txBody>
          <a:bodyPr>
            <a:normAutofit/>
          </a:bodyPr>
          <a:lstStyle/>
          <a:p>
            <a:r>
              <a:rPr lang="it-IT" sz="2800" dirty="0" smtClean="0"/>
              <a:t>Simple simulation: </a:t>
            </a:r>
            <a:r>
              <a:rPr lang="it-IT" sz="1800" dirty="0" smtClean="0"/>
              <a:t>scatterer </a:t>
            </a:r>
            <a:r>
              <a:rPr lang="it-IT" sz="1800" dirty="0" smtClean="0"/>
              <a:t>has pure oscillatory </a:t>
            </a:r>
            <a:r>
              <a:rPr lang="it-IT" sz="1800" dirty="0" smtClean="0"/>
              <a:t>motion + microseism</a:t>
            </a:r>
            <a:endParaRPr lang="it-IT" sz="2800" dirty="0" smtClean="0"/>
          </a:p>
          <a:p>
            <a:pPr>
              <a:buNone/>
            </a:pPr>
            <a:endParaRPr lang="it-IT" sz="2800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 cstate="print"/>
          <a:srcRect l="17805" t="13577" r="18342"/>
          <a:stretch>
            <a:fillRect/>
          </a:stretch>
        </p:blipFill>
        <p:spPr bwMode="auto">
          <a:xfrm>
            <a:off x="3124200" y="3045756"/>
            <a:ext cx="6019800" cy="384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124200" y="1828800"/>
            <a:ext cx="4267200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i="1" dirty="0" smtClean="0"/>
              <a:t>x(t</a:t>
            </a:r>
            <a:r>
              <a:rPr lang="en-US" sz="2000" i="1" dirty="0" smtClean="0"/>
              <a:t>) = </a:t>
            </a:r>
            <a:r>
              <a:rPr lang="en-US" sz="2000" i="1" dirty="0" smtClean="0">
                <a:solidFill>
                  <a:srgbClr val="FF0000"/>
                </a:solidFill>
              </a:rPr>
              <a:t>A</a:t>
            </a:r>
            <a:r>
              <a:rPr lang="en-US" sz="2000" i="1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i="1" dirty="0" smtClean="0"/>
              <a:t>∙ </a:t>
            </a:r>
            <a:r>
              <a:rPr lang="en-US" sz="2000" dirty="0" smtClean="0"/>
              <a:t>sin</a:t>
            </a:r>
            <a:r>
              <a:rPr lang="en-US" sz="2000" i="1" dirty="0" smtClean="0"/>
              <a:t>( 2</a:t>
            </a:r>
            <a:r>
              <a:rPr lang="el-GR" sz="2000" i="1" dirty="0" smtClean="0"/>
              <a:t>π</a:t>
            </a:r>
            <a:r>
              <a:rPr lang="en-US" sz="2000" i="1" dirty="0" smtClean="0"/>
              <a:t> </a:t>
            </a:r>
            <a:r>
              <a:rPr lang="en-US" sz="2000" i="1" dirty="0" err="1" smtClean="0">
                <a:solidFill>
                  <a:srgbClr val="FF0000"/>
                </a:solidFill>
              </a:rPr>
              <a:t>f</a:t>
            </a:r>
            <a:r>
              <a:rPr lang="en-US" sz="2000" i="1" baseline="-25000" dirty="0" err="1" smtClean="0">
                <a:solidFill>
                  <a:srgbClr val="FF0000"/>
                </a:solidFill>
              </a:rPr>
              <a:t>o</a:t>
            </a:r>
            <a:r>
              <a:rPr lang="en-US" sz="2000" i="1" dirty="0" err="1" smtClean="0"/>
              <a:t>∙t</a:t>
            </a:r>
            <a:r>
              <a:rPr lang="en-US" sz="2000" i="1" dirty="0" smtClean="0"/>
              <a:t> </a:t>
            </a:r>
            <a:r>
              <a:rPr lang="en-US" sz="2000" i="1" dirty="0" smtClean="0"/>
              <a:t>) + “microseism” </a:t>
            </a:r>
            <a:endParaRPr lang="it-IT" sz="2000" dirty="0"/>
          </a:p>
        </p:txBody>
      </p:sp>
      <p:sp>
        <p:nvSpPr>
          <p:cNvPr id="9" name="Oval Callout 8"/>
          <p:cNvSpPr/>
          <p:nvPr/>
        </p:nvSpPr>
        <p:spPr>
          <a:xfrm flipV="1">
            <a:off x="5867400" y="2286000"/>
            <a:ext cx="1981200" cy="762000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TextBox 9"/>
          <p:cNvSpPr txBox="1"/>
          <p:nvPr/>
        </p:nvSpPr>
        <p:spPr>
          <a:xfrm>
            <a:off x="6019800" y="23622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a</a:t>
            </a:r>
            <a:r>
              <a:rPr lang="it-IT" sz="1600" dirty="0" smtClean="0"/>
              <a:t>t Virgo: bump at </a:t>
            </a:r>
          </a:p>
          <a:p>
            <a:r>
              <a:rPr lang="it-IT" sz="1600" dirty="0" smtClean="0"/>
              <a:t>0.3-0.4Hz ≈</a:t>
            </a:r>
            <a:r>
              <a:rPr lang="it-IT" sz="1600" dirty="0" smtClean="0"/>
              <a:t>10</a:t>
            </a:r>
            <a:r>
              <a:rPr lang="it-IT" sz="1600" baseline="30000" dirty="0" smtClean="0"/>
              <a:t>-6</a:t>
            </a:r>
            <a:r>
              <a:rPr lang="it-IT" sz="1600" dirty="0" smtClean="0"/>
              <a:t> m</a:t>
            </a:r>
            <a:endParaRPr lang="it-IT" sz="1600" dirty="0"/>
          </a:p>
        </p:txBody>
      </p:sp>
      <p:sp>
        <p:nvSpPr>
          <p:cNvPr id="12" name="Oval Callout 11"/>
          <p:cNvSpPr/>
          <p:nvPr/>
        </p:nvSpPr>
        <p:spPr>
          <a:xfrm flipH="1" flipV="1">
            <a:off x="3429000" y="2286000"/>
            <a:ext cx="2057400" cy="1066800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TextBox 6"/>
          <p:cNvSpPr txBox="1"/>
          <p:nvPr/>
        </p:nvSpPr>
        <p:spPr>
          <a:xfrm>
            <a:off x="3127961" y="2438400"/>
            <a:ext cx="26632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rgbClr val="FF0000"/>
                </a:solidFill>
              </a:rPr>
              <a:t>f</a:t>
            </a:r>
            <a:r>
              <a:rPr lang="en-US" sz="1600" i="1" baseline="-25000" dirty="0" smtClean="0">
                <a:solidFill>
                  <a:srgbClr val="FF0000"/>
                </a:solidFill>
              </a:rPr>
              <a:t>0 </a:t>
            </a:r>
            <a:r>
              <a:rPr lang="en-US" sz="1600" i="1" dirty="0" smtClean="0">
                <a:solidFill>
                  <a:srgbClr val="FF0000"/>
                </a:solidFill>
              </a:rPr>
              <a:t>=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it-IT" sz="1600" dirty="0" smtClean="0"/>
              <a:t>mechanical </a:t>
            </a:r>
            <a:r>
              <a:rPr lang="it-IT" sz="1600" dirty="0" smtClean="0"/>
              <a:t>mode </a:t>
            </a:r>
          </a:p>
          <a:p>
            <a:pPr algn="ctr"/>
            <a:r>
              <a:rPr lang="it-IT" sz="1600" dirty="0" smtClean="0"/>
              <a:t>of  optics mount, </a:t>
            </a:r>
          </a:p>
          <a:p>
            <a:pPr algn="ctr"/>
            <a:r>
              <a:rPr lang="it-IT" sz="1600" dirty="0" smtClean="0"/>
              <a:t>or bench</a:t>
            </a:r>
            <a:r>
              <a:rPr lang="it-IT" sz="1600" dirty="0" smtClean="0"/>
              <a:t> </a:t>
            </a:r>
            <a:r>
              <a:rPr lang="it-IT" sz="1600" dirty="0" smtClean="0"/>
              <a:t>....</a:t>
            </a:r>
          </a:p>
        </p:txBody>
      </p:sp>
      <p:graphicFrame>
        <p:nvGraphicFramePr>
          <p:cNvPr id="93187" name="Object 2"/>
          <p:cNvGraphicFramePr>
            <a:graphicFrameLocks noChangeAspect="1"/>
          </p:cNvGraphicFramePr>
          <p:nvPr/>
        </p:nvGraphicFramePr>
        <p:xfrm>
          <a:off x="620110" y="1981200"/>
          <a:ext cx="2046890" cy="781050"/>
        </p:xfrm>
        <a:graphic>
          <a:graphicData uri="http://schemas.openxmlformats.org/presentationml/2006/ole">
            <p:oleObj spid="_x0000_s93187" name="Equation" r:id="rId4" imgW="1104840" imgH="36828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84247" y="3718679"/>
            <a:ext cx="2639953" cy="302390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u="sng" dirty="0" smtClean="0"/>
              <a:t>Examples:</a:t>
            </a:r>
          </a:p>
          <a:p>
            <a:endParaRPr lang="it-IT" sz="1050" dirty="0" smtClean="0"/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Scattering optics is </a:t>
            </a:r>
          </a:p>
          <a:p>
            <a:r>
              <a:rPr lang="it-IT" dirty="0" smtClean="0"/>
              <a:t>o</a:t>
            </a:r>
            <a:r>
              <a:rPr lang="it-IT" dirty="0" smtClean="0"/>
              <a:t>scillating at 5Hz:</a:t>
            </a:r>
          </a:p>
          <a:p>
            <a:r>
              <a:rPr lang="it-IT" dirty="0" smtClean="0"/>
              <a:t>i</a:t>
            </a:r>
            <a:r>
              <a:rPr lang="it-IT" dirty="0" smtClean="0"/>
              <a:t>n-band noise if oscillation</a:t>
            </a:r>
          </a:p>
          <a:p>
            <a:r>
              <a:rPr lang="it-IT" dirty="0" smtClean="0"/>
              <a:t>amplitude  larger</a:t>
            </a:r>
          </a:p>
          <a:p>
            <a:r>
              <a:rPr lang="it-IT" dirty="0" smtClean="0"/>
              <a:t>than a few </a:t>
            </a:r>
            <a:r>
              <a:rPr lang="el-GR" dirty="0" smtClean="0"/>
              <a:t>λ</a:t>
            </a:r>
            <a:endParaRPr lang="it-IT" dirty="0" smtClean="0"/>
          </a:p>
          <a:p>
            <a:pPr>
              <a:buFont typeface="Arial" pitchFamily="34" charset="0"/>
              <a:buChar char="•"/>
            </a:pPr>
            <a:endParaRPr lang="it-IT" dirty="0" smtClean="0"/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Rough </a:t>
            </a:r>
            <a:r>
              <a:rPr lang="it-IT" dirty="0" smtClean="0"/>
              <a:t>sea (0.4Hz)</a:t>
            </a:r>
          </a:p>
          <a:p>
            <a:r>
              <a:rPr lang="it-IT" dirty="0" smtClean="0"/>
              <a:t>can give in-band noise</a:t>
            </a:r>
          </a:p>
          <a:p>
            <a:r>
              <a:rPr lang="it-IT" dirty="0" smtClean="0"/>
              <a:t> A &gt; 5</a:t>
            </a:r>
            <a:r>
              <a:rPr lang="el-GR" dirty="0" smtClean="0"/>
              <a:t>λ</a:t>
            </a:r>
            <a:r>
              <a:rPr lang="it-IT" dirty="0" smtClean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2971800"/>
            <a:ext cx="199093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Assuming  coupling</a:t>
            </a:r>
          </a:p>
          <a:p>
            <a:r>
              <a:rPr lang="it-IT" dirty="0" smtClean="0"/>
              <a:t>G=10</a:t>
            </a:r>
            <a:r>
              <a:rPr lang="it-IT" baseline="30000" dirty="0" smtClean="0"/>
              <a:t>-21</a:t>
            </a:r>
            <a:endParaRPr lang="it-IT" baseline="30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0" y="-106"/>
          <a:ext cx="9112257" cy="6835775"/>
        </p:xfrm>
        <a:graphic>
          <a:graphicData uri="http://schemas.openxmlformats.org/presentationml/2006/ole">
            <p:oleObj spid="_x0000_s87042" name="Acrobat Document" r:id="rId3" imgW="6857143" imgH="5144218" progId="AcroExch.Document.7">
              <p:embed/>
            </p:oleObj>
          </a:graphicData>
        </a:graphic>
      </p:graphicFrame>
      <p:pic>
        <p:nvPicPr>
          <p:cNvPr id="5" name="Picture 4" descr="Test_diversoQ_stessaA_displ.png"/>
          <p:cNvPicPr>
            <a:picLocks noChangeAspect="1"/>
          </p:cNvPicPr>
          <p:nvPr/>
        </p:nvPicPr>
        <p:blipFill>
          <a:blip r:embed="rId4" cstate="print"/>
          <a:srcRect t="3277"/>
          <a:stretch>
            <a:fillRect/>
          </a:stretch>
        </p:blipFill>
        <p:spPr>
          <a:xfrm>
            <a:off x="0" y="3096938"/>
            <a:ext cx="4495800" cy="3691752"/>
          </a:xfrm>
          <a:prstGeom prst="rect">
            <a:avLst/>
          </a:prstGeom>
        </p:spPr>
      </p:pic>
      <p:pic>
        <p:nvPicPr>
          <p:cNvPr id="7" name="Picture 6" descr="Test_diversoQ_stessaA_h.png"/>
          <p:cNvPicPr>
            <a:picLocks noChangeAspect="1"/>
          </p:cNvPicPr>
          <p:nvPr/>
        </p:nvPicPr>
        <p:blipFill>
          <a:blip r:embed="rId5" cstate="print"/>
          <a:srcRect b="3522"/>
          <a:stretch>
            <a:fillRect/>
          </a:stretch>
        </p:blipFill>
        <p:spPr>
          <a:xfrm>
            <a:off x="4714877" y="2895600"/>
            <a:ext cx="4200523" cy="3802922"/>
          </a:xfrm>
          <a:prstGeom prst="rect">
            <a:avLst/>
          </a:prstGeom>
        </p:spPr>
      </p:pic>
      <p:pic>
        <p:nvPicPr>
          <p:cNvPr id="8" name="Picture 7" descr="mesh_e_lorentzFit_2.png"/>
          <p:cNvPicPr>
            <a:picLocks noChangeAspect="1"/>
          </p:cNvPicPr>
          <p:nvPr/>
        </p:nvPicPr>
        <p:blipFill>
          <a:blip r:embed="rId6" cstate="print"/>
          <a:srcRect l="4860" r="6729" b="1492"/>
          <a:stretch>
            <a:fillRect/>
          </a:stretch>
        </p:blipFill>
        <p:spPr>
          <a:xfrm>
            <a:off x="3299525" y="3657600"/>
            <a:ext cx="1805875" cy="17408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/>
              <a:t>Scattered light noise hunting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971800"/>
            <a:ext cx="8229600" cy="3657600"/>
          </a:xfrm>
        </p:spPr>
        <p:txBody>
          <a:bodyPr/>
          <a:lstStyle/>
          <a:p>
            <a:r>
              <a:rPr lang="it-IT" dirty="0" smtClean="0"/>
              <a:t>Investigation on arm baffles</a:t>
            </a:r>
          </a:p>
          <a:p>
            <a:pPr>
              <a:buNone/>
            </a:pPr>
            <a:r>
              <a:rPr lang="it-IT" dirty="0" smtClean="0"/>
              <a:t>Feb. 2008,</a:t>
            </a:r>
          </a:p>
          <a:p>
            <a:pPr>
              <a:buNone/>
            </a:pPr>
            <a:r>
              <a:rPr lang="it-IT" sz="2800" i="1" dirty="0" smtClean="0"/>
              <a:t>b</a:t>
            </a:r>
            <a:r>
              <a:rPr lang="it-IT" sz="2800" i="1" dirty="0" smtClean="0"/>
              <a:t>y S.Braccini et al.</a:t>
            </a:r>
            <a:endParaRPr lang="it-IT" sz="2800" i="1" dirty="0"/>
          </a:p>
        </p:txBody>
      </p:sp>
      <p:sp>
        <p:nvSpPr>
          <p:cNvPr id="4" name="Rectangle 3"/>
          <p:cNvSpPr/>
          <p:nvPr/>
        </p:nvSpPr>
        <p:spPr>
          <a:xfrm>
            <a:off x="609600" y="4876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https://tds.ego-gw.it/itf/osl_virgo/index.php?callRep=19873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0" y="0"/>
          <a:ext cx="9144000" cy="6859587"/>
        </p:xfrm>
        <a:graphic>
          <a:graphicData uri="http://schemas.openxmlformats.org/presentationml/2006/ole">
            <p:oleObj spid="_x0000_s67586" name="Acrobat Document" r:id="rId3" imgW="6857143" imgH="5144218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5" name="Content Placeholder 4"/>
          <p:cNvGraphicFramePr>
            <a:graphicFrameLocks noChangeAspect="1"/>
          </p:cNvGraphicFramePr>
          <p:nvPr>
            <p:ph idx="1"/>
          </p:nvPr>
        </p:nvGraphicFramePr>
        <p:xfrm>
          <a:off x="-44316" y="0"/>
          <a:ext cx="9188317" cy="6892832"/>
        </p:xfrm>
        <a:graphic>
          <a:graphicData uri="http://schemas.openxmlformats.org/presentationml/2006/ole">
            <p:oleObj spid="_x0000_s68610" name="Acrobat Document" r:id="rId3" imgW="6857143" imgH="5144218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31884" y="0"/>
          <a:ext cx="9112116" cy="6835669"/>
        </p:xfrm>
        <a:graphic>
          <a:graphicData uri="http://schemas.openxmlformats.org/presentationml/2006/ole">
            <p:oleObj spid="_x0000_s69634" name="Acrobat Document" r:id="rId3" imgW="6857143" imgH="5144218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74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it-IT" sz="4000" dirty="0" smtClean="0"/>
          </a:p>
          <a:p>
            <a:pPr>
              <a:buNone/>
            </a:pPr>
            <a:r>
              <a:rPr lang="it-IT" sz="4000" dirty="0" smtClean="0"/>
              <a:t>Scattering from </a:t>
            </a:r>
            <a:r>
              <a:rPr lang="it-IT" sz="4000" u="sng" dirty="0" smtClean="0"/>
              <a:t>optical benches</a:t>
            </a:r>
            <a:endParaRPr lang="it-IT" sz="4000" dirty="0" smtClean="0"/>
          </a:p>
          <a:p>
            <a:pPr>
              <a:buNone/>
            </a:pPr>
            <a:r>
              <a:rPr lang="it-IT" i="1" dirty="0" smtClean="0"/>
              <a:t>2006/2007 (VSR1 preparation)</a:t>
            </a:r>
          </a:p>
          <a:p>
            <a:r>
              <a:rPr lang="it-IT" sz="4000" dirty="0" smtClean="0"/>
              <a:t>Tapping, acoustic injections, ...</a:t>
            </a:r>
          </a:p>
          <a:p>
            <a:pPr>
              <a:buNone/>
            </a:pPr>
            <a:endParaRPr lang="it-IT" sz="4000" dirty="0" smtClean="0"/>
          </a:p>
          <a:p>
            <a:pPr>
              <a:buNone/>
            </a:pPr>
            <a:r>
              <a:rPr lang="it-IT" sz="4000" dirty="0" smtClean="0"/>
              <a:t>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/>
              <a:t>Scattered light noise hunting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219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dirty="0" smtClean="0"/>
              <a:t> </a:t>
            </a:r>
            <a:r>
              <a:rPr lang="it-IT" dirty="0" smtClean="0"/>
              <a:t>First </a:t>
            </a:r>
            <a:r>
              <a:rPr lang="it-IT" dirty="0" smtClean="0"/>
              <a:t>investigations ...</a:t>
            </a:r>
            <a:br>
              <a:rPr lang="it-IT" dirty="0" smtClean="0"/>
            </a:br>
            <a:r>
              <a:rPr lang="it-IT" sz="2800" i="1" dirty="0" smtClean="0"/>
              <a:t>VSR1 preparation,  </a:t>
            </a:r>
            <a:r>
              <a:rPr lang="it-IT" sz="2800" i="1" dirty="0" smtClean="0"/>
              <a:t>2006/2007</a:t>
            </a:r>
            <a:endParaRPr lang="it-IT" i="1" dirty="0"/>
          </a:p>
        </p:txBody>
      </p:sp>
      <p:sp>
        <p:nvSpPr>
          <p:cNvPr id="8" name="Rectangle 7"/>
          <p:cNvSpPr/>
          <p:nvPr/>
        </p:nvSpPr>
        <p:spPr>
          <a:xfrm>
            <a:off x="228600" y="1447800"/>
            <a:ext cx="687592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it-IT" sz="2000" u="sng" dirty="0" smtClean="0"/>
              <a:t>Possible  diffused light locations: External Benches, Optical links:</a:t>
            </a:r>
          </a:p>
        </p:txBody>
      </p:sp>
      <p:grpSp>
        <p:nvGrpSpPr>
          <p:cNvPr id="96" name="Group 95"/>
          <p:cNvGrpSpPr/>
          <p:nvPr/>
        </p:nvGrpSpPr>
        <p:grpSpPr>
          <a:xfrm>
            <a:off x="1752600" y="1981200"/>
            <a:ext cx="6248400" cy="4724400"/>
            <a:chOff x="3215357" y="2428875"/>
            <a:chExt cx="5928643" cy="4429125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5572132" y="2466975"/>
              <a:ext cx="914400" cy="533400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CC66FF"/>
                </a:solidFill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4514837" y="4895850"/>
              <a:ext cx="720725" cy="158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5391157" y="4402138"/>
              <a:ext cx="109537" cy="498475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6126480" y="4480560"/>
              <a:ext cx="417512" cy="417512"/>
            </a:xfrm>
            <a:custGeom>
              <a:avLst/>
              <a:gdLst>
                <a:gd name="T0" fmla="*/ 2147483647 w 186"/>
                <a:gd name="T1" fmla="*/ 0 h 186"/>
                <a:gd name="T2" fmla="*/ 0 w 186"/>
                <a:gd name="T3" fmla="*/ 2147483647 h 186"/>
                <a:gd name="T4" fmla="*/ 2147483647 w 186"/>
                <a:gd name="T5" fmla="*/ 2147483647 h 186"/>
                <a:gd name="T6" fmla="*/ 2147483647 w 186"/>
                <a:gd name="T7" fmla="*/ 2147483647 h 186"/>
                <a:gd name="T8" fmla="*/ 2147483647 w 186"/>
                <a:gd name="T9" fmla="*/ 0 h 1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6"/>
                <a:gd name="T16" fmla="*/ 0 h 186"/>
                <a:gd name="T17" fmla="*/ 186 w 186"/>
                <a:gd name="T18" fmla="*/ 186 h 1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6" h="186">
                  <a:moveTo>
                    <a:pt x="144" y="0"/>
                  </a:moveTo>
                  <a:lnTo>
                    <a:pt x="0" y="144"/>
                  </a:lnTo>
                  <a:lnTo>
                    <a:pt x="36" y="186"/>
                  </a:lnTo>
                  <a:lnTo>
                    <a:pt x="186" y="36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808080"/>
            </a:solidFill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7221524" y="4402138"/>
              <a:ext cx="106363" cy="498475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6062649" y="3770313"/>
              <a:ext cx="457200" cy="134937"/>
            </a:xfrm>
            <a:prstGeom prst="rect">
              <a:avLst/>
            </a:prstGeom>
            <a:solidFill>
              <a:srgbClr val="808080"/>
            </a:solidFill>
            <a:ln w="9525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flipV="1">
              <a:off x="6291249" y="3905250"/>
              <a:ext cx="3175" cy="739775"/>
            </a:xfrm>
            <a:prstGeom prst="line">
              <a:avLst/>
            </a:prstGeom>
            <a:noFill/>
            <a:ln w="38100" cap="rnd">
              <a:pattFill prst="pct70">
                <a:fgClr>
                  <a:srgbClr val="FF00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6600812" y="4699000"/>
              <a:ext cx="579437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5726099" y="5667375"/>
              <a:ext cx="1144588" cy="282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3324374" y="4484688"/>
              <a:ext cx="692150" cy="336550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FR" sz="1600" b="1" dirty="0"/>
                <a:t>Laser</a:t>
              </a:r>
              <a:endParaRPr lang="fr-FR" dirty="0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5500694" y="4643446"/>
              <a:ext cx="1719243" cy="3167"/>
            </a:xfrm>
            <a:prstGeom prst="line">
              <a:avLst/>
            </a:prstGeom>
            <a:noFill/>
            <a:ln w="38100">
              <a:pattFill prst="pct70">
                <a:fgClr>
                  <a:srgbClr val="FF00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6286487" y="4630738"/>
              <a:ext cx="7937" cy="187166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4459274" y="3571875"/>
              <a:ext cx="469900" cy="1130300"/>
              <a:chOff x="2224" y="2046"/>
              <a:chExt cx="296" cy="712"/>
            </a:xfrm>
          </p:grpSpPr>
          <p:sp>
            <p:nvSpPr>
              <p:cNvPr id="23" name="Line 22"/>
              <p:cNvSpPr>
                <a:spLocks noChangeShapeType="1"/>
              </p:cNvSpPr>
              <p:nvPr/>
            </p:nvSpPr>
            <p:spPr bwMode="auto">
              <a:xfrm flipV="1">
                <a:off x="2438" y="2682"/>
                <a:ext cx="82" cy="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23"/>
              <p:cNvSpPr>
                <a:spLocks noChangeShapeType="1"/>
              </p:cNvSpPr>
              <p:nvPr/>
            </p:nvSpPr>
            <p:spPr bwMode="auto">
              <a:xfrm rot="16200000" flipV="1">
                <a:off x="2222" y="2679"/>
                <a:ext cx="81" cy="7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Arc 24"/>
              <p:cNvSpPr>
                <a:spLocks/>
              </p:cNvSpPr>
              <p:nvPr/>
            </p:nvSpPr>
            <p:spPr bwMode="auto">
              <a:xfrm rot="-2135371">
                <a:off x="2314" y="2046"/>
                <a:ext cx="113" cy="90"/>
              </a:xfrm>
              <a:custGeom>
                <a:avLst/>
                <a:gdLst>
                  <a:gd name="T0" fmla="*/ 0 w 21788"/>
                  <a:gd name="T1" fmla="*/ 0 h 21600"/>
                  <a:gd name="T2" fmla="*/ 0 w 21788"/>
                  <a:gd name="T3" fmla="*/ 0 h 21600"/>
                  <a:gd name="T4" fmla="*/ 0 w 21788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788"/>
                  <a:gd name="T10" fmla="*/ 0 h 21600"/>
                  <a:gd name="T11" fmla="*/ 21788 w 21788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88" h="21600" fill="none" extrusionOk="0">
                    <a:moveTo>
                      <a:pt x="-1" y="0"/>
                    </a:moveTo>
                    <a:cubicBezTo>
                      <a:pt x="62" y="0"/>
                      <a:pt x="125" y="-1"/>
                      <a:pt x="188" y="0"/>
                    </a:cubicBezTo>
                    <a:cubicBezTo>
                      <a:pt x="12117" y="0"/>
                      <a:pt x="21788" y="9670"/>
                      <a:pt x="21788" y="21600"/>
                    </a:cubicBezTo>
                  </a:path>
                  <a:path w="21788" h="21600" stroke="0" extrusionOk="0">
                    <a:moveTo>
                      <a:pt x="-1" y="0"/>
                    </a:moveTo>
                    <a:cubicBezTo>
                      <a:pt x="62" y="0"/>
                      <a:pt x="125" y="-1"/>
                      <a:pt x="188" y="0"/>
                    </a:cubicBezTo>
                    <a:cubicBezTo>
                      <a:pt x="12117" y="0"/>
                      <a:pt x="21788" y="9670"/>
                      <a:pt x="21788" y="21600"/>
                    </a:cubicBezTo>
                    <a:lnTo>
                      <a:pt x="188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Line 25"/>
              <p:cNvSpPr>
                <a:spLocks noChangeShapeType="1"/>
              </p:cNvSpPr>
              <p:nvPr/>
            </p:nvSpPr>
            <p:spPr bwMode="auto">
              <a:xfrm flipH="1">
                <a:off x="2274" y="2069"/>
                <a:ext cx="91" cy="64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Line 26"/>
              <p:cNvSpPr>
                <a:spLocks noChangeShapeType="1"/>
              </p:cNvSpPr>
              <p:nvPr/>
            </p:nvSpPr>
            <p:spPr bwMode="auto">
              <a:xfrm>
                <a:off x="2368" y="2057"/>
                <a:ext cx="110" cy="647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27"/>
            <p:cNvGrpSpPr>
              <a:grpSpLocks noChangeAspect="1"/>
            </p:cNvGrpSpPr>
            <p:nvPr/>
          </p:nvGrpSpPr>
          <p:grpSpPr bwMode="auto">
            <a:xfrm>
              <a:off x="6200762" y="5857875"/>
              <a:ext cx="355600" cy="149225"/>
              <a:chOff x="3978" y="2702"/>
              <a:chExt cx="336" cy="138"/>
            </a:xfrm>
          </p:grpSpPr>
          <p:sp>
            <p:nvSpPr>
              <p:cNvPr id="29" name="Line 28"/>
              <p:cNvSpPr>
                <a:spLocks noChangeAspect="1" noChangeShapeType="1"/>
              </p:cNvSpPr>
              <p:nvPr/>
            </p:nvSpPr>
            <p:spPr bwMode="auto">
              <a:xfrm rot="5400000" flipV="1">
                <a:off x="3977" y="2803"/>
                <a:ext cx="38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29"/>
              <p:cNvSpPr>
                <a:spLocks noChangeAspect="1" noChangeShapeType="1"/>
              </p:cNvSpPr>
              <p:nvPr/>
            </p:nvSpPr>
            <p:spPr bwMode="auto">
              <a:xfrm flipV="1">
                <a:off x="3978" y="2702"/>
                <a:ext cx="39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Arc 30"/>
              <p:cNvSpPr>
                <a:spLocks noChangeAspect="1"/>
              </p:cNvSpPr>
              <p:nvPr/>
            </p:nvSpPr>
            <p:spPr bwMode="auto">
              <a:xfrm rot="3264629">
                <a:off x="4266" y="2749"/>
                <a:ext cx="53" cy="43"/>
              </a:xfrm>
              <a:custGeom>
                <a:avLst/>
                <a:gdLst>
                  <a:gd name="T0" fmla="*/ 0 w 21788"/>
                  <a:gd name="T1" fmla="*/ 0 h 21600"/>
                  <a:gd name="T2" fmla="*/ 0 w 21788"/>
                  <a:gd name="T3" fmla="*/ 0 h 21600"/>
                  <a:gd name="T4" fmla="*/ 0 w 21788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788"/>
                  <a:gd name="T10" fmla="*/ 0 h 21600"/>
                  <a:gd name="T11" fmla="*/ 21788 w 21788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88" h="21600" fill="none" extrusionOk="0">
                    <a:moveTo>
                      <a:pt x="-1" y="0"/>
                    </a:moveTo>
                    <a:cubicBezTo>
                      <a:pt x="62" y="0"/>
                      <a:pt x="125" y="-1"/>
                      <a:pt x="188" y="0"/>
                    </a:cubicBezTo>
                    <a:cubicBezTo>
                      <a:pt x="12117" y="0"/>
                      <a:pt x="21788" y="9670"/>
                      <a:pt x="21788" y="21600"/>
                    </a:cubicBezTo>
                  </a:path>
                  <a:path w="21788" h="21600" stroke="0" extrusionOk="0">
                    <a:moveTo>
                      <a:pt x="-1" y="0"/>
                    </a:moveTo>
                    <a:cubicBezTo>
                      <a:pt x="62" y="0"/>
                      <a:pt x="125" y="-1"/>
                      <a:pt x="188" y="0"/>
                    </a:cubicBezTo>
                    <a:cubicBezTo>
                      <a:pt x="12117" y="0"/>
                      <a:pt x="21788" y="9670"/>
                      <a:pt x="21788" y="21600"/>
                    </a:cubicBezTo>
                    <a:lnTo>
                      <a:pt x="188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Line 31"/>
              <p:cNvSpPr>
                <a:spLocks noChangeAspect="1" noChangeShapeType="1"/>
              </p:cNvSpPr>
              <p:nvPr/>
            </p:nvSpPr>
            <p:spPr bwMode="auto">
              <a:xfrm rot="5400000" flipH="1">
                <a:off x="4131" y="2595"/>
                <a:ext cx="44" cy="30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Line 32"/>
              <p:cNvSpPr>
                <a:spLocks noChangeAspect="1" noChangeShapeType="1"/>
              </p:cNvSpPr>
              <p:nvPr/>
            </p:nvSpPr>
            <p:spPr bwMode="auto">
              <a:xfrm rot="5400000">
                <a:off x="4130" y="2644"/>
                <a:ext cx="53" cy="30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5449874" y="6230961"/>
              <a:ext cx="1193828" cy="555625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3215357" y="4327072"/>
              <a:ext cx="1201752" cy="711824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 rot="5400000">
              <a:off x="8295015" y="4036681"/>
              <a:ext cx="914400" cy="727758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38"/>
            <p:cNvSpPr>
              <a:spLocks noChangeArrowheads="1"/>
            </p:cNvSpPr>
            <p:nvPr/>
          </p:nvSpPr>
          <p:spPr bwMode="auto">
            <a:xfrm rot="3300000">
              <a:off x="5055652" y="4480330"/>
              <a:ext cx="120409" cy="32623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scene3d>
              <a:camera prst="orthographicFront">
                <a:rot lat="0" lon="0" rev="1200000"/>
              </a:camera>
              <a:lightRig rig="threePt" dir="t"/>
            </a:scene3d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Text Box 40"/>
            <p:cNvSpPr txBox="1">
              <a:spLocks noChangeArrowheads="1"/>
            </p:cNvSpPr>
            <p:nvPr/>
          </p:nvSpPr>
          <p:spPr bwMode="auto">
            <a:xfrm>
              <a:off x="4530712" y="5214938"/>
              <a:ext cx="1042987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Arial" charset="0"/>
                </a:rPr>
                <a:t>Brewster </a:t>
              </a:r>
            </a:p>
            <a:p>
              <a:r>
                <a:rPr lang="en-US" sz="1600">
                  <a:latin typeface="Arial" charset="0"/>
                </a:rPr>
                <a:t>window</a:t>
              </a:r>
            </a:p>
          </p:txBody>
        </p:sp>
        <p:sp>
          <p:nvSpPr>
            <p:cNvPr id="39" name="Line 41"/>
            <p:cNvSpPr>
              <a:spLocks noChangeShapeType="1"/>
            </p:cNvSpPr>
            <p:nvPr/>
          </p:nvSpPr>
          <p:spPr bwMode="auto">
            <a:xfrm flipV="1">
              <a:off x="5030774" y="4833938"/>
              <a:ext cx="76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42"/>
            <p:cNvSpPr>
              <a:spLocks noChangeShapeType="1"/>
            </p:cNvSpPr>
            <p:nvPr/>
          </p:nvSpPr>
          <p:spPr bwMode="auto">
            <a:xfrm flipH="1">
              <a:off x="6459524" y="5257813"/>
              <a:ext cx="571500" cy="28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 Box 43"/>
            <p:cNvSpPr txBox="1">
              <a:spLocks noChangeArrowheads="1"/>
            </p:cNvSpPr>
            <p:nvPr/>
          </p:nvSpPr>
          <p:spPr bwMode="auto">
            <a:xfrm>
              <a:off x="7164374" y="2857496"/>
              <a:ext cx="1866900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Arial" charset="0"/>
                </a:rPr>
                <a:t>End benches </a:t>
              </a:r>
            </a:p>
            <a:p>
              <a:r>
                <a:rPr lang="en-US" sz="1600" dirty="0">
                  <a:latin typeface="Arial" charset="0"/>
                </a:rPr>
                <a:t>(aux. photodiodes)</a:t>
              </a:r>
            </a:p>
          </p:txBody>
        </p:sp>
        <p:sp>
          <p:nvSpPr>
            <p:cNvPr id="42" name="Line 44"/>
            <p:cNvSpPr>
              <a:spLocks noChangeShapeType="1"/>
            </p:cNvSpPr>
            <p:nvPr/>
          </p:nvSpPr>
          <p:spPr bwMode="auto">
            <a:xfrm flipH="1" flipV="1">
              <a:off x="6610368" y="2695572"/>
              <a:ext cx="5334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Line 45"/>
            <p:cNvSpPr>
              <a:spLocks noChangeShapeType="1"/>
            </p:cNvSpPr>
            <p:nvPr/>
          </p:nvSpPr>
          <p:spPr bwMode="auto">
            <a:xfrm>
              <a:off x="8072462" y="3495674"/>
              <a:ext cx="527092" cy="3619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 Box 46"/>
            <p:cNvSpPr txBox="1">
              <a:spLocks noChangeArrowheads="1"/>
            </p:cNvSpPr>
            <p:nvPr/>
          </p:nvSpPr>
          <p:spPr bwMode="auto">
            <a:xfrm>
              <a:off x="6705600" y="6273225"/>
              <a:ext cx="174919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Arial" charset="0"/>
                </a:rPr>
                <a:t>Detection bench </a:t>
              </a:r>
              <a:endParaRPr lang="en-US" sz="1600" dirty="0">
                <a:latin typeface="Arial" charset="0"/>
              </a:endParaRPr>
            </a:p>
            <a:p>
              <a:r>
                <a:rPr lang="en-US" sz="1600" dirty="0" smtClean="0">
                  <a:latin typeface="Arial" charset="0"/>
                </a:rPr>
                <a:t>(dark fringe </a:t>
              </a:r>
              <a:r>
                <a:rPr lang="en-US" sz="1600" dirty="0" err="1" smtClean="0">
                  <a:latin typeface="Arial" charset="0"/>
                </a:rPr>
                <a:t>phD</a:t>
              </a:r>
              <a:r>
                <a:rPr lang="en-US" sz="1600" dirty="0" smtClean="0">
                  <a:latin typeface="Arial" charset="0"/>
                </a:rPr>
                <a:t>)</a:t>
              </a:r>
              <a:endParaRPr lang="en-US" sz="1600" dirty="0">
                <a:latin typeface="Arial" charset="0"/>
              </a:endParaRPr>
            </a:p>
          </p:txBody>
        </p:sp>
        <p:sp>
          <p:nvSpPr>
            <p:cNvPr id="45" name="Text Box 47"/>
            <p:cNvSpPr txBox="1">
              <a:spLocks noChangeArrowheads="1"/>
            </p:cNvSpPr>
            <p:nvPr/>
          </p:nvSpPr>
          <p:spPr bwMode="auto">
            <a:xfrm>
              <a:off x="3295473" y="3694339"/>
              <a:ext cx="1041518" cy="606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>
                  <a:latin typeface="Arial" charset="0"/>
                </a:rPr>
                <a:t>Injection bench</a:t>
              </a:r>
            </a:p>
          </p:txBody>
        </p:sp>
        <p:grpSp>
          <p:nvGrpSpPr>
            <p:cNvPr id="46" name="Group 48"/>
            <p:cNvGrpSpPr>
              <a:grpSpLocks/>
            </p:cNvGrpSpPr>
            <p:nvPr/>
          </p:nvGrpSpPr>
          <p:grpSpPr bwMode="auto">
            <a:xfrm>
              <a:off x="6187169" y="2571744"/>
              <a:ext cx="184150" cy="179388"/>
              <a:chOff x="432" y="2928"/>
              <a:chExt cx="204" cy="204"/>
            </a:xfrm>
          </p:grpSpPr>
          <p:sp>
            <p:nvSpPr>
              <p:cNvPr id="47" name="Line 49"/>
              <p:cNvSpPr>
                <a:spLocks noChangeShapeType="1"/>
              </p:cNvSpPr>
              <p:nvPr/>
            </p:nvSpPr>
            <p:spPr bwMode="auto">
              <a:xfrm flipH="1">
                <a:off x="432" y="2928"/>
                <a:ext cx="102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50"/>
              <p:cNvSpPr>
                <a:spLocks noChangeShapeType="1"/>
              </p:cNvSpPr>
              <p:nvPr/>
            </p:nvSpPr>
            <p:spPr bwMode="auto">
              <a:xfrm flipH="1">
                <a:off x="483" y="2928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51"/>
              <p:cNvSpPr>
                <a:spLocks noChangeShapeType="1"/>
              </p:cNvSpPr>
              <p:nvPr/>
            </p:nvSpPr>
            <p:spPr bwMode="auto">
              <a:xfrm>
                <a:off x="534" y="2928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52"/>
              <p:cNvSpPr>
                <a:spLocks noChangeShapeType="1"/>
              </p:cNvSpPr>
              <p:nvPr/>
            </p:nvSpPr>
            <p:spPr bwMode="auto">
              <a:xfrm>
                <a:off x="534" y="2928"/>
                <a:ext cx="102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53"/>
            <p:cNvGrpSpPr>
              <a:grpSpLocks/>
            </p:cNvGrpSpPr>
            <p:nvPr/>
          </p:nvGrpSpPr>
          <p:grpSpPr bwMode="auto">
            <a:xfrm rot="5400000">
              <a:off x="8676511" y="4550569"/>
              <a:ext cx="184150" cy="179387"/>
              <a:chOff x="432" y="2928"/>
              <a:chExt cx="204" cy="204"/>
            </a:xfrm>
          </p:grpSpPr>
          <p:sp>
            <p:nvSpPr>
              <p:cNvPr id="52" name="Line 54"/>
              <p:cNvSpPr>
                <a:spLocks noChangeShapeType="1"/>
              </p:cNvSpPr>
              <p:nvPr/>
            </p:nvSpPr>
            <p:spPr bwMode="auto">
              <a:xfrm flipH="1">
                <a:off x="432" y="2928"/>
                <a:ext cx="102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55"/>
              <p:cNvSpPr>
                <a:spLocks noChangeShapeType="1"/>
              </p:cNvSpPr>
              <p:nvPr/>
            </p:nvSpPr>
            <p:spPr bwMode="auto">
              <a:xfrm flipH="1">
                <a:off x="483" y="2928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56"/>
              <p:cNvSpPr>
                <a:spLocks noChangeShapeType="1"/>
              </p:cNvSpPr>
              <p:nvPr/>
            </p:nvSpPr>
            <p:spPr bwMode="auto">
              <a:xfrm>
                <a:off x="534" y="2928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57"/>
              <p:cNvSpPr>
                <a:spLocks noChangeShapeType="1"/>
              </p:cNvSpPr>
              <p:nvPr/>
            </p:nvSpPr>
            <p:spPr bwMode="auto">
              <a:xfrm>
                <a:off x="534" y="2928"/>
                <a:ext cx="102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6" name="Group 58"/>
            <p:cNvGrpSpPr>
              <a:grpSpLocks/>
            </p:cNvGrpSpPr>
            <p:nvPr/>
          </p:nvGrpSpPr>
          <p:grpSpPr bwMode="auto">
            <a:xfrm rot="10800000">
              <a:off x="6197587" y="5178438"/>
              <a:ext cx="184150" cy="179387"/>
              <a:chOff x="432" y="2928"/>
              <a:chExt cx="204" cy="204"/>
            </a:xfrm>
          </p:grpSpPr>
          <p:sp>
            <p:nvSpPr>
              <p:cNvPr id="57" name="Line 59"/>
              <p:cNvSpPr>
                <a:spLocks noChangeShapeType="1"/>
              </p:cNvSpPr>
              <p:nvPr/>
            </p:nvSpPr>
            <p:spPr bwMode="auto">
              <a:xfrm flipH="1">
                <a:off x="432" y="2928"/>
                <a:ext cx="102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60"/>
              <p:cNvSpPr>
                <a:spLocks noChangeShapeType="1"/>
              </p:cNvSpPr>
              <p:nvPr/>
            </p:nvSpPr>
            <p:spPr bwMode="auto">
              <a:xfrm flipH="1">
                <a:off x="483" y="2928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61"/>
              <p:cNvSpPr>
                <a:spLocks noChangeShapeType="1"/>
              </p:cNvSpPr>
              <p:nvPr/>
            </p:nvSpPr>
            <p:spPr bwMode="auto">
              <a:xfrm>
                <a:off x="534" y="2928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62"/>
              <p:cNvSpPr>
                <a:spLocks noChangeShapeType="1"/>
              </p:cNvSpPr>
              <p:nvPr/>
            </p:nvSpPr>
            <p:spPr bwMode="auto">
              <a:xfrm>
                <a:off x="534" y="2928"/>
                <a:ext cx="102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" name="Rectangle 63"/>
            <p:cNvSpPr>
              <a:spLocks noChangeArrowheads="1"/>
            </p:cNvSpPr>
            <p:nvPr/>
          </p:nvSpPr>
          <p:spPr bwMode="auto">
            <a:xfrm>
              <a:off x="8247049" y="4410075"/>
              <a:ext cx="98425" cy="488950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Rectangle 64"/>
            <p:cNvSpPr>
              <a:spLocks noChangeArrowheads="1"/>
            </p:cNvSpPr>
            <p:nvPr/>
          </p:nvSpPr>
          <p:spPr bwMode="auto">
            <a:xfrm>
              <a:off x="6059474" y="3038475"/>
              <a:ext cx="482600" cy="95250"/>
            </a:xfrm>
            <a:prstGeom prst="rect">
              <a:avLst/>
            </a:prstGeom>
            <a:solidFill>
              <a:srgbClr val="808080"/>
            </a:solidFill>
            <a:ln w="9525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Line 65"/>
            <p:cNvSpPr>
              <a:spLocks noChangeShapeType="1"/>
            </p:cNvSpPr>
            <p:nvPr/>
          </p:nvSpPr>
          <p:spPr bwMode="auto">
            <a:xfrm flipV="1">
              <a:off x="7285024" y="4641850"/>
              <a:ext cx="942975" cy="0"/>
            </a:xfrm>
            <a:prstGeom prst="line">
              <a:avLst/>
            </a:prstGeom>
            <a:noFill/>
            <a:ln w="76200" cap="rnd">
              <a:pattFill prst="dkUpDiag">
                <a:fgClr>
                  <a:srgbClr val="FF00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66"/>
            <p:cNvSpPr>
              <a:spLocks noChangeShapeType="1"/>
            </p:cNvSpPr>
            <p:nvPr/>
          </p:nvSpPr>
          <p:spPr bwMode="auto">
            <a:xfrm flipH="1" flipV="1">
              <a:off x="6286511" y="3143247"/>
              <a:ext cx="0" cy="714379"/>
            </a:xfrm>
            <a:prstGeom prst="line">
              <a:avLst/>
            </a:prstGeom>
            <a:noFill/>
            <a:ln w="76200" cap="rnd">
              <a:pattFill prst="dkUpDiag">
                <a:fgClr>
                  <a:srgbClr val="FF00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Oval 67"/>
            <p:cNvSpPr>
              <a:spLocks noChangeArrowheads="1"/>
            </p:cNvSpPr>
            <p:nvPr/>
          </p:nvSpPr>
          <p:spPr bwMode="auto">
            <a:xfrm>
              <a:off x="5954699" y="5543550"/>
              <a:ext cx="719138" cy="6477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6" name="Group 68"/>
            <p:cNvGrpSpPr>
              <a:grpSpLocks/>
            </p:cNvGrpSpPr>
            <p:nvPr/>
          </p:nvGrpSpPr>
          <p:grpSpPr bwMode="auto">
            <a:xfrm rot="10800000">
              <a:off x="6192824" y="5607065"/>
              <a:ext cx="184150" cy="179388"/>
              <a:chOff x="432" y="2928"/>
              <a:chExt cx="204" cy="204"/>
            </a:xfrm>
          </p:grpSpPr>
          <p:sp>
            <p:nvSpPr>
              <p:cNvPr id="67" name="Line 69"/>
              <p:cNvSpPr>
                <a:spLocks noChangeShapeType="1"/>
              </p:cNvSpPr>
              <p:nvPr/>
            </p:nvSpPr>
            <p:spPr bwMode="auto">
              <a:xfrm flipH="1">
                <a:off x="432" y="2928"/>
                <a:ext cx="102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Line 70"/>
              <p:cNvSpPr>
                <a:spLocks noChangeShapeType="1"/>
              </p:cNvSpPr>
              <p:nvPr/>
            </p:nvSpPr>
            <p:spPr bwMode="auto">
              <a:xfrm flipH="1">
                <a:off x="483" y="2928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71"/>
              <p:cNvSpPr>
                <a:spLocks noChangeShapeType="1"/>
              </p:cNvSpPr>
              <p:nvPr/>
            </p:nvSpPr>
            <p:spPr bwMode="auto">
              <a:xfrm>
                <a:off x="534" y="2928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Line 72"/>
              <p:cNvSpPr>
                <a:spLocks noChangeShapeType="1"/>
              </p:cNvSpPr>
              <p:nvPr/>
            </p:nvSpPr>
            <p:spPr bwMode="auto">
              <a:xfrm>
                <a:off x="534" y="2928"/>
                <a:ext cx="102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1" name="Text Box 73"/>
            <p:cNvSpPr txBox="1">
              <a:spLocks noChangeArrowheads="1"/>
            </p:cNvSpPr>
            <p:nvPr/>
          </p:nvSpPr>
          <p:spPr bwMode="auto">
            <a:xfrm>
              <a:off x="6745274" y="5662214"/>
              <a:ext cx="239872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>
                  <a:latin typeface="Arial" charset="0"/>
                </a:rPr>
                <a:t>Suspended </a:t>
              </a:r>
              <a:r>
                <a:rPr lang="en-US" sz="1600" dirty="0" smtClean="0">
                  <a:latin typeface="Arial" charset="0"/>
                </a:rPr>
                <a:t>detection bench</a:t>
              </a:r>
              <a:endParaRPr lang="en-US" sz="1600" dirty="0">
                <a:latin typeface="Arial" charset="0"/>
              </a:endParaRPr>
            </a:p>
          </p:txBody>
        </p:sp>
        <p:grpSp>
          <p:nvGrpSpPr>
            <p:cNvPr id="72" name="Group 74"/>
            <p:cNvGrpSpPr>
              <a:grpSpLocks/>
            </p:cNvGrpSpPr>
            <p:nvPr/>
          </p:nvGrpSpPr>
          <p:grpSpPr bwMode="auto">
            <a:xfrm rot="10800000">
              <a:off x="6192824" y="6321446"/>
              <a:ext cx="184150" cy="179387"/>
              <a:chOff x="432" y="2928"/>
              <a:chExt cx="204" cy="204"/>
            </a:xfrm>
          </p:grpSpPr>
          <p:sp>
            <p:nvSpPr>
              <p:cNvPr id="73" name="Line 75"/>
              <p:cNvSpPr>
                <a:spLocks noChangeShapeType="1"/>
              </p:cNvSpPr>
              <p:nvPr/>
            </p:nvSpPr>
            <p:spPr bwMode="auto">
              <a:xfrm flipH="1">
                <a:off x="432" y="2928"/>
                <a:ext cx="102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Line 76"/>
              <p:cNvSpPr>
                <a:spLocks noChangeShapeType="1"/>
              </p:cNvSpPr>
              <p:nvPr/>
            </p:nvSpPr>
            <p:spPr bwMode="auto">
              <a:xfrm flipH="1">
                <a:off x="483" y="2928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Line 77"/>
              <p:cNvSpPr>
                <a:spLocks noChangeShapeType="1"/>
              </p:cNvSpPr>
              <p:nvPr/>
            </p:nvSpPr>
            <p:spPr bwMode="auto">
              <a:xfrm>
                <a:off x="534" y="2928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Line 78"/>
              <p:cNvSpPr>
                <a:spLocks noChangeShapeType="1"/>
              </p:cNvSpPr>
              <p:nvPr/>
            </p:nvSpPr>
            <p:spPr bwMode="auto">
              <a:xfrm>
                <a:off x="534" y="2928"/>
                <a:ext cx="102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7" name="Group 79"/>
            <p:cNvGrpSpPr>
              <a:grpSpLocks/>
            </p:cNvGrpSpPr>
            <p:nvPr/>
          </p:nvGrpSpPr>
          <p:grpSpPr bwMode="auto">
            <a:xfrm rot="-5400000">
              <a:off x="5162537" y="4533909"/>
              <a:ext cx="184150" cy="177800"/>
              <a:chOff x="432" y="2928"/>
              <a:chExt cx="204" cy="204"/>
            </a:xfrm>
          </p:grpSpPr>
          <p:sp>
            <p:nvSpPr>
              <p:cNvPr id="78" name="Line 80"/>
              <p:cNvSpPr>
                <a:spLocks noChangeShapeType="1"/>
              </p:cNvSpPr>
              <p:nvPr/>
            </p:nvSpPr>
            <p:spPr bwMode="auto">
              <a:xfrm flipH="1">
                <a:off x="432" y="2928"/>
                <a:ext cx="102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Line 81"/>
              <p:cNvSpPr>
                <a:spLocks noChangeShapeType="1"/>
              </p:cNvSpPr>
              <p:nvPr/>
            </p:nvSpPr>
            <p:spPr bwMode="auto">
              <a:xfrm flipH="1">
                <a:off x="483" y="2928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82"/>
              <p:cNvSpPr>
                <a:spLocks noChangeShapeType="1"/>
              </p:cNvSpPr>
              <p:nvPr/>
            </p:nvSpPr>
            <p:spPr bwMode="auto">
              <a:xfrm>
                <a:off x="534" y="2928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83"/>
              <p:cNvSpPr>
                <a:spLocks noChangeShapeType="1"/>
              </p:cNvSpPr>
              <p:nvPr/>
            </p:nvSpPr>
            <p:spPr bwMode="auto">
              <a:xfrm>
                <a:off x="534" y="2928"/>
                <a:ext cx="102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84"/>
            <p:cNvGrpSpPr>
              <a:grpSpLocks/>
            </p:cNvGrpSpPr>
            <p:nvPr/>
          </p:nvGrpSpPr>
          <p:grpSpPr bwMode="auto">
            <a:xfrm rot="-5400000">
              <a:off x="4114787" y="4511684"/>
              <a:ext cx="184150" cy="222250"/>
              <a:chOff x="434" y="2779"/>
              <a:chExt cx="203" cy="253"/>
            </a:xfrm>
          </p:grpSpPr>
          <p:sp>
            <p:nvSpPr>
              <p:cNvPr id="83" name="Line 85"/>
              <p:cNvSpPr>
                <a:spLocks noChangeShapeType="1"/>
              </p:cNvSpPr>
              <p:nvPr/>
            </p:nvSpPr>
            <p:spPr bwMode="auto">
              <a:xfrm flipH="1">
                <a:off x="434" y="2787"/>
                <a:ext cx="101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86"/>
              <p:cNvSpPr>
                <a:spLocks noChangeShapeType="1"/>
              </p:cNvSpPr>
              <p:nvPr/>
            </p:nvSpPr>
            <p:spPr bwMode="auto">
              <a:xfrm flipH="1">
                <a:off x="485" y="2779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87"/>
              <p:cNvSpPr>
                <a:spLocks noChangeShapeType="1"/>
              </p:cNvSpPr>
              <p:nvPr/>
            </p:nvSpPr>
            <p:spPr bwMode="auto">
              <a:xfrm>
                <a:off x="536" y="2828"/>
                <a:ext cx="51" cy="20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88"/>
              <p:cNvSpPr>
                <a:spLocks noChangeShapeType="1"/>
              </p:cNvSpPr>
              <p:nvPr/>
            </p:nvSpPr>
            <p:spPr bwMode="auto">
              <a:xfrm>
                <a:off x="535" y="2792"/>
                <a:ext cx="102" cy="15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7" name="Line 17"/>
            <p:cNvSpPr>
              <a:spLocks noChangeShapeType="1"/>
            </p:cNvSpPr>
            <p:nvPr/>
          </p:nvSpPr>
          <p:spPr bwMode="auto">
            <a:xfrm flipH="1" flipV="1">
              <a:off x="3887774" y="4640271"/>
              <a:ext cx="1654175" cy="317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Text Box 73"/>
            <p:cNvSpPr txBox="1">
              <a:spLocks noChangeArrowheads="1"/>
            </p:cNvSpPr>
            <p:nvPr/>
          </p:nvSpPr>
          <p:spPr bwMode="auto">
            <a:xfrm>
              <a:off x="7031025" y="5090710"/>
              <a:ext cx="17279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latin typeface="Arial" charset="0"/>
                </a:rPr>
                <a:t>Cryogenic-trap</a:t>
              </a:r>
              <a:endParaRPr lang="en-US" sz="1600" dirty="0">
                <a:latin typeface="Arial" charset="0"/>
              </a:endParaRPr>
            </a:p>
          </p:txBody>
        </p:sp>
        <p:sp>
          <p:nvSpPr>
            <p:cNvPr id="89" name="Rectangle 5"/>
            <p:cNvSpPr>
              <a:spLocks noChangeArrowheads="1"/>
            </p:cNvSpPr>
            <p:nvPr/>
          </p:nvSpPr>
          <p:spPr bwMode="auto">
            <a:xfrm>
              <a:off x="6072198" y="5000636"/>
              <a:ext cx="428628" cy="3571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TextBox 88"/>
            <p:cNvSpPr txBox="1">
              <a:spLocks noChangeArrowheads="1"/>
            </p:cNvSpPr>
            <p:nvPr/>
          </p:nvSpPr>
          <p:spPr bwMode="auto">
            <a:xfrm>
              <a:off x="5544227" y="2428875"/>
              <a:ext cx="71365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b="1" dirty="0">
                  <a:solidFill>
                    <a:srgbClr val="00B050"/>
                  </a:solidFill>
                </a:rPr>
                <a:t>NEB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91" name="TextBox 89"/>
            <p:cNvSpPr txBox="1">
              <a:spLocks noChangeArrowheads="1"/>
            </p:cNvSpPr>
            <p:nvPr/>
          </p:nvSpPr>
          <p:spPr bwMode="auto">
            <a:xfrm>
              <a:off x="8331938" y="4029022"/>
              <a:ext cx="78418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b="1" dirty="0">
                  <a:solidFill>
                    <a:srgbClr val="00B050"/>
                  </a:solidFill>
                </a:rPr>
                <a:t>WEB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92" name="TextBox 90"/>
            <p:cNvSpPr txBox="1">
              <a:spLocks noChangeArrowheads="1"/>
            </p:cNvSpPr>
            <p:nvPr/>
          </p:nvSpPr>
          <p:spPr bwMode="auto">
            <a:xfrm>
              <a:off x="3950247" y="4717877"/>
              <a:ext cx="6270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b="1" dirty="0">
                  <a:solidFill>
                    <a:srgbClr val="00B050"/>
                  </a:solidFill>
                </a:rPr>
                <a:t>EIB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93" name="TextBox 91"/>
            <p:cNvSpPr txBox="1">
              <a:spLocks noChangeArrowheads="1"/>
            </p:cNvSpPr>
            <p:nvPr/>
          </p:nvSpPr>
          <p:spPr bwMode="auto">
            <a:xfrm>
              <a:off x="5401351" y="6172162"/>
              <a:ext cx="71365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b="1" dirty="0">
                  <a:solidFill>
                    <a:srgbClr val="00B050"/>
                  </a:solidFill>
                </a:rPr>
                <a:t>EDB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94" name="Line 37"/>
            <p:cNvSpPr>
              <a:spLocks noChangeShapeType="1"/>
            </p:cNvSpPr>
            <p:nvPr/>
          </p:nvSpPr>
          <p:spPr bwMode="auto">
            <a:xfrm rot="5400000" flipH="1">
              <a:off x="8508209" y="4293378"/>
              <a:ext cx="6360" cy="6937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6"/>
            <p:cNvSpPr>
              <a:spLocks noChangeShapeType="1"/>
            </p:cNvSpPr>
            <p:nvPr/>
          </p:nvSpPr>
          <p:spPr bwMode="auto">
            <a:xfrm>
              <a:off x="6288074" y="2581275"/>
              <a:ext cx="0" cy="56356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dirty="0" smtClean="0"/>
              <a:t>First investigations ...</a:t>
            </a:r>
            <a:br>
              <a:rPr lang="it-IT" dirty="0" smtClean="0"/>
            </a:br>
            <a:r>
              <a:rPr lang="it-IT" sz="2400" i="1" dirty="0" smtClean="0"/>
              <a:t>VSR1 </a:t>
            </a:r>
            <a:r>
              <a:rPr lang="it-IT" sz="2400" i="1" dirty="0" smtClean="0"/>
              <a:t>preparation (2006/2007)</a:t>
            </a:r>
            <a:endParaRPr lang="it-IT" sz="2400" dirty="0"/>
          </a:p>
        </p:txBody>
      </p:sp>
      <p:pic>
        <p:nvPicPr>
          <p:cNvPr id="4" name="Picture 10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3975" y="2971800"/>
            <a:ext cx="3212025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0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0213" y="2895600"/>
            <a:ext cx="2833787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1033"/>
          <p:cNvSpPr txBox="1">
            <a:spLocks noChangeArrowheads="1"/>
          </p:cNvSpPr>
          <p:nvPr/>
        </p:nvSpPr>
        <p:spPr bwMode="auto">
          <a:xfrm>
            <a:off x="5867400" y="5638800"/>
            <a:ext cx="32766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 dirty="0"/>
              <a:t>WEST BENCH</a:t>
            </a:r>
            <a:r>
              <a:rPr lang="en-US" sz="1200" b="1" dirty="0">
                <a:solidFill>
                  <a:srgbClr val="9900FF"/>
                </a:solidFill>
              </a:rPr>
              <a:t/>
            </a:r>
            <a:br>
              <a:rPr lang="en-US" sz="1200" b="1" dirty="0">
                <a:solidFill>
                  <a:srgbClr val="9900FF"/>
                </a:solidFill>
              </a:rPr>
            </a:br>
            <a:r>
              <a:rPr lang="en-US" sz="1200" b="1" dirty="0">
                <a:solidFill>
                  <a:srgbClr val="9900FF"/>
                </a:solidFill>
              </a:rPr>
              <a:t>Purple = tapping on </a:t>
            </a:r>
            <a:r>
              <a:rPr lang="en-US" sz="1200" b="1" dirty="0" err="1">
                <a:solidFill>
                  <a:srgbClr val="9900FF"/>
                </a:solidFill>
              </a:rPr>
              <a:t>lentone</a:t>
            </a:r>
            <a:r>
              <a:rPr lang="en-US" sz="1200" b="1" dirty="0">
                <a:solidFill>
                  <a:srgbClr val="9900FF"/>
                </a:solidFill>
              </a:rPr>
              <a:t> by hand</a:t>
            </a:r>
            <a:r>
              <a:rPr lang="en-US" sz="1200" b="1" dirty="0"/>
              <a:t/>
            </a:r>
            <a:br>
              <a:rPr lang="en-US" sz="1200" b="1" dirty="0"/>
            </a:br>
            <a:r>
              <a:rPr lang="en-US" sz="1200" b="1" dirty="0"/>
              <a:t>Black = tapping on </a:t>
            </a:r>
            <a:r>
              <a:rPr lang="en-US" sz="1200" b="1" dirty="0" err="1"/>
              <a:t>lentone</a:t>
            </a:r>
            <a:r>
              <a:rPr lang="en-US" sz="1200" b="1" dirty="0"/>
              <a:t> with hammer</a:t>
            </a:r>
          </a:p>
        </p:txBody>
      </p:sp>
      <p:sp>
        <p:nvSpPr>
          <p:cNvPr id="7" name="Text Box 1034"/>
          <p:cNvSpPr txBox="1">
            <a:spLocks noChangeArrowheads="1"/>
          </p:cNvSpPr>
          <p:nvPr/>
        </p:nvSpPr>
        <p:spPr bwMode="auto">
          <a:xfrm>
            <a:off x="2362200" y="5486400"/>
            <a:ext cx="373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 dirty="0"/>
              <a:t>NORTH BENCH</a:t>
            </a:r>
            <a:r>
              <a:rPr lang="en-US" sz="1200" b="1" dirty="0">
                <a:solidFill>
                  <a:srgbClr val="FF0000"/>
                </a:solidFill>
              </a:rPr>
              <a:t/>
            </a:r>
            <a:br>
              <a:rPr lang="en-US" sz="1200" b="1" dirty="0">
                <a:solidFill>
                  <a:srgbClr val="FF0000"/>
                </a:solidFill>
              </a:rPr>
            </a:br>
            <a:r>
              <a:rPr lang="en-US" sz="1200" b="1" dirty="0">
                <a:solidFill>
                  <a:srgbClr val="FF0000"/>
                </a:solidFill>
              </a:rPr>
              <a:t>Red = tapping on </a:t>
            </a:r>
            <a:r>
              <a:rPr lang="en-US" sz="1200" b="1" dirty="0" err="1">
                <a:solidFill>
                  <a:srgbClr val="FF0000"/>
                </a:solidFill>
              </a:rPr>
              <a:t>lentone</a:t>
            </a:r>
            <a:r>
              <a:rPr lang="en-US" sz="1200" b="1" dirty="0">
                <a:solidFill>
                  <a:srgbClr val="FF0000"/>
                </a:solidFill>
              </a:rPr>
              <a:t> by hand</a:t>
            </a:r>
            <a:br>
              <a:rPr lang="en-US" sz="1200" b="1" dirty="0">
                <a:solidFill>
                  <a:srgbClr val="FF0000"/>
                </a:solidFill>
              </a:rPr>
            </a:br>
            <a:r>
              <a:rPr lang="en-US" sz="1200" b="1" dirty="0">
                <a:solidFill>
                  <a:srgbClr val="00CC00"/>
                </a:solidFill>
              </a:rPr>
              <a:t>Green = tapping on tube connecting tower to bench</a:t>
            </a:r>
            <a:r>
              <a:rPr lang="en-US" sz="1200" b="1" dirty="0"/>
              <a:t> </a:t>
            </a:r>
            <a:br>
              <a:rPr lang="en-US" sz="1200" b="1" dirty="0"/>
            </a:br>
            <a:r>
              <a:rPr lang="en-US" sz="1200" b="1" dirty="0"/>
              <a:t>Black = reference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9067800" cy="4525963"/>
          </a:xfrm>
        </p:spPr>
        <p:txBody>
          <a:bodyPr>
            <a:normAutofit/>
          </a:bodyPr>
          <a:lstStyle/>
          <a:p>
            <a:r>
              <a:rPr lang="it-IT" sz="2000" dirty="0" smtClean="0"/>
              <a:t>First methods were a bit too rough: pushing/hammering on benches / link tubes. </a:t>
            </a:r>
          </a:p>
          <a:p>
            <a:r>
              <a:rPr lang="it-IT" sz="2000" dirty="0" smtClean="0"/>
              <a:t>Upconversion noise shoulder, clear signature of diffused light</a:t>
            </a:r>
            <a:endParaRPr lang="it-IT" sz="2000" dirty="0" smtClean="0"/>
          </a:p>
          <a:p>
            <a:r>
              <a:rPr lang="it-IT" sz="2000" dirty="0" smtClean="0"/>
              <a:t>Yet proved scattering light noise was critical at External benches...</a:t>
            </a:r>
            <a:endParaRPr lang="it-IT" sz="2000" dirty="0" smtClean="0"/>
          </a:p>
        </p:txBody>
      </p:sp>
      <p:pic>
        <p:nvPicPr>
          <p:cNvPr id="9" name="Picture 8" descr="LFinjections_pushing"/>
          <p:cNvPicPr>
            <a:picLocks noChangeAspect="1" noChangeArrowheads="1"/>
          </p:cNvPicPr>
          <p:nvPr/>
        </p:nvPicPr>
        <p:blipFill>
          <a:blip r:embed="rId4" cstate="print"/>
          <a:srcRect l="7199" r="7199"/>
          <a:stretch>
            <a:fillRect/>
          </a:stretch>
        </p:blipFill>
        <p:spPr>
          <a:xfrm>
            <a:off x="0" y="2514600"/>
            <a:ext cx="2618098" cy="3228251"/>
          </a:xfrm>
          <a:prstGeom prst="rect">
            <a:avLst/>
          </a:prstGeom>
          <a:noFill/>
          <a:ln/>
        </p:spPr>
      </p:pic>
      <p:sp>
        <p:nvSpPr>
          <p:cNvPr id="10" name="TextBox 9"/>
          <p:cNvSpPr txBox="1"/>
          <p:nvPr/>
        </p:nvSpPr>
        <p:spPr>
          <a:xfrm>
            <a:off x="609600" y="5638800"/>
            <a:ext cx="1436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“Pushing” NE</a:t>
            </a:r>
          </a:p>
          <a:p>
            <a:pPr algn="ctr"/>
            <a:r>
              <a:rPr lang="it-IT" dirty="0" smtClean="0"/>
              <a:t>bench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152400" y="2286000"/>
            <a:ext cx="1905000" cy="1600200"/>
          </a:xfrm>
          <a:prstGeom prst="roundRect">
            <a:avLst/>
          </a:prstGeom>
          <a:solidFill>
            <a:schemeClr val="accent6">
              <a:lumMod val="40000"/>
              <a:lumOff val="60000"/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914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/>
              <a:t>Tapping on optics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991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2000" u="sng" dirty="0" smtClean="0"/>
              <a:t>Thoroughful  check of all External benches </a:t>
            </a:r>
          </a:p>
          <a:p>
            <a:pPr>
              <a:buNone/>
            </a:pPr>
            <a:r>
              <a:rPr lang="it-IT" sz="2000" u="sng" dirty="0" smtClean="0"/>
              <a:t>Method: soft tapping</a:t>
            </a:r>
            <a:r>
              <a:rPr lang="it-IT" sz="2000" dirty="0" smtClean="0"/>
              <a:t> </a:t>
            </a:r>
            <a:r>
              <a:rPr lang="it-IT" sz="2000" u="sng" dirty="0" smtClean="0"/>
              <a:t>on single optics </a:t>
            </a:r>
            <a:r>
              <a:rPr lang="it-IT" sz="2000" dirty="0" smtClean="0"/>
              <a:t>while watching/listening effects on dark fringe</a:t>
            </a:r>
          </a:p>
          <a:p>
            <a:pPr>
              <a:buNone/>
            </a:pPr>
            <a:endParaRPr lang="it-IT" sz="1000" u="sng" dirty="0" smtClean="0"/>
          </a:p>
          <a:p>
            <a:pPr>
              <a:buNone/>
            </a:pPr>
            <a:r>
              <a:rPr lang="it-IT" sz="2000" u="sng" dirty="0" smtClean="0"/>
              <a:t> </a:t>
            </a:r>
            <a:endParaRPr lang="it-IT" sz="2000" dirty="0" smtClean="0"/>
          </a:p>
          <a:p>
            <a:pPr>
              <a:buNone/>
            </a:pPr>
            <a:r>
              <a:rPr lang="it-IT" sz="2000" dirty="0" smtClean="0"/>
              <a:t>Credit for slides:</a:t>
            </a:r>
          </a:p>
          <a:p>
            <a:pPr>
              <a:buNone/>
            </a:pPr>
            <a:r>
              <a:rPr lang="it-IT" sz="2000" dirty="0" smtClean="0"/>
              <a:t>J.Marque,</a:t>
            </a:r>
          </a:p>
          <a:p>
            <a:pPr>
              <a:buNone/>
            </a:pPr>
            <a:r>
              <a:rPr lang="it-IT" sz="2000" dirty="0" smtClean="0"/>
              <a:t>B.Canuel,</a:t>
            </a:r>
          </a:p>
          <a:p>
            <a:pPr>
              <a:buNone/>
            </a:pPr>
            <a:r>
              <a:rPr lang="it-IT" sz="2000" dirty="0" smtClean="0"/>
              <a:t>E.Genin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439952" y="1828800"/>
          <a:ext cx="6704048" cy="5029200"/>
        </p:xfrm>
        <a:graphic>
          <a:graphicData uri="http://schemas.openxmlformats.org/presentationml/2006/ole">
            <p:oleObj spid="_x0000_s62466" name="Acrobat Document" r:id="rId3" imgW="6857143" imgH="5144218" progId="AcroExch.Document.7">
              <p:embed/>
            </p:oleObj>
          </a:graphicData>
        </a:graphic>
      </p:graphicFrame>
      <p:pic>
        <p:nvPicPr>
          <p:cNvPr id="12" name="Picture 11" descr="https://pub3.ego-gw.it/logbook/uploads/14083_B1s_beamdump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4323010"/>
            <a:ext cx="3248744" cy="25349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77787" y="15875"/>
          <a:ext cx="8913813" cy="6689725"/>
        </p:xfrm>
        <a:graphic>
          <a:graphicData uri="http://schemas.openxmlformats.org/presentationml/2006/ole">
            <p:oleObj spid="_x0000_s6146" name="Acrobat Document" r:id="rId3" imgW="6857143" imgH="5144218" progId="AcroExch.Document.7">
              <p:embed/>
            </p:oleObj>
          </a:graphicData>
        </a:graphic>
      </p:graphicFrame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2314575"/>
            <a:ext cx="54864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219200"/>
            <a:ext cx="3462338" cy="556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5475288" y="2706688"/>
            <a:ext cx="457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L72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7010400" y="2895600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L71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5138738" y="28956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M70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724400" y="2971800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L73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4038600" y="2667000"/>
            <a:ext cx="60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Bench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7662863" y="2892425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tube</a:t>
            </a:r>
          </a:p>
        </p:txBody>
      </p:sp>
      <p:sp>
        <p:nvSpPr>
          <p:cNvPr id="19" name="Oval 8"/>
          <p:cNvSpPr>
            <a:spLocks noChangeArrowheads="1"/>
          </p:cNvSpPr>
          <p:nvPr/>
        </p:nvSpPr>
        <p:spPr bwMode="auto">
          <a:xfrm>
            <a:off x="8915400" y="7391400"/>
            <a:ext cx="152400" cy="152400"/>
          </a:xfrm>
          <a:prstGeom prst="ellipse">
            <a:avLst/>
          </a:prstGeom>
          <a:solidFill>
            <a:srgbClr val="00B8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0" name="Oval 9"/>
          <p:cNvSpPr>
            <a:spLocks noChangeArrowheads="1"/>
          </p:cNvSpPr>
          <p:nvPr/>
        </p:nvSpPr>
        <p:spPr bwMode="auto">
          <a:xfrm>
            <a:off x="9144000" y="7543800"/>
            <a:ext cx="228600" cy="228600"/>
          </a:xfrm>
          <a:prstGeom prst="ellipse">
            <a:avLst/>
          </a:prstGeom>
          <a:solidFill>
            <a:srgbClr val="00B8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1" name="Oval 10"/>
          <p:cNvSpPr>
            <a:spLocks noChangeArrowheads="1"/>
          </p:cNvSpPr>
          <p:nvPr/>
        </p:nvSpPr>
        <p:spPr bwMode="auto">
          <a:xfrm>
            <a:off x="9448800" y="7543800"/>
            <a:ext cx="228600" cy="228600"/>
          </a:xfrm>
          <a:prstGeom prst="ellipse">
            <a:avLst/>
          </a:prstGeom>
          <a:solidFill>
            <a:srgbClr val="00B8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1295400" y="914400"/>
          <a:ext cx="7821390" cy="5867400"/>
        </p:xfrm>
        <a:graphic>
          <a:graphicData uri="http://schemas.openxmlformats.org/presentationml/2006/ole">
            <p:oleObj spid="_x0000_s63490" name="Acrobat Document" r:id="rId3" imgW="6857143" imgH="5144218" progId="AcroExch.Document.7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" y="152400"/>
            <a:ext cx="9007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Tapping is not quantitative, yet very selective:</a:t>
            </a:r>
          </a:p>
          <a:p>
            <a:r>
              <a:rPr lang="it-IT" dirty="0" smtClean="0"/>
              <a:t>a</a:t>
            </a:r>
            <a:r>
              <a:rPr lang="it-IT" dirty="0" smtClean="0"/>
              <a:t>mplyfing  dark fringe existing structures, allowed straighforward identification of culprit optics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77787" y="93662"/>
          <a:ext cx="8913813" cy="6688138"/>
        </p:xfrm>
        <a:graphic>
          <a:graphicData uri="http://schemas.openxmlformats.org/presentationml/2006/ole">
            <p:oleObj spid="_x0000_s46082" name="Acrobat Document" r:id="rId3" imgW="6857143" imgH="5144218" progId="AcroExch.Document.7">
              <p:embed/>
            </p:oleObj>
          </a:graphicData>
        </a:graphic>
      </p:graphicFrame>
      <p:pic>
        <p:nvPicPr>
          <p:cNvPr id="6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143000"/>
            <a:ext cx="2895600" cy="2060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5715000" y="1554162"/>
            <a:ext cx="457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old</a:t>
            </a: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7239000" y="1600200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new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76200" y="76200"/>
          <a:ext cx="8913813" cy="6686550"/>
        </p:xfrm>
        <a:graphic>
          <a:graphicData uri="http://schemas.openxmlformats.org/presentationml/2006/ole">
            <p:oleObj spid="_x0000_s64514" name="Acrobat Document" r:id="rId3" imgW="6857143" imgH="5144218" progId="AcroExch.Document.7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04800"/>
            <a:ext cx="6400800" cy="990600"/>
          </a:xfrm>
          <a:solidFill>
            <a:srgbClr val="5E9CF8"/>
          </a:solidFill>
        </p:spPr>
        <p:txBody>
          <a:bodyPr>
            <a:noAutofit/>
          </a:bodyPr>
          <a:lstStyle/>
          <a:p>
            <a:r>
              <a:rPr lang="it-IT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Acoustic injections / beam dump on NE bench </a:t>
            </a:r>
            <a:endParaRPr lang="it-IT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18966" y="7010400"/>
            <a:ext cx="620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ratio</a:t>
            </a:r>
            <a:endParaRPr lang="it-IT" dirty="0"/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4" cstate="print"/>
          <a:srcRect b="32790"/>
          <a:stretch>
            <a:fillRect/>
          </a:stretch>
        </p:blipFill>
        <p:spPr bwMode="auto">
          <a:xfrm>
            <a:off x="5264150" y="3156250"/>
            <a:ext cx="3803650" cy="33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638800" y="5029200"/>
            <a:ext cx="127599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Dark fringe </a:t>
            </a:r>
            <a:endParaRPr lang="it-IT" dirty="0"/>
          </a:p>
        </p:txBody>
      </p:sp>
      <p:sp>
        <p:nvSpPr>
          <p:cNvPr id="16" name="TextBox 15"/>
          <p:cNvSpPr txBox="1"/>
          <p:nvPr/>
        </p:nvSpPr>
        <p:spPr>
          <a:xfrm>
            <a:off x="5562600" y="3352800"/>
            <a:ext cx="204004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Piezo-acc. on </a:t>
            </a:r>
            <a:r>
              <a:rPr lang="it-IT" dirty="0" smtClean="0"/>
              <a:t>bench</a:t>
            </a:r>
            <a:endParaRPr lang="it-IT" dirty="0" smtClean="0"/>
          </a:p>
        </p:txBody>
      </p:sp>
      <p:sp>
        <p:nvSpPr>
          <p:cNvPr id="24" name="Rectangle 23"/>
          <p:cNvSpPr/>
          <p:nvPr/>
        </p:nvSpPr>
        <p:spPr>
          <a:xfrm>
            <a:off x="3429000" y="1371600"/>
            <a:ext cx="5486400" cy="1752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Content Placeholder 11" descr="speaker2.pn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 flipH="1">
            <a:off x="3429000" y="3048000"/>
            <a:ext cx="1676400" cy="1196239"/>
          </a:xfrm>
        </p:spPr>
      </p:pic>
      <p:pic>
        <p:nvPicPr>
          <p:cNvPr id="22" name="Content Placeholder 11" descr="speaker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3429000" y="4419600"/>
            <a:ext cx="1676400" cy="119623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733800" y="1390471"/>
            <a:ext cx="4572000" cy="1200329"/>
          </a:xfrm>
          <a:prstGeom prst="rect">
            <a:avLst/>
          </a:prstGeom>
          <a:ln w="38100">
            <a:solidFill>
              <a:srgbClr val="009AD0"/>
            </a:solidFill>
          </a:ln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Description of the test:</a:t>
            </a:r>
            <a:b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1)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Injection of acoustic white noise between 50 and 1000 Hz with 2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speakers;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…..</a:t>
            </a:r>
            <a:endParaRPr lang="it-IT" dirty="0"/>
          </a:p>
        </p:txBody>
      </p:sp>
      <p:sp>
        <p:nvSpPr>
          <p:cNvPr id="21" name="TextBox 20"/>
          <p:cNvSpPr txBox="1"/>
          <p:nvPr/>
        </p:nvSpPr>
        <p:spPr>
          <a:xfrm>
            <a:off x="6781800" y="2277070"/>
            <a:ext cx="1860381" cy="923330"/>
          </a:xfrm>
          <a:prstGeom prst="rect">
            <a:avLst/>
          </a:prstGeom>
          <a:solidFill>
            <a:srgbClr val="D99694">
              <a:alpha val="75000"/>
            </a:srgbClr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Sound pressure</a:t>
            </a:r>
          </a:p>
          <a:p>
            <a:r>
              <a:rPr lang="it-IT" dirty="0" smtClean="0"/>
              <a:t>s</a:t>
            </a:r>
            <a:r>
              <a:rPr lang="it-IT" dirty="0" smtClean="0"/>
              <a:t>hakes the bench </a:t>
            </a:r>
          </a:p>
          <a:p>
            <a:r>
              <a:rPr lang="it-IT" dirty="0" smtClean="0"/>
              <a:t>and optics on it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0" y="1290638"/>
            <a:ext cx="3462338" cy="5567362"/>
            <a:chOff x="0" y="1290638"/>
            <a:chExt cx="3462338" cy="5567362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1290638"/>
              <a:ext cx="3462338" cy="5567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5" name="Group 24"/>
            <p:cNvGrpSpPr/>
            <p:nvPr/>
          </p:nvGrpSpPr>
          <p:grpSpPr>
            <a:xfrm>
              <a:off x="457200" y="5281136"/>
              <a:ext cx="1828800" cy="1119664"/>
              <a:chOff x="457200" y="5281136"/>
              <a:chExt cx="1828800" cy="1119664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457200" y="5281136"/>
                <a:ext cx="1828800" cy="73866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it-IT" sz="1400" b="1" dirty="0" smtClean="0">
                    <a:latin typeface="Arial" charset="0"/>
                  </a:rPr>
                  <a:t>Environmental  monitoring:</a:t>
                </a:r>
              </a:p>
              <a:p>
                <a:r>
                  <a:rPr lang="it-IT" sz="1400" dirty="0" smtClean="0">
                    <a:latin typeface="Arial" charset="0"/>
                  </a:rPr>
                  <a:t>- Piezo acc. Vertical</a:t>
                </a:r>
                <a:endParaRPr lang="it-IT" sz="1400" dirty="0" smtClean="0">
                  <a:latin typeface="Arial" charset="0"/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1219200" y="6096000"/>
                <a:ext cx="304800" cy="304800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Acoustic injections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white </a:t>
            </a:r>
            <a:r>
              <a:rPr lang="it-IT" dirty="0" smtClean="0"/>
              <a:t>wide band 50Hz - kHz</a:t>
            </a:r>
            <a:endParaRPr lang="it-IT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76200" y="76200"/>
          <a:ext cx="8913813" cy="6686550"/>
        </p:xfrm>
        <a:graphic>
          <a:graphicData uri="http://schemas.openxmlformats.org/presentationml/2006/ole">
            <p:oleObj spid="_x0000_s40961" name="Acrobat Document" r:id="rId3" imgW="6857143" imgH="5144218" progId="AcroExch.Document.7">
              <p:embed/>
            </p:oleObj>
          </a:graphicData>
        </a:graphic>
      </p:graphicFrame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/>
          <a:p>
            <a:r>
              <a:rPr lang="en-GB"/>
              <a:t>23-01-07</a:t>
            </a:r>
          </a:p>
          <a:p>
            <a:endParaRPr lang="it-IT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90638"/>
            <a:ext cx="3462338" cy="556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1924050" y="4365625"/>
            <a:ext cx="228600" cy="0"/>
          </a:xfrm>
          <a:prstGeom prst="line">
            <a:avLst/>
          </a:prstGeom>
          <a:noFill/>
          <a:ln w="1936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2481263" y="4668838"/>
            <a:ext cx="228600" cy="0"/>
          </a:xfrm>
          <a:prstGeom prst="line">
            <a:avLst/>
          </a:prstGeom>
          <a:noFill/>
          <a:ln w="1936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2416175" y="4441825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2" name="Rectangle 11"/>
          <p:cNvSpPr/>
          <p:nvPr/>
        </p:nvSpPr>
        <p:spPr>
          <a:xfrm>
            <a:off x="3429000" y="1524000"/>
            <a:ext cx="1752600" cy="167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TextBox 15"/>
          <p:cNvSpPr txBox="1"/>
          <p:nvPr/>
        </p:nvSpPr>
        <p:spPr>
          <a:xfrm>
            <a:off x="8225316" y="5308946"/>
            <a:ext cx="620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ratio</a:t>
            </a:r>
            <a:endParaRPr lang="it-IT" dirty="0"/>
          </a:p>
        </p:txBody>
      </p:sp>
      <p:sp>
        <p:nvSpPr>
          <p:cNvPr id="17" name="Rectangle 16"/>
          <p:cNvSpPr/>
          <p:nvPr/>
        </p:nvSpPr>
        <p:spPr>
          <a:xfrm>
            <a:off x="457200" y="5281136"/>
            <a:ext cx="1828800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 smtClean="0">
                <a:latin typeface="Arial" charset="0"/>
              </a:rPr>
              <a:t>Environmental  monitoring:</a:t>
            </a:r>
          </a:p>
          <a:p>
            <a:r>
              <a:rPr lang="it-IT" sz="1400" dirty="0" smtClean="0">
                <a:latin typeface="Arial" charset="0"/>
              </a:rPr>
              <a:t>- Piezo acc. Vertical</a:t>
            </a:r>
            <a:endParaRPr lang="it-IT" sz="1400" dirty="0" smtClean="0"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219200" y="6096000"/>
            <a:ext cx="304800" cy="304800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5" cstate="print"/>
          <a:srcRect t="5152"/>
          <a:stretch>
            <a:fillRect/>
          </a:stretch>
        </p:blipFill>
        <p:spPr bwMode="auto">
          <a:xfrm>
            <a:off x="3413760" y="3276600"/>
            <a:ext cx="573024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4041292" y="5486400"/>
            <a:ext cx="28929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Purple to brown:</a:t>
            </a:r>
          </a:p>
          <a:p>
            <a:r>
              <a:rPr lang="it-IT" sz="1600" dirty="0" smtClean="0"/>
              <a:t>b</a:t>
            </a:r>
            <a:r>
              <a:rPr lang="it-IT" sz="1600" dirty="0" smtClean="0"/>
              <a:t>eam dumped at different </a:t>
            </a:r>
          </a:p>
          <a:p>
            <a:r>
              <a:rPr lang="it-IT" sz="1600" dirty="0" smtClean="0"/>
              <a:t>locations, excluding more and </a:t>
            </a:r>
          </a:p>
          <a:p>
            <a:r>
              <a:rPr lang="it-IT" sz="1600" dirty="0" smtClean="0"/>
              <a:t>more optics from the beam path</a:t>
            </a:r>
            <a:endParaRPr lang="it-IT" sz="1600" dirty="0"/>
          </a:p>
        </p:txBody>
      </p:sp>
      <p:sp>
        <p:nvSpPr>
          <p:cNvPr id="23" name="Rectangle 22"/>
          <p:cNvSpPr/>
          <p:nvPr/>
        </p:nvSpPr>
        <p:spPr>
          <a:xfrm>
            <a:off x="3581400" y="1371600"/>
            <a:ext cx="5334000" cy="190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733800" y="1418272"/>
            <a:ext cx="4724400" cy="14773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Description of the test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…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Dumped the beam at 3 different positions: after L73, after L72 and after L71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Repeat acoustic injection, same sound level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nd COMPARE noise level in dark fringe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3200400"/>
            <a:ext cx="127599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Dark fringe </a:t>
            </a: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Second round investigations:</a:t>
            </a:r>
          </a:p>
          <a:p>
            <a:pPr>
              <a:buNone/>
            </a:pPr>
            <a:r>
              <a:rPr lang="it-IT" dirty="0" smtClean="0"/>
              <a:t>Measure of G using our medium/small size shakers</a:t>
            </a:r>
          </a:p>
          <a:p>
            <a:pPr lvl="3">
              <a:buNone/>
            </a:pPr>
            <a:r>
              <a:rPr lang="it-IT" u="sng" dirty="0" smtClean="0"/>
              <a:t>Advantage of shakers:</a:t>
            </a:r>
          </a:p>
          <a:p>
            <a:pPr lvl="3">
              <a:buNone/>
            </a:pPr>
            <a:r>
              <a:rPr lang="it-IT" dirty="0" smtClean="0"/>
              <a:t>Reproducible noise, allow quantitative measurements</a:t>
            </a:r>
          </a:p>
          <a:p>
            <a:pPr lvl="3">
              <a:buNone/>
            </a:pPr>
            <a:r>
              <a:rPr lang="it-IT" u="sng" dirty="0" smtClean="0"/>
              <a:t>Advantages wrt loudspeakers:</a:t>
            </a:r>
          </a:p>
          <a:p>
            <a:pPr lvl="3"/>
            <a:r>
              <a:rPr lang="it-IT" dirty="0" smtClean="0"/>
              <a:t>Shaker give access to bit lower frequency, down to ≈10Hz</a:t>
            </a:r>
          </a:p>
          <a:p>
            <a:pPr lvl="3"/>
            <a:r>
              <a:rPr lang="it-IT" dirty="0" smtClean="0"/>
              <a:t>Shaker noise can be better confined than acoustic noise (expecially while we did not have yet acoustic enclosures around benches) </a:t>
            </a:r>
          </a:p>
          <a:p>
            <a:pPr lvl="3">
              <a:buNone/>
            </a:pPr>
            <a:r>
              <a:rPr lang="it-IT" u="sng" dirty="0" smtClean="0"/>
              <a:t>Limitations:</a:t>
            </a:r>
          </a:p>
          <a:p>
            <a:pPr lvl="3"/>
            <a:r>
              <a:rPr lang="it-IT" dirty="0" smtClean="0"/>
              <a:t>Not selective, </a:t>
            </a:r>
          </a:p>
          <a:p>
            <a:pPr lvl="3">
              <a:buNone/>
            </a:pPr>
            <a:r>
              <a:rPr lang="it-IT" dirty="0" smtClean="0"/>
              <a:t>     i.e. good/sufficiently-good for exciting whole benches / tower tanks / link tubes,  but won’t work for single optical components, nor for in vacuum suspended baffles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it-IT" dirty="0" smtClean="0"/>
              <a:t>Back-scattered light </a:t>
            </a:r>
            <a:r>
              <a:rPr lang="it-IT" dirty="0" smtClean="0"/>
              <a:t>modelling</a:t>
            </a:r>
            <a:endParaRPr lang="it-IT" dirty="0"/>
          </a:p>
        </p:txBody>
      </p:sp>
      <p:grpSp>
        <p:nvGrpSpPr>
          <p:cNvPr id="7" name="Group 42"/>
          <p:cNvGrpSpPr>
            <a:grpSpLocks/>
          </p:cNvGrpSpPr>
          <p:nvPr/>
        </p:nvGrpSpPr>
        <p:grpSpPr bwMode="auto">
          <a:xfrm>
            <a:off x="1524000" y="1295400"/>
            <a:ext cx="6019800" cy="1981224"/>
            <a:chOff x="5143500" y="5572125"/>
            <a:chExt cx="4000500" cy="1285875"/>
          </a:xfrm>
        </p:grpSpPr>
        <p:sp>
          <p:nvSpPr>
            <p:cNvPr id="8" name="Horizontal Scroll 7"/>
            <p:cNvSpPr/>
            <p:nvPr/>
          </p:nvSpPr>
          <p:spPr>
            <a:xfrm>
              <a:off x="5143500" y="5572125"/>
              <a:ext cx="4000500" cy="1285875"/>
            </a:xfrm>
            <a:prstGeom prst="horizontalScroll">
              <a:avLst/>
            </a:prstGeom>
            <a:solidFill>
              <a:schemeClr val="accent1">
                <a:alpha val="3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aphicFrame>
          <p:nvGraphicFramePr>
            <p:cNvPr id="9" name="Object 7"/>
            <p:cNvGraphicFramePr>
              <a:graphicFrameLocks noChangeAspect="1"/>
            </p:cNvGraphicFramePr>
            <p:nvPr/>
          </p:nvGraphicFramePr>
          <p:xfrm>
            <a:off x="5740634" y="5812194"/>
            <a:ext cx="2953311" cy="820148"/>
          </p:xfrm>
          <a:graphic>
            <a:graphicData uri="http://schemas.openxmlformats.org/presentationml/2006/ole">
              <p:oleObj spid="_x0000_s5122" name="Equation" r:id="rId3" imgW="1460160" imgH="406080" progId="Equation.3">
                <p:embed/>
              </p:oleObj>
            </a:graphicData>
          </a:graphic>
        </p:graphicFrame>
      </p:grpSp>
      <p:sp>
        <p:nvSpPr>
          <p:cNvPr id="11" name="Oval 51"/>
          <p:cNvSpPr>
            <a:spLocks noChangeArrowheads="1"/>
          </p:cNvSpPr>
          <p:nvPr/>
        </p:nvSpPr>
        <p:spPr bwMode="auto">
          <a:xfrm>
            <a:off x="5791199" y="1905000"/>
            <a:ext cx="914400" cy="914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51"/>
          <p:cNvSpPr>
            <a:spLocks noChangeArrowheads="1"/>
          </p:cNvSpPr>
          <p:nvPr/>
        </p:nvSpPr>
        <p:spPr bwMode="auto">
          <a:xfrm>
            <a:off x="3505199" y="1905000"/>
            <a:ext cx="914400" cy="914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38400" y="3200400"/>
            <a:ext cx="4093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X(t) = scatterer displacement along beam</a:t>
            </a:r>
            <a:endParaRPr lang="it-IT" dirty="0"/>
          </a:p>
        </p:txBody>
      </p:sp>
      <p:sp>
        <p:nvSpPr>
          <p:cNvPr id="18" name="TextBox 17"/>
          <p:cNvSpPr txBox="1"/>
          <p:nvPr/>
        </p:nvSpPr>
        <p:spPr>
          <a:xfrm>
            <a:off x="609600" y="3657600"/>
            <a:ext cx="7848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Investigation method:</a:t>
            </a:r>
          </a:p>
          <a:p>
            <a:r>
              <a:rPr lang="it-IT" dirty="0" smtClean="0"/>
              <a:t>If we excite x(t) so to produce a measurable effect in the dark fringe </a:t>
            </a:r>
          </a:p>
          <a:p>
            <a:r>
              <a:rPr lang="it-IT" dirty="0" smtClean="0"/>
              <a:t>AND we have an  accurate measurement of x(t) </a:t>
            </a:r>
          </a:p>
          <a:p>
            <a:pPr>
              <a:buFont typeface="Wingdings" pitchFamily="2" charset="2"/>
              <a:buChar char="à"/>
            </a:pPr>
            <a:r>
              <a:rPr lang="it-IT" dirty="0" smtClean="0">
                <a:sym typeface="Wingdings" pitchFamily="2" charset="2"/>
              </a:rPr>
              <a:t> We can measure G  </a:t>
            </a:r>
          </a:p>
          <a:p>
            <a:endParaRPr lang="it-IT" dirty="0" smtClean="0">
              <a:sym typeface="Wingdings" pitchFamily="2" charset="2"/>
            </a:endParaRPr>
          </a:p>
          <a:p>
            <a:endParaRPr lang="it-IT" dirty="0" smtClean="0"/>
          </a:p>
          <a:p>
            <a:r>
              <a:rPr lang="it-IT" dirty="0" smtClean="0"/>
              <a:t>A measure of G helps in: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</a:t>
            </a:r>
            <a:r>
              <a:rPr lang="it-IT" dirty="0" smtClean="0"/>
              <a:t> identify mostly coupled locations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</a:t>
            </a:r>
            <a:r>
              <a:rPr lang="it-IT" dirty="0" smtClean="0"/>
              <a:t> to check mitigation progresses (comparing before and after)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</a:t>
            </a:r>
            <a:r>
              <a:rPr lang="it-IT" dirty="0" smtClean="0"/>
              <a:t> to determine the impact of the noise on the actual sensitivity </a:t>
            </a:r>
            <a:r>
              <a:rPr lang="it-IT" u="sng" dirty="0" smtClean="0"/>
              <a:t>by projecting </a:t>
            </a:r>
            <a:r>
              <a:rPr lang="it-IT" dirty="0" smtClean="0"/>
              <a:t>the quiet noise condition (undisturbed x(t)) </a:t>
            </a:r>
            <a:endParaRPr lang="it-IT" dirty="0"/>
          </a:p>
        </p:txBody>
      </p:sp>
      <p:sp>
        <p:nvSpPr>
          <p:cNvPr id="19" name="TextBox 46"/>
          <p:cNvSpPr txBox="1">
            <a:spLocks noChangeArrowheads="1"/>
          </p:cNvSpPr>
          <p:nvPr/>
        </p:nvSpPr>
        <p:spPr bwMode="auto">
          <a:xfrm>
            <a:off x="3200400" y="4876800"/>
            <a:ext cx="15001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 i="1" dirty="0">
                <a:solidFill>
                  <a:srgbClr val="FF0000"/>
                </a:solidFill>
              </a:rPr>
              <a:t>G</a:t>
            </a:r>
            <a:r>
              <a:rPr lang="it-IT" sz="2400" i="1" dirty="0"/>
              <a:t> </a:t>
            </a:r>
            <a:r>
              <a:rPr lang="it-IT" sz="2400" i="1" dirty="0">
                <a:sym typeface="Symbol" pitchFamily="18" charset="2"/>
              </a:rPr>
              <a:t> </a:t>
            </a:r>
            <a:r>
              <a:rPr lang="it-IT" sz="2400" b="1" i="1" dirty="0">
                <a:solidFill>
                  <a:srgbClr val="00B050"/>
                </a:solidFill>
                <a:sym typeface="Symbol" pitchFamily="18" charset="2"/>
              </a:rPr>
              <a:t>K</a:t>
            </a:r>
            <a:r>
              <a:rPr lang="it-IT" sz="2400" i="1" dirty="0">
                <a:sym typeface="Symbol" pitchFamily="18" charset="2"/>
              </a:rPr>
              <a:t> </a:t>
            </a:r>
            <a:r>
              <a:rPr lang="it-IT" sz="2400" i="1" dirty="0" smtClean="0">
                <a:solidFill>
                  <a:srgbClr val="0A69F4"/>
                </a:solidFill>
                <a:sym typeface="Symbol" pitchFamily="18" charset="2"/>
              </a:rPr>
              <a:t>f</a:t>
            </a:r>
            <a:r>
              <a:rPr lang="it-IT" sz="2400" i="1" baseline="-25000" dirty="0" smtClean="0">
                <a:solidFill>
                  <a:srgbClr val="0A69F4"/>
                </a:solidFill>
                <a:sym typeface="Symbol" pitchFamily="18" charset="2"/>
              </a:rPr>
              <a:t>sc</a:t>
            </a:r>
            <a:endParaRPr lang="en-US" sz="2400" i="1" baseline="-25000" dirty="0">
              <a:solidFill>
                <a:srgbClr val="0A69F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it-IT" dirty="0" smtClean="0"/>
              <a:t>Seismometer on benches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525963"/>
          </a:xfrm>
        </p:spPr>
        <p:txBody>
          <a:bodyPr>
            <a:normAutofit/>
          </a:bodyPr>
          <a:lstStyle/>
          <a:p>
            <a:r>
              <a:rPr lang="it-IT" sz="2400" dirty="0" smtClean="0"/>
              <a:t>Improved</a:t>
            </a:r>
            <a:r>
              <a:rPr lang="it-IT" sz="2400" dirty="0" smtClean="0"/>
              <a:t> monitor of bench motion </a:t>
            </a:r>
            <a:r>
              <a:rPr lang="it-IT" sz="2400" i="1" dirty="0" smtClean="0"/>
              <a:t>(horizontal, along beam)</a:t>
            </a:r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u="sng" dirty="0" smtClean="0"/>
              <a:t>Episensor </a:t>
            </a:r>
            <a:r>
              <a:rPr lang="it-IT" sz="2400" u="sng" dirty="0" smtClean="0"/>
              <a:t>FBA </a:t>
            </a:r>
            <a:r>
              <a:rPr lang="it-IT" sz="2400" u="sng" dirty="0" smtClean="0"/>
              <a:t>ES-T Kinemetrics</a:t>
            </a:r>
            <a:endParaRPr lang="it-IT" sz="2400" u="sng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934200" y="6477000"/>
            <a:ext cx="2133600" cy="381000"/>
          </a:xfrm>
        </p:spPr>
        <p:txBody>
          <a:bodyPr/>
          <a:lstStyle/>
          <a:p>
            <a:fld id="{90A90FF3-AD2F-43A0-9AA4-8F8C312CF091}" type="slidenum">
              <a:rPr lang="en-US"/>
              <a:pPr/>
              <a:t>23</a:t>
            </a:fld>
            <a:endParaRPr lang="en-US"/>
          </a:p>
        </p:txBody>
      </p:sp>
      <p:sp>
        <p:nvSpPr>
          <p:cNvPr id="37890" name="AutoShape 2" descr="https://tds.ego-gw.it/itf/hwii/images/topology/Episensor%20FBA%20ES%20T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7892" name="AutoShape 4" descr="https://tds.ego-gw.it/itf/hwii/images/topology/Episensor%20FBA%20ES%20T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6" name="Picture 15" descr="Episensor FBA ES 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2438400"/>
            <a:ext cx="2306411" cy="2152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09600" y="4648200"/>
            <a:ext cx="3373424" cy="16312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000" dirty="0" smtClean="0"/>
              <a:t> Tri-axial</a:t>
            </a:r>
          </a:p>
          <a:p>
            <a:pPr>
              <a:buFont typeface="Arial" pitchFamily="34" charset="0"/>
              <a:buChar char="•"/>
            </a:pPr>
            <a:r>
              <a:rPr lang="it-IT" sz="2000" dirty="0" smtClean="0"/>
              <a:t> </a:t>
            </a:r>
            <a:r>
              <a:rPr lang="it-IT" sz="2000" dirty="0" smtClean="0"/>
              <a:t>Accelation output 10V/0.25g </a:t>
            </a:r>
          </a:p>
          <a:p>
            <a:pPr>
              <a:buFont typeface="Arial" pitchFamily="34" charset="0"/>
              <a:buChar char="•"/>
            </a:pPr>
            <a:r>
              <a:rPr lang="it-IT" sz="2000" dirty="0" smtClean="0"/>
              <a:t> 0.2Hz to 100Hz (effective)</a:t>
            </a:r>
          </a:p>
          <a:p>
            <a:pPr>
              <a:buFont typeface="Arial" pitchFamily="34" charset="0"/>
              <a:buChar char="•"/>
            </a:pPr>
            <a:r>
              <a:rPr lang="it-IT" sz="2000" dirty="0" smtClean="0"/>
              <a:t> 1.8 </a:t>
            </a:r>
            <a:r>
              <a:rPr lang="it-IT" sz="2000" dirty="0" smtClean="0"/>
              <a:t>kg </a:t>
            </a:r>
            <a:endParaRPr lang="it-IT" sz="2000" dirty="0" smtClean="0"/>
          </a:p>
          <a:p>
            <a:pPr>
              <a:buFont typeface="Arial" pitchFamily="34" charset="0"/>
              <a:buChar char="•"/>
            </a:pPr>
            <a:r>
              <a:rPr lang="it-IT" sz="2000" dirty="0" smtClean="0"/>
              <a:t> </a:t>
            </a:r>
            <a:r>
              <a:rPr lang="it-IT" sz="2000" dirty="0" smtClean="0"/>
              <a:t>155dB dynamic range</a:t>
            </a:r>
            <a:endParaRPr lang="it-IT" sz="2000" dirty="0" smtClean="0"/>
          </a:p>
        </p:txBody>
      </p:sp>
      <p:pic>
        <p:nvPicPr>
          <p:cNvPr id="18" name="Picture 17" descr="huddle_episensore.png"/>
          <p:cNvPicPr>
            <a:picLocks noChangeAspect="1"/>
          </p:cNvPicPr>
          <p:nvPr/>
        </p:nvPicPr>
        <p:blipFill>
          <a:blip r:embed="rId3" cstate="print"/>
          <a:srcRect l="5956" r="6949"/>
          <a:stretch>
            <a:fillRect/>
          </a:stretch>
        </p:blipFill>
        <p:spPr>
          <a:xfrm>
            <a:off x="4530670" y="1523999"/>
            <a:ext cx="4613330" cy="533400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three_QUIETs_NEB_Feb2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28600" y="1525694"/>
            <a:ext cx="6934200" cy="5332306"/>
          </a:xfrm>
          <a:prstGeom prst="rect">
            <a:avLst/>
          </a:prstGeom>
          <a:noFill/>
          <a:ln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Bench horizontal movement </a:t>
            </a:r>
            <a:endParaRPr lang="it-IT" dirty="0"/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2667000" y="1219200"/>
            <a:ext cx="3962400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t-IT" sz="1600" dirty="0" smtClean="0"/>
              <a:t>Episensor NE bench, N-S displacement</a:t>
            </a:r>
            <a:endParaRPr lang="en-US" sz="1600" dirty="0"/>
          </a:p>
        </p:txBody>
      </p:sp>
      <p:sp>
        <p:nvSpPr>
          <p:cNvPr id="9" name="Line 21"/>
          <p:cNvSpPr>
            <a:spLocks noChangeShapeType="1"/>
          </p:cNvSpPr>
          <p:nvPr/>
        </p:nvSpPr>
        <p:spPr bwMode="auto">
          <a:xfrm flipV="1">
            <a:off x="1524000" y="2971800"/>
            <a:ext cx="576262" cy="1152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1295400" y="4267200"/>
            <a:ext cx="21367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cs typeface="Times New Roman" charset="0"/>
              </a:rPr>
              <a:t>~</a:t>
            </a:r>
            <a:r>
              <a:rPr lang="it-IT" dirty="0"/>
              <a:t>300mHz</a:t>
            </a:r>
          </a:p>
          <a:p>
            <a:r>
              <a:rPr lang="it-IT" dirty="0"/>
              <a:t>Seismic noise</a:t>
            </a:r>
          </a:p>
          <a:p>
            <a:r>
              <a:rPr lang="it-IT" dirty="0"/>
              <a:t>from sea waves</a:t>
            </a:r>
          </a:p>
          <a:p>
            <a:r>
              <a:rPr lang="it-IT" dirty="0"/>
              <a:t>(“microseism”) </a:t>
            </a:r>
          </a:p>
        </p:txBody>
      </p:sp>
      <p:pic>
        <p:nvPicPr>
          <p:cNvPr id="13" name="Picture 2" descr="A0_premiere_freq_25_Hz"/>
          <p:cNvPicPr>
            <a:picLocks noChangeAspect="1" noChangeArrowheads="1"/>
          </p:cNvPicPr>
          <p:nvPr/>
        </p:nvPicPr>
        <p:blipFill>
          <a:blip r:embed="rId3" cstate="print"/>
          <a:srcRect l="24915" t="22012" r="19075" b="6072"/>
          <a:stretch>
            <a:fillRect/>
          </a:stretch>
        </p:blipFill>
        <p:spPr bwMode="auto">
          <a:xfrm>
            <a:off x="6178989" y="2895600"/>
            <a:ext cx="2965011" cy="195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6629400" y="2438400"/>
            <a:ext cx="2198743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Table “rocking modes</a:t>
            </a:r>
          </a:p>
        </p:txBody>
      </p:sp>
      <p:sp>
        <p:nvSpPr>
          <p:cNvPr id="11" name="Oval 10"/>
          <p:cNvSpPr/>
          <p:nvPr/>
        </p:nvSpPr>
        <p:spPr>
          <a:xfrm>
            <a:off x="4800600" y="3733800"/>
            <a:ext cx="1371600" cy="14478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Line 21"/>
          <p:cNvSpPr>
            <a:spLocks noChangeShapeType="1"/>
          </p:cNvSpPr>
          <p:nvPr/>
        </p:nvSpPr>
        <p:spPr bwMode="auto">
          <a:xfrm flipH="1">
            <a:off x="5715000" y="3124200"/>
            <a:ext cx="609600" cy="600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6" name="TextBox 15"/>
          <p:cNvSpPr txBox="1"/>
          <p:nvPr/>
        </p:nvSpPr>
        <p:spPr>
          <a:xfrm>
            <a:off x="6705600" y="5105400"/>
            <a:ext cx="21553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All our optical tables </a:t>
            </a:r>
          </a:p>
          <a:p>
            <a:r>
              <a:rPr lang="it-IT" dirty="0" smtClean="0"/>
              <a:t>have these modes</a:t>
            </a:r>
          </a:p>
          <a:p>
            <a:r>
              <a:rPr lang="it-IT" dirty="0" smtClean="0"/>
              <a:t>a</a:t>
            </a:r>
            <a:r>
              <a:rPr lang="it-IT" dirty="0" smtClean="0"/>
              <a:t>round 10-20Hz</a:t>
            </a:r>
          </a:p>
          <a:p>
            <a:r>
              <a:rPr lang="it-IT" dirty="0" smtClean="0"/>
              <a:t>(800kg on legs)</a:t>
            </a:r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it-IT" dirty="0" smtClean="0"/>
              <a:t>The shaker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525963"/>
          </a:xfrm>
        </p:spPr>
        <p:txBody>
          <a:bodyPr/>
          <a:lstStyle/>
          <a:p>
            <a:r>
              <a:rPr lang="it-IT" dirty="0" smtClean="0"/>
              <a:t>B&amp;K mod. 4809 </a:t>
            </a:r>
          </a:p>
          <a:p>
            <a:r>
              <a:rPr lang="it-IT" dirty="0" smtClean="0"/>
              <a:t>then TiraVib mod.51110 </a:t>
            </a:r>
            <a:endParaRPr lang="it-IT" dirty="0"/>
          </a:p>
        </p:txBody>
      </p:sp>
      <p:pic>
        <p:nvPicPr>
          <p:cNvPr id="4" name="Picture 18" descr="smallShak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1725" y="457200"/>
            <a:ext cx="2962275" cy="2519363"/>
          </a:xfrm>
          <a:prstGeom prst="rect">
            <a:avLst/>
          </a:prstGeom>
          <a:noFill/>
        </p:spPr>
      </p:pic>
      <p:pic>
        <p:nvPicPr>
          <p:cNvPr id="5" name="Picture 6" descr="http://www.acoutronic.se/images/vibration/TV511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971800"/>
            <a:ext cx="1981200" cy="2155618"/>
          </a:xfrm>
          <a:prstGeom prst="rect">
            <a:avLst/>
          </a:prstGeom>
          <a:noFill/>
        </p:spPr>
      </p:pic>
      <p:pic>
        <p:nvPicPr>
          <p:cNvPr id="6" name="Picture 5" descr="shaker_BK_480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0277" y="3505200"/>
            <a:ext cx="5001323" cy="29817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8877" y="3603009"/>
            <a:ext cx="435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(g)</a:t>
            </a:r>
            <a:endParaRPr lang="it-IT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2286001"/>
            <a:ext cx="51054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 Weight ≈10 kg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Used in recoil mode, just laying it on table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2kg mass on top helps a bit with low frequencies </a:t>
            </a:r>
            <a:endParaRPr lang="it-IT" dirty="0"/>
          </a:p>
        </p:txBody>
      </p:sp>
      <p:sp>
        <p:nvSpPr>
          <p:cNvPr id="9" name="TextBox 8"/>
          <p:cNvSpPr txBox="1"/>
          <p:nvPr/>
        </p:nvSpPr>
        <p:spPr>
          <a:xfrm>
            <a:off x="1905000" y="35814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B&amp;K 4809</a:t>
            </a:r>
            <a:endParaRPr lang="it-IT" dirty="0"/>
          </a:p>
        </p:txBody>
      </p:sp>
      <p:sp>
        <p:nvSpPr>
          <p:cNvPr id="10" name="TextBox 9"/>
          <p:cNvSpPr txBox="1"/>
          <p:nvPr/>
        </p:nvSpPr>
        <p:spPr>
          <a:xfrm>
            <a:off x="5486400" y="5181600"/>
            <a:ext cx="3657600" cy="14773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Driving signal: Vin(t)=sinus or narrow-band white noise, </a:t>
            </a:r>
          </a:p>
          <a:p>
            <a:r>
              <a:rPr lang="it-IT" dirty="0" smtClean="0"/>
              <a:t>Vin fed through signal generator (at first) then through Virgo DSP (by remote!)</a:t>
            </a:r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r>
              <a:rPr lang="it-IT" dirty="0" smtClean="0"/>
              <a:t>Setup for EIB </a:t>
            </a:r>
            <a:r>
              <a:rPr lang="it-IT" dirty="0"/>
              <a:t>investigations</a:t>
            </a:r>
            <a:endParaRPr lang="en-US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8101012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772" name="Oval 4"/>
          <p:cNvSpPr>
            <a:spLocks noChangeArrowheads="1"/>
          </p:cNvSpPr>
          <p:nvPr/>
        </p:nvSpPr>
        <p:spPr bwMode="auto">
          <a:xfrm>
            <a:off x="1146175" y="4873625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712787" y="5449888"/>
            <a:ext cx="15113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700" b="1" i="1">
                <a:solidFill>
                  <a:srgbClr val="0099FF"/>
                </a:solidFill>
                <a:latin typeface="Times New Roman" pitchFamily="18" charset="0"/>
              </a:rPr>
              <a:t>Shaker</a:t>
            </a:r>
          </a:p>
          <a:p>
            <a:r>
              <a:rPr lang="it-IT" sz="1700" b="1" i="1">
                <a:solidFill>
                  <a:srgbClr val="0099FF"/>
                </a:solidFill>
                <a:latin typeface="Times New Roman" pitchFamily="18" charset="0"/>
              </a:rPr>
              <a:t>In horizontal position</a:t>
            </a:r>
            <a:endParaRPr lang="en-US" sz="1700" b="1" i="1">
              <a:solidFill>
                <a:srgbClr val="0099FF"/>
              </a:solidFill>
              <a:latin typeface="Times New Roman" pitchFamily="18" charset="0"/>
            </a:endParaRP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1254125" y="4081463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785812" y="3432175"/>
            <a:ext cx="15113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700" b="1" i="1">
                <a:solidFill>
                  <a:srgbClr val="0099FF"/>
                </a:solidFill>
                <a:latin typeface="Times New Roman" pitchFamily="18" charset="0"/>
              </a:rPr>
              <a:t>episensor</a:t>
            </a: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1001712" y="4729163"/>
            <a:ext cx="79057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pic>
        <p:nvPicPr>
          <p:cNvPr id="32778" name="Picture 10" descr="DSCN14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3125" y="2136775"/>
            <a:ext cx="3779837" cy="2835275"/>
          </a:xfrm>
          <a:prstGeom prst="rect">
            <a:avLst/>
          </a:prstGeom>
          <a:noFill/>
        </p:spPr>
      </p:pic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461962" y="2928938"/>
            <a:ext cx="1979613" cy="28797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 flipH="1">
            <a:off x="2441575" y="3216275"/>
            <a:ext cx="863600" cy="1444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0" y="-1587"/>
          <a:ext cx="9144000" cy="6859587"/>
        </p:xfrm>
        <a:graphic>
          <a:graphicData uri="http://schemas.openxmlformats.org/presentationml/2006/ole">
            <p:oleObj spid="_x0000_s66562" name="Acrobat Document" r:id="rId3" imgW="6857143" imgH="5144218" progId="AcroExch.Document.7">
              <p:embed/>
            </p:oleObj>
          </a:graphicData>
        </a:graphic>
      </p:graphicFrame>
      <p:pic>
        <p:nvPicPr>
          <p:cNvPr id="5" name="Picture 4" descr="NE_10-20"/>
          <p:cNvPicPr>
            <a:picLocks noChangeAspect="1" noChangeArrowheads="1"/>
          </p:cNvPicPr>
          <p:nvPr/>
        </p:nvPicPr>
        <p:blipFill>
          <a:blip r:embed="rId4" cstate="print"/>
          <a:srcRect l="7915" r="7915" b="30453"/>
          <a:stretch>
            <a:fillRect/>
          </a:stretch>
        </p:blipFill>
        <p:spPr>
          <a:xfrm>
            <a:off x="2209800" y="1710070"/>
            <a:ext cx="6324600" cy="5147930"/>
          </a:xfrm>
          <a:prstGeom prst="rect">
            <a:avLst/>
          </a:prstGeom>
          <a:noFill/>
          <a:ln/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800649" y="1524000"/>
            <a:ext cx="3343351" cy="92333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dirty="0"/>
              <a:t>Bench is </a:t>
            </a:r>
            <a:r>
              <a:rPr lang="it-IT" dirty="0" smtClean="0"/>
              <a:t>excited with white noise </a:t>
            </a:r>
          </a:p>
          <a:p>
            <a:r>
              <a:rPr lang="it-IT" dirty="0" smtClean="0"/>
              <a:t>around 15-20Hz</a:t>
            </a:r>
            <a:endParaRPr lang="it-IT" dirty="0"/>
          </a:p>
          <a:p>
            <a:r>
              <a:rPr lang="it-IT" dirty="0"/>
              <a:t>with Shaker put on top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581400"/>
            <a:ext cx="3124200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Advantages of shaking at the bench modes: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Excite vibration more efficiently,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Maximize impact to dark fringe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Check if bench motion is presently limiting sensitivity</a:t>
            </a:r>
            <a:endParaRPr lang="it-IT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it-IT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0" y="-1587"/>
          <a:ext cx="9144000" cy="6859588"/>
        </p:xfrm>
        <a:graphic>
          <a:graphicData uri="http://schemas.openxmlformats.org/presentationml/2006/ole">
            <p:oleObj spid="_x0000_s41985" name="Acrobat Document" r:id="rId3" imgW="6857143" imgH="5144218" progId="AcroExch.Document.7">
              <p:embed/>
            </p:oleObj>
          </a:graphicData>
        </a:graphic>
      </p:graphicFrame>
      <p:pic>
        <p:nvPicPr>
          <p:cNvPr id="5" name="Picture 5" descr="20367_EIB_new_18_04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788" y="990600"/>
            <a:ext cx="6119812" cy="4927600"/>
          </a:xfrm>
          <a:prstGeom prst="rect">
            <a:avLst/>
          </a:prstGeom>
          <a:noFill/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98437" y="801688"/>
            <a:ext cx="617855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 dirty="0"/>
              <a:t>Improvement on the dark fringe 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24600" y="1371600"/>
            <a:ext cx="2819400" cy="449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6561137" y="4860578"/>
            <a:ext cx="21748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i="1"/>
              <a:t>Up-converted noise</a:t>
            </a:r>
          </a:p>
          <a:p>
            <a:r>
              <a:rPr lang="it-IT" i="1"/>
              <a:t>much reduced </a:t>
            </a:r>
            <a:endParaRPr lang="en-US" i="1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6561137" y="1979266"/>
            <a:ext cx="177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folHlink"/>
                </a:solidFill>
              </a:rPr>
              <a:t>quiet conditions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6561137" y="2626966"/>
            <a:ext cx="2874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noise injection </a:t>
            </a:r>
          </a:p>
          <a:p>
            <a:r>
              <a:rPr lang="en-US">
                <a:solidFill>
                  <a:srgbClr val="FF3300"/>
                </a:solidFill>
              </a:rPr>
              <a:t>before modifications</a:t>
            </a: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564312" y="3574703"/>
            <a:ext cx="19462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noise injection after modifications</a:t>
            </a:r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 flipH="1">
            <a:off x="4470400" y="2268191"/>
            <a:ext cx="2019300" cy="2484437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flipH="1">
            <a:off x="4832350" y="3131791"/>
            <a:ext cx="1657350" cy="13684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 flipH="1">
            <a:off x="4832350" y="3995391"/>
            <a:ext cx="1584325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7" name="Content Placeholder 6"/>
          <p:cNvGraphicFramePr>
            <a:graphicFrameLocks/>
          </p:cNvGraphicFramePr>
          <p:nvPr>
            <p:ph idx="1"/>
          </p:nvPr>
        </p:nvGraphicFramePr>
        <p:xfrm>
          <a:off x="1524000" y="1831181"/>
          <a:ext cx="6096000" cy="4064000"/>
        </p:xfrm>
        <a:graphic>
          <a:graphicData uri="http://schemas.openxmlformats.org/presentationml/2006/ole">
            <p:oleObj spid="_x0000_s70658" name="Acrobat Document" r:id="rId3" imgW="0" imgH="0" progId="AcroExch.Document.7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0" y="-1587"/>
          <a:ext cx="9144000" cy="6859587"/>
        </p:xfrm>
        <a:graphic>
          <a:graphicData uri="http://schemas.openxmlformats.org/presentationml/2006/ole">
            <p:oleObj spid="_x0000_s70659" name="Acrobat Document" r:id="rId4" imgW="6857143" imgH="5144218" progId="AcroExch.Document.7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0" y="3886200"/>
            <a:ext cx="9067800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Picture 3" descr="June24_displ_Inj1.png"/>
          <p:cNvPicPr>
            <a:picLocks noChangeAspect="1"/>
          </p:cNvPicPr>
          <p:nvPr/>
        </p:nvPicPr>
        <p:blipFill>
          <a:blip r:embed="rId5" cstate="print"/>
          <a:srcRect l="450" t="5880" r="8995"/>
          <a:stretch>
            <a:fillRect/>
          </a:stretch>
        </p:blipFill>
        <p:spPr>
          <a:xfrm>
            <a:off x="498854" y="3886200"/>
            <a:ext cx="3539746" cy="2813612"/>
          </a:xfrm>
          <a:prstGeom prst="rect">
            <a:avLst/>
          </a:prstGeom>
        </p:spPr>
      </p:pic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2395526" y="4600580"/>
            <a:ext cx="642937" cy="461962"/>
          </a:xfrm>
          <a:prstGeom prst="rect">
            <a:avLst/>
          </a:prstGeom>
          <a:noFill/>
          <a:ln w="9525">
            <a:solidFill>
              <a:srgbClr val="66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dirty="0"/>
              <a:t>d</a:t>
            </a:r>
            <a:r>
              <a:rPr lang="it-IT" sz="2400" dirty="0" smtClean="0"/>
              <a:t>(t</a:t>
            </a:r>
            <a:r>
              <a:rPr lang="it-IT" sz="2400" dirty="0"/>
              <a:t>)</a:t>
            </a:r>
            <a:endParaRPr lang="en-US" sz="2400" dirty="0"/>
          </a:p>
        </p:txBody>
      </p:sp>
      <p:pic>
        <p:nvPicPr>
          <p:cNvPr id="6" name="Picture 5" descr="June24_Fit_Inj1.png"/>
          <p:cNvPicPr>
            <a:picLocks noChangeAspect="1"/>
          </p:cNvPicPr>
          <p:nvPr/>
        </p:nvPicPr>
        <p:blipFill>
          <a:blip r:embed="rId6" cstate="print"/>
          <a:srcRect l="1347" t="6412" r="8084"/>
          <a:stretch>
            <a:fillRect/>
          </a:stretch>
        </p:blipFill>
        <p:spPr>
          <a:xfrm>
            <a:off x="5124176" y="3657600"/>
            <a:ext cx="4019824" cy="3200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19400" y="0"/>
            <a:ext cx="6324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/>
              <a:t>    Measurement of G factor   </a:t>
            </a:r>
            <a:endParaRPr lang="it-IT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295400" y="3581400"/>
            <a:ext cx="201850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Episensor on bench</a:t>
            </a:r>
            <a:endParaRPr lang="it-IT" dirty="0"/>
          </a:p>
        </p:txBody>
      </p:sp>
      <p:sp>
        <p:nvSpPr>
          <p:cNvPr id="12" name="TextBox 11"/>
          <p:cNvSpPr txBox="1"/>
          <p:nvPr/>
        </p:nvSpPr>
        <p:spPr>
          <a:xfrm>
            <a:off x="7162800" y="3276600"/>
            <a:ext cx="59683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hrec</a:t>
            </a:r>
            <a:endParaRPr lang="it-IT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7772400" cy="1143000"/>
          </a:xfrm>
        </p:spPr>
        <p:txBody>
          <a:bodyPr>
            <a:normAutofit/>
          </a:bodyPr>
          <a:lstStyle/>
          <a:p>
            <a:r>
              <a:rPr lang="it-IT" sz="3600" dirty="0" smtClean="0"/>
              <a:t>Diffused light noise, after VSR1:</a:t>
            </a:r>
            <a:endParaRPr lang="en-US" sz="3600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dirty="0" smtClean="0"/>
              <a:t>8/14</a:t>
            </a:r>
          </a:p>
        </p:txBody>
      </p:sp>
      <p:pic>
        <p:nvPicPr>
          <p:cNvPr id="7" name="Content Placeholder 6" descr="all_upconv_proj_BEFORE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2743" r="7052"/>
          <a:stretch>
            <a:fillRect/>
          </a:stretch>
        </p:blipFill>
        <p:spPr>
          <a:xfrm>
            <a:off x="228600" y="1328281"/>
            <a:ext cx="6246026" cy="5148719"/>
          </a:xfrm>
        </p:spPr>
      </p:pic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1524000" y="1828800"/>
            <a:ext cx="2141933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dirty="0"/>
              <a:t>March 27, 2008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I.Fiori</a:t>
            </a:r>
            <a:r>
              <a:rPr lang="en-US" dirty="0" smtClean="0"/>
              <a:t>, GWDAW14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19400" y="0"/>
            <a:ext cx="6324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/>
              <a:t>    Noise Projection</a:t>
            </a:r>
            <a:endParaRPr lang="it-IT" sz="3200" dirty="0"/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5791200" y="2286000"/>
          <a:ext cx="3194050" cy="696913"/>
        </p:xfrm>
        <a:graphic>
          <a:graphicData uri="http://schemas.openxmlformats.org/presentationml/2006/ole">
            <p:oleObj spid="_x0000_s51201" name="Equation" r:id="rId5" imgW="1688760" imgH="36828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319701" y="3352800"/>
            <a:ext cx="2824299" cy="64633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QUIET bench displacement </a:t>
            </a:r>
          </a:p>
          <a:p>
            <a:r>
              <a:rPr lang="it-IT" dirty="0" smtClean="0"/>
              <a:t>b</a:t>
            </a:r>
            <a:r>
              <a:rPr lang="it-IT" dirty="0" smtClean="0"/>
              <a:t>y episensor</a:t>
            </a:r>
            <a:endParaRPr lang="it-IT" dirty="0"/>
          </a:p>
        </p:txBody>
      </p:sp>
      <p:sp>
        <p:nvSpPr>
          <p:cNvPr id="12" name="Up Arrow 11"/>
          <p:cNvSpPr/>
          <p:nvPr/>
        </p:nvSpPr>
        <p:spPr>
          <a:xfrm>
            <a:off x="8001000" y="2895600"/>
            <a:ext cx="381000" cy="533400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Up Arrow 12"/>
          <p:cNvSpPr/>
          <p:nvPr/>
        </p:nvSpPr>
        <p:spPr>
          <a:xfrm flipV="1">
            <a:off x="6629400" y="1905000"/>
            <a:ext cx="381000" cy="609600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6553200" y="1524000"/>
            <a:ext cx="133260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Measured G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0" y="-76306"/>
          <a:ext cx="9213835" cy="6911976"/>
        </p:xfrm>
        <a:graphic>
          <a:graphicData uri="http://schemas.openxmlformats.org/presentationml/2006/ole">
            <p:oleObj spid="_x0000_s71682" name="Acrobat Document" r:id="rId3" imgW="6857143" imgH="5144218" progId="AcroExch.Document.7">
              <p:embed/>
            </p:oleObj>
          </a:graphicData>
        </a:graphic>
      </p:graphicFrame>
      <p:pic>
        <p:nvPicPr>
          <p:cNvPr id="6" name="Picture 26" descr="e30f6f48720e32f3bfae5735a88deafe"/>
          <p:cNvPicPr>
            <a:picLocks noChangeAspect="1" noChangeArrowheads="1"/>
          </p:cNvPicPr>
          <p:nvPr/>
        </p:nvPicPr>
        <p:blipFill>
          <a:blip r:embed="rId4" cstate="print"/>
          <a:srcRect l="4689" t="1811" r="6096" b="3019"/>
          <a:stretch>
            <a:fillRect/>
          </a:stretch>
        </p:blipFill>
        <p:spPr bwMode="auto">
          <a:xfrm>
            <a:off x="0" y="2498169"/>
            <a:ext cx="5964586" cy="4059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920750" y="4995863"/>
            <a:ext cx="2692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i="1" dirty="0">
                <a:solidFill>
                  <a:srgbClr val="FF3300"/>
                </a:solidFill>
              </a:rPr>
              <a:t>Major noise contribution is associated to the bench mechanical resonances (10-20Hz). </a:t>
            </a:r>
          </a:p>
        </p:txBody>
      </p:sp>
      <p:sp>
        <p:nvSpPr>
          <p:cNvPr id="8" name="Line 29"/>
          <p:cNvSpPr>
            <a:spLocks noChangeShapeType="1"/>
          </p:cNvSpPr>
          <p:nvPr/>
        </p:nvSpPr>
        <p:spPr bwMode="auto">
          <a:xfrm flipV="1">
            <a:off x="2051050" y="4005263"/>
            <a:ext cx="360363" cy="8191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9" name="Line 30"/>
          <p:cNvSpPr>
            <a:spLocks noChangeShapeType="1"/>
          </p:cNvSpPr>
          <p:nvPr/>
        </p:nvSpPr>
        <p:spPr bwMode="auto">
          <a:xfrm flipV="1">
            <a:off x="2771775" y="4581525"/>
            <a:ext cx="547688" cy="431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" name="TextBox 9"/>
          <p:cNvSpPr txBox="1"/>
          <p:nvPr/>
        </p:nvSpPr>
        <p:spPr>
          <a:xfrm>
            <a:off x="2895600" y="-76200"/>
            <a:ext cx="6324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/>
              <a:t>Noise Projection   </a:t>
            </a:r>
            <a:endParaRPr lang="it-IT" sz="3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On-line noise budget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Diffused light projections added to on-line noise budget</a:t>
            </a:r>
            <a:endParaRPr lang="it-IT" dirty="0"/>
          </a:p>
        </p:txBody>
      </p:sp>
      <p:pic>
        <p:nvPicPr>
          <p:cNvPr id="4" name="Picture 3" descr="22839_EnvironmentalNoise_13Apr2009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2743200"/>
            <a:ext cx="57150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857224" y="-71462"/>
            <a:ext cx="7772400" cy="1143001"/>
          </a:xfrm>
        </p:spPr>
        <p:txBody>
          <a:bodyPr/>
          <a:lstStyle/>
          <a:p>
            <a:r>
              <a:rPr lang="it-IT" sz="4000" dirty="0" smtClean="0"/>
              <a:t>intense </a:t>
            </a:r>
            <a:r>
              <a:rPr lang="it-IT" sz="4000" dirty="0" smtClean="0"/>
              <a:t>sea </a:t>
            </a:r>
            <a:r>
              <a:rPr lang="it-IT" sz="4000" dirty="0" smtClean="0"/>
              <a:t>activity</a:t>
            </a:r>
            <a:endParaRPr lang="en-US" sz="4000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57186" y="1000108"/>
            <a:ext cx="7772400" cy="4114800"/>
          </a:xfrm>
        </p:spPr>
        <p:txBody>
          <a:bodyPr/>
          <a:lstStyle/>
          <a:p>
            <a:r>
              <a:rPr lang="en-US" sz="2000" dirty="0" smtClean="0"/>
              <a:t>In bad weather, large micro seismic noise (~10 </a:t>
            </a:r>
            <a:r>
              <a:rPr lang="en-US" sz="2000" dirty="0" smtClean="0">
                <a:sym typeface="Symbol" pitchFamily="18" charset="2"/>
              </a:rPr>
              <a:t></a:t>
            </a:r>
            <a:r>
              <a:rPr lang="en-US" sz="2000" dirty="0" smtClean="0"/>
              <a:t>m @ 0.3 Hz) </a:t>
            </a:r>
          </a:p>
          <a:p>
            <a:pPr>
              <a:buNone/>
            </a:pPr>
            <a:r>
              <a:rPr lang="it-IT" sz="2000" dirty="0" smtClean="0">
                <a:sym typeface="Wingdings" pitchFamily="2" charset="2"/>
              </a:rPr>
              <a:t> &gt;&gt;  </a:t>
            </a:r>
            <a:r>
              <a:rPr lang="it-IT" sz="2000" dirty="0" smtClean="0"/>
              <a:t>Upconversion noise affects sensitivity up to </a:t>
            </a:r>
            <a:r>
              <a:rPr lang="it-IT" sz="2000" dirty="0" smtClean="0">
                <a:sym typeface="Symbol"/>
              </a:rPr>
              <a:t></a:t>
            </a:r>
            <a:r>
              <a:rPr lang="it-IT" sz="2000" dirty="0" smtClean="0"/>
              <a:t>100Hz</a:t>
            </a:r>
            <a:endParaRPr lang="en-US" sz="2000" dirty="0" smtClean="0"/>
          </a:p>
          <a:p>
            <a:r>
              <a:rPr lang="en-US" sz="2000" dirty="0" smtClean="0"/>
              <a:t>Up-conversion model explains reasonably well </a:t>
            </a:r>
            <a:r>
              <a:rPr lang="en-US" sz="2000" i="1" dirty="0" smtClean="0"/>
              <a:t>h</a:t>
            </a:r>
            <a:r>
              <a:rPr lang="en-US" sz="2000" dirty="0" smtClean="0"/>
              <a:t>-</a:t>
            </a:r>
            <a:r>
              <a:rPr lang="en-US" sz="2000" dirty="0" err="1" smtClean="0"/>
              <a:t>rec</a:t>
            </a:r>
            <a:r>
              <a:rPr lang="en-US" sz="2000" dirty="0" smtClean="0"/>
              <a:t> noise increase.</a:t>
            </a:r>
          </a:p>
          <a:p>
            <a:endParaRPr lang="en-US" sz="2000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it-IT" dirty="0" smtClean="0"/>
              <a:t>12/14</a:t>
            </a:r>
            <a:endParaRPr lang="en-US" dirty="0" smtClean="0"/>
          </a:p>
        </p:txBody>
      </p:sp>
      <p:sp>
        <p:nvSpPr>
          <p:cNvPr id="16389" name="Slide Number Placeholder 5"/>
          <p:cNvSpPr txBox="1">
            <a:spLocks/>
          </p:cNvSpPr>
          <p:nvPr/>
        </p:nvSpPr>
        <p:spPr bwMode="auto">
          <a:xfrm>
            <a:off x="6850031" y="6400824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77CA2B9-099D-49F2-8587-4A7DCE9C9558}" type="slidenum">
              <a:rPr lang="fr-FR"/>
              <a:pPr algn="r"/>
              <a:t>33</a:t>
            </a:fld>
            <a:endParaRPr lang="fr-FR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 l="2722" r="22681"/>
          <a:stretch>
            <a:fillRect/>
          </a:stretch>
        </p:blipFill>
        <p:spPr bwMode="auto">
          <a:xfrm>
            <a:off x="4308507" y="2190774"/>
            <a:ext cx="4835525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5"/>
          <p:cNvPicPr>
            <a:picLocks noChangeAspect="1" noChangeArrowheads="1"/>
          </p:cNvPicPr>
          <p:nvPr/>
        </p:nvPicPr>
        <p:blipFill>
          <a:blip r:embed="rId4" cstate="print"/>
          <a:srcRect t="7997"/>
          <a:stretch>
            <a:fillRect/>
          </a:stretch>
        </p:blipFill>
        <p:spPr bwMode="auto">
          <a:xfrm>
            <a:off x="71406" y="2447099"/>
            <a:ext cx="3902075" cy="4044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Line 6"/>
          <p:cNvSpPr>
            <a:spLocks noChangeShapeType="1"/>
          </p:cNvSpPr>
          <p:nvPr/>
        </p:nvSpPr>
        <p:spPr bwMode="auto">
          <a:xfrm flipH="1">
            <a:off x="5546694" y="3214710"/>
            <a:ext cx="712799" cy="1162052"/>
          </a:xfrm>
          <a:prstGeom prst="line">
            <a:avLst/>
          </a:prstGeom>
          <a:noFill/>
          <a:ln w="63500">
            <a:solidFill>
              <a:srgbClr val="F8F200"/>
            </a:solidFill>
            <a:round/>
            <a:headEnd/>
            <a:tailEnd type="stealth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330799" y="2762279"/>
            <a:ext cx="1628972" cy="1015663"/>
          </a:xfrm>
          <a:prstGeom prst="rect">
            <a:avLst/>
          </a:prstGeom>
          <a:solidFill>
            <a:schemeClr val="bg1"/>
          </a:solidFill>
          <a:ln w="25400">
            <a:solidFill>
              <a:srgbClr val="F8F2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Miscoseism</a:t>
            </a:r>
          </a:p>
          <a:p>
            <a:r>
              <a:rPr lang="it-IT" dirty="0" smtClean="0"/>
              <a:t>Upconversion</a:t>
            </a:r>
          </a:p>
          <a:p>
            <a:r>
              <a:rPr lang="it-IT" dirty="0" smtClean="0"/>
              <a:t>shoulder </a:t>
            </a: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202" y="6500834"/>
            <a:ext cx="2895600" cy="357166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I.Fiori</a:t>
            </a:r>
            <a:r>
              <a:rPr lang="en-US" dirty="0" smtClean="0"/>
              <a:t>, GWDAW14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Few Examples of noise hunting</a:t>
            </a:r>
          </a:p>
          <a:p>
            <a:pPr>
              <a:buNone/>
            </a:pPr>
            <a:r>
              <a:rPr lang="it-IT" dirty="0" smtClean="0"/>
              <a:t>w</a:t>
            </a:r>
            <a:r>
              <a:rPr lang="it-IT" dirty="0" smtClean="0"/>
              <a:t>here projection model proved useful</a:t>
            </a:r>
            <a:endParaRPr lang="it-IT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13" y="461963"/>
            <a:ext cx="8410575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62" y="304800"/>
            <a:ext cx="9072080" cy="640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ChangeAspect="1"/>
          </p:cNvGraphicFramePr>
          <p:nvPr>
            <p:ph idx="1"/>
          </p:nvPr>
        </p:nvGraphicFramePr>
        <p:xfrm>
          <a:off x="-44387" y="0"/>
          <a:ext cx="9112188" cy="6835723"/>
        </p:xfrm>
        <a:graphic>
          <a:graphicData uri="http://schemas.openxmlformats.org/presentationml/2006/ole">
            <p:oleObj spid="_x0000_s74755" name="Acrobat Document" r:id="rId4" imgW="6857143" imgH="5144218" progId="AcroExch.Document.7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1000" y="6211669"/>
            <a:ext cx="5831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hlinkClick r:id="rId5"/>
              </a:rPr>
              <a:t>Etalino:</a:t>
            </a:r>
          </a:p>
          <a:p>
            <a:r>
              <a:rPr lang="it-IT" dirty="0" smtClean="0">
                <a:hlinkClick r:id="rId5"/>
              </a:rPr>
              <a:t>https://tds.ego-gw.it/itf/osl_virgo/index.php?callRep=27648</a:t>
            </a:r>
            <a:endParaRPr lang="it-IT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VSR4 preparation – “towers” shaking campaign</a:t>
            </a:r>
            <a:endParaRPr lang="it-IT" dirty="0"/>
          </a:p>
        </p:txBody>
      </p:sp>
      <p:pic>
        <p:nvPicPr>
          <p:cNvPr id="4" name="Content Placeholder 3" descr="27882_DetShak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524000"/>
            <a:ext cx="2102908" cy="1577181"/>
          </a:xfrm>
        </p:spPr>
      </p:pic>
      <p:pic>
        <p:nvPicPr>
          <p:cNvPr id="6" name="Picture 5" descr="28832_towerNI_whiteSc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1371600"/>
            <a:ext cx="5734564" cy="5105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" y="3276600"/>
            <a:ext cx="3276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Shaker on tower base</a:t>
            </a:r>
          </a:p>
          <a:p>
            <a:endParaRPr lang="it-IT" dirty="0" smtClean="0"/>
          </a:p>
          <a:p>
            <a:r>
              <a:rPr lang="it-IT" u="sng" dirty="0" smtClean="0"/>
              <a:t>Injections:</a:t>
            </a:r>
          </a:p>
          <a:p>
            <a:endParaRPr lang="it-IT" u="sng" dirty="0" smtClean="0"/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</a:t>
            </a:r>
            <a:r>
              <a:rPr lang="it-IT" dirty="0" smtClean="0"/>
              <a:t>  Sinus </a:t>
            </a:r>
            <a:r>
              <a:rPr lang="it-IT" dirty="0" smtClean="0">
                <a:sym typeface="Wingdings" pitchFamily="2" charset="2"/>
              </a:rPr>
              <a:t> measure “G” (or Upper Limit)</a:t>
            </a:r>
          </a:p>
          <a:p>
            <a:endParaRPr lang="it-IT" dirty="0" smtClean="0"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smtClean="0">
                <a:sym typeface="Wingdings" pitchFamily="2" charset="2"/>
              </a:rPr>
              <a:t>Random in narrow bands  check  for “close to limiting” noise</a:t>
            </a:r>
            <a:endParaRPr lang="it-IT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6488668"/>
            <a:ext cx="3122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bg1">
                    <a:lumMod val="65000"/>
                  </a:schemeClr>
                </a:solidFill>
              </a:rPr>
              <a:t>I. Fiori , Virgo Week,  June 2011</a:t>
            </a: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43800" y="648866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>
                    <a:lumMod val="65000"/>
                  </a:schemeClr>
                </a:solidFill>
              </a:rPr>
              <a:t>7</a:t>
            </a: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sz="3600" dirty="0" smtClean="0"/>
              <a:t>VSR4 preparation: scattered light noise budget of </a:t>
            </a:r>
            <a:r>
              <a:rPr lang="it-IT" sz="3600" u="sng" dirty="0" smtClean="0"/>
              <a:t>all towers</a:t>
            </a:r>
            <a:endParaRPr lang="it-IT" sz="3600" u="sng" dirty="0"/>
          </a:p>
        </p:txBody>
      </p:sp>
      <p:pic>
        <p:nvPicPr>
          <p:cNvPr id="4" name="Picture 3" descr="29347_DiffusedLightSummar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219200"/>
            <a:ext cx="6400800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24200" y="5943600"/>
            <a:ext cx="549821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it-IT" b="1" dirty="0" smtClean="0"/>
              <a:t>Notice:  “big shaker + episensor” can measure G (or set UpperLimit) about 10 times below actual sensitivity</a:t>
            </a:r>
            <a:endParaRPr lang="it-IT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Preparing for AdV scattered light noise hunting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4648200" cy="5486400"/>
          </a:xfrm>
        </p:spPr>
        <p:txBody>
          <a:bodyPr>
            <a:normAutofit fontScale="92500"/>
          </a:bodyPr>
          <a:lstStyle/>
          <a:p>
            <a:r>
              <a:rPr lang="it-IT" sz="1800" dirty="0" smtClean="0"/>
              <a:t>M</a:t>
            </a:r>
            <a:r>
              <a:rPr lang="it-IT" sz="1800" dirty="0" smtClean="0"/>
              <a:t>onoaxial episensor at critical </a:t>
            </a:r>
          </a:p>
          <a:p>
            <a:pPr>
              <a:buNone/>
            </a:pPr>
            <a:r>
              <a:rPr lang="it-IT" sz="1800" dirty="0" smtClean="0"/>
              <a:t>optical links (n.12)</a:t>
            </a:r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r>
              <a:rPr lang="it-IT" sz="1800" dirty="0" smtClean="0"/>
              <a:t>Mid range accelerometers at tower </a:t>
            </a:r>
          </a:p>
          <a:p>
            <a:pPr>
              <a:buNone/>
            </a:pPr>
            <a:r>
              <a:rPr lang="it-IT" sz="1800" dirty="0" smtClean="0"/>
              <a:t>flanges, benches, cryo-links (n.23)</a:t>
            </a:r>
          </a:p>
          <a:p>
            <a:pPr>
              <a:buNone/>
            </a:pPr>
            <a:endParaRPr lang="it-IT" sz="1800" dirty="0" smtClean="0"/>
          </a:p>
          <a:p>
            <a:r>
              <a:rPr lang="it-IT" sz="1800" dirty="0" smtClean="0"/>
              <a:t>Seismic sensors for in-vacuum baffles</a:t>
            </a:r>
          </a:p>
          <a:p>
            <a:pPr>
              <a:buNone/>
            </a:pPr>
            <a:endParaRPr lang="it-IT" sz="1800" dirty="0" smtClean="0"/>
          </a:p>
          <a:p>
            <a:r>
              <a:rPr lang="it-IT" sz="1800" dirty="0" smtClean="0"/>
              <a:t>Microphones and Episensors at benches (n.10, 7 in CB)</a:t>
            </a:r>
          </a:p>
          <a:p>
            <a:pPr>
              <a:buNone/>
            </a:pPr>
            <a:endParaRPr lang="it-IT" sz="1800" dirty="0" smtClean="0"/>
          </a:p>
          <a:p>
            <a:r>
              <a:rPr lang="it-IT" sz="1800" dirty="0" smtClean="0"/>
              <a:t>Shaker: prepared supports tor towers/links</a:t>
            </a:r>
          </a:p>
          <a:p>
            <a:pPr>
              <a:buNone/>
            </a:pPr>
            <a:r>
              <a:rPr lang="it-IT" sz="1800" dirty="0" smtClean="0"/>
              <a:t>       Be prepared to disentangle effects of shaker’s stray magnetic fields (perform concurrent magnetic injectioons). </a:t>
            </a:r>
          </a:p>
          <a:p>
            <a:r>
              <a:rPr lang="it-IT" sz="1800" dirty="0" smtClean="0"/>
              <a:t>DSP channels dedicated to noise Injection SYS </a:t>
            </a:r>
            <a:endParaRPr lang="it-IT" sz="1800" dirty="0" smtClean="0"/>
          </a:p>
          <a:p>
            <a:pPr>
              <a:buNone/>
            </a:pPr>
            <a:endParaRPr lang="it-IT" sz="1800" dirty="0"/>
          </a:p>
        </p:txBody>
      </p:sp>
      <p:sp>
        <p:nvSpPr>
          <p:cNvPr id="76804" name="AutoShape 4" descr="data:image/jpeg;base64,/9j/4AAQSkZJRgABAQAAAQABAAD/2wCEAAkGBxQSEhQUEhQWFRQUFRQXFhQXFxcYFxcVFBcYFhQXFxQZHCggGBslHRQUITEhJS0rLi4uGCAzODMsNygtLisBCgoKDg0OGBAQFywcHB8sKywsLC0sLCwsLCwsLCwsLCwsLCwsLCwsLCwsLCwsLCwsLCwsLCwsLCwrMCwvLCwsLP/AABEIAM0A8AMBIgACEQEDEQH/xAAcAAEAAQUBAQAAAAAAAAAAAAAABQEDBAYHAgj/xABCEAACAQIEAggEAwUGBQUAAAABAgADEQQSITEFQQYTIlFhcYGhBzKRsVKSwTNCYqLRFCM0cuHwFYKTsvEkQ2PC4v/EABgBAQEBAQEAAAAAAAAAAAAAAAABAgME/8QAJBEBAQEAAgEDAwUAAAAAAAAAAAERAiESMUFhA1HwE3GBsdH/2gAMAwEAAhEDEQA/AO4xEQEREBERAREQEREBERAREQEREBERAREQEQTNf4r02wGHv1uKpXF+yrB205WW+sDYImjcE+KWCxWKXDU+sGe+So4CqzclsTcE67ibzAREQEREBERAREQEREBERAREQEREBERARKE2mvcV6c8Pw9xUxVLML9lWztpysl7GBsUTlXFvjdhk0w2Hq1jyZyKSe4LfyzTuKfGHiFXSn1VAfwKWb8znf0Emj6FJmv8AFunGAw1xVxVLML9lWztpyyrfWfM/FuOYnFf4ivVq/wALMcv/AEx2faR62HKB3Ti3xuwyaYbD1ax5M5FJPcFv5ZqvEfivxKt+zWlh1PMLc/mqH7Cc5SsRtp5f1l1Ku9ySTrc6nx1MCT4nxHEYn/FYqrVH4SWK/k0T2mLRwyCwC3Owub/RVt+ssdbOo9BeK8PweGV6lVBXcZnJBLjeyrpoPLeUQPA+iGOqsjU6BpAMpDOBSAKkEGx7XK+0+iVa85K3xbwi1FVUquhIDVLBQoJ1OUnMbb7Tq2GYEAggggEEagg6gg90C9ERAREQEREBERAREQERIDjvTLBYMla+IRXAv1YOZ/VVuR6wJ+Jyni/xtoLcYbD1Kp5M5FJfsze00zivxf4hVuENKgP/AI0u35nJ19BJo+iGa2p0mucV6ecPw9+sxVIkX7KN1jacrJex8580cV41iMT/AIivVq+DuSv5Pl9pgCB3Ti3xuw63GGw9SqeTORST7M3tNO4p8YOIVdE6qgP4FLN+ZydfQTnkQJDivHMTif8AEV6tW/JnOX8g7PtI8abSqKSbAEnuAJP0El8J0YxVS39yyXFwanYuOdlPa5jlzgRECbhQ6CvYtVqgWF8qLdvIEkC8zcN0aw6fuF9taj3078iAD0MmjQwL6c+7/SSGF4HiKmq0mA/E4yC3fdrToWE6ukQFVFPcFCrbbffeZVPGFzbMFFr7bj185NRodXojWWm7llLIubqxmLFeZGmthrIEaj7TrVOk4a6XJU6EiwK25k694nP+l3CP7NXIUWp1Lunhr2l9CfoRLKIFmI3l2nVvodpTELmW/Nd/L/T9ZYptNKmMMoGwtPpPoBXz8PwpO/VKPy3H6T5pwhn0F8Jq+bh9K/7rVF9AxtA3aIiAiIgIiICIiAiIgUJnyLx2i9PEVhUJZ+scux3Lk9on1n1rXM+dfixwvJinqAaMxJ8zr+slGi3gmefKdK4NwbBdXTqLSzB6asGe9Q59qg7RsCDytA5zSpljZQWPcoLH6CSuG6M4l96fVjvqEJ/L8w+k6JXqKNFugAsQtlJ2I2F9papLt2bAm1zuORIDG/08ZnRrGD6FqbdZX/6ag22HzN5jlJqh0VwlMXt1rafOxa9t9BZQfSSCU2Nx3XsAC3qRpaZ9KhUVQcqi97EkE+x09Y1HnCBaRtTAVGHZsoXUb6ga3/pPeMUkXF8y6i2/8Q8bj9J5bDnLYva1yvcpOt9dLXtLuGq51Dd+47iNCPrII6rhnY6EleRIseXI+suU8DlsWa1je5PP2H3mZiapW2gN+ZYKB53kfUFyWbKBlJJCk6DchnsLDwgXKfVKezdifwqT7qLc5ew+JXXs5bC/Ikgb6DXTT6zGpUlIJuXVApbt7U3v2wqixGh+hk9Q4aBqAB4gct94ETxDCjEU3pagMps2oFwdPTbzE18Yc43BtQcf+owx7IO9xoPqBl+k6FSwA85hL0QpriRiSzKdcyswCEkWDa6i3dtEHDKTWP3B9wRPFWhlbTY6g+H+m02r4icOp0cUWpMpWsuchSDle9nGm2tj6mQWFGcZDvunn3ev3Am1MIJ3H4LVr4Sqv4K5+jIp+5M4nRWdb+CFb/Fp3Ggw/wCYVAf+0So60IlBKwpERAREQEREBERAtVxpOU/E7h3WFhzKBh5rcTo/SLjdDB0TVxDhEGg72bkqruzeAnBONdN3xNZqxGRTpTTeyD8R77m5/wBJKNEdcpIm7dAMeStSid6f99T77HSqv2PqZrHGkBYVF+VtfI8x9ZTgvETh61OsNkYFh3odHH0vFHWv7L+8zeosN/GUpV6KXBytcb/MR6nSRPEuIGm/UoikFQ6O1zemdQQRoABzNpBYvG1FV3DXVXUAIOrGV1JV7kElSQygjumMRur8cK2IWwta7WAIv+GRdfpBclBUzAE2FNb6DmTy+s1VCTVBorUxN7EaGpYMNVZVHzjXmNhNgPRjEMqmoq0FVs2evUFPs21GRmc32N7C1vGXBXh+LZ66JexdGKM5Vw1u6xtfQ/SZlE1m1RHbMQSDoM18tRSyWCFbc5jHDYNDTarjWc0XLIMMmxNrg1qpIIOUaDSe8Z08oJfqaAYnW9Zy+t9SaaZVvGKzsNw12JVmKsC6sQAxexGRkpqMwB568yPGZ+M6N3Ulz1N2BzOUpKFtZ0COxYBhv4gHlNHxnxDxLAqrlB+GmFpL9FF/ea5i+NVahuza9+5+puYwdZrcQwVKo1XrlzspVhRVnUgm5uzEUzrzsZG1PiHQooEo0s2UBQ1V8xsNtEsJyupWZtyT5meJcG84/wCJWJf5CEH8ACj9T7zXMX0hr1D2qhPqf1kTPSoTsCZR6q1SxuTc+M8q1p7FLvIHv9o7I7z7CBJlswDjno3g3+u/1nRfgtVtia6/ioqfVX//AEZy/B1GN1RCb2uFDMTY+F5N8L4jicHVL0CUYgoewCbG1xrsdItwkfTqmVnzy1fHYg3qV6xIsdXYb6g2FgJ2nofxZsRQHW/tafZqeJ5NbxHuDM8ectxq8cTsRE2yREQEREBNZ6a9NsPw2neoc9ZgTToKe03ifwrfmfS8g/iP8SEwN6GHtUxRHPVKV9i34m5hfrOCcQx1StUarWc1Kjm7OxuT/vu2gZnSjpJXx1XrcSwZhcIi6JTU8kW+mw13NpDK5N/97Tw5lKLa+cCRwb50ameXaX7MPsfSYSi2kUapRgRyO33EyOI08rXGzbfpA3TgXE8NUw9EYipVSph89MdUoJek1ioLN2R3a9094jpFgqZvSwoqN+PEVDVOm3YWyzQVMrINvxXT7EkZUbq1/DSVaS/y6+81/E8Wq1DdmJPedT9TrMC8qqk7C8D29Unckzxee+ptuQPW5+glRlHefoIFuVVCdgTLiPf5VHoCxmVT4dWfcZR/Ecv8u/tAw+q7yB6/0lbL4n2ksOBBf2tQL4CwP0bX2lxKWHTZS57zc/ew9oEPTJOiLr4AsZmUuF133Fv8xt/Lv7ST/wCInamir7n6Cw9pRlrsDfNbuuF/l0hLZGOvBFX9rVA8BYH6G59pdFPDp8iZj3tr99Paev7DYOS3y+BAJF76ny9ZiS4ksrZ+iVWp1qgNYMt75V+UsQ2lraWA85MvUppchiwDst2FnBGpBH6iaVwvHNQcsljmGVg17EehBB8RNk6NcRFWqwqqioFJVVFlVtzYEkkmx1PhOXLg6TkzMPxWoHSpRSzK3763BsdLj/e83DolxGs2NapUUItdcpVb2BXVTrz3+pmv43juGUFFILgXsBsdxc+kx6XS8CrTZRZQ6En+G4ze14kkXuu1iVnhDPc6sEREBKMZWeKkD59+NWCFPiGcCwrU1bzKnK36TQOqY7An0n0P076LjGmkcyq1MsLlc3Ze1wPG6j3kLhvh/hx+0NSp/wA2QfRdfeYvl7RrpwuvQYbqZjhpvnTXA4ajVK4ViVXSoM2YB9dFbc7a7zR8Wlm05yzldylnvHvdvOS1fD5qI710/UfrIJH2kpRxhCtbmv8A4lZY9OnoCbL5/wBN5csg5k+0m+EdGOuqhXqrSUrcs2v/AIEmMZ0WoUaDVcxqWNgd13tfexmbykWcbWmK99FUfQsZk08BWf8AdIH8Ry+2/tJRccFFlQeu35VsPreWnxjn963gtl+00i3T4Hb9pUC+3/dY+0vrhsMnIue83I97D2mLL9LDZkd8yjKVGUntMW/CJcS3GR/xC2lNAvnr/KoA+8sPjah0zG3cNB7SYfhNOiQtWnWqsQC3VghFvyBt2jMfAcJ6wPUyv1atlVRlzse4sdFA5mMc/wBXjm+zCoYG4DFgAfK4Gtye7b3l8U6KC989mG4axAOo00vp385K4Ph9EYimFs6ik7uhZXyMo2LDQ7+0t08W1TBnNkUGvTVAQAqAWPIbd5MuOd+pb+3+sethmFJuytMZQ1mqItQjXXLudx3HSX6GGF6a13qBq+oSnYZQ50Zye88pk8R4ghWqKgw9So4yr1QLNmOmZnO1u7eWKvEi2WqKFq1NQuct2QQN1p8zrz75WZeVnp+fyJQWhTxDsFqvTrLTps+uoF729dvCQDuSSTuSSfM6mSKq5XJUeyFg+thdmBzEsdyLe8jW3Ntr+0zXb6c9d7VmTgtzy0mNLlOpluT3GS+jrPVmdSl8xOvnHWAKbDkZAf21p1r4ddG8NWw1Ku46x2zZhmuqlW0GUW1tuDec/Gt+TrGAclFJ3KgnztrMqY+G2mROrBERASjCViBq/TnEVaGDr1cOF62mmZcwuNN9L6m04FxHjePrg9diXsf3VIUflpgCfSnGMOKlKpTOzoy/mBH6z5NxWJqAlSbFSVPmpsftMct3pqZ7rptTXLfQayJrVMxvPbkneWshOwlkzupa8gzKw7cu+WGp233lyiQJpHVOiNVWp06trOtgSLXLILDLfTYzA6TcWdkNNyOsZyagBU2C/Jcp2cx1vbwmsYPEHJYHS5085UTn4d9teX2ZvBcIKtdEa+Vib2NjYAneSPElakj5cMlJLlQ7dqow1AIzG4+kxOjuJSlXV6hsqhtbE6200EpjXoENlNWo7fvuQqi51OXc+s6+zzctvP4SlLA0aVejS6vrWqKhbOdFzC/ZUfrPFSgi4eqqsFR8VkDG5AVfHewtPHGeOE1G6krlyhRUCdu1tQGIuBILObWubDlfS/faLWeHDlZLb9m1U+IvRcGrjFqIuyJZmfuBsOz5kyMbjSujpVpBw1RqgAYrYtyNtxIeJNbn0eM/M/pJ0cW9RnYOtPsBLAAL1ZNiq320+s8AUVPzM6g6Lyt4+NpHy5QpZrknKq6sx5DlpzJ5CNa8ZPhkHFKMvVoFylWudSWW+/1lHeob6EA72BtLFDHsz9Xhad2OmY6sfNuXkvvJd+AY0LnNS3gFcjTfW8mrOPwhZUTLoVi56vEABtlqdx5XI+Ze++omO6EEgixBII7iNDKsrzKVR2W8jPUEaHyP2hUKxm//AAg6RjD4n+z1GtSxBAW+y1tl8s3y+YWc9Z5Wm3iR4jQjxB5GRX2JSW0uTUvhp0pGPwisx/vqVqdYfxW0e3cw187jlNtlCIiAiIgYuLGk+Yun3DhQ4hiFYHKz9Ytrah9d/O8+ocQuk4/8X+j4qPQrbfNTYjnsVv8AQycrnayb0461YD5UA8Tdj7zHqVmPP9PtNgrYfDU9CwY9wOY+2gmPSXDubAEE6C99+Wt5j9T4rXj8oEz1TEzeK4LqmFtje3pv95YWnoCJuXZsZsxJ4A/MPBT+hmVMHAN2h5EfqJnQhKxKwikSspASkT0BCqRxolaaovMBj/mfn6Cw+s9Tzi7uNdTYD0AsP0hnO0/8PMC61BUUaIDvsbzpC46oDlWo4psMyqDYa/ONNdzf1mrdDuII9JQNCAAy7EEC20n69VUUsWVQhzAkgXB0dZh0a50z4XTWmtYKMyuLg7NfcG24mq8TxHW1GcIEBtoOWnM8yddZM9K+PCswSkb00vc8mNrfQazXC57+722m56MWd6pKrKSolGsGSFDDqAC5Yk/urYfVj/SYlZLO3gx+82DgeNwYBOLpVqhvoEcKtvH973kVufwbxQp44KgyLVpuGFyc2XtLe+mhvsBuZ3gT58wfT4UdOHYGlSNrZ2Bd/W1ifUzpfwv6WVcalSnigOvpENcBQHpuTY5V2KkWPmDzgbzERKEREDzUE1HpxwL+2YWpRuAWF1Y6gMDcE+E28zExVK8DgqdAcLR/xOLzEbpSXu3BJvb2kTxhOG0bdQtTMpvdqhcm38A0EfEvBPSx1VSzFWOdRfQB9bAed5qRp/7tOeW+ta2RXiWMNVrkWA0A7h/WV4abkqeYuPMSy1OUp3Uhu43m5JOkt1mWyuD4j/fvJMiYeNQciNrjnvraZgNwD3gQhESsIpKZZ6iBQCVlYgIiVgVRiDcEg94Np7q12b5mZrbXJNvrLcrARECUVlRPJkp0ewaVKmSolR2ZbpTpkAknbMTsJLcWRCHhylixJ1N7AfqZfTC012Qebdr76e06LwToTQqDO5q72NM2UqRuCQNfObZw7o7h6P7OigP4iMzfma5gclwHBcTW/Z0nYeWVfqbCdL+GvRWthKr1axUZqeUIpzHUg3Y7aW5XmzU6BklhaVpRICVlFlYCIiAlqsJdnlhA51076FJjnSoajU3RStwAQy3uLg92v1mk1vhTU/dxKetM/cNO24jD3mI2DkwcNr/C/GD5XoMPFnU/TIZhVvhzjxtTpt/lqr/9rTvhwc8nCGMHzzX6IYykL1aBVQdWupAv3lSZhYY9hfK3qNJ9EY7ACojI2zAg+vOfP9fDmlUq02Fmp1XBHnr/AFgeIiVgIiIRWIiAiVEk8Hw7rDanTqVv8qkL46ypajBL1LCu2ynzOn3m2YDoZim3WnRW51Y5nAPdlv7kSfwnQGnvXq1Kp7vlHtrB25ucMF+Zx5C59POSWA4JVqX6vD1HF9GYZFtyuTYTq/D+j2Ho/s6KKfxWu35jcyVTDQZ8uYYboDXqWNZ6dMdyDMfawHvJ+j0OFPWm5zlFQuwFwq3tYAW2PsJu6YOexg5LNanSM6PcINGkELFzqSx8ZPU8JPeGo2mWBKLC4cS6qT3EBERAREQEREChWeerE9xAt9UJQ0RLsQMHE0Jwf4lYDquIVGtYVqaVB4lbo36T6CqjSab004JTr0yWph3phjTPMXtmHiDYXGxsJKOFii2XNlOXbNY5b+e08Wm7rhRRTI1arbMuRARlL7MzUyLMOVu6XcB8O2btVKoVTqFRSTY7attpy1kl1bGhy5QoM5silj3KCT7TreA6DYWnuhqHvckj8o0mxYXh6oLU0VB3KoUfQSo5BgeheLq/+2EHfUOX2Fz7TZMB8OF3rVSfBBYfUzoyYUzITByjVMB0QwtL5aKsfxP2z/NoPQSdpYW2gFh4SWTCTITDCBEphJkU8HJJaQnsLAwkwkvrhxMi0QLYpiVyT3ECgWViICIiAiIgIiICIiAiIgIiIFCJH4yjJGW6iwNUrcHps+YopPeRz77SSpYSZ5oiZFOmIGEmDmQmFEyrSsCytES4EnqIFLSsRAREQEREBERAREQEREBER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6806" name="AutoShape 6" descr="data:image/jpeg;base64,/9j/4AAQSkZJRgABAQAAAQABAAD/2wCEAAkGBxQSEhQUEhQWFRQUFRQXFhQXFxcYFxcVFBcYFhQXFxQZHCggGBslHRQUITEhJS0rLi4uGCAzODMsNygtLisBCgoKDg0OGBAQFywcHB8sKywsLC0sLCwsLCwsLCwsLCwsLCwsLCwsLCwsLCwsLCwsLCwsLCwsLCwrMCwvLCwsLP/AABEIAM0A8AMBIgACEQEDEQH/xAAcAAEAAQUBAQAAAAAAAAAAAAAABQEDBAYHAgj/xABCEAACAQIEAggEAwUGBQUAAAABAgADEQQSITEFQQYTIlFhcYGhBzKRsVKSwTNCYqLRFCM0cuHwFYKTsvEkQ2PC4v/EABgBAQEBAQEAAAAAAAAAAAAAAAABAgME/8QAJBEBAQEAAgEDAwUAAAAAAAAAAAERAiESMUFhA1HwE3GBsdH/2gAMAwEAAhEDEQA/AO4xEQEREBERAREQEREBERAREQEREBERAREQEQTNf4r02wGHv1uKpXF+yrB205WW+sDYImjcE+KWCxWKXDU+sGe+So4CqzclsTcE67ibzAREQEREBERAREQEREBERAREQEREBERARKE2mvcV6c8Pw9xUxVLML9lWztpysl7GBsUTlXFvjdhk0w2Hq1jyZyKSe4LfyzTuKfGHiFXSn1VAfwKWb8znf0Emj6FJmv8AFunGAw1xVxVLML9lWztpyyrfWfM/FuOYnFf4ivVq/wALMcv/AEx2faR62HKB3Ti3xuwyaYbD1ax5M5FJPcFv5ZqvEfivxKt+zWlh1PMLc/mqH7Cc5SsRtp5f1l1Ku9ySTrc6nx1MCT4nxHEYn/FYqrVH4SWK/k0T2mLRwyCwC3Owub/RVt+ssdbOo9BeK8PweGV6lVBXcZnJBLjeyrpoPLeUQPA+iGOqsjU6BpAMpDOBSAKkEGx7XK+0+iVa85K3xbwi1FVUquhIDVLBQoJ1OUnMbb7Tq2GYEAggggEEagg6gg90C9ERAREQEREBERAREQERIDjvTLBYMla+IRXAv1YOZ/VVuR6wJ+Jyni/xtoLcYbD1Kp5M5FJfsze00zivxf4hVuENKgP/AI0u35nJ19BJo+iGa2p0mucV6ecPw9+sxVIkX7KN1jacrJex8580cV41iMT/AIivVq+DuSv5Pl9pgCB3Ti3xuw63GGw9SqeTORST7M3tNO4p8YOIVdE6qgP4FLN+ZydfQTnkQJDivHMTif8AEV6tW/JnOX8g7PtI8abSqKSbAEnuAJP0El8J0YxVS39yyXFwanYuOdlPa5jlzgRECbhQ6CvYtVqgWF8qLdvIEkC8zcN0aw6fuF9taj3078iAD0MmjQwL6c+7/SSGF4HiKmq0mA/E4yC3fdrToWE6ukQFVFPcFCrbbffeZVPGFzbMFFr7bj185NRodXojWWm7llLIubqxmLFeZGmthrIEaj7TrVOk4a6XJU6EiwK25k694nP+l3CP7NXIUWp1Lunhr2l9CfoRLKIFmI3l2nVvodpTELmW/Nd/L/T9ZYptNKmMMoGwtPpPoBXz8PwpO/VKPy3H6T5pwhn0F8Jq+bh9K/7rVF9AxtA3aIiAiIgIiICIiAiIgUJnyLx2i9PEVhUJZ+scux3Lk9on1n1rXM+dfixwvJinqAaMxJ8zr+slGi3gmefKdK4NwbBdXTqLSzB6asGe9Q59qg7RsCDytA5zSpljZQWPcoLH6CSuG6M4l96fVjvqEJ/L8w+k6JXqKNFugAsQtlJ2I2F9papLt2bAm1zuORIDG/08ZnRrGD6FqbdZX/6ag22HzN5jlJqh0VwlMXt1rafOxa9t9BZQfSSCU2Nx3XsAC3qRpaZ9KhUVQcqi97EkE+x09Y1HnCBaRtTAVGHZsoXUb6ga3/pPeMUkXF8y6i2/8Q8bj9J5bDnLYva1yvcpOt9dLXtLuGq51Dd+47iNCPrII6rhnY6EleRIseXI+suU8DlsWa1je5PP2H3mZiapW2gN+ZYKB53kfUFyWbKBlJJCk6DchnsLDwgXKfVKezdifwqT7qLc5ew+JXXs5bC/Ikgb6DXTT6zGpUlIJuXVApbt7U3v2wqixGh+hk9Q4aBqAB4gct94ETxDCjEU3pagMps2oFwdPTbzE18Yc43BtQcf+owx7IO9xoPqBl+k6FSwA85hL0QpriRiSzKdcyswCEkWDa6i3dtEHDKTWP3B9wRPFWhlbTY6g+H+m02r4icOp0cUWpMpWsuchSDle9nGm2tj6mQWFGcZDvunn3ev3Am1MIJ3H4LVr4Sqv4K5+jIp+5M4nRWdb+CFb/Fp3Ggw/wCYVAf+0So60IlBKwpERAREQEREBERAtVxpOU/E7h3WFhzKBh5rcTo/SLjdDB0TVxDhEGg72bkqruzeAnBONdN3xNZqxGRTpTTeyD8R77m5/wBJKNEdcpIm7dAMeStSid6f99T77HSqv2PqZrHGkBYVF+VtfI8x9ZTgvETh61OsNkYFh3odHH0vFHWv7L+8zeosN/GUpV6KXBytcb/MR6nSRPEuIGm/UoikFQ6O1zemdQQRoABzNpBYvG1FV3DXVXUAIOrGV1JV7kElSQygjumMRur8cK2IWwta7WAIv+GRdfpBclBUzAE2FNb6DmTy+s1VCTVBorUxN7EaGpYMNVZVHzjXmNhNgPRjEMqmoq0FVs2evUFPs21GRmc32N7C1vGXBXh+LZ66JexdGKM5Vw1u6xtfQ/SZlE1m1RHbMQSDoM18tRSyWCFbc5jHDYNDTarjWc0XLIMMmxNrg1qpIIOUaDSe8Z08oJfqaAYnW9Zy+t9SaaZVvGKzsNw12JVmKsC6sQAxexGRkpqMwB568yPGZ+M6N3Ulz1N2BzOUpKFtZ0COxYBhv4gHlNHxnxDxLAqrlB+GmFpL9FF/ea5i+NVahuza9+5+puYwdZrcQwVKo1XrlzspVhRVnUgm5uzEUzrzsZG1PiHQooEo0s2UBQ1V8xsNtEsJyupWZtyT5meJcG84/wCJWJf5CEH8ACj9T7zXMX0hr1D2qhPqf1kTPSoTsCZR6q1SxuTc+M8q1p7FLvIHv9o7I7z7CBJlswDjno3g3+u/1nRfgtVtia6/ioqfVX//AEZy/B1GN1RCb2uFDMTY+F5N8L4jicHVL0CUYgoewCbG1xrsdItwkfTqmVnzy1fHYg3qV6xIsdXYb6g2FgJ2nofxZsRQHW/tafZqeJ5NbxHuDM8ectxq8cTsRE2yREQEREBNZ6a9NsPw2neoc9ZgTToKe03ifwrfmfS8g/iP8SEwN6GHtUxRHPVKV9i34m5hfrOCcQx1StUarWc1Kjm7OxuT/vu2gZnSjpJXx1XrcSwZhcIi6JTU8kW+mw13NpDK5N/97Tw5lKLa+cCRwb50ameXaX7MPsfSYSi2kUapRgRyO33EyOI08rXGzbfpA3TgXE8NUw9EYipVSph89MdUoJek1ioLN2R3a9094jpFgqZvSwoqN+PEVDVOm3YWyzQVMrINvxXT7EkZUbq1/DSVaS/y6+81/E8Wq1DdmJPedT9TrMC8qqk7C8D29Unckzxee+ptuQPW5+glRlHefoIFuVVCdgTLiPf5VHoCxmVT4dWfcZR/Ecv8u/tAw+q7yB6/0lbL4n2ksOBBf2tQL4CwP0bX2lxKWHTZS57zc/ew9oEPTJOiLr4AsZmUuF133Fv8xt/Lv7ST/wCInamir7n6Cw9pRlrsDfNbuuF/l0hLZGOvBFX9rVA8BYH6G59pdFPDp8iZj3tr99Paev7DYOS3y+BAJF76ny9ZiS4ksrZ+iVWp1qgNYMt75V+UsQ2lraWA85MvUppchiwDst2FnBGpBH6iaVwvHNQcsljmGVg17EehBB8RNk6NcRFWqwqqioFJVVFlVtzYEkkmx1PhOXLg6TkzMPxWoHSpRSzK3763BsdLj/e83DolxGs2NapUUItdcpVb2BXVTrz3+pmv43juGUFFILgXsBsdxc+kx6XS8CrTZRZQ6En+G4ze14kkXuu1iVnhDPc6sEREBKMZWeKkD59+NWCFPiGcCwrU1bzKnK36TQOqY7An0n0P076LjGmkcyq1MsLlc3Ze1wPG6j3kLhvh/hx+0NSp/wA2QfRdfeYvl7RrpwuvQYbqZjhpvnTXA4ajVK4ViVXSoM2YB9dFbc7a7zR8Wlm05yzldylnvHvdvOS1fD5qI710/UfrIJH2kpRxhCtbmv8A4lZY9OnoCbL5/wBN5csg5k+0m+EdGOuqhXqrSUrcs2v/AIEmMZ0WoUaDVcxqWNgd13tfexmbykWcbWmK99FUfQsZk08BWf8AdIH8Ry+2/tJRccFFlQeu35VsPreWnxjn963gtl+00i3T4Hb9pUC+3/dY+0vrhsMnIue83I97D2mLL9LDZkd8yjKVGUntMW/CJcS3GR/xC2lNAvnr/KoA+8sPjah0zG3cNB7SYfhNOiQtWnWqsQC3VghFvyBt2jMfAcJ6wPUyv1atlVRlzse4sdFA5mMc/wBXjm+zCoYG4DFgAfK4Gtye7b3l8U6KC989mG4axAOo00vp385K4Ph9EYimFs6ik7uhZXyMo2LDQ7+0t08W1TBnNkUGvTVAQAqAWPIbd5MuOd+pb+3+sethmFJuytMZQ1mqItQjXXLudx3HSX6GGF6a13qBq+oSnYZQ50Zye88pk8R4ghWqKgw9So4yr1QLNmOmZnO1u7eWKvEi2WqKFq1NQuct2QQN1p8zrz75WZeVnp+fyJQWhTxDsFqvTrLTps+uoF729dvCQDuSSTuSSfM6mSKq5XJUeyFg+thdmBzEsdyLe8jW3Ntr+0zXb6c9d7VmTgtzy0mNLlOpluT3GS+jrPVmdSl8xOvnHWAKbDkZAf21p1r4ddG8NWw1Ku46x2zZhmuqlW0GUW1tuDec/Gt+TrGAclFJ3KgnztrMqY+G2mROrBERASjCViBq/TnEVaGDr1cOF62mmZcwuNN9L6m04FxHjePrg9diXsf3VIUflpgCfSnGMOKlKpTOzoy/mBH6z5NxWJqAlSbFSVPmpsftMct3pqZ7rptTXLfQayJrVMxvPbkneWshOwlkzupa8gzKw7cu+WGp233lyiQJpHVOiNVWp06trOtgSLXLILDLfTYzA6TcWdkNNyOsZyagBU2C/Jcp2cx1vbwmsYPEHJYHS5085UTn4d9teX2ZvBcIKtdEa+Vib2NjYAneSPElakj5cMlJLlQ7dqow1AIzG4+kxOjuJSlXV6hsqhtbE6200EpjXoENlNWo7fvuQqi51OXc+s6+zzctvP4SlLA0aVejS6vrWqKhbOdFzC/ZUfrPFSgi4eqqsFR8VkDG5AVfHewtPHGeOE1G6krlyhRUCdu1tQGIuBILObWubDlfS/faLWeHDlZLb9m1U+IvRcGrjFqIuyJZmfuBsOz5kyMbjSujpVpBw1RqgAYrYtyNtxIeJNbn0eM/M/pJ0cW9RnYOtPsBLAAL1ZNiq320+s8AUVPzM6g6Lyt4+NpHy5QpZrknKq6sx5DlpzJ5CNa8ZPhkHFKMvVoFylWudSWW+/1lHeob6EA72BtLFDHsz9Xhad2OmY6sfNuXkvvJd+AY0LnNS3gFcjTfW8mrOPwhZUTLoVi56vEABtlqdx5XI+Ze++omO6EEgixBII7iNDKsrzKVR2W8jPUEaHyP2hUKxm//AAg6RjD4n+z1GtSxBAW+y1tl8s3y+YWc9Z5Wm3iR4jQjxB5GRX2JSW0uTUvhp0pGPwisx/vqVqdYfxW0e3cw187jlNtlCIiAiIgYuLGk+Yun3DhQ4hiFYHKz9Ytrah9d/O8+ocQuk4/8X+j4qPQrbfNTYjnsVv8AQycrnayb0461YD5UA8Tdj7zHqVmPP9PtNgrYfDU9CwY9wOY+2gmPSXDubAEE6C99+Wt5j9T4rXj8oEz1TEzeK4LqmFtje3pv95YWnoCJuXZsZsxJ4A/MPBT+hmVMHAN2h5EfqJnQhKxKwikSspASkT0BCqRxolaaovMBj/mfn6Cw+s9Tzi7uNdTYD0AsP0hnO0/8PMC61BUUaIDvsbzpC46oDlWo4psMyqDYa/ONNdzf1mrdDuII9JQNCAAy7EEC20n69VUUsWVQhzAkgXB0dZh0a50z4XTWmtYKMyuLg7NfcG24mq8TxHW1GcIEBtoOWnM8yddZM9K+PCswSkb00vc8mNrfQazXC57+722m56MWd6pKrKSolGsGSFDDqAC5Yk/urYfVj/SYlZLO3gx+82DgeNwYBOLpVqhvoEcKtvH973kVufwbxQp44KgyLVpuGFyc2XtLe+mhvsBuZ3gT58wfT4UdOHYGlSNrZ2Bd/W1ifUzpfwv6WVcalSnigOvpENcBQHpuTY5V2KkWPmDzgbzERKEREDzUE1HpxwL+2YWpRuAWF1Y6gMDcE+E28zExVK8DgqdAcLR/xOLzEbpSXu3BJvb2kTxhOG0bdQtTMpvdqhcm38A0EfEvBPSx1VSzFWOdRfQB9bAed5qRp/7tOeW+ta2RXiWMNVrkWA0A7h/WV4abkqeYuPMSy1OUp3Uhu43m5JOkt1mWyuD4j/fvJMiYeNQciNrjnvraZgNwD3gQhESsIpKZZ6iBQCVlYgIiVgVRiDcEg94Np7q12b5mZrbXJNvrLcrARECUVlRPJkp0ewaVKmSolR2ZbpTpkAknbMTsJLcWRCHhylixJ1N7AfqZfTC012Qebdr76e06LwToTQqDO5q72NM2UqRuCQNfObZw7o7h6P7OigP4iMzfma5gclwHBcTW/Z0nYeWVfqbCdL+GvRWthKr1axUZqeUIpzHUg3Y7aW5XmzU6BklhaVpRICVlFlYCIiAlqsJdnlhA51076FJjnSoajU3RStwAQy3uLg92v1mk1vhTU/dxKetM/cNO24jD3mI2DkwcNr/C/GD5XoMPFnU/TIZhVvhzjxtTpt/lqr/9rTvhwc8nCGMHzzX6IYykL1aBVQdWupAv3lSZhYY9hfK3qNJ9EY7ACojI2zAg+vOfP9fDmlUq02Fmp1XBHnr/AFgeIiVgIiIRWIiAiVEk8Hw7rDanTqVv8qkL46ypajBL1LCu2ynzOn3m2YDoZim3WnRW51Y5nAPdlv7kSfwnQGnvXq1Kp7vlHtrB25ucMF+Zx5C59POSWA4JVqX6vD1HF9GYZFtyuTYTq/D+j2Ho/s6KKfxWu35jcyVTDQZ8uYYboDXqWNZ6dMdyDMfawHvJ+j0OFPWm5zlFQuwFwq3tYAW2PsJu6YOexg5LNanSM6PcINGkELFzqSx8ZPU8JPeGo2mWBKLC4cS6qT3EBERAREQEREChWeerE9xAt9UJQ0RLsQMHE0Jwf4lYDquIVGtYVqaVB4lbo36T6CqjSab004JTr0yWph3phjTPMXtmHiDYXGxsJKOFii2XNlOXbNY5b+e08Wm7rhRRTI1arbMuRARlL7MzUyLMOVu6XcB8O2btVKoVTqFRSTY7attpy1kl1bGhy5QoM5silj3KCT7TreA6DYWnuhqHvckj8o0mxYXh6oLU0VB3KoUfQSo5BgeheLq/+2EHfUOX2Fz7TZMB8OF3rVSfBBYfUzoyYUzITByjVMB0QwtL5aKsfxP2z/NoPQSdpYW2gFh4SWTCTITDCBEphJkU8HJJaQnsLAwkwkvrhxMi0QLYpiVyT3ECgWViICIiAiIgIiICIiAiIgIiIFCJH4yjJGW6iwNUrcHps+YopPeRz77SSpYSZ5oiZFOmIGEmDmQmFEyrSsCytES4EnqIFLSsRAREQEREBERAREQEREBER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76808" name="Picture 8" descr="http://www.kmi.com/uploads/ES-U2_8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524000"/>
            <a:ext cx="1524000" cy="1305560"/>
          </a:xfrm>
          <a:prstGeom prst="rect">
            <a:avLst/>
          </a:prstGeom>
          <a:noFill/>
        </p:spPr>
      </p:pic>
      <p:pic>
        <p:nvPicPr>
          <p:cNvPr id="8" name="Picture 7" descr="seismometers_on_windows_layout.png"/>
          <p:cNvPicPr>
            <a:picLocks noChangeAspect="1"/>
          </p:cNvPicPr>
          <p:nvPr/>
        </p:nvPicPr>
        <p:blipFill>
          <a:blip r:embed="rId3" cstate="print"/>
          <a:srcRect l="2686" r="45722" b="13571"/>
          <a:stretch>
            <a:fillRect/>
          </a:stretch>
        </p:blipFill>
        <p:spPr>
          <a:xfrm>
            <a:off x="4648200" y="1219200"/>
            <a:ext cx="4267200" cy="53600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62313" y="3124200"/>
            <a:ext cx="218168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     1-axis EPISENSORS</a:t>
            </a:r>
            <a:endParaRPr lang="it-IT" dirty="0"/>
          </a:p>
        </p:txBody>
      </p:sp>
      <p:sp>
        <p:nvSpPr>
          <p:cNvPr id="10" name="Isosceles Triangle 9"/>
          <p:cNvSpPr/>
          <p:nvPr/>
        </p:nvSpPr>
        <p:spPr>
          <a:xfrm>
            <a:off x="7010400" y="3200400"/>
            <a:ext cx="228600" cy="22860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TextBox 10"/>
          <p:cNvSpPr txBox="1"/>
          <p:nvPr/>
        </p:nvSpPr>
        <p:spPr>
          <a:xfrm>
            <a:off x="1600200" y="2133600"/>
            <a:ext cx="126028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sz="1600" dirty="0" smtClean="0"/>
              <a:t>6 x 6 x 10 cm</a:t>
            </a:r>
          </a:p>
          <a:p>
            <a:r>
              <a:rPr lang="it-IT" sz="1600" dirty="0" smtClean="0"/>
              <a:t>350gr</a:t>
            </a:r>
            <a:endParaRPr lang="it-IT" sz="1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it-IT" dirty="0" smtClean="0"/>
              <a:t>Virgo ground seism</a:t>
            </a:r>
            <a:endParaRPr lang="it-IT" dirty="0"/>
          </a:p>
        </p:txBody>
      </p:sp>
      <p:pic>
        <p:nvPicPr>
          <p:cNvPr id="6" name="Content Placeholder 5" descr="MeshPlot_CB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3927" y="834690"/>
            <a:ext cx="8897673" cy="6251910"/>
          </a:xfrm>
        </p:spPr>
      </p:pic>
      <p:sp>
        <p:nvSpPr>
          <p:cNvPr id="7" name="TextBox 6"/>
          <p:cNvSpPr txBox="1"/>
          <p:nvPr/>
        </p:nvSpPr>
        <p:spPr>
          <a:xfrm>
            <a:off x="3903927" y="1447800"/>
            <a:ext cx="2109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50% Percentile Level</a:t>
            </a:r>
            <a:endParaRPr lang="it-IT" dirty="0"/>
          </a:p>
        </p:txBody>
      </p:sp>
      <p:sp>
        <p:nvSpPr>
          <p:cNvPr id="8" name="TextBox 7"/>
          <p:cNvSpPr txBox="1"/>
          <p:nvPr/>
        </p:nvSpPr>
        <p:spPr>
          <a:xfrm>
            <a:off x="3928360" y="1752600"/>
            <a:ext cx="2109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0000CC"/>
                </a:solidFill>
              </a:rPr>
              <a:t>9</a:t>
            </a:r>
            <a:r>
              <a:rPr lang="it-IT" dirty="0" smtClean="0">
                <a:solidFill>
                  <a:srgbClr val="0000CC"/>
                </a:solidFill>
              </a:rPr>
              <a:t>0% Percentile Level</a:t>
            </a:r>
            <a:endParaRPr lang="it-IT" dirty="0">
              <a:solidFill>
                <a:srgbClr val="0000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8360" y="2069068"/>
            <a:ext cx="2109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9</a:t>
            </a:r>
            <a:r>
              <a:rPr lang="it-IT" dirty="0" smtClean="0">
                <a:solidFill>
                  <a:srgbClr val="FF0000"/>
                </a:solidFill>
              </a:rPr>
              <a:t>9</a:t>
            </a:r>
            <a:r>
              <a:rPr lang="it-IT" dirty="0" smtClean="0">
                <a:solidFill>
                  <a:srgbClr val="FF0000"/>
                </a:solidFill>
              </a:rPr>
              <a:t>% Percentile Level</a:t>
            </a:r>
            <a:endParaRPr lang="it-IT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219200" y="1524000"/>
            <a:ext cx="4953000" cy="2133600"/>
          </a:xfrm>
          <a:prstGeom prst="line">
            <a:avLst/>
          </a:prstGeom>
          <a:ln w="50800">
            <a:solidFill>
              <a:srgbClr val="2278F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38600" y="3028890"/>
            <a:ext cx="3239092" cy="400110"/>
          </a:xfrm>
          <a:prstGeom prst="rect">
            <a:avLst/>
          </a:prstGeom>
          <a:noFill/>
          <a:scene3d>
            <a:camera prst="orthographicFront">
              <a:rot lat="0" lon="0" rev="2028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0A69F4"/>
                </a:solidFill>
              </a:rPr>
              <a:t>U.L. of in-band upconversion</a:t>
            </a:r>
            <a:endParaRPr lang="it-IT" sz="2000" b="1" dirty="0">
              <a:solidFill>
                <a:srgbClr val="0A69F4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ular Callout 42"/>
          <p:cNvSpPr/>
          <p:nvPr/>
        </p:nvSpPr>
        <p:spPr>
          <a:xfrm>
            <a:off x="7315200" y="152400"/>
            <a:ext cx="914400" cy="2362200"/>
          </a:xfrm>
          <a:prstGeom prst="wedgeRectCallou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>
              <a:rot lat="0" lon="1080000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TextBox 32"/>
          <p:cNvSpPr txBox="1"/>
          <p:nvPr/>
        </p:nvSpPr>
        <p:spPr>
          <a:xfrm>
            <a:off x="6709361" y="1043226"/>
            <a:ext cx="22060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rgbClr val="FF0000"/>
                </a:solidFill>
              </a:rPr>
              <a:t>f</a:t>
            </a:r>
            <a:r>
              <a:rPr lang="en-US" sz="1600" i="1" baseline="-25000" dirty="0" smtClean="0">
                <a:solidFill>
                  <a:srgbClr val="FF0000"/>
                </a:solidFill>
              </a:rPr>
              <a:t>0 </a:t>
            </a:r>
            <a:r>
              <a:rPr lang="en-US" sz="1600" i="1" dirty="0" smtClean="0">
                <a:solidFill>
                  <a:srgbClr val="FF0000"/>
                </a:solidFill>
              </a:rPr>
              <a:t>=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it-IT" sz="1600" dirty="0" smtClean="0"/>
              <a:t>mechanical mode </a:t>
            </a:r>
            <a:endParaRPr lang="it-IT" sz="1600" dirty="0" smtClean="0"/>
          </a:p>
          <a:p>
            <a:pPr algn="ctr"/>
            <a:r>
              <a:rPr lang="it-IT" sz="1600" dirty="0" smtClean="0"/>
              <a:t>of  </a:t>
            </a:r>
            <a:r>
              <a:rPr lang="it-IT" sz="1600" dirty="0" smtClean="0"/>
              <a:t>optics mount, </a:t>
            </a:r>
            <a:endParaRPr lang="it-IT" sz="1600" dirty="0" smtClean="0"/>
          </a:p>
          <a:p>
            <a:pPr algn="ctr"/>
            <a:r>
              <a:rPr lang="it-IT" sz="1600" dirty="0" smtClean="0"/>
              <a:t>or bench</a:t>
            </a:r>
            <a:r>
              <a:rPr lang="it-IT" sz="1600" dirty="0" smtClean="0"/>
              <a:t> </a:t>
            </a:r>
            <a:r>
              <a:rPr lang="it-IT" sz="1600" dirty="0" smtClean="0"/>
              <a:t>....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it-IT" sz="4800" dirty="0" smtClean="0"/>
              <a:t>Upconversion patterns</a:t>
            </a:r>
            <a:br>
              <a:rPr lang="it-IT" sz="4800" dirty="0" smtClean="0"/>
            </a:br>
            <a:r>
              <a:rPr lang="it-IT" sz="2800" i="1" dirty="0" smtClean="0"/>
              <a:t>(frequency views)</a:t>
            </a:r>
            <a:endParaRPr lang="it-IT" sz="36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228600" y="1219200"/>
            <a:ext cx="6204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000" dirty="0" smtClean="0"/>
              <a:t>  </a:t>
            </a:r>
            <a:r>
              <a:rPr lang="it-IT" sz="2000" u="sng" dirty="0" smtClean="0"/>
              <a:t>Simple simulation</a:t>
            </a:r>
            <a:endParaRPr lang="it-IT" sz="2000" dirty="0" smtClean="0"/>
          </a:p>
          <a:p>
            <a:endParaRPr lang="it-IT" sz="1000" dirty="0" smtClean="0"/>
          </a:p>
          <a:p>
            <a:r>
              <a:rPr lang="it-IT" dirty="0" smtClean="0"/>
              <a:t> 1) scatterer has pure oscillatory motion</a:t>
            </a:r>
            <a:r>
              <a:rPr lang="it-IT" sz="1800" dirty="0" smtClean="0"/>
              <a:t>:</a:t>
            </a:r>
            <a:endParaRPr lang="en-US" sz="1800" i="1" dirty="0" smtClean="0"/>
          </a:p>
        </p:txBody>
      </p:sp>
      <p:graphicFrame>
        <p:nvGraphicFramePr>
          <p:cNvPr id="21" name="Object 14"/>
          <p:cNvGraphicFramePr>
            <a:graphicFrameLocks noChangeAspect="1"/>
          </p:cNvGraphicFramePr>
          <p:nvPr/>
        </p:nvGraphicFramePr>
        <p:xfrm>
          <a:off x="228600" y="3048000"/>
          <a:ext cx="2568575" cy="650875"/>
        </p:xfrm>
        <a:graphic>
          <a:graphicData uri="http://schemas.openxmlformats.org/presentationml/2006/ole">
            <p:oleObj spid="_x0000_s60421" name="Equation" r:id="rId3" imgW="1701720" imgH="431640" progId="Equation.3">
              <p:embed/>
            </p:oleObj>
          </a:graphicData>
        </a:graphic>
      </p:graphicFrame>
      <p:graphicFrame>
        <p:nvGraphicFramePr>
          <p:cNvPr id="26" name="Object 2"/>
          <p:cNvGraphicFramePr>
            <a:graphicFrameLocks noChangeAspect="1"/>
          </p:cNvGraphicFramePr>
          <p:nvPr/>
        </p:nvGraphicFramePr>
        <p:xfrm>
          <a:off x="1514500" y="3676650"/>
          <a:ext cx="2030411" cy="552450"/>
        </p:xfrm>
        <a:graphic>
          <a:graphicData uri="http://schemas.openxmlformats.org/presentationml/2006/ole">
            <p:oleObj spid="_x0000_s60422" name="Equation" r:id="rId4" imgW="1549080" imgH="368280" progId="Equation.3">
              <p:embed/>
            </p:oleObj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228600" y="3800477"/>
            <a:ext cx="1266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600" dirty="0" smtClean="0"/>
              <a:t> Bandwidth: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457200" y="2209800"/>
            <a:ext cx="3240182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it-IT" sz="1600" dirty="0" smtClean="0"/>
              <a:t> </a:t>
            </a:r>
            <a:r>
              <a:rPr lang="it-IT" sz="1600" dirty="0" smtClean="0"/>
              <a:t> </a:t>
            </a:r>
            <a:r>
              <a:rPr lang="it-IT" sz="1600" i="1" dirty="0" smtClean="0"/>
              <a:t>h</a:t>
            </a:r>
            <a:r>
              <a:rPr lang="it-IT" sz="1600" i="1" baseline="-25000" dirty="0" smtClean="0"/>
              <a:t>sc</a:t>
            </a:r>
            <a:r>
              <a:rPr lang="it-IT" sz="1600" i="1" dirty="0" smtClean="0"/>
              <a:t>(t) </a:t>
            </a:r>
            <a:r>
              <a:rPr lang="it-IT" sz="1600" dirty="0" smtClean="0"/>
              <a:t>is frequency modulated by  </a:t>
            </a:r>
            <a:r>
              <a:rPr lang="it-IT" sz="1600" i="1" dirty="0" smtClean="0"/>
              <a:t>f</a:t>
            </a:r>
            <a:r>
              <a:rPr lang="it-IT" sz="1600" i="1" baseline="-25000" dirty="0" smtClean="0"/>
              <a:t>0</a:t>
            </a:r>
          </a:p>
          <a:p>
            <a:pPr>
              <a:spcBef>
                <a:spcPts val="600"/>
              </a:spcBef>
            </a:pPr>
            <a:r>
              <a:rPr lang="it-IT" sz="1600" dirty="0" smtClean="0"/>
              <a:t>with modulation index</a:t>
            </a:r>
            <a:endParaRPr lang="it-IT" sz="1600" i="1" baseline="-25000" dirty="0" smtClean="0"/>
          </a:p>
        </p:txBody>
      </p:sp>
      <p:pic>
        <p:nvPicPr>
          <p:cNvPr id="29" name="Picture 28" descr="segnale10Hz_senza_e_con_microsisma.png"/>
          <p:cNvPicPr>
            <a:picLocks noChangeAspect="1"/>
          </p:cNvPicPr>
          <p:nvPr/>
        </p:nvPicPr>
        <p:blipFill>
          <a:blip r:embed="rId5" cstate="print"/>
          <a:srcRect l="6601" t="1530" r="8361" b="2296"/>
          <a:stretch>
            <a:fillRect/>
          </a:stretch>
        </p:blipFill>
        <p:spPr>
          <a:xfrm>
            <a:off x="3821281" y="2133600"/>
            <a:ext cx="5325615" cy="4191000"/>
          </a:xfrm>
          <a:prstGeom prst="rect">
            <a:avLst/>
          </a:prstGeom>
        </p:spPr>
      </p:pic>
      <p:graphicFrame>
        <p:nvGraphicFramePr>
          <p:cNvPr id="30" name="Object 7"/>
          <p:cNvGraphicFramePr>
            <a:graphicFrameLocks noChangeAspect="1"/>
          </p:cNvGraphicFramePr>
          <p:nvPr/>
        </p:nvGraphicFramePr>
        <p:xfrm>
          <a:off x="2514600" y="2438400"/>
          <a:ext cx="1006475" cy="561975"/>
        </p:xfrm>
        <a:graphic>
          <a:graphicData uri="http://schemas.openxmlformats.org/presentationml/2006/ole">
            <p:oleObj spid="_x0000_s60423" name="Equation" r:id="rId6" imgW="660240" imgH="368280" progId="Equation.3">
              <p:embed/>
            </p:oleObj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04800" y="4648200"/>
            <a:ext cx="2425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2)  adding “microseism” ....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33597" y="5029200"/>
            <a:ext cx="365260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i="1" dirty="0" smtClean="0"/>
              <a:t>x(t</a:t>
            </a:r>
            <a:r>
              <a:rPr lang="en-US" i="1" dirty="0" smtClean="0"/>
              <a:t>) = </a:t>
            </a:r>
            <a:r>
              <a:rPr lang="en-US" i="1" dirty="0" smtClean="0">
                <a:solidFill>
                  <a:srgbClr val="FF0000"/>
                </a:solidFill>
              </a:rPr>
              <a:t>A</a:t>
            </a:r>
            <a:r>
              <a:rPr lang="en-US" i="1" baseline="-25000" dirty="0" smtClean="0">
                <a:solidFill>
                  <a:srgbClr val="FF0000"/>
                </a:solidFill>
              </a:rPr>
              <a:t>0</a:t>
            </a:r>
            <a:r>
              <a:rPr lang="en-US" i="1" dirty="0" smtClean="0"/>
              <a:t>∙ </a:t>
            </a:r>
            <a:r>
              <a:rPr lang="en-US" dirty="0" smtClean="0"/>
              <a:t>sin</a:t>
            </a:r>
            <a:r>
              <a:rPr lang="en-US" i="1" dirty="0" smtClean="0"/>
              <a:t>( 2</a:t>
            </a:r>
            <a:r>
              <a:rPr lang="el-GR" i="1" dirty="0" smtClean="0"/>
              <a:t>π</a:t>
            </a:r>
            <a:r>
              <a:rPr lang="en-US" i="1" dirty="0" smtClean="0"/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f</a:t>
            </a:r>
            <a:r>
              <a:rPr lang="en-US" i="1" baseline="-25000" dirty="0" err="1" smtClean="0">
                <a:solidFill>
                  <a:srgbClr val="FF0000"/>
                </a:solidFill>
              </a:rPr>
              <a:t>o</a:t>
            </a:r>
            <a:r>
              <a:rPr lang="en-US" i="1" dirty="0" err="1" smtClean="0"/>
              <a:t>∙t</a:t>
            </a:r>
            <a:r>
              <a:rPr lang="en-US" i="1" dirty="0" smtClean="0"/>
              <a:t> </a:t>
            </a:r>
            <a:r>
              <a:rPr lang="en-US" i="1" dirty="0" smtClean="0"/>
              <a:t>) + “microseism” </a:t>
            </a:r>
            <a:endParaRPr lang="it-IT" dirty="0"/>
          </a:p>
        </p:txBody>
      </p:sp>
      <p:sp>
        <p:nvSpPr>
          <p:cNvPr id="35" name="TextBox 34"/>
          <p:cNvSpPr txBox="1"/>
          <p:nvPr/>
        </p:nvSpPr>
        <p:spPr>
          <a:xfrm>
            <a:off x="4191000" y="1600200"/>
            <a:ext cx="2135906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i="1" dirty="0" smtClean="0"/>
              <a:t>x(t) = </a:t>
            </a:r>
            <a:r>
              <a:rPr lang="en-US" i="1" dirty="0" smtClean="0">
                <a:solidFill>
                  <a:srgbClr val="FF0000"/>
                </a:solidFill>
              </a:rPr>
              <a:t>A</a:t>
            </a:r>
            <a:r>
              <a:rPr lang="en-US" i="1" baseline="-25000" dirty="0" smtClean="0">
                <a:solidFill>
                  <a:srgbClr val="FF0000"/>
                </a:solidFill>
              </a:rPr>
              <a:t>0</a:t>
            </a:r>
            <a:r>
              <a:rPr lang="en-US" i="1" dirty="0" smtClean="0"/>
              <a:t>∙ </a:t>
            </a:r>
            <a:r>
              <a:rPr lang="en-US" dirty="0" smtClean="0"/>
              <a:t>sin</a:t>
            </a:r>
            <a:r>
              <a:rPr lang="en-US" i="1" dirty="0" smtClean="0"/>
              <a:t>( 2</a:t>
            </a:r>
            <a:r>
              <a:rPr lang="el-GR" i="1" dirty="0" smtClean="0"/>
              <a:t>π</a:t>
            </a:r>
            <a:r>
              <a:rPr lang="en-US" i="1" dirty="0" smtClean="0"/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f</a:t>
            </a:r>
            <a:r>
              <a:rPr lang="en-US" i="1" baseline="-25000" dirty="0" err="1" smtClean="0">
                <a:solidFill>
                  <a:srgbClr val="FF0000"/>
                </a:solidFill>
              </a:rPr>
              <a:t>o</a:t>
            </a:r>
            <a:r>
              <a:rPr lang="en-US" i="1" dirty="0" err="1" smtClean="0"/>
              <a:t>∙t</a:t>
            </a:r>
            <a:r>
              <a:rPr lang="en-US" i="1" dirty="0" smtClean="0"/>
              <a:t> )</a:t>
            </a:r>
            <a:endParaRPr lang="it-IT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4572000" y="5181600"/>
            <a:ext cx="1660711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“Blurred” peaks</a:t>
            </a:r>
            <a:endParaRPr lang="it-IT" dirty="0"/>
          </a:p>
        </p:txBody>
      </p:sp>
      <p:sp>
        <p:nvSpPr>
          <p:cNvPr id="37" name="TextBox 36"/>
          <p:cNvSpPr txBox="1"/>
          <p:nvPr/>
        </p:nvSpPr>
        <p:spPr>
          <a:xfrm>
            <a:off x="4343400" y="2514600"/>
            <a:ext cx="91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f</a:t>
            </a:r>
            <a:r>
              <a:rPr lang="it-IT" baseline="-25000" dirty="0" smtClean="0"/>
              <a:t>0</a:t>
            </a:r>
            <a:r>
              <a:rPr lang="it-IT" dirty="0" smtClean="0"/>
              <a:t>=10Hz</a:t>
            </a:r>
            <a:endParaRPr lang="it-IT" dirty="0"/>
          </a:p>
        </p:txBody>
      </p:sp>
      <p:sp>
        <p:nvSpPr>
          <p:cNvPr id="38" name="TextBox 37"/>
          <p:cNvSpPr txBox="1"/>
          <p:nvPr/>
        </p:nvSpPr>
        <p:spPr>
          <a:xfrm>
            <a:off x="7010400" y="4431268"/>
            <a:ext cx="120751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“</a:t>
            </a:r>
            <a:r>
              <a:rPr lang="it-IT" dirty="0" smtClean="0"/>
              <a:t>shoulder”</a:t>
            </a:r>
            <a:endParaRPr lang="it-IT" dirty="0"/>
          </a:p>
        </p:txBody>
      </p:sp>
      <p:sp>
        <p:nvSpPr>
          <p:cNvPr id="40" name="Oval Callout 39"/>
          <p:cNvSpPr/>
          <p:nvPr/>
        </p:nvSpPr>
        <p:spPr>
          <a:xfrm flipV="1">
            <a:off x="2057400" y="5486400"/>
            <a:ext cx="1981200" cy="762000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TextBox 33"/>
          <p:cNvSpPr txBox="1"/>
          <p:nvPr/>
        </p:nvSpPr>
        <p:spPr>
          <a:xfrm>
            <a:off x="2209800" y="5587425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a</a:t>
            </a:r>
            <a:r>
              <a:rPr lang="it-IT" sz="1600" dirty="0" smtClean="0"/>
              <a:t>t Virgo: bump at </a:t>
            </a:r>
          </a:p>
          <a:p>
            <a:r>
              <a:rPr lang="it-IT" sz="1600" dirty="0" smtClean="0"/>
              <a:t>0.3-0.4Hz ≈</a:t>
            </a:r>
            <a:r>
              <a:rPr lang="it-IT" sz="1600" dirty="0" smtClean="0"/>
              <a:t>10</a:t>
            </a:r>
            <a:r>
              <a:rPr lang="it-IT" sz="1600" baseline="30000" dirty="0" smtClean="0"/>
              <a:t>-6</a:t>
            </a:r>
            <a:r>
              <a:rPr lang="it-IT" sz="1600" dirty="0" smtClean="0"/>
              <a:t> m</a:t>
            </a:r>
            <a:endParaRPr lang="it-IT" sz="1600" dirty="0"/>
          </a:p>
        </p:txBody>
      </p:sp>
      <p:sp>
        <p:nvSpPr>
          <p:cNvPr id="44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04800" y="6500834"/>
            <a:ext cx="3429000" cy="357166"/>
          </a:xfrm>
        </p:spPr>
        <p:txBody>
          <a:bodyPr/>
          <a:lstStyle/>
          <a:p>
            <a:pPr>
              <a:defRPr/>
            </a:pPr>
            <a:r>
              <a:rPr lang="en-US" sz="1400" dirty="0" err="1" smtClean="0"/>
              <a:t>I.Fiori</a:t>
            </a:r>
            <a:r>
              <a:rPr lang="en-US" sz="1400" dirty="0" smtClean="0"/>
              <a:t>, </a:t>
            </a:r>
            <a:r>
              <a:rPr lang="en-US" sz="1400" dirty="0" smtClean="0"/>
              <a:t>GWDAW14, Roma,  Jan 26-29 2010</a:t>
            </a:r>
            <a:endParaRPr lang="en-US" sz="1400" dirty="0"/>
          </a:p>
        </p:txBody>
      </p:sp>
      <p:sp>
        <p:nvSpPr>
          <p:cNvPr id="46" name="Footer Placeholder 16"/>
          <p:cNvSpPr txBox="1">
            <a:spLocks/>
          </p:cNvSpPr>
          <p:nvPr/>
        </p:nvSpPr>
        <p:spPr>
          <a:xfrm>
            <a:off x="7620000" y="6500834"/>
            <a:ext cx="1524000" cy="357166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4/13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43400" y="5934670"/>
            <a:ext cx="480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For reproducing measured noise important to measure scatterer motion down to </a:t>
            </a:r>
          </a:p>
          <a:p>
            <a:r>
              <a:rPr lang="it-IT" dirty="0" smtClean="0"/>
              <a:t>microseism region (0.1Hz)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31741" y="0"/>
          <a:ext cx="9112259" cy="6835776"/>
        </p:xfrm>
        <a:graphic>
          <a:graphicData uri="http://schemas.openxmlformats.org/presentationml/2006/ole">
            <p:oleObj spid="_x0000_s88066" name="Acrobat Document" r:id="rId3" imgW="6857143" imgH="5144218" progId="AcroExch.Document.7">
              <p:embed/>
            </p:oleObj>
          </a:graphicData>
        </a:graphic>
      </p:graphicFrame>
      <p:pic>
        <p:nvPicPr>
          <p:cNvPr id="5" name="Picture 4" descr="Nois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3" y="2786058"/>
            <a:ext cx="4572033" cy="3429024"/>
          </a:xfrm>
          <a:prstGeom prst="rect">
            <a:avLst/>
          </a:prstGeom>
        </p:spPr>
      </p:pic>
      <p:pic>
        <p:nvPicPr>
          <p:cNvPr id="6" name="Picture 5" descr="NoiseH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9124" y="2678927"/>
            <a:ext cx="4714875" cy="35361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14722</TotalTime>
  <Words>1412</Words>
  <Application>Microsoft Office PowerPoint</Application>
  <PresentationFormat>On-screen Show (4:3)</PresentationFormat>
  <Paragraphs>307</Paragraphs>
  <Slides>43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Office Theme</vt:lpstr>
      <vt:lpstr>Custom Design</vt:lpstr>
      <vt:lpstr>Equation</vt:lpstr>
      <vt:lpstr>Acrobat Document</vt:lpstr>
      <vt:lpstr>Adobe Acrobat Document</vt:lpstr>
      <vt:lpstr>Microsoft Equation 3.0</vt:lpstr>
      <vt:lpstr>“Classic” diffused light investigations: shaking, tapping and noise projecting</vt:lpstr>
      <vt:lpstr>Summary</vt:lpstr>
      <vt:lpstr>Slide 3</vt:lpstr>
      <vt:lpstr>Slide 4</vt:lpstr>
      <vt:lpstr>Back-scattered light Model</vt:lpstr>
      <vt:lpstr>Upconversion patterns  (frequency views)</vt:lpstr>
      <vt:lpstr>Slide 7</vt:lpstr>
      <vt:lpstr>Scattered light noise hunting</vt:lpstr>
      <vt:lpstr>Slide 9</vt:lpstr>
      <vt:lpstr>Slide 10</vt:lpstr>
      <vt:lpstr>Slide 11</vt:lpstr>
      <vt:lpstr>Scattered light noise hunting</vt:lpstr>
      <vt:lpstr> First investigations ... VSR1 preparation,  2006/2007</vt:lpstr>
      <vt:lpstr>First investigations ... VSR1 preparation (2006/2007)</vt:lpstr>
      <vt:lpstr>Tapping on optics</vt:lpstr>
      <vt:lpstr>Slide 16</vt:lpstr>
      <vt:lpstr>Slide 17</vt:lpstr>
      <vt:lpstr>Slide 18</vt:lpstr>
      <vt:lpstr>Acoustic injections / beam dump on NE bench </vt:lpstr>
      <vt:lpstr>Acoustic injections</vt:lpstr>
      <vt:lpstr>Slide 21</vt:lpstr>
      <vt:lpstr>Back-scattered light modelling</vt:lpstr>
      <vt:lpstr>Seismometer on benches</vt:lpstr>
      <vt:lpstr>Bench horizontal movement </vt:lpstr>
      <vt:lpstr>The shaker</vt:lpstr>
      <vt:lpstr>Setup for EIB investigations</vt:lpstr>
      <vt:lpstr>Slide 27</vt:lpstr>
      <vt:lpstr> </vt:lpstr>
      <vt:lpstr>Slide 29</vt:lpstr>
      <vt:lpstr>Diffused light noise, after VSR1:</vt:lpstr>
      <vt:lpstr>Slide 31</vt:lpstr>
      <vt:lpstr>On-line noise budget</vt:lpstr>
      <vt:lpstr>intense sea activity</vt:lpstr>
      <vt:lpstr>Slide 34</vt:lpstr>
      <vt:lpstr>Slide 35</vt:lpstr>
      <vt:lpstr>Slide 36</vt:lpstr>
      <vt:lpstr>Slide 37</vt:lpstr>
      <vt:lpstr>VSR4 preparation – “towers” shaking campaign</vt:lpstr>
      <vt:lpstr>VSR4 preparation: scattered light noise budget of all towers</vt:lpstr>
      <vt:lpstr>Preparing for AdV scattered light noise hunting</vt:lpstr>
      <vt:lpstr>Virgo ground seism</vt:lpstr>
      <vt:lpstr>Upconversion patterns (frequency views)</vt:lpstr>
      <vt:lpstr>Slide 43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'classic' diffused light investigations: bench shaking/tapping/noise projections</dc:title>
  <dc:creator>Irene Fiori</dc:creator>
  <cp:lastModifiedBy>Irene Fiori</cp:lastModifiedBy>
  <cp:revision>84</cp:revision>
  <dcterms:created xsi:type="dcterms:W3CDTF">2006-08-16T00:00:00Z</dcterms:created>
  <dcterms:modified xsi:type="dcterms:W3CDTF">2013-06-08T17:38:45Z</dcterms:modified>
</cp:coreProperties>
</file>