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6" r:id="rId2"/>
    <p:sldId id="275" r:id="rId3"/>
    <p:sldId id="270" r:id="rId4"/>
    <p:sldId id="284" r:id="rId5"/>
    <p:sldId id="283" r:id="rId6"/>
    <p:sldId id="282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272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220A94-340B-4F73-B822-A4F50EEC9527}" type="datetimeFigureOut">
              <a:rPr lang="de-DE" smtClean="0"/>
              <a:t>18.06.2015</a:t>
            </a:fld>
            <a:endParaRPr lang="de-D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de-D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BCE48E-0DE0-46F0-BE0B-248692357502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3506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ADFB9-15A8-4F32-95D5-9558717AC469}" type="datetime1">
              <a:rPr lang="fr-FR" smtClean="0"/>
              <a:t>18/06/2015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Verkindt   Detchar meeting  19 june 2015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1131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70539-EBD9-4CD8-AF03-E2473F8A34CC}" type="datetime1">
              <a:rPr lang="fr-FR" smtClean="0"/>
              <a:t>18/06/2015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Verkindt   Detchar meeting  19 june 2015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2815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98D9A-1210-404A-B18A-A80E4CAEEC1C}" type="datetime1">
              <a:rPr lang="fr-FR" smtClean="0"/>
              <a:t>18/06/2015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Verkindt   Detchar meeting  19 june 2015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8039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DA673-FF40-4CD8-92A4-A148A0A43F9B}" type="datetime1">
              <a:rPr lang="fr-FR" smtClean="0"/>
              <a:t>18/06/2015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Verkindt   Detchar meeting  19 june 2015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5907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F93-CDFF-4735-AE5D-18C17C00C646}" type="datetime1">
              <a:rPr lang="fr-FR" smtClean="0"/>
              <a:t>18/06/2015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Verkindt   Detchar meeting  19 june 2015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7934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7B77C-9E24-4727-BAFF-9EB81D2ACBC7}" type="datetime1">
              <a:rPr lang="fr-FR" smtClean="0"/>
              <a:t>18/06/2015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Verkindt   Detchar meeting  19 june 2015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9971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EA4CF-2937-499A-AE46-23BE9CC20A30}" type="datetime1">
              <a:rPr lang="fr-FR" smtClean="0"/>
              <a:t>18/06/2015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Verkindt   Detchar meeting  19 june 2015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203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13616-1B6C-4580-A362-8684E75F443D}" type="datetime1">
              <a:rPr lang="fr-FR" smtClean="0"/>
              <a:t>18/06/2015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Verkindt   Detchar meeting  19 june 2015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9796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D03DA-AF39-4FEE-9D3F-7DA2CFD2B066}" type="datetime1">
              <a:rPr lang="fr-FR" smtClean="0"/>
              <a:t>18/06/2015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Verkindt   Detchar meeting  19 june 2015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231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5BE32-4268-4CD6-B829-51CD5BE77FFA}" type="datetime1">
              <a:rPr lang="fr-FR" smtClean="0"/>
              <a:t>18/06/2015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Verkindt   Detchar meeting  19 june 2015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1734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6F7C-CC98-4F4B-BF87-1682DEFE5D44}" type="datetime1">
              <a:rPr lang="fr-FR" smtClean="0"/>
              <a:t>18/06/2015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Verkindt   Detchar meeting  19 june 2015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0920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4B369-6048-4FB0-87B1-E65ABED12A71}" type="datetime1">
              <a:rPr lang="fr-FR" smtClean="0"/>
              <a:t>18/06/2015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D. Verkindt   Detchar meeting  19 june 2015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5A237-8858-4192-A01A-77F0A58083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1144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827584" y="1556792"/>
            <a:ext cx="75608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DQ Flags from </a:t>
            </a:r>
            <a:r>
              <a:rPr lang="en-US" sz="3200" b="1" dirty="0" smtClean="0"/>
              <a:t>the</a:t>
            </a:r>
          </a:p>
          <a:p>
            <a:pPr algn="ctr"/>
            <a:r>
              <a:rPr lang="en-US" sz="3200" b="1" dirty="0" smtClean="0"/>
              <a:t>Detector </a:t>
            </a:r>
            <a:r>
              <a:rPr lang="en-US" sz="3200" b="1" dirty="0" smtClean="0"/>
              <a:t>Monitoring System (DMS)</a:t>
            </a:r>
          </a:p>
          <a:p>
            <a:pPr algn="ctr"/>
            <a:endParaRPr lang="en-US" sz="3200" b="1" dirty="0" smtClean="0"/>
          </a:p>
          <a:p>
            <a:pPr algn="ctr"/>
            <a:r>
              <a:rPr lang="en-US" sz="1600" dirty="0" smtClean="0"/>
              <a:t>D. </a:t>
            </a:r>
            <a:r>
              <a:rPr lang="en-US" sz="1600" dirty="0" err="1" smtClean="0"/>
              <a:t>Verkindt</a:t>
            </a:r>
            <a:endParaRPr lang="en-US" sz="1600" dirty="0" smtClean="0"/>
          </a:p>
          <a:p>
            <a:pPr algn="ctr"/>
            <a:endParaRPr lang="en-US" sz="1600" dirty="0" smtClean="0"/>
          </a:p>
          <a:p>
            <a:pPr algn="ctr"/>
            <a:r>
              <a:rPr lang="en-US" sz="1600" dirty="0" smtClean="0"/>
              <a:t>Virgo </a:t>
            </a:r>
            <a:r>
              <a:rPr lang="en-US" sz="1600" dirty="0" err="1" smtClean="0"/>
              <a:t>detchar</a:t>
            </a:r>
            <a:r>
              <a:rPr lang="en-US" sz="1600" dirty="0" smtClean="0"/>
              <a:t> meeting  19 </a:t>
            </a:r>
            <a:r>
              <a:rPr lang="en-US" sz="1600" dirty="0" err="1" smtClean="0"/>
              <a:t>june</a:t>
            </a:r>
            <a:r>
              <a:rPr lang="en-US" sz="1600" dirty="0" smtClean="0"/>
              <a:t> 2015</a:t>
            </a:r>
          </a:p>
          <a:p>
            <a:pPr algn="ctr"/>
            <a:endParaRPr lang="en-US" sz="1600" dirty="0"/>
          </a:p>
          <a:p>
            <a:pPr algn="ctr"/>
            <a:endParaRPr lang="en-US" sz="1600" dirty="0" smtClean="0"/>
          </a:p>
          <a:p>
            <a:pPr algn="ctr"/>
            <a:endParaRPr lang="en-US" sz="1600" dirty="0"/>
          </a:p>
        </p:txBody>
      </p:sp>
      <p:sp>
        <p:nvSpPr>
          <p:cNvPr id="2" name="Rectangle 1"/>
          <p:cNvSpPr/>
          <p:nvPr/>
        </p:nvSpPr>
        <p:spPr>
          <a:xfrm>
            <a:off x="7864883" y="327139"/>
            <a:ext cx="104708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/>
              <a:t>VIR-0287A-15</a:t>
            </a:r>
            <a:endParaRPr lang="de-DE" sz="12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Verkindt   Detchar meeting  19 june 2015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1628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195736" y="188640"/>
            <a:ext cx="51125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Detector Monitoring System (DMS)</a:t>
            </a:r>
          </a:p>
          <a:p>
            <a:pPr algn="ctr"/>
            <a:endParaRPr lang="en-US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Verkindt   Detchar meeting  19 june 2015</a:t>
            </a:r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03" r="11862"/>
          <a:stretch/>
        </p:blipFill>
        <p:spPr bwMode="auto">
          <a:xfrm>
            <a:off x="29394" y="1052736"/>
            <a:ext cx="9037512" cy="533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8507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195736" y="188640"/>
            <a:ext cx="50405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Detector Monitoring System (DMS)</a:t>
            </a:r>
          </a:p>
          <a:p>
            <a:pPr algn="ctr"/>
            <a:endParaRPr lang="en-US" dirty="0"/>
          </a:p>
        </p:txBody>
      </p:sp>
      <p:sp>
        <p:nvSpPr>
          <p:cNvPr id="3" name="ZoneTexte 2"/>
          <p:cNvSpPr txBox="1"/>
          <p:nvPr/>
        </p:nvSpPr>
        <p:spPr>
          <a:xfrm>
            <a:off x="599050" y="1052736"/>
            <a:ext cx="843744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600" dirty="0" smtClean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err="1" smtClean="0">
                <a:sym typeface="Wingdings" panose="05000000000000000000" pitchFamily="2" charset="2"/>
              </a:rPr>
              <a:t>Current</a:t>
            </a:r>
            <a:r>
              <a:rPr lang="fr-FR" sz="1600" dirty="0" smtClean="0">
                <a:sym typeface="Wingdings" panose="05000000000000000000" pitchFamily="2" charset="2"/>
              </a:rPr>
              <a:t> DMS </a:t>
            </a:r>
            <a:r>
              <a:rPr lang="fr-FR" sz="1600" dirty="0" err="1" smtClean="0">
                <a:sym typeface="Wingdings" panose="05000000000000000000" pitchFamily="2" charset="2"/>
              </a:rPr>
              <a:t>is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ym typeface="Wingdings" panose="05000000000000000000" pitchFamily="2" charset="2"/>
              </a:rPr>
              <a:t>based</a:t>
            </a:r>
            <a:r>
              <a:rPr lang="fr-FR" sz="1600" dirty="0" smtClean="0">
                <a:sym typeface="Wingdings" panose="05000000000000000000" pitchFamily="2" charset="2"/>
              </a:rPr>
              <a:t> 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 smtClean="0">
                <a:sym typeface="Wingdings" panose="05000000000000000000" pitchFamily="2" charset="2"/>
              </a:rPr>
              <a:t>a set of </a:t>
            </a:r>
            <a:r>
              <a:rPr lang="fr-FR" sz="1600" dirty="0" err="1" smtClean="0">
                <a:sym typeface="Wingdings" panose="05000000000000000000" pitchFamily="2" charset="2"/>
              </a:rPr>
              <a:t>Moni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ym typeface="Wingdings" panose="05000000000000000000" pitchFamily="2" charset="2"/>
              </a:rPr>
              <a:t>processes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ym typeface="Wingdings" panose="05000000000000000000" pitchFamily="2" charset="2"/>
              </a:rPr>
              <a:t>producing</a:t>
            </a:r>
            <a:r>
              <a:rPr lang="fr-FR" sz="1600" dirty="0" smtClean="0">
                <a:sym typeface="Wingdings" panose="05000000000000000000" pitchFamily="2" charset="2"/>
              </a:rPr>
              <a:t> flags </a:t>
            </a:r>
            <a:r>
              <a:rPr lang="fr-FR" sz="1600" dirty="0" smtClean="0">
                <a:sym typeface="Wingdings" panose="05000000000000000000" pitchFamily="2" charset="2"/>
              </a:rPr>
              <a:t>(</a:t>
            </a:r>
            <a:r>
              <a:rPr lang="fr-FR" sz="1600" dirty="0" smtClean="0">
                <a:sym typeface="Wingdings" panose="05000000000000000000" pitchFamily="2" charset="2"/>
              </a:rPr>
              <a:t>sent </a:t>
            </a:r>
            <a:r>
              <a:rPr lang="fr-FR" sz="1600" dirty="0" smtClean="0">
                <a:sym typeface="Wingdings" panose="05000000000000000000" pitchFamily="2" charset="2"/>
              </a:rPr>
              <a:t>to </a:t>
            </a:r>
            <a:r>
              <a:rPr lang="fr-FR" sz="1600" dirty="0" err="1" smtClean="0">
                <a:sym typeface="Wingdings" panose="05000000000000000000" pitchFamily="2" charset="2"/>
              </a:rPr>
              <a:t>raw</a:t>
            </a:r>
            <a:r>
              <a:rPr lang="fr-FR" sz="1600" dirty="0" smtClean="0">
                <a:sym typeface="Wingdings" panose="05000000000000000000" pitchFamily="2" charset="2"/>
              </a:rPr>
              <a:t>/trend </a:t>
            </a:r>
            <a:r>
              <a:rPr lang="fr-FR" sz="1600" dirty="0" smtClean="0">
                <a:sym typeface="Wingdings" panose="05000000000000000000" pitchFamily="2" charset="2"/>
              </a:rPr>
              <a:t>data) </a:t>
            </a:r>
            <a:r>
              <a:rPr lang="fr-FR" sz="1600" dirty="0" smtClean="0">
                <a:sym typeface="Wingdings" panose="05000000000000000000" pitchFamily="2" charset="2"/>
              </a:rPr>
              <a:t>and </a:t>
            </a:r>
            <a:r>
              <a:rPr lang="fr-FR" sz="1600" dirty="0" smtClean="0">
                <a:sym typeface="Wingdings" panose="05000000000000000000" pitchFamily="2" charset="2"/>
              </a:rPr>
              <a:t>XML files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 err="1" smtClean="0">
                <a:sym typeface="Wingdings" panose="05000000000000000000" pitchFamily="2" charset="2"/>
              </a:rPr>
              <a:t>php</a:t>
            </a:r>
            <a:r>
              <a:rPr lang="fr-FR" sz="1600" dirty="0" smtClean="0">
                <a:sym typeface="Wingdings" panose="05000000000000000000" pitchFamily="2" charset="2"/>
              </a:rPr>
              <a:t> scripts </a:t>
            </a:r>
            <a:r>
              <a:rPr lang="fr-FR" sz="1600" dirty="0" err="1" smtClean="0">
                <a:sym typeface="Wingdings" panose="05000000000000000000" pitchFamily="2" charset="2"/>
              </a:rPr>
              <a:t>that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ym typeface="Wingdings" panose="05000000000000000000" pitchFamily="2" charset="2"/>
              </a:rPr>
              <a:t>read</a:t>
            </a:r>
            <a:r>
              <a:rPr lang="fr-FR" sz="1600" dirty="0" smtClean="0">
                <a:sym typeface="Wingdings" panose="05000000000000000000" pitchFamily="2" charset="2"/>
              </a:rPr>
              <a:t> XML files and </a:t>
            </a:r>
            <a:r>
              <a:rPr lang="fr-FR" sz="1600" dirty="0" err="1" smtClean="0">
                <a:sym typeface="Wingdings" panose="05000000000000000000" pitchFamily="2" charset="2"/>
              </a:rPr>
              <a:t>provide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smtClean="0">
                <a:sym typeface="Wingdings" panose="05000000000000000000" pitchFamily="2" charset="2"/>
              </a:rPr>
              <a:t>the DMS web page</a:t>
            </a:r>
          </a:p>
          <a:p>
            <a:endParaRPr lang="fr-FR" sz="1600" dirty="0" smtClean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>
                <a:sym typeface="Wingdings" panose="05000000000000000000" pitchFamily="2" charset="2"/>
              </a:rPr>
              <a:t>New </a:t>
            </a:r>
            <a:r>
              <a:rPr lang="fr-FR" sz="1600" dirty="0" err="1" smtClean="0">
                <a:sym typeface="Wingdings" panose="05000000000000000000" pitchFamily="2" charset="2"/>
              </a:rPr>
              <a:t>Moni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ym typeface="Wingdings" panose="05000000000000000000" pitchFamily="2" charset="2"/>
              </a:rPr>
              <a:t>library</a:t>
            </a:r>
            <a:r>
              <a:rPr lang="fr-FR" sz="1600" dirty="0" smtClean="0">
                <a:sym typeface="Wingdings" panose="05000000000000000000" pitchFamily="2" charset="2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 smtClean="0">
                <a:sym typeface="Wingdings" panose="05000000000000000000" pitchFamily="2" charset="2"/>
              </a:rPr>
              <a:t>Will </a:t>
            </a:r>
            <a:r>
              <a:rPr lang="fr-FR" sz="1600" dirty="0" err="1" smtClean="0">
                <a:sym typeface="Wingdings" panose="05000000000000000000" pitchFamily="2" charset="2"/>
              </a:rPr>
              <a:t>produce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ym typeface="Wingdings" panose="05000000000000000000" pitchFamily="2" charset="2"/>
              </a:rPr>
              <a:t>only</a:t>
            </a:r>
            <a:r>
              <a:rPr lang="fr-FR" sz="1600" dirty="0" smtClean="0">
                <a:sym typeface="Wingdings" panose="05000000000000000000" pitchFamily="2" charset="2"/>
              </a:rPr>
              <a:t> flags </a:t>
            </a:r>
            <a:r>
              <a:rPr lang="fr-FR" sz="1600" dirty="0" err="1" smtClean="0">
                <a:sym typeface="Wingdings" panose="05000000000000000000" pitchFamily="2" charset="2"/>
              </a:rPr>
              <a:t>with</a:t>
            </a:r>
            <a:r>
              <a:rPr lang="fr-FR" sz="1600" dirty="0" smtClean="0">
                <a:sym typeface="Wingdings" panose="05000000000000000000" pitchFamily="2" charset="2"/>
              </a:rPr>
              <a:t> 0/1 values </a:t>
            </a:r>
            <a:r>
              <a:rPr lang="fr-FR" sz="1600" dirty="0">
                <a:sym typeface="Wingdings" panose="05000000000000000000" pitchFamily="2" charset="2"/>
              </a:rPr>
              <a:t>(no </a:t>
            </a:r>
            <a:r>
              <a:rPr lang="fr-FR" sz="1600" dirty="0" smtClean="0">
                <a:sym typeface="Wingdings" panose="05000000000000000000" pitchFamily="2" charset="2"/>
              </a:rPr>
              <a:t>more bits </a:t>
            </a:r>
            <a:r>
              <a:rPr lang="fr-FR" sz="1600" dirty="0" err="1">
                <a:sym typeface="Wingdings" panose="05000000000000000000" pitchFamily="2" charset="2"/>
              </a:rPr>
              <a:t>coding</a:t>
            </a:r>
            <a:r>
              <a:rPr lang="fr-FR" sz="1600" dirty="0">
                <a:sym typeface="Wingdings" panose="05000000000000000000" pitchFamily="2" charset="2"/>
              </a:rPr>
              <a:t>) </a:t>
            </a:r>
            <a:endParaRPr lang="fr-FR" sz="1600" dirty="0" smtClean="0">
              <a:sym typeface="Wingdings" panose="05000000000000000000" pitchFamily="2" charset="2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 smtClean="0">
                <a:sym typeface="Wingdings" panose="05000000000000000000" pitchFamily="2" charset="2"/>
              </a:rPr>
              <a:t>Will </a:t>
            </a:r>
            <a:r>
              <a:rPr lang="fr-FR" sz="1600" dirty="0" err="1" smtClean="0">
                <a:sym typeface="Wingdings" panose="05000000000000000000" pitchFamily="2" charset="2"/>
              </a:rPr>
              <a:t>produce</a:t>
            </a:r>
            <a:r>
              <a:rPr lang="fr-FR" sz="1600" dirty="0">
                <a:sym typeface="Wingdings" panose="05000000000000000000" pitchFamily="2" charset="2"/>
              </a:rPr>
              <a:t> per </a:t>
            </a:r>
            <a:r>
              <a:rPr lang="fr-FR" sz="1600" dirty="0" err="1">
                <a:sym typeface="Wingdings" panose="05000000000000000000" pitchFamily="2" charset="2"/>
              </a:rPr>
              <a:t>process</a:t>
            </a:r>
            <a:r>
              <a:rPr lang="fr-FR" sz="1600" dirty="0">
                <a:sym typeface="Wingdings" panose="05000000000000000000" pitchFamily="2" charset="2"/>
              </a:rPr>
              <a:t> </a:t>
            </a:r>
            <a:r>
              <a:rPr lang="fr-FR" sz="1600" dirty="0" err="1">
                <a:sym typeface="Wingdings" panose="05000000000000000000" pitchFamily="2" charset="2"/>
              </a:rPr>
              <a:t>only</a:t>
            </a:r>
            <a:r>
              <a:rPr lang="fr-FR" sz="1600" dirty="0">
                <a:sym typeface="Wingdings" panose="05000000000000000000" pitchFamily="2" charset="2"/>
              </a:rPr>
              <a:t> </a:t>
            </a:r>
            <a:r>
              <a:rPr lang="fr-FR" sz="1600" dirty="0" smtClean="0">
                <a:sym typeface="Wingdings" panose="05000000000000000000" pitchFamily="2" charset="2"/>
              </a:rPr>
              <a:t>one </a:t>
            </a:r>
            <a:r>
              <a:rPr lang="fr-FR" sz="1600" dirty="0" err="1">
                <a:sym typeface="Wingdings" panose="05000000000000000000" pitchFamily="2" charset="2"/>
              </a:rPr>
              <a:t>overall</a:t>
            </a:r>
            <a:r>
              <a:rPr lang="fr-FR" sz="1600" dirty="0">
                <a:sym typeface="Wingdings" panose="05000000000000000000" pitchFamily="2" charset="2"/>
              </a:rPr>
              <a:t> flag </a:t>
            </a:r>
            <a:r>
              <a:rPr lang="fr-FR" sz="1600" dirty="0" smtClean="0">
                <a:sym typeface="Wingdings" panose="05000000000000000000" pitchFamily="2" charset="2"/>
              </a:rPr>
              <a:t>+ one set </a:t>
            </a:r>
            <a:r>
              <a:rPr lang="fr-FR" sz="1600" dirty="0">
                <a:sym typeface="Wingdings" panose="05000000000000000000" pitchFamily="2" charset="2"/>
              </a:rPr>
              <a:t>of </a:t>
            </a:r>
            <a:r>
              <a:rPr lang="fr-FR" sz="1600" dirty="0" err="1" smtClean="0">
                <a:sym typeface="Wingdings" panose="05000000000000000000" pitchFamily="2" charset="2"/>
              </a:rPr>
              <a:t>subflags</a:t>
            </a:r>
            <a:r>
              <a:rPr lang="fr-FR" sz="1600" dirty="0" smtClean="0">
                <a:sym typeface="Wingdings" panose="05000000000000000000" pitchFamily="2" charset="2"/>
              </a:rPr>
              <a:t>  (no more flag </a:t>
            </a:r>
            <a:r>
              <a:rPr lang="fr-FR" sz="1600" dirty="0" err="1" smtClean="0">
                <a:sym typeface="Wingdings" panose="05000000000000000000" pitchFamily="2" charset="2"/>
              </a:rPr>
              <a:t>levels</a:t>
            </a:r>
            <a:r>
              <a:rPr lang="fr-FR" sz="1600" dirty="0" smtClean="0">
                <a:sym typeface="Wingdings" panose="05000000000000000000" pitchFamily="2" charset="2"/>
              </a:rPr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 smtClean="0">
                <a:sym typeface="Wingdings" panose="05000000000000000000" pitchFamily="2" charset="2"/>
              </a:rPr>
              <a:t>Will </a:t>
            </a:r>
            <a:r>
              <a:rPr lang="fr-FR" sz="1600" dirty="0" err="1" smtClean="0">
                <a:sym typeface="Wingdings" panose="05000000000000000000" pitchFamily="2" charset="2"/>
              </a:rPr>
              <a:t>always</a:t>
            </a:r>
            <a:r>
              <a:rPr lang="fr-FR" sz="1600" dirty="0" smtClean="0">
                <a:sym typeface="Wingdings" panose="05000000000000000000" pitchFamily="2" charset="2"/>
              </a:rPr>
              <a:t> use </a:t>
            </a:r>
            <a:r>
              <a:rPr lang="fr-FR" sz="1600" dirty="0" err="1" smtClean="0">
                <a:sym typeface="Wingdings" panose="05000000000000000000" pitchFamily="2" charset="2"/>
              </a:rPr>
              <a:t>calibrated</a:t>
            </a:r>
            <a:r>
              <a:rPr lang="fr-FR" sz="1600" dirty="0" smtClean="0">
                <a:sym typeface="Wingdings" panose="05000000000000000000" pitchFamily="2" charset="2"/>
              </a:rPr>
              <a:t> data (no more use of </a:t>
            </a:r>
            <a:r>
              <a:rPr lang="fr-FR" sz="1600" dirty="0" smtClean="0">
                <a:sym typeface="Wingdings" panose="05000000000000000000" pitchFamily="2" charset="2"/>
              </a:rPr>
              <a:t>REALUNITS keyword)</a:t>
            </a:r>
            <a:endParaRPr lang="fr-FR" sz="1600" dirty="0" smtClean="0">
              <a:sym typeface="Wingdings" panose="05000000000000000000" pitchFamily="2" charset="2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 smtClean="0">
                <a:sym typeface="Wingdings" panose="05000000000000000000" pitchFamily="2" charset="2"/>
              </a:rPr>
              <a:t>Will </a:t>
            </a:r>
            <a:r>
              <a:rPr lang="fr-FR" sz="1600" dirty="0" err="1" smtClean="0">
                <a:sym typeface="Wingdings" panose="05000000000000000000" pitchFamily="2" charset="2"/>
              </a:rPr>
              <a:t>follow</a:t>
            </a:r>
            <a:r>
              <a:rPr lang="fr-FR" sz="1600" dirty="0" smtClean="0">
                <a:sym typeface="Wingdings" panose="05000000000000000000" pitchFamily="2" charset="2"/>
              </a:rPr>
              <a:t> a DMS </a:t>
            </a:r>
            <a:r>
              <a:rPr lang="fr-FR" sz="1600" dirty="0" smtClean="0">
                <a:sym typeface="Wingdings" panose="05000000000000000000" pitchFamily="2" charset="2"/>
              </a:rPr>
              <a:t>flags </a:t>
            </a:r>
            <a:r>
              <a:rPr lang="fr-FR" sz="1600" dirty="0" err="1" smtClean="0">
                <a:sym typeface="Wingdings" panose="05000000000000000000" pitchFamily="2" charset="2"/>
              </a:rPr>
              <a:t>naming</a:t>
            </a:r>
            <a:r>
              <a:rPr lang="fr-FR" sz="1600" dirty="0" smtClean="0">
                <a:sym typeface="Wingdings" panose="05000000000000000000" pitchFamily="2" charset="2"/>
              </a:rPr>
              <a:t> convention </a:t>
            </a:r>
            <a:r>
              <a:rPr lang="fr-FR" sz="1600" dirty="0" smtClean="0">
                <a:sym typeface="Wingdings" panose="05000000000000000000" pitchFamily="2" charset="2"/>
              </a:rPr>
              <a:t>: </a:t>
            </a:r>
            <a:r>
              <a:rPr lang="fr-FR" sz="1600" dirty="0" err="1" smtClean="0">
                <a:sym typeface="Wingdings" panose="05000000000000000000" pitchFamily="2" charset="2"/>
              </a:rPr>
              <a:t>DQ_MoniName_FlagName</a:t>
            </a:r>
            <a:endParaRPr lang="fr-FR" sz="1600" dirty="0" smtClean="0">
              <a:sym typeface="Wingdings" panose="05000000000000000000" pitchFamily="2" charset="2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Does</a:t>
            </a:r>
            <a:r>
              <a:rPr lang="fr-FR" sz="16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not </a:t>
            </a:r>
            <a:r>
              <a:rPr lang="fr-FR" sz="16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require</a:t>
            </a:r>
            <a:r>
              <a:rPr lang="fr-FR" sz="16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large modifications in DMS web page </a:t>
            </a:r>
            <a:r>
              <a:rPr lang="fr-FR" sz="16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tools</a:t>
            </a:r>
            <a:r>
              <a:rPr lang="fr-FR" sz="1600" dirty="0" smtClean="0">
                <a:solidFill>
                  <a:srgbClr val="FF0000"/>
                </a:solidFill>
                <a:sym typeface="Wingdings" panose="05000000000000000000" pitchFamily="2" charset="2"/>
              </a:rPr>
              <a:t>.</a:t>
            </a:r>
            <a:endParaRPr lang="fr-FR" sz="1600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 smtClean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>
                <a:sym typeface="Wingdings" panose="05000000000000000000" pitchFamily="2" charset="2"/>
              </a:rPr>
              <a:t>Use of DMS flags for data </a:t>
            </a:r>
            <a:r>
              <a:rPr lang="fr-FR" sz="1600" dirty="0" err="1" smtClean="0">
                <a:sym typeface="Wingdings" panose="05000000000000000000" pitchFamily="2" charset="2"/>
              </a:rPr>
              <a:t>analysis</a:t>
            </a:r>
            <a:r>
              <a:rPr lang="fr-FR" sz="1600" dirty="0" smtClean="0">
                <a:sym typeface="Wingdings" panose="05000000000000000000" pitchFamily="2" charset="2"/>
              </a:rPr>
              <a:t>:</a:t>
            </a:r>
            <a:endParaRPr lang="fr-FR" sz="1600" dirty="0" smtClean="0">
              <a:sym typeface="Wingdings" panose="05000000000000000000" pitchFamily="2" charset="2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 err="1" smtClean="0">
                <a:sym typeface="Wingdings" panose="05000000000000000000" pitchFamily="2" charset="2"/>
              </a:rPr>
              <a:t>SegOnline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ym typeface="Wingdings" panose="05000000000000000000" pitchFamily="2" charset="2"/>
              </a:rPr>
              <a:t>w</a:t>
            </a:r>
            <a:r>
              <a:rPr lang="fr-FR" sz="1600" dirty="0" err="1" smtClean="0">
                <a:sym typeface="Wingdings" panose="05000000000000000000" pitchFamily="2" charset="2"/>
              </a:rPr>
              <a:t>ill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smtClean="0">
                <a:sym typeface="Wingdings" panose="05000000000000000000" pitchFamily="2" charset="2"/>
              </a:rPr>
              <a:t>select the flags to </a:t>
            </a:r>
            <a:r>
              <a:rPr lang="fr-FR" sz="1600" dirty="0" err="1" smtClean="0">
                <a:sym typeface="Wingdings" panose="05000000000000000000" pitchFamily="2" charset="2"/>
              </a:rPr>
              <a:t>be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ym typeface="Wingdings" panose="05000000000000000000" pitchFamily="2" charset="2"/>
              </a:rPr>
              <a:t>included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ym typeface="Wingdings" panose="05000000000000000000" pitchFamily="2" charset="2"/>
              </a:rPr>
              <a:t>into</a:t>
            </a:r>
            <a:r>
              <a:rPr lang="fr-FR" sz="1600" dirty="0" smtClean="0">
                <a:sym typeface="Wingdings" panose="05000000000000000000" pitchFamily="2" charset="2"/>
              </a:rPr>
              <a:t> the State </a:t>
            </a:r>
            <a:r>
              <a:rPr lang="fr-FR" sz="1600" dirty="0" err="1" smtClean="0">
                <a:sym typeface="Wingdings" panose="05000000000000000000" pitchFamily="2" charset="2"/>
              </a:rPr>
              <a:t>Vector</a:t>
            </a:r>
            <a:r>
              <a:rPr lang="fr-FR" sz="1600" dirty="0" smtClean="0">
                <a:sym typeface="Wingdings" panose="05000000000000000000" pitchFamily="2" charset="2"/>
              </a:rPr>
              <a:t> for online analyses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 err="1" smtClean="0">
                <a:sym typeface="Wingdings" panose="05000000000000000000" pitchFamily="2" charset="2"/>
              </a:rPr>
              <a:t>SegOnline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ym typeface="Wingdings" panose="05000000000000000000" pitchFamily="2" charset="2"/>
              </a:rPr>
              <a:t>will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smtClean="0">
                <a:sym typeface="Wingdings" panose="05000000000000000000" pitchFamily="2" charset="2"/>
              </a:rPr>
              <a:t>select the flags to </a:t>
            </a:r>
            <a:r>
              <a:rPr lang="fr-FR" sz="1600" dirty="0" err="1" smtClean="0">
                <a:sym typeface="Wingdings" panose="05000000000000000000" pitchFamily="2" charset="2"/>
              </a:rPr>
              <a:t>be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ym typeface="Wingdings" panose="05000000000000000000" pitchFamily="2" charset="2"/>
              </a:rPr>
              <a:t>propagated</a:t>
            </a:r>
            <a:r>
              <a:rPr lang="fr-FR" sz="1600" dirty="0" smtClean="0">
                <a:sym typeface="Wingdings" panose="05000000000000000000" pitchFamily="2" charset="2"/>
              </a:rPr>
              <a:t> to DQSEGDB for offline </a:t>
            </a:r>
            <a:r>
              <a:rPr lang="fr-FR" sz="1600" dirty="0" smtClean="0">
                <a:sym typeface="Wingdings" panose="05000000000000000000" pitchFamily="2" charset="2"/>
              </a:rPr>
              <a:t>analyses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 err="1" smtClean="0">
                <a:sym typeface="Wingdings" panose="05000000000000000000" pitchFamily="2" charset="2"/>
              </a:rPr>
              <a:t>Should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ym typeface="Wingdings" panose="05000000000000000000" pitchFamily="2" charset="2"/>
              </a:rPr>
              <a:t>be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ym typeface="Wingdings" panose="05000000000000000000" pitchFamily="2" charset="2"/>
              </a:rPr>
              <a:t>only</a:t>
            </a:r>
            <a:r>
              <a:rPr lang="fr-FR" sz="1600" dirty="0" smtClean="0">
                <a:sym typeface="Wingdings" panose="05000000000000000000" pitchFamily="2" charset="2"/>
              </a:rPr>
              <a:t> a </a:t>
            </a:r>
            <a:r>
              <a:rPr lang="fr-FR" sz="1600" dirty="0" err="1" smtClean="0">
                <a:sym typeface="Wingdings" panose="05000000000000000000" pitchFamily="2" charset="2"/>
              </a:rPr>
              <a:t>matter</a:t>
            </a:r>
            <a:r>
              <a:rPr lang="fr-FR" sz="1600" dirty="0" smtClean="0">
                <a:sym typeface="Wingdings" panose="05000000000000000000" pitchFamily="2" charset="2"/>
              </a:rPr>
              <a:t> of </a:t>
            </a:r>
            <a:r>
              <a:rPr lang="fr-FR" sz="1600" dirty="0" err="1" smtClean="0">
                <a:sym typeface="Wingdings" panose="05000000000000000000" pitchFamily="2" charset="2"/>
              </a:rPr>
              <a:t>SegOnline</a:t>
            </a:r>
            <a:r>
              <a:rPr lang="fr-FR" sz="1600" dirty="0" smtClean="0">
                <a:sym typeface="Wingdings" panose="05000000000000000000" pitchFamily="2" charset="2"/>
              </a:rPr>
              <a:t> configuration file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 smtClean="0">
                <a:sym typeface="Wingdings" panose="05000000000000000000" pitchFamily="2" charset="2"/>
              </a:rPr>
              <a:t>Or </a:t>
            </a:r>
            <a:r>
              <a:rPr lang="fr-FR" sz="1600" dirty="0" err="1" smtClean="0">
                <a:sym typeface="Wingdings" panose="05000000000000000000" pitchFamily="2" charset="2"/>
              </a:rPr>
              <a:t>will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ym typeface="Wingdings" panose="05000000000000000000" pitchFamily="2" charset="2"/>
              </a:rPr>
              <a:t>need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ym typeface="Wingdings" panose="05000000000000000000" pitchFamily="2" charset="2"/>
              </a:rPr>
              <a:t>SegOnline</a:t>
            </a:r>
            <a:r>
              <a:rPr lang="fr-FR" sz="1600" dirty="0" smtClean="0">
                <a:sym typeface="Wingdings" panose="05000000000000000000" pitchFamily="2" charset="2"/>
              </a:rPr>
              <a:t> code modification, </a:t>
            </a:r>
            <a:r>
              <a:rPr lang="fr-FR" sz="1600" dirty="0" err="1" smtClean="0">
                <a:sym typeface="Wingdings" panose="05000000000000000000" pitchFamily="2" charset="2"/>
              </a:rPr>
              <a:t>depending</a:t>
            </a:r>
            <a:r>
              <a:rPr lang="fr-FR" sz="1600" dirty="0" smtClean="0">
                <a:sym typeface="Wingdings" panose="05000000000000000000" pitchFamily="2" charset="2"/>
              </a:rPr>
              <a:t> on </a:t>
            </a:r>
            <a:r>
              <a:rPr lang="fr-FR" sz="1600" dirty="0" err="1" smtClean="0">
                <a:sym typeface="Wingdings" panose="05000000000000000000" pitchFamily="2" charset="2"/>
              </a:rPr>
              <a:t>selection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ym typeface="Wingdings" panose="05000000000000000000" pitchFamily="2" charset="2"/>
              </a:rPr>
              <a:t>criteria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ym typeface="Wingdings" panose="05000000000000000000" pitchFamily="2" charset="2"/>
              </a:rPr>
              <a:t>we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ym typeface="Wingdings" panose="05000000000000000000" pitchFamily="2" charset="2"/>
              </a:rPr>
              <a:t>want</a:t>
            </a:r>
            <a:endParaRPr lang="fr-FR" sz="1600" dirty="0" smtClean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 smtClean="0">
              <a:sym typeface="Wingdings" panose="05000000000000000000" pitchFamily="2" charset="2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Verkindt   Detchar meeting  19 june 2015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5616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Verkindt   Detchar meeting  19 june 2015</a:t>
            </a:r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4</a:t>
            </a:fld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334850" y="836711"/>
            <a:ext cx="8604448" cy="310854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tx2">
                    <a:lumMod val="75000"/>
                  </a:schemeClr>
                </a:solidFill>
              </a:rPr>
              <a:t>QC_XML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./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QcInjectionData_new.php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5</a:t>
            </a:r>
          </a:p>
          <a:p>
            <a:endParaRPr lang="de-DE" sz="14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de-DE" sz="1400" b="1" dirty="0">
                <a:solidFill>
                  <a:schemeClr val="tx2">
                    <a:lumMod val="75000"/>
                  </a:schemeClr>
                </a:solidFill>
              </a:rPr>
              <a:t>QC_NAME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Qc_Injection</a:t>
            </a:r>
            <a:endParaRPr lang="de-DE" sz="1400" dirty="0">
              <a:solidFill>
                <a:schemeClr val="tx2">
                  <a:lumMod val="75000"/>
                </a:schemeClr>
              </a:solidFill>
            </a:endParaRPr>
          </a:p>
          <a:p>
            <a:endParaRPr lang="de-DE" sz="14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de-DE" sz="1400" b="1" dirty="0" smtClean="0">
                <a:solidFill>
                  <a:schemeClr val="tx2">
                    <a:lumMod val="75000"/>
                  </a:schemeClr>
                </a:solidFill>
              </a:rPr>
              <a:t>QC_FLAG</a:t>
            </a:r>
            <a:r>
              <a:rPr lang="de-DE" sz="140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MasterLaser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       "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MasterLaser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parameters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out 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range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"</a:t>
            </a:r>
          </a:p>
          <a:p>
            <a:r>
              <a:rPr lang="de-DE" sz="1400" b="1" dirty="0">
                <a:solidFill>
                  <a:schemeClr val="tx2">
                    <a:lumMod val="75000"/>
                  </a:schemeClr>
                </a:solidFill>
              </a:rPr>
              <a:t>QC_FLAG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SlaveLaser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        "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SlaveLaser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parameters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out 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range</a:t>
            </a:r>
            <a:r>
              <a:rPr lang="de-DE" sz="1400" dirty="0" smtClean="0">
                <a:solidFill>
                  <a:schemeClr val="tx2">
                    <a:lumMod val="75000"/>
                  </a:schemeClr>
                </a:solidFill>
              </a:rPr>
              <a:t>"</a:t>
            </a:r>
            <a:endParaRPr lang="de-DE" sz="1400" dirty="0">
              <a:solidFill>
                <a:schemeClr val="tx2">
                  <a:lumMod val="75000"/>
                </a:schemeClr>
              </a:solidFill>
            </a:endParaRPr>
          </a:p>
          <a:p>
            <a:endParaRPr lang="de-DE" sz="14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/*** 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MastereLaser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***/</a:t>
            </a:r>
          </a:p>
          <a:p>
            <a:r>
              <a:rPr lang="de-DE" sz="1400" b="1" dirty="0">
                <a:solidFill>
                  <a:schemeClr val="tx2">
                    <a:lumMod val="75000"/>
                  </a:schemeClr>
                </a:solidFill>
              </a:rPr>
              <a:t>QC_MONITOR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* 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MasterLaser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 "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mean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(PSL_ML_DC,60)&gt;0.5" "Master 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laser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thermal 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correction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voltage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saturated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" </a:t>
            </a:r>
          </a:p>
          <a:p>
            <a:endParaRPr lang="de-DE" sz="14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/*** 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SlaveLaser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***/</a:t>
            </a:r>
          </a:p>
          <a:p>
            <a:r>
              <a:rPr lang="de-DE" sz="1400" b="1" dirty="0">
                <a:solidFill>
                  <a:schemeClr val="tx2">
                    <a:lumMod val="75000"/>
                  </a:schemeClr>
                </a:solidFill>
              </a:rPr>
              <a:t>QC_MONITOR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*    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SlaveLaser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 "0.5&lt;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mean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(PSL_SL_PUMP1_CURR,60)&lt;1.8" "Slave Laser 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current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too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high"</a:t>
            </a:r>
          </a:p>
          <a:p>
            <a:r>
              <a:rPr lang="de-DE" sz="1400" b="1" dirty="0">
                <a:solidFill>
                  <a:schemeClr val="tx2">
                    <a:lumMod val="75000"/>
                  </a:schemeClr>
                </a:solidFill>
              </a:rPr>
              <a:t>QC_MONITOR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*    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SlaveLaser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 "0.5&lt;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mean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(PSL_SL_PUMP2_CURR,60)&lt;1.8" "Slave Laser 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current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too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high"</a:t>
            </a:r>
          </a:p>
          <a:p>
            <a:r>
              <a:rPr lang="de-DE" sz="1400" b="1" dirty="0">
                <a:solidFill>
                  <a:schemeClr val="tx2">
                    <a:lumMod val="75000"/>
                  </a:schemeClr>
                </a:solidFill>
              </a:rPr>
              <a:t>QC_MONITOR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*    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SlaveLaser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 "0.2&lt;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mean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(PSL_SL_REFL_PD2_DC,60)&lt;3.8" "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problem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with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master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or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slave</a:t>
            </a:r>
            <a:r>
              <a:rPr lang="de-DE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tx2">
                    <a:lumMod val="75000"/>
                  </a:schemeClr>
                </a:solidFill>
              </a:rPr>
              <a:t>laser</a:t>
            </a:r>
            <a:r>
              <a:rPr lang="de-DE" sz="1400" dirty="0" smtClean="0">
                <a:solidFill>
                  <a:schemeClr val="tx2">
                    <a:lumMod val="75000"/>
                  </a:schemeClr>
                </a:solidFill>
              </a:rPr>
              <a:t>"</a:t>
            </a:r>
            <a:endParaRPr lang="de-DE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195736" y="188640"/>
            <a:ext cx="47525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Configuration file of </a:t>
            </a:r>
            <a:r>
              <a:rPr lang="en-US" sz="2400" b="1" dirty="0" err="1" smtClean="0"/>
              <a:t>InjMoni_new</a:t>
            </a:r>
            <a:endParaRPr lang="en-US" sz="2400" b="1" dirty="0" smtClean="0"/>
          </a:p>
          <a:p>
            <a:pPr algn="ctr"/>
            <a:endParaRPr lang="en-US" dirty="0"/>
          </a:p>
        </p:txBody>
      </p:sp>
      <p:sp>
        <p:nvSpPr>
          <p:cNvPr id="6" name="ZoneTexte 5"/>
          <p:cNvSpPr txBox="1"/>
          <p:nvPr/>
        </p:nvSpPr>
        <p:spPr>
          <a:xfrm>
            <a:off x="640630" y="4221088"/>
            <a:ext cx="79928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/>
              <a:t>Will </a:t>
            </a:r>
            <a:r>
              <a:rPr lang="de-DE" sz="1600" dirty="0" err="1" smtClean="0"/>
              <a:t>produce</a:t>
            </a:r>
            <a:r>
              <a:rPr lang="de-DE" sz="1600" dirty="0" smtClean="0"/>
              <a:t> </a:t>
            </a:r>
            <a:r>
              <a:rPr lang="de-DE" sz="1600" dirty="0" err="1" smtClean="0"/>
              <a:t>the</a:t>
            </a:r>
            <a:r>
              <a:rPr lang="de-DE" sz="1600" dirty="0" smtClean="0"/>
              <a:t> </a:t>
            </a:r>
            <a:r>
              <a:rPr lang="de-DE" sz="1600" dirty="0" err="1" smtClean="0"/>
              <a:t>following</a:t>
            </a:r>
            <a:r>
              <a:rPr lang="de-DE" sz="1600" dirty="0" smtClean="0"/>
              <a:t> </a:t>
            </a:r>
            <a:r>
              <a:rPr lang="de-DE" sz="1600" dirty="0" err="1" smtClean="0"/>
              <a:t>flags</a:t>
            </a:r>
            <a:r>
              <a:rPr lang="de-DE" sz="1600" dirty="0" smtClean="0"/>
              <a:t> </a:t>
            </a:r>
            <a:r>
              <a:rPr lang="de-DE" sz="1600" dirty="0" err="1" smtClean="0"/>
              <a:t>sent</a:t>
            </a:r>
            <a:r>
              <a:rPr lang="de-DE" sz="1600" dirty="0" smtClean="0"/>
              <a:t> </a:t>
            </a:r>
            <a:r>
              <a:rPr lang="de-DE" sz="1600" dirty="0" err="1" smtClean="0"/>
              <a:t>to</a:t>
            </a:r>
            <a:r>
              <a:rPr lang="de-DE" sz="1600" dirty="0" smtClean="0"/>
              <a:t> </a:t>
            </a:r>
            <a:r>
              <a:rPr lang="de-DE" sz="1600" dirty="0" err="1" smtClean="0"/>
              <a:t>SegOnline</a:t>
            </a:r>
            <a:r>
              <a:rPr lang="de-DE" sz="1600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err="1" smtClean="0"/>
              <a:t>DQ_</a:t>
            </a:r>
            <a:r>
              <a:rPr lang="de-DE" sz="1600" dirty="0" err="1" smtClean="0"/>
              <a:t>Qc_Injection_overall</a:t>
            </a:r>
            <a:endParaRPr lang="de-D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err="1" smtClean="0"/>
              <a:t>DQ_Qc_Injection_MasterLaser</a:t>
            </a:r>
            <a:endParaRPr lang="de-D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err="1" smtClean="0"/>
              <a:t>DQ_Qc_Injection_SlaveLaser</a:t>
            </a:r>
            <a:endParaRPr lang="de-DE" sz="1600" dirty="0" smtClean="0"/>
          </a:p>
          <a:p>
            <a:endParaRPr lang="de-DE" sz="1600" dirty="0"/>
          </a:p>
          <a:p>
            <a:r>
              <a:rPr lang="de-DE" sz="1600" dirty="0" smtClean="0"/>
              <a:t>Will </a:t>
            </a:r>
            <a:r>
              <a:rPr lang="de-DE" sz="1600" dirty="0" err="1" smtClean="0"/>
              <a:t>produce</a:t>
            </a:r>
            <a:r>
              <a:rPr lang="de-DE" sz="1600" dirty="0" smtClean="0"/>
              <a:t> </a:t>
            </a:r>
            <a:r>
              <a:rPr lang="de-DE" sz="1600" dirty="0" err="1" smtClean="0"/>
              <a:t>the</a:t>
            </a:r>
            <a:r>
              <a:rPr lang="de-DE" sz="1600" dirty="0" smtClean="0"/>
              <a:t> XML </a:t>
            </a:r>
            <a:r>
              <a:rPr lang="de-DE" sz="1600" dirty="0" err="1" smtClean="0"/>
              <a:t>file</a:t>
            </a:r>
            <a:r>
              <a:rPr lang="de-DE" sz="1600" dirty="0" smtClean="0"/>
              <a:t> </a:t>
            </a:r>
            <a:r>
              <a:rPr lang="de-DE" sz="1600" dirty="0" err="1" smtClean="0"/>
              <a:t>QcInjectionData_new.php</a:t>
            </a:r>
            <a:r>
              <a:rPr lang="de-DE" sz="1600" dirty="0"/>
              <a:t/>
            </a:r>
            <a:br>
              <a:rPr lang="de-DE" sz="1600" dirty="0"/>
            </a:br>
            <a:r>
              <a:rPr lang="de-DE" sz="1600" dirty="0" err="1" smtClean="0"/>
              <a:t>which</a:t>
            </a:r>
            <a:r>
              <a:rPr lang="de-DE" sz="1600" dirty="0" smtClean="0"/>
              <a:t> will </a:t>
            </a:r>
            <a:r>
              <a:rPr lang="de-DE" sz="1600" dirty="0" err="1" smtClean="0"/>
              <a:t>contain</a:t>
            </a:r>
            <a:r>
              <a:rPr lang="de-DE" sz="1600" dirty="0" smtClean="0"/>
              <a:t> </a:t>
            </a:r>
            <a:r>
              <a:rPr lang="de-DE" sz="1600" dirty="0" err="1" smtClean="0"/>
              <a:t>those</a:t>
            </a:r>
            <a:r>
              <a:rPr lang="de-DE" sz="1600" dirty="0" smtClean="0"/>
              <a:t> </a:t>
            </a:r>
            <a:r>
              <a:rPr lang="de-DE" sz="1600" dirty="0" err="1" smtClean="0"/>
              <a:t>flags</a:t>
            </a:r>
            <a:r>
              <a:rPr lang="de-DE" sz="1600" dirty="0" smtClean="0"/>
              <a:t> + </a:t>
            </a:r>
            <a:r>
              <a:rPr lang="de-DE" sz="1600" dirty="0" err="1" smtClean="0"/>
              <a:t>the</a:t>
            </a:r>
            <a:r>
              <a:rPr lang="de-DE" sz="1600" dirty="0" smtClean="0"/>
              <a:t> </a:t>
            </a:r>
            <a:r>
              <a:rPr lang="de-DE" sz="1600" dirty="0" err="1" smtClean="0"/>
              <a:t>results</a:t>
            </a:r>
            <a:r>
              <a:rPr lang="de-DE" sz="1600" dirty="0" smtClean="0"/>
              <a:t> </a:t>
            </a:r>
            <a:r>
              <a:rPr lang="de-DE" sz="1600" dirty="0" err="1" smtClean="0"/>
              <a:t>of</a:t>
            </a:r>
            <a:r>
              <a:rPr lang="de-DE" sz="1600" dirty="0" smtClean="0"/>
              <a:t> </a:t>
            </a:r>
            <a:r>
              <a:rPr lang="de-DE" sz="1600" dirty="0" err="1" smtClean="0"/>
              <a:t>the</a:t>
            </a:r>
            <a:r>
              <a:rPr lang="de-DE" sz="1600" dirty="0" smtClean="0"/>
              <a:t> </a:t>
            </a:r>
            <a:r>
              <a:rPr lang="de-DE" sz="1600" dirty="0" err="1" smtClean="0"/>
              <a:t>various</a:t>
            </a:r>
            <a:r>
              <a:rPr lang="de-DE" sz="1600" dirty="0" smtClean="0"/>
              <a:t> </a:t>
            </a:r>
            <a:r>
              <a:rPr lang="de-DE" sz="1600" dirty="0" smtClean="0"/>
              <a:t>QC_MONITOR</a:t>
            </a:r>
            <a:endParaRPr lang="de-DE" sz="1600" dirty="0"/>
          </a:p>
          <a:p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519475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195736" y="188640"/>
            <a:ext cx="424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Scheme of implementation</a:t>
            </a:r>
            <a:endParaRPr lang="en-US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Verkindt   Detchar meeting  19 june 2015</a:t>
            </a:r>
            <a:endParaRPr lang="fr-FR"/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1533744" y="1740283"/>
            <a:ext cx="914400" cy="276999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fr-FR" sz="1200" b="1" dirty="0" err="1" smtClean="0"/>
              <a:t>FbmAlp</a:t>
            </a:r>
            <a:endParaRPr lang="fr-FR" altLang="fr-FR" sz="1200" b="1" dirty="0"/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200743" y="2680023"/>
            <a:ext cx="1051495" cy="461665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fr-FR" sz="1200" b="1" dirty="0" smtClean="0"/>
              <a:t>DMS </a:t>
            </a:r>
            <a:r>
              <a:rPr lang="en-US" altLang="fr-FR" sz="1200" b="1" dirty="0" smtClean="0"/>
              <a:t>flags </a:t>
            </a:r>
            <a:r>
              <a:rPr lang="en-US" altLang="fr-FR" sz="1200" b="1" dirty="0" smtClean="0"/>
              <a:t>collection</a:t>
            </a:r>
            <a:endParaRPr lang="en-US" altLang="fr-FR" sz="1200" b="1" dirty="0"/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1571844" y="2547904"/>
            <a:ext cx="685800" cy="677108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fr-FR" sz="800" b="1" dirty="0" smtClean="0"/>
          </a:p>
          <a:p>
            <a:pPr algn="ctr">
              <a:spcBef>
                <a:spcPct val="50000"/>
              </a:spcBef>
            </a:pPr>
            <a:r>
              <a:rPr lang="en-US" altLang="fr-FR" sz="1200" b="1" dirty="0" err="1" smtClean="0"/>
              <a:t>DMIn</a:t>
            </a:r>
            <a:endParaRPr lang="en-US" altLang="fr-FR" sz="1200" b="1" dirty="0" smtClean="0"/>
          </a:p>
          <a:p>
            <a:pPr algn="ctr">
              <a:spcBef>
                <a:spcPct val="50000"/>
              </a:spcBef>
            </a:pPr>
            <a:endParaRPr lang="en-US" altLang="fr-FR" sz="800" b="1" dirty="0"/>
          </a:p>
        </p:txBody>
      </p:sp>
      <p:sp>
        <p:nvSpPr>
          <p:cNvPr id="18" name="Line 9"/>
          <p:cNvSpPr>
            <a:spLocks noChangeShapeType="1"/>
          </p:cNvSpPr>
          <p:nvPr/>
        </p:nvSpPr>
        <p:spPr bwMode="auto">
          <a:xfrm>
            <a:off x="2495770" y="1806959"/>
            <a:ext cx="26231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19" name="Line 10"/>
          <p:cNvSpPr>
            <a:spLocks noChangeShapeType="1"/>
          </p:cNvSpPr>
          <p:nvPr/>
        </p:nvSpPr>
        <p:spPr bwMode="auto">
          <a:xfrm>
            <a:off x="3286344" y="2997583"/>
            <a:ext cx="9048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>
            <a:off x="3238719" y="2921383"/>
            <a:ext cx="952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21" name="Line 12"/>
          <p:cNvSpPr>
            <a:spLocks noChangeShapeType="1"/>
          </p:cNvSpPr>
          <p:nvPr/>
        </p:nvSpPr>
        <p:spPr bwMode="auto">
          <a:xfrm>
            <a:off x="3200619" y="2854708"/>
            <a:ext cx="10096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22" name="Line 13"/>
          <p:cNvSpPr>
            <a:spLocks noChangeShapeType="1"/>
          </p:cNvSpPr>
          <p:nvPr/>
        </p:nvSpPr>
        <p:spPr bwMode="auto">
          <a:xfrm flipV="1">
            <a:off x="3191094" y="2797558"/>
            <a:ext cx="1009650" cy="9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23" name="Line 14"/>
          <p:cNvSpPr>
            <a:spLocks noChangeShapeType="1"/>
          </p:cNvSpPr>
          <p:nvPr/>
        </p:nvSpPr>
        <p:spPr bwMode="auto">
          <a:xfrm flipV="1">
            <a:off x="3114894" y="2730883"/>
            <a:ext cx="1076325" cy="9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grpSp>
        <p:nvGrpSpPr>
          <p:cNvPr id="24" name="Group 15"/>
          <p:cNvGrpSpPr>
            <a:grpSpLocks/>
          </p:cNvGrpSpPr>
          <p:nvPr/>
        </p:nvGrpSpPr>
        <p:grpSpPr bwMode="auto">
          <a:xfrm>
            <a:off x="2362418" y="2664208"/>
            <a:ext cx="904875" cy="463550"/>
            <a:chOff x="2922" y="2544"/>
            <a:chExt cx="714" cy="292"/>
          </a:xfrm>
        </p:grpSpPr>
        <p:sp>
          <p:nvSpPr>
            <p:cNvPr id="63" name="Text Box 16"/>
            <p:cNvSpPr txBox="1">
              <a:spLocks noChangeArrowheads="1"/>
            </p:cNvSpPr>
            <p:nvPr/>
          </p:nvSpPr>
          <p:spPr bwMode="auto">
            <a:xfrm>
              <a:off x="2922" y="2544"/>
              <a:ext cx="576" cy="160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defPPr>
                <a:defRPr lang="it-IT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fr-FR" sz="1000" b="1"/>
                <a:t>xxxMoni</a:t>
              </a:r>
              <a:endParaRPr lang="fr-FR" altLang="fr-FR" sz="1000" b="1"/>
            </a:p>
          </p:txBody>
        </p:sp>
        <p:sp>
          <p:nvSpPr>
            <p:cNvPr id="64" name="Text Box 17"/>
            <p:cNvSpPr txBox="1">
              <a:spLocks noChangeArrowheads="1"/>
            </p:cNvSpPr>
            <p:nvPr/>
          </p:nvSpPr>
          <p:spPr bwMode="auto">
            <a:xfrm>
              <a:off x="2952" y="2574"/>
              <a:ext cx="576" cy="160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defPPr>
                <a:defRPr lang="it-IT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fr-FR" sz="1000" b="1"/>
                <a:t>xxxMoni</a:t>
              </a:r>
              <a:endParaRPr lang="fr-FR" altLang="fr-FR" sz="1000" b="1"/>
            </a:p>
          </p:txBody>
        </p:sp>
        <p:sp>
          <p:nvSpPr>
            <p:cNvPr id="65" name="Text Box 18"/>
            <p:cNvSpPr txBox="1">
              <a:spLocks noChangeArrowheads="1"/>
            </p:cNvSpPr>
            <p:nvPr/>
          </p:nvSpPr>
          <p:spPr bwMode="auto">
            <a:xfrm>
              <a:off x="2988" y="2604"/>
              <a:ext cx="576" cy="160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defPPr>
                <a:defRPr lang="it-IT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fr-FR" sz="1000" b="1"/>
                <a:t>xxxMoni</a:t>
              </a:r>
              <a:endParaRPr lang="fr-FR" altLang="fr-FR" sz="1000" b="1"/>
            </a:p>
          </p:txBody>
        </p:sp>
        <p:sp>
          <p:nvSpPr>
            <p:cNvPr id="66" name="Text Box 19"/>
            <p:cNvSpPr txBox="1">
              <a:spLocks noChangeArrowheads="1"/>
            </p:cNvSpPr>
            <p:nvPr/>
          </p:nvSpPr>
          <p:spPr bwMode="auto">
            <a:xfrm>
              <a:off x="3024" y="2646"/>
              <a:ext cx="576" cy="160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defPPr>
                <a:defRPr lang="it-IT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fr-FR" sz="1000" b="1"/>
                <a:t>xxxMoni</a:t>
              </a:r>
              <a:endParaRPr lang="fr-FR" altLang="fr-FR" sz="1000" b="1"/>
            </a:p>
          </p:txBody>
        </p:sp>
        <p:sp>
          <p:nvSpPr>
            <p:cNvPr id="67" name="Text Box 20"/>
            <p:cNvSpPr txBox="1">
              <a:spLocks noChangeArrowheads="1"/>
            </p:cNvSpPr>
            <p:nvPr/>
          </p:nvSpPr>
          <p:spPr bwMode="auto">
            <a:xfrm>
              <a:off x="3060" y="2676"/>
              <a:ext cx="576" cy="160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defPPr>
                <a:defRPr lang="it-IT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fr-FR" sz="1000" b="1" dirty="0" err="1" smtClean="0"/>
                <a:t>InjMoni</a:t>
              </a:r>
              <a:endParaRPr lang="fr-FR" altLang="fr-FR" sz="1000" b="1" dirty="0"/>
            </a:p>
          </p:txBody>
        </p:sp>
      </p:grpSp>
      <p:sp>
        <p:nvSpPr>
          <p:cNvPr id="25" name="Text Box 21"/>
          <p:cNvSpPr txBox="1">
            <a:spLocks noChangeArrowheads="1"/>
          </p:cNvSpPr>
          <p:nvPr/>
        </p:nvSpPr>
        <p:spPr bwMode="auto">
          <a:xfrm>
            <a:off x="3219669" y="1559308"/>
            <a:ext cx="86677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fr-FR" sz="1200" b="1" i="1" dirty="0"/>
              <a:t>raw data</a:t>
            </a:r>
            <a:endParaRPr lang="fr-FR" altLang="fr-FR" sz="1200" b="1" i="1" dirty="0"/>
          </a:p>
        </p:txBody>
      </p:sp>
      <p:sp>
        <p:nvSpPr>
          <p:cNvPr id="26" name="Line 22"/>
          <p:cNvSpPr>
            <a:spLocks noChangeShapeType="1"/>
          </p:cNvSpPr>
          <p:nvPr/>
        </p:nvSpPr>
        <p:spPr bwMode="auto">
          <a:xfrm>
            <a:off x="1829019" y="2045083"/>
            <a:ext cx="0" cy="466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2267169" y="2530858"/>
            <a:ext cx="76200" cy="708025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29" name="Text Box 25"/>
          <p:cNvSpPr txBox="1">
            <a:spLocks noChangeArrowheads="1"/>
          </p:cNvSpPr>
          <p:nvPr/>
        </p:nvSpPr>
        <p:spPr bwMode="auto">
          <a:xfrm>
            <a:off x="1817974" y="2139945"/>
            <a:ext cx="89839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fr-FR" sz="1200" b="1" i="1" dirty="0"/>
              <a:t>raw data</a:t>
            </a:r>
            <a:endParaRPr lang="fr-FR" altLang="fr-FR" sz="1200" b="1" i="1" dirty="0"/>
          </a:p>
        </p:txBody>
      </p:sp>
      <p:sp>
        <p:nvSpPr>
          <p:cNvPr id="30" name="Line 26"/>
          <p:cNvSpPr>
            <a:spLocks noChangeShapeType="1"/>
          </p:cNvSpPr>
          <p:nvPr/>
        </p:nvSpPr>
        <p:spPr bwMode="auto">
          <a:xfrm>
            <a:off x="724119" y="1806958"/>
            <a:ext cx="800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31" name="Text Box 27"/>
          <p:cNvSpPr txBox="1">
            <a:spLocks noChangeArrowheads="1"/>
          </p:cNvSpPr>
          <p:nvPr/>
        </p:nvSpPr>
        <p:spPr bwMode="auto">
          <a:xfrm>
            <a:off x="582416" y="1549783"/>
            <a:ext cx="86560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fr-FR" sz="1200" b="1" i="1" dirty="0"/>
              <a:t>raw data</a:t>
            </a:r>
            <a:endParaRPr lang="fr-FR" altLang="fr-FR" sz="1200" b="1" i="1" dirty="0"/>
          </a:p>
        </p:txBody>
      </p:sp>
      <p:sp>
        <p:nvSpPr>
          <p:cNvPr id="32" name="Line 28"/>
          <p:cNvSpPr>
            <a:spLocks noChangeShapeType="1"/>
          </p:cNvSpPr>
          <p:nvPr/>
        </p:nvSpPr>
        <p:spPr bwMode="auto">
          <a:xfrm>
            <a:off x="733644" y="1892683"/>
            <a:ext cx="800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33" name="Line 29"/>
          <p:cNvSpPr>
            <a:spLocks noChangeShapeType="1"/>
          </p:cNvSpPr>
          <p:nvPr/>
        </p:nvSpPr>
        <p:spPr bwMode="auto">
          <a:xfrm>
            <a:off x="733644" y="1968883"/>
            <a:ext cx="800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42" name="Text Box 38"/>
          <p:cNvSpPr txBox="1">
            <a:spLocks noChangeArrowheads="1"/>
          </p:cNvSpPr>
          <p:nvPr/>
        </p:nvSpPr>
        <p:spPr bwMode="auto">
          <a:xfrm>
            <a:off x="5877143" y="2764044"/>
            <a:ext cx="105102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fr-FR" sz="1200" b="1" i="1" dirty="0">
                <a:solidFill>
                  <a:srgbClr val="009900"/>
                </a:solidFill>
              </a:rPr>
              <a:t>quality flags</a:t>
            </a:r>
            <a:endParaRPr lang="fr-FR" altLang="fr-FR" sz="1200" b="1" i="1" dirty="0">
              <a:solidFill>
                <a:srgbClr val="009900"/>
              </a:solidFill>
            </a:endParaRPr>
          </a:p>
        </p:txBody>
      </p:sp>
      <p:sp>
        <p:nvSpPr>
          <p:cNvPr id="43" name="Freeform 39"/>
          <p:cNvSpPr>
            <a:spLocks/>
          </p:cNvSpPr>
          <p:nvPr/>
        </p:nvSpPr>
        <p:spPr bwMode="auto">
          <a:xfrm>
            <a:off x="5268649" y="2050639"/>
            <a:ext cx="627535" cy="740570"/>
          </a:xfrm>
          <a:custGeom>
            <a:avLst/>
            <a:gdLst>
              <a:gd name="T0" fmla="*/ 0 w 234"/>
              <a:gd name="T1" fmla="*/ 570 h 570"/>
              <a:gd name="T2" fmla="*/ 234 w 234"/>
              <a:gd name="T3" fmla="*/ 570 h 570"/>
              <a:gd name="T4" fmla="*/ 234 w 234"/>
              <a:gd name="T5" fmla="*/ 0 h 5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4" h="570">
                <a:moveTo>
                  <a:pt x="0" y="570"/>
                </a:moveTo>
                <a:lnTo>
                  <a:pt x="234" y="570"/>
                </a:lnTo>
                <a:lnTo>
                  <a:pt x="234" y="0"/>
                </a:lnTo>
              </a:path>
            </a:pathLst>
          </a:custGeom>
          <a:noFill/>
          <a:ln w="19050">
            <a:solidFill>
              <a:srgbClr val="3399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44" name="Text Box 40"/>
          <p:cNvSpPr txBox="1">
            <a:spLocks noChangeArrowheads="1"/>
          </p:cNvSpPr>
          <p:nvPr/>
        </p:nvSpPr>
        <p:spPr bwMode="auto">
          <a:xfrm>
            <a:off x="5118920" y="1551397"/>
            <a:ext cx="1009151" cy="461665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fr-FR" sz="1200" b="1" dirty="0" smtClean="0"/>
              <a:t>DAQ </a:t>
            </a:r>
            <a:r>
              <a:rPr lang="en-US" altLang="fr-FR" sz="1200" b="1" dirty="0" smtClean="0"/>
              <a:t>last </a:t>
            </a:r>
            <a:r>
              <a:rPr lang="en-US" altLang="fr-FR" sz="1200" b="1" dirty="0" smtClean="0"/>
              <a:t>stage</a:t>
            </a:r>
            <a:endParaRPr lang="en-US" altLang="fr-FR" sz="1200" b="1" dirty="0"/>
          </a:p>
        </p:txBody>
      </p:sp>
      <p:sp>
        <p:nvSpPr>
          <p:cNvPr id="45" name="Text Box 41"/>
          <p:cNvSpPr txBox="1">
            <a:spLocks noChangeArrowheads="1"/>
          </p:cNvSpPr>
          <p:nvPr/>
        </p:nvSpPr>
        <p:spPr bwMode="auto">
          <a:xfrm>
            <a:off x="7435202" y="1211645"/>
            <a:ext cx="6667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fr-FR" sz="1200" b="1"/>
              <a:t>raw.ffl</a:t>
            </a:r>
            <a:endParaRPr lang="fr-FR" altLang="fr-FR" sz="1200" b="1"/>
          </a:p>
        </p:txBody>
      </p:sp>
      <p:sp>
        <p:nvSpPr>
          <p:cNvPr id="46" name="Line 42"/>
          <p:cNvSpPr>
            <a:spLocks noChangeShapeType="1"/>
          </p:cNvSpPr>
          <p:nvPr/>
        </p:nvSpPr>
        <p:spPr bwMode="auto">
          <a:xfrm flipV="1">
            <a:off x="6130277" y="1649795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47" name="AutoShape 43"/>
          <p:cNvSpPr>
            <a:spLocks noChangeArrowheads="1"/>
          </p:cNvSpPr>
          <p:nvPr/>
        </p:nvSpPr>
        <p:spPr bwMode="auto">
          <a:xfrm>
            <a:off x="7520927" y="1468820"/>
            <a:ext cx="428625" cy="352425"/>
          </a:xfrm>
          <a:prstGeom prst="flowChartMagneticDisk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48" name="Line 44"/>
          <p:cNvSpPr>
            <a:spLocks noChangeShapeType="1"/>
          </p:cNvSpPr>
          <p:nvPr/>
        </p:nvSpPr>
        <p:spPr bwMode="auto">
          <a:xfrm>
            <a:off x="6130277" y="1892683"/>
            <a:ext cx="1406525" cy="420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52" name="Text Box 48"/>
          <p:cNvSpPr txBox="1">
            <a:spLocks noChangeArrowheads="1"/>
          </p:cNvSpPr>
          <p:nvPr/>
        </p:nvSpPr>
        <p:spPr bwMode="auto">
          <a:xfrm>
            <a:off x="7432027" y="1913320"/>
            <a:ext cx="7429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fr-FR" sz="1200" b="1"/>
              <a:t>trend.ffl</a:t>
            </a:r>
            <a:endParaRPr lang="fr-FR" altLang="fr-FR" sz="1200" b="1"/>
          </a:p>
        </p:txBody>
      </p:sp>
      <p:sp>
        <p:nvSpPr>
          <p:cNvPr id="53" name="AutoShape 49"/>
          <p:cNvSpPr>
            <a:spLocks noChangeArrowheads="1"/>
          </p:cNvSpPr>
          <p:nvPr/>
        </p:nvSpPr>
        <p:spPr bwMode="auto">
          <a:xfrm>
            <a:off x="7536802" y="2189545"/>
            <a:ext cx="428625" cy="352425"/>
          </a:xfrm>
          <a:prstGeom prst="flowChartMagneticDisk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54" name="Text Box 50"/>
          <p:cNvSpPr txBox="1">
            <a:spLocks noChangeArrowheads="1"/>
          </p:cNvSpPr>
          <p:nvPr/>
        </p:nvSpPr>
        <p:spPr bwMode="auto">
          <a:xfrm>
            <a:off x="6237881" y="1188130"/>
            <a:ext cx="12541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fr-FR" sz="1200" b="1" i="1" dirty="0"/>
              <a:t>Raw data + h + quality flags</a:t>
            </a:r>
            <a:endParaRPr lang="fr-FR" altLang="fr-FR" sz="1200" b="1" i="1" dirty="0"/>
          </a:p>
        </p:txBody>
      </p:sp>
      <p:sp>
        <p:nvSpPr>
          <p:cNvPr id="56" name="Text Box 52"/>
          <p:cNvSpPr txBox="1">
            <a:spLocks noChangeArrowheads="1"/>
          </p:cNvSpPr>
          <p:nvPr/>
        </p:nvSpPr>
        <p:spPr bwMode="auto">
          <a:xfrm>
            <a:off x="3200619" y="3350008"/>
            <a:ext cx="8858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fr-FR" sz="1200" b="1" i="1">
                <a:solidFill>
                  <a:srgbClr val="009900"/>
                </a:solidFill>
              </a:rPr>
              <a:t>Xml files</a:t>
            </a:r>
            <a:endParaRPr lang="fr-FR" altLang="fr-FR" sz="1200" b="1" i="1">
              <a:solidFill>
                <a:srgbClr val="009900"/>
              </a:solidFill>
            </a:endParaRPr>
          </a:p>
        </p:txBody>
      </p:sp>
      <p:sp>
        <p:nvSpPr>
          <p:cNvPr id="57" name="AutoShape 53"/>
          <p:cNvSpPr>
            <a:spLocks noChangeArrowheads="1"/>
          </p:cNvSpPr>
          <p:nvPr/>
        </p:nvSpPr>
        <p:spPr bwMode="auto">
          <a:xfrm>
            <a:off x="3000594" y="3178558"/>
            <a:ext cx="247650" cy="409575"/>
          </a:xfrm>
          <a:prstGeom prst="downArrow">
            <a:avLst>
              <a:gd name="adj1" fmla="val 50000"/>
              <a:gd name="adj2" fmla="val 41346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pic>
        <p:nvPicPr>
          <p:cNvPr id="58" name="Picture 5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68" b="5853"/>
          <a:stretch>
            <a:fillRect/>
          </a:stretch>
        </p:blipFill>
        <p:spPr bwMode="auto">
          <a:xfrm>
            <a:off x="2556093" y="3652679"/>
            <a:ext cx="1096963" cy="66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2552918" y="3647917"/>
            <a:ext cx="1114425" cy="695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68" name="Freeform 39"/>
          <p:cNvSpPr>
            <a:spLocks/>
          </p:cNvSpPr>
          <p:nvPr/>
        </p:nvSpPr>
        <p:spPr bwMode="auto">
          <a:xfrm flipV="1">
            <a:off x="5269407" y="2987309"/>
            <a:ext cx="626777" cy="600824"/>
          </a:xfrm>
          <a:custGeom>
            <a:avLst/>
            <a:gdLst>
              <a:gd name="T0" fmla="*/ 0 w 234"/>
              <a:gd name="T1" fmla="*/ 570 h 570"/>
              <a:gd name="T2" fmla="*/ 234 w 234"/>
              <a:gd name="T3" fmla="*/ 570 h 570"/>
              <a:gd name="T4" fmla="*/ 234 w 234"/>
              <a:gd name="T5" fmla="*/ 0 h 5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4" h="570">
                <a:moveTo>
                  <a:pt x="0" y="570"/>
                </a:moveTo>
                <a:lnTo>
                  <a:pt x="234" y="570"/>
                </a:lnTo>
                <a:lnTo>
                  <a:pt x="234" y="0"/>
                </a:lnTo>
              </a:path>
            </a:pathLst>
          </a:custGeom>
          <a:noFill/>
          <a:ln w="19050">
            <a:solidFill>
              <a:srgbClr val="3399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69" name="Text Box 5"/>
          <p:cNvSpPr txBox="1">
            <a:spLocks noChangeArrowheads="1"/>
          </p:cNvSpPr>
          <p:nvPr/>
        </p:nvSpPr>
        <p:spPr bwMode="auto">
          <a:xfrm>
            <a:off x="5295515" y="3602448"/>
            <a:ext cx="1051495" cy="276999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fr-FR" sz="1200" b="1" dirty="0" err="1" smtClean="0"/>
              <a:t>SegOnline</a:t>
            </a:r>
            <a:endParaRPr lang="en-US" altLang="fr-FR" sz="1200" b="1" dirty="0"/>
          </a:p>
        </p:txBody>
      </p:sp>
      <p:sp>
        <p:nvSpPr>
          <p:cNvPr id="70" name="Line 44"/>
          <p:cNvSpPr>
            <a:spLocks noChangeShapeType="1"/>
          </p:cNvSpPr>
          <p:nvPr/>
        </p:nvSpPr>
        <p:spPr bwMode="auto">
          <a:xfrm>
            <a:off x="6374229" y="3712546"/>
            <a:ext cx="49550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71" name="Text Box 48"/>
          <p:cNvSpPr txBox="1">
            <a:spLocks noChangeArrowheads="1"/>
          </p:cNvSpPr>
          <p:nvPr/>
        </p:nvSpPr>
        <p:spPr bwMode="auto">
          <a:xfrm>
            <a:off x="6636373" y="3244845"/>
            <a:ext cx="125974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fr-FR" sz="1200" b="1" dirty="0" smtClean="0"/>
              <a:t>DQXML files</a:t>
            </a:r>
            <a:endParaRPr lang="fr-FR" altLang="fr-FR" sz="1200" b="1" dirty="0"/>
          </a:p>
        </p:txBody>
      </p:sp>
      <p:sp>
        <p:nvSpPr>
          <p:cNvPr id="72" name="AutoShape 49"/>
          <p:cNvSpPr>
            <a:spLocks noChangeArrowheads="1"/>
          </p:cNvSpPr>
          <p:nvPr/>
        </p:nvSpPr>
        <p:spPr bwMode="auto">
          <a:xfrm>
            <a:off x="6871941" y="3521070"/>
            <a:ext cx="428625" cy="352425"/>
          </a:xfrm>
          <a:prstGeom prst="flowChartMagneticDisk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73" name="Line 44"/>
          <p:cNvSpPr>
            <a:spLocks noChangeShapeType="1"/>
          </p:cNvSpPr>
          <p:nvPr/>
        </p:nvSpPr>
        <p:spPr bwMode="auto">
          <a:xfrm flipH="1">
            <a:off x="7084048" y="3885557"/>
            <a:ext cx="2205" cy="61342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74" name="Text Box 48"/>
          <p:cNvSpPr txBox="1">
            <a:spLocks noChangeArrowheads="1"/>
          </p:cNvSpPr>
          <p:nvPr/>
        </p:nvSpPr>
        <p:spPr bwMode="auto">
          <a:xfrm>
            <a:off x="6002472" y="4594086"/>
            <a:ext cx="99304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fr-FR" sz="1200" b="1" dirty="0" smtClean="0"/>
              <a:t>DQSEGDB</a:t>
            </a:r>
            <a:endParaRPr lang="fr-FR" altLang="fr-FR" sz="1200" b="1" dirty="0"/>
          </a:p>
        </p:txBody>
      </p:sp>
      <p:sp>
        <p:nvSpPr>
          <p:cNvPr id="75" name="AutoShape 49"/>
          <p:cNvSpPr>
            <a:spLocks noChangeArrowheads="1"/>
          </p:cNvSpPr>
          <p:nvPr/>
        </p:nvSpPr>
        <p:spPr bwMode="auto">
          <a:xfrm>
            <a:off x="6869735" y="4556374"/>
            <a:ext cx="428625" cy="352425"/>
          </a:xfrm>
          <a:prstGeom prst="flowChartMagneticDisk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76" name="Text Box 48"/>
          <p:cNvSpPr txBox="1">
            <a:spLocks noChangeArrowheads="1"/>
          </p:cNvSpPr>
          <p:nvPr/>
        </p:nvSpPr>
        <p:spPr bwMode="auto">
          <a:xfrm>
            <a:off x="6530252" y="4032806"/>
            <a:ext cx="7267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fr-FR" sz="1200" b="1" dirty="0" err="1" smtClean="0"/>
              <a:t>rsync</a:t>
            </a:r>
            <a:endParaRPr lang="fr-FR" altLang="fr-FR" sz="1200" b="1" dirty="0"/>
          </a:p>
        </p:txBody>
      </p:sp>
      <p:sp>
        <p:nvSpPr>
          <p:cNvPr id="51" name="Text Box 5"/>
          <p:cNvSpPr txBox="1">
            <a:spLocks noChangeArrowheads="1"/>
          </p:cNvSpPr>
          <p:nvPr/>
        </p:nvSpPr>
        <p:spPr bwMode="auto">
          <a:xfrm>
            <a:off x="4210268" y="2269520"/>
            <a:ext cx="1041969" cy="276999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fr-FR" sz="1200" b="1" dirty="0"/>
              <a:t>h</a:t>
            </a:r>
            <a:r>
              <a:rPr lang="en-US" altLang="fr-FR" sz="1200" b="1" dirty="0" smtClean="0"/>
              <a:t> Rec</a:t>
            </a:r>
            <a:endParaRPr lang="en-US" altLang="fr-FR" sz="1200" b="1" dirty="0"/>
          </a:p>
        </p:txBody>
      </p:sp>
      <p:sp>
        <p:nvSpPr>
          <p:cNvPr id="55" name="Line 9"/>
          <p:cNvSpPr>
            <a:spLocks noChangeShapeType="1"/>
          </p:cNvSpPr>
          <p:nvPr/>
        </p:nvSpPr>
        <p:spPr bwMode="auto">
          <a:xfrm>
            <a:off x="2491687" y="1959358"/>
            <a:ext cx="1718582" cy="40639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60" name="Freeform 39"/>
          <p:cNvSpPr>
            <a:spLocks/>
          </p:cNvSpPr>
          <p:nvPr/>
        </p:nvSpPr>
        <p:spPr bwMode="auto">
          <a:xfrm>
            <a:off x="5252238" y="2045083"/>
            <a:ext cx="371257" cy="352758"/>
          </a:xfrm>
          <a:custGeom>
            <a:avLst/>
            <a:gdLst>
              <a:gd name="T0" fmla="*/ 0 w 234"/>
              <a:gd name="T1" fmla="*/ 570 h 570"/>
              <a:gd name="T2" fmla="*/ 234 w 234"/>
              <a:gd name="T3" fmla="*/ 570 h 570"/>
              <a:gd name="T4" fmla="*/ 234 w 234"/>
              <a:gd name="T5" fmla="*/ 0 h 5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4" h="570">
                <a:moveTo>
                  <a:pt x="0" y="570"/>
                </a:moveTo>
                <a:lnTo>
                  <a:pt x="234" y="570"/>
                </a:lnTo>
                <a:lnTo>
                  <a:pt x="234" y="0"/>
                </a:lnTo>
              </a:path>
            </a:pathLst>
          </a:custGeom>
          <a:noFill/>
          <a:ln w="19050">
            <a:solidFill>
              <a:srgbClr val="3399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2057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195736" y="188640"/>
            <a:ext cx="424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Next </a:t>
            </a:r>
            <a:r>
              <a:rPr lang="en-US" sz="2400" b="1" dirty="0" smtClean="0"/>
              <a:t>steps?</a:t>
            </a:r>
            <a:endParaRPr lang="en-US" dirty="0"/>
          </a:p>
        </p:txBody>
      </p:sp>
      <p:sp>
        <p:nvSpPr>
          <p:cNvPr id="3" name="ZoneTexte 2"/>
          <p:cNvSpPr txBox="1"/>
          <p:nvPr/>
        </p:nvSpPr>
        <p:spPr>
          <a:xfrm>
            <a:off x="599051" y="908720"/>
            <a:ext cx="81369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600" dirty="0" smtClean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>
                <a:sym typeface="Wingdings" panose="05000000000000000000" pitchFamily="2" charset="2"/>
              </a:rPr>
              <a:t>New </a:t>
            </a:r>
            <a:r>
              <a:rPr lang="fr-FR" sz="1600" dirty="0" err="1" smtClean="0">
                <a:sym typeface="Wingdings" panose="05000000000000000000" pitchFamily="2" charset="2"/>
              </a:rPr>
              <a:t>Moni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ym typeface="Wingdings" panose="05000000000000000000" pitchFamily="2" charset="2"/>
              </a:rPr>
              <a:t>library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ym typeface="Wingdings" panose="05000000000000000000" pitchFamily="2" charset="2"/>
              </a:rPr>
              <a:t>ready</a:t>
            </a:r>
            <a:r>
              <a:rPr lang="fr-FR" sz="1600" dirty="0" smtClean="0">
                <a:sym typeface="Wingdings" panose="05000000000000000000" pitchFamily="2" charset="2"/>
              </a:rPr>
              <a:t> to </a:t>
            </a:r>
            <a:r>
              <a:rPr lang="fr-FR" sz="1600" dirty="0" err="1" smtClean="0">
                <a:sym typeface="Wingdings" panose="05000000000000000000" pitchFamily="2" charset="2"/>
              </a:rPr>
              <a:t>be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ym typeface="Wingdings" panose="05000000000000000000" pitchFamily="2" charset="2"/>
              </a:rPr>
              <a:t>tested</a:t>
            </a:r>
            <a:r>
              <a:rPr lang="fr-FR" sz="1600" dirty="0" smtClean="0">
                <a:sym typeface="Wingdings" panose="05000000000000000000" pitchFamily="2" charset="2"/>
              </a:rPr>
              <a:t> : </a:t>
            </a:r>
            <a:r>
              <a:rPr lang="fr-FR" sz="1600" dirty="0" err="1" smtClean="0">
                <a:sym typeface="Wingdings" panose="05000000000000000000" pitchFamily="2" charset="2"/>
              </a:rPr>
              <a:t>June</a:t>
            </a:r>
            <a:r>
              <a:rPr lang="fr-FR" sz="1600" dirty="0" smtClean="0">
                <a:sym typeface="Wingdings" panose="05000000000000000000" pitchFamily="2" charset="2"/>
              </a:rPr>
              <a:t> 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 smtClean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>
                <a:sym typeface="Wingdings" panose="05000000000000000000" pitchFamily="2" charset="2"/>
              </a:rPr>
              <a:t>Configurations of </a:t>
            </a:r>
            <a:r>
              <a:rPr lang="fr-FR" sz="1600" dirty="0" err="1" smtClean="0">
                <a:sym typeface="Wingdings" panose="05000000000000000000" pitchFamily="2" charset="2"/>
              </a:rPr>
              <a:t>Moni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ym typeface="Wingdings" panose="05000000000000000000" pitchFamily="2" charset="2"/>
              </a:rPr>
              <a:t>processes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ym typeface="Wingdings" panose="05000000000000000000" pitchFamily="2" charset="2"/>
              </a:rPr>
              <a:t>changed</a:t>
            </a:r>
            <a:r>
              <a:rPr lang="fr-FR" sz="1600" dirty="0" smtClean="0">
                <a:sym typeface="Wingdings" panose="05000000000000000000" pitchFamily="2" charset="2"/>
              </a:rPr>
              <a:t> and </a:t>
            </a:r>
            <a:r>
              <a:rPr lang="fr-FR" sz="1600" dirty="0" err="1" smtClean="0">
                <a:sym typeface="Wingdings" panose="05000000000000000000" pitchFamily="2" charset="2"/>
              </a:rPr>
              <a:t>tested</a:t>
            </a:r>
            <a:r>
              <a:rPr lang="fr-FR" sz="1600" dirty="0" smtClean="0">
                <a:sym typeface="Wingdings" panose="05000000000000000000" pitchFamily="2" charset="2"/>
              </a:rPr>
              <a:t>: July or Sep </a:t>
            </a:r>
            <a:r>
              <a:rPr lang="fr-FR" sz="1600" dirty="0" smtClean="0">
                <a:sym typeface="Wingdings" panose="05000000000000000000" pitchFamily="2" charset="2"/>
              </a:rPr>
              <a:t>2015</a:t>
            </a:r>
            <a:r>
              <a:rPr lang="fr-FR" sz="1600" dirty="0" smtClean="0">
                <a:sym typeface="Wingdings" panose="05000000000000000000" pitchFamily="2" charset="2"/>
              </a:rPr>
              <a:t>? (DV or DV+FB)</a:t>
            </a:r>
            <a:endParaRPr lang="fr-FR" sz="1600" dirty="0" smtClean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>
                <a:sym typeface="Wingdings" panose="05000000000000000000" pitchFamily="2" charset="2"/>
              </a:rPr>
              <a:t>XML files format </a:t>
            </a:r>
            <a:r>
              <a:rPr lang="fr-FR" sz="1600" dirty="0" err="1" smtClean="0">
                <a:sym typeface="Wingdings" panose="05000000000000000000" pitchFamily="2" charset="2"/>
              </a:rPr>
              <a:t>changed</a:t>
            </a:r>
            <a:r>
              <a:rPr lang="fr-FR" sz="1600" dirty="0" smtClean="0">
                <a:sym typeface="Wingdings" panose="05000000000000000000" pitchFamily="2" charset="2"/>
              </a:rPr>
              <a:t>: </a:t>
            </a:r>
            <a:r>
              <a:rPr lang="fr-FR" sz="1600" dirty="0" err="1" smtClean="0">
                <a:sym typeface="Wingdings" panose="05000000000000000000" pitchFamily="2" charset="2"/>
              </a:rPr>
              <a:t>need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ym typeface="Wingdings" panose="05000000000000000000" pitchFamily="2" charset="2"/>
              </a:rPr>
              <a:t>small</a:t>
            </a:r>
            <a:r>
              <a:rPr lang="fr-FR" sz="1600" dirty="0" smtClean="0">
                <a:sym typeface="Wingdings" panose="05000000000000000000" pitchFamily="2" charset="2"/>
              </a:rPr>
              <a:t> modifications of the DMS </a:t>
            </a:r>
            <a:r>
              <a:rPr lang="fr-FR" sz="1600" dirty="0" err="1" smtClean="0">
                <a:sym typeface="Wingdings" panose="05000000000000000000" pitchFamily="2" charset="2"/>
              </a:rPr>
              <a:t>php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smtClean="0">
                <a:sym typeface="Wingdings" panose="05000000000000000000" pitchFamily="2" charset="2"/>
              </a:rPr>
              <a:t>scripts : Sep 2015</a:t>
            </a:r>
            <a:r>
              <a:rPr lang="fr-FR" sz="1600" dirty="0" smtClean="0">
                <a:sym typeface="Wingdings" panose="05000000000000000000" pitchFamily="2" charset="2"/>
              </a:rPr>
              <a:t>? (FB)</a:t>
            </a:r>
            <a:endParaRPr lang="fr-FR" sz="1600" dirty="0" smtClean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 smtClean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err="1" smtClean="0">
                <a:sym typeface="Wingdings" panose="05000000000000000000" pitchFamily="2" charset="2"/>
              </a:rPr>
              <a:t>SegOnline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ym typeface="Wingdings" panose="05000000000000000000" pitchFamily="2" charset="2"/>
              </a:rPr>
              <a:t>ready</a:t>
            </a:r>
            <a:r>
              <a:rPr lang="fr-FR" sz="1600" dirty="0" smtClean="0">
                <a:sym typeface="Wingdings" panose="05000000000000000000" pitchFamily="2" charset="2"/>
              </a:rPr>
              <a:t> to </a:t>
            </a:r>
            <a:r>
              <a:rPr lang="fr-FR" sz="1600" dirty="0" err="1" smtClean="0">
                <a:sym typeface="Wingdings" panose="05000000000000000000" pitchFamily="2" charset="2"/>
              </a:rPr>
              <a:t>get</a:t>
            </a:r>
            <a:r>
              <a:rPr lang="fr-FR" sz="1600" dirty="0" smtClean="0">
                <a:sym typeface="Wingdings" panose="05000000000000000000" pitchFamily="2" charset="2"/>
              </a:rPr>
              <a:t> DMS flags : </a:t>
            </a:r>
            <a:r>
              <a:rPr lang="fr-FR" sz="1600" dirty="0" err="1" smtClean="0">
                <a:sym typeface="Wingdings" panose="05000000000000000000" pitchFamily="2" charset="2"/>
              </a:rPr>
              <a:t>need</a:t>
            </a:r>
            <a:r>
              <a:rPr lang="fr-FR" sz="1600" dirty="0" smtClean="0">
                <a:sym typeface="Wingdings" panose="05000000000000000000" pitchFamily="2" charset="2"/>
              </a:rPr>
              <a:t> a test for the </a:t>
            </a:r>
            <a:r>
              <a:rPr lang="fr-FR" sz="1600" dirty="0" err="1" smtClean="0">
                <a:sym typeface="Wingdings" panose="05000000000000000000" pitchFamily="2" charset="2"/>
              </a:rPr>
              <a:t>selection</a:t>
            </a:r>
            <a:r>
              <a:rPr lang="fr-FR" sz="1600" dirty="0" smtClean="0">
                <a:sym typeface="Wingdings" panose="05000000000000000000" pitchFamily="2" charset="2"/>
              </a:rPr>
              <a:t> of DMS </a:t>
            </a:r>
            <a:r>
              <a:rPr lang="fr-FR" sz="1600" dirty="0" smtClean="0">
                <a:sym typeface="Wingdings" panose="05000000000000000000" pitchFamily="2" charset="2"/>
              </a:rPr>
              <a:t>flags (DV)</a:t>
            </a:r>
            <a:endParaRPr lang="fr-FR" sz="1600" dirty="0" smtClean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>
                <a:solidFill>
                  <a:srgbClr val="FF0000"/>
                </a:solidFill>
                <a:sym typeface="Wingdings" panose="05000000000000000000" pitchFamily="2" charset="2"/>
              </a:rPr>
              <a:t>Upgrade of </a:t>
            </a:r>
            <a:r>
              <a:rPr lang="fr-FR" sz="1600" dirty="0" smtClean="0">
                <a:solidFill>
                  <a:srgbClr val="FF0000"/>
                </a:solidFill>
                <a:sym typeface="Wingdings" panose="05000000000000000000" pitchFamily="2" charset="2"/>
              </a:rPr>
              <a:t>the DMS web page </a:t>
            </a:r>
            <a:r>
              <a:rPr lang="fr-FR" sz="16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tools</a:t>
            </a:r>
            <a:r>
              <a:rPr lang="fr-FR" sz="16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(</a:t>
            </a:r>
            <a:r>
              <a:rPr lang="fr-FR" sz="16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php</a:t>
            </a:r>
            <a:r>
              <a:rPr lang="fr-FR" sz="1600" dirty="0" smtClean="0">
                <a:solidFill>
                  <a:srgbClr val="FF0000"/>
                </a:solidFill>
                <a:sym typeface="Wingdings" panose="05000000000000000000" pitchFamily="2" charset="2"/>
              </a:rPr>
              <a:t>, </a:t>
            </a:r>
            <a:r>
              <a:rPr lang="fr-FR" sz="16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mySQL</a:t>
            </a:r>
            <a:r>
              <a:rPr lang="fr-FR" sz="1600" dirty="0" smtClean="0">
                <a:solidFill>
                  <a:srgbClr val="FF0000"/>
                </a:solidFill>
                <a:sym typeface="Wingdings" panose="05000000000000000000" pitchFamily="2" charset="2"/>
              </a:rPr>
              <a:t>…) : </a:t>
            </a:r>
            <a:r>
              <a:rPr lang="fr-FR" sz="16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Nov</a:t>
            </a:r>
            <a:r>
              <a:rPr lang="fr-FR" sz="16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2015?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0000"/>
                </a:solidFill>
              </a:rPr>
              <a:t>New </a:t>
            </a:r>
            <a:r>
              <a:rPr lang="en-US" sz="1600" dirty="0">
                <a:solidFill>
                  <a:srgbClr val="FF0000"/>
                </a:solidFill>
              </a:rPr>
              <a:t>user requirements, </a:t>
            </a:r>
            <a:r>
              <a:rPr lang="en-US" sz="1600" dirty="0" smtClean="0">
                <a:solidFill>
                  <a:srgbClr val="FF0000"/>
                </a:solidFill>
              </a:rPr>
              <a:t>new software </a:t>
            </a:r>
            <a:r>
              <a:rPr lang="en-US" sz="1600" dirty="0">
                <a:solidFill>
                  <a:srgbClr val="FF0000"/>
                </a:solidFill>
              </a:rPr>
              <a:t>requirements </a:t>
            </a:r>
            <a:r>
              <a:rPr lang="fr-FR" sz="1600" dirty="0" smtClean="0">
                <a:solidFill>
                  <a:srgbClr val="FF0000"/>
                </a:solidFill>
                <a:sym typeface="Wingdings" panose="05000000000000000000" pitchFamily="2" charset="2"/>
              </a:rPr>
              <a:t>: </a:t>
            </a:r>
            <a:r>
              <a:rPr lang="fr-FR" sz="16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Nov</a:t>
            </a:r>
            <a:r>
              <a:rPr lang="fr-FR" sz="16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2015?</a:t>
            </a:r>
            <a:endParaRPr lang="fr-FR" sz="1600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endParaRPr lang="fr-FR" sz="1600" dirty="0" smtClean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 smtClean="0">
              <a:sym typeface="Wingdings" panose="05000000000000000000" pitchFamily="2" charset="2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fr-FR" sz="1600" dirty="0" err="1">
                <a:solidFill>
                  <a:srgbClr val="FF6600"/>
                </a:solidFill>
                <a:sym typeface="Wingdings" panose="05000000000000000000" pitchFamily="2" charset="2"/>
              </a:rPr>
              <a:t>Investigate</a:t>
            </a:r>
            <a:r>
              <a:rPr lang="fr-FR" sz="1600" dirty="0">
                <a:solidFill>
                  <a:srgbClr val="FF6600"/>
                </a:solidFill>
                <a:sym typeface="Wingdings" panose="05000000000000000000" pitchFamily="2" charset="2"/>
              </a:rPr>
              <a:t> the </a:t>
            </a:r>
            <a:r>
              <a:rPr lang="fr-FR" sz="1600" dirty="0" err="1">
                <a:solidFill>
                  <a:srgbClr val="FF6600"/>
                </a:solidFill>
                <a:sym typeface="Wingdings" panose="05000000000000000000" pitchFamily="2" charset="2"/>
              </a:rPr>
              <a:t>possibility</a:t>
            </a:r>
            <a:r>
              <a:rPr lang="fr-FR" sz="1600" dirty="0">
                <a:solidFill>
                  <a:srgbClr val="FF6600"/>
                </a:solidFill>
                <a:sym typeface="Wingdings" panose="05000000000000000000" pitchFamily="2" charset="2"/>
              </a:rPr>
              <a:t> to </a:t>
            </a:r>
            <a:r>
              <a:rPr lang="fr-FR" sz="1600" dirty="0" err="1">
                <a:solidFill>
                  <a:srgbClr val="FF6600"/>
                </a:solidFill>
                <a:sym typeface="Wingdings" panose="05000000000000000000" pitchFamily="2" charset="2"/>
              </a:rPr>
              <a:t>read</a:t>
            </a:r>
            <a:r>
              <a:rPr lang="fr-FR" sz="1600" dirty="0">
                <a:solidFill>
                  <a:srgbClr val="FF6600"/>
                </a:solidFill>
                <a:sym typeface="Wingdings" panose="05000000000000000000" pitchFamily="2" charset="2"/>
              </a:rPr>
              <a:t> trend data frames </a:t>
            </a:r>
            <a:r>
              <a:rPr lang="fr-FR" sz="1600" dirty="0" err="1">
                <a:solidFill>
                  <a:srgbClr val="FF6600"/>
                </a:solidFill>
                <a:sym typeface="Wingdings" panose="05000000000000000000" pitchFamily="2" charset="2"/>
              </a:rPr>
              <a:t>with</a:t>
            </a:r>
            <a:r>
              <a:rPr lang="fr-FR" sz="1600" dirty="0">
                <a:solidFill>
                  <a:srgbClr val="FF6600"/>
                </a:solidFill>
                <a:sym typeface="Wingdings" panose="05000000000000000000" pitchFamily="2" charset="2"/>
              </a:rPr>
              <a:t> </a:t>
            </a:r>
            <a:r>
              <a:rPr lang="fr-FR" sz="1600" dirty="0" err="1">
                <a:solidFill>
                  <a:srgbClr val="FF6600"/>
                </a:solidFill>
                <a:sym typeface="Wingdings" panose="05000000000000000000" pitchFamily="2" charset="2"/>
              </a:rPr>
              <a:t>php</a:t>
            </a:r>
            <a:r>
              <a:rPr lang="fr-FR" sz="1600" dirty="0">
                <a:solidFill>
                  <a:srgbClr val="FF6600"/>
                </a:solidFill>
                <a:sym typeface="Wingdings" panose="05000000000000000000" pitchFamily="2" charset="2"/>
              </a:rPr>
              <a:t> </a:t>
            </a:r>
            <a:r>
              <a:rPr lang="fr-FR" sz="1600" dirty="0" smtClean="0">
                <a:solidFill>
                  <a:srgbClr val="FF6600"/>
                </a:solidFill>
                <a:sym typeface="Wingdings" panose="05000000000000000000" pitchFamily="2" charset="2"/>
              </a:rPr>
              <a:t>script?</a:t>
            </a:r>
            <a:r>
              <a:rPr lang="fr-FR" sz="1600" dirty="0">
                <a:solidFill>
                  <a:srgbClr val="FF6600"/>
                </a:solidFill>
                <a:sym typeface="Wingdings" panose="05000000000000000000" pitchFamily="2" charset="2"/>
              </a:rPr>
              <a:t/>
            </a:r>
            <a:br>
              <a:rPr lang="fr-FR" sz="1600" dirty="0">
                <a:solidFill>
                  <a:srgbClr val="FF6600"/>
                </a:solidFill>
                <a:sym typeface="Wingdings" panose="05000000000000000000" pitchFamily="2" charset="2"/>
              </a:rPr>
            </a:br>
            <a:r>
              <a:rPr lang="fr-FR" sz="1600" dirty="0" smtClean="0">
                <a:solidFill>
                  <a:srgbClr val="FF6600"/>
                </a:solidFill>
                <a:sym typeface="Wingdings" panose="05000000000000000000" pitchFamily="2" charset="2"/>
              </a:rPr>
              <a:t>(</a:t>
            </a:r>
            <a:r>
              <a:rPr lang="fr-FR" sz="1600" dirty="0" smtClean="0">
                <a:solidFill>
                  <a:srgbClr val="FF6600"/>
                </a:solidFill>
                <a:sym typeface="Wingdings" panose="05000000000000000000" pitchFamily="2" charset="2"/>
              </a:rPr>
              <a:t>no </a:t>
            </a:r>
            <a:r>
              <a:rPr lang="fr-FR" sz="1600" dirty="0">
                <a:solidFill>
                  <a:srgbClr val="FF6600"/>
                </a:solidFill>
                <a:sym typeface="Wingdings" panose="05000000000000000000" pitchFamily="2" charset="2"/>
              </a:rPr>
              <a:t>more use of XML files</a:t>
            </a:r>
            <a:r>
              <a:rPr lang="fr-FR" sz="1600" dirty="0" smtClean="0">
                <a:solidFill>
                  <a:srgbClr val="FF6600"/>
                </a:solidFill>
                <a:sym typeface="Wingdings" panose="05000000000000000000" pitchFamily="2" charset="2"/>
              </a:rPr>
              <a:t>)</a:t>
            </a:r>
            <a:endParaRPr lang="fr-FR" sz="1600" dirty="0">
              <a:solidFill>
                <a:srgbClr val="FF6600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>
                <a:solidFill>
                  <a:srgbClr val="FF6600"/>
                </a:solidFill>
                <a:sym typeface="Wingdings" panose="05000000000000000000" pitchFamily="2" charset="2"/>
              </a:rPr>
              <a:t>Look how </a:t>
            </a:r>
            <a:r>
              <a:rPr lang="fr-FR" sz="1600" dirty="0" smtClean="0">
                <a:solidFill>
                  <a:srgbClr val="FF6600"/>
                </a:solidFill>
                <a:sym typeface="Wingdings" panose="05000000000000000000" pitchFamily="2" charset="2"/>
              </a:rPr>
              <a:t>to </a:t>
            </a:r>
            <a:r>
              <a:rPr lang="fr-FR" sz="1600" dirty="0" err="1" smtClean="0">
                <a:solidFill>
                  <a:srgbClr val="FF6600"/>
                </a:solidFill>
                <a:sym typeface="Wingdings" panose="05000000000000000000" pitchFamily="2" charset="2"/>
              </a:rPr>
              <a:t>include</a:t>
            </a:r>
            <a:r>
              <a:rPr lang="fr-FR" sz="1600" dirty="0" smtClean="0">
                <a:solidFill>
                  <a:srgbClr val="FF6600"/>
                </a:solidFill>
                <a:sym typeface="Wingdings" panose="05000000000000000000" pitchFamily="2" charset="2"/>
              </a:rPr>
              <a:t> </a:t>
            </a:r>
            <a:r>
              <a:rPr lang="fr-FR" sz="1600" dirty="0" err="1">
                <a:solidFill>
                  <a:srgbClr val="FF6600"/>
                </a:solidFill>
                <a:sym typeface="Wingdings" panose="05000000000000000000" pitchFamily="2" charset="2"/>
              </a:rPr>
              <a:t>VirgoCAM</a:t>
            </a:r>
            <a:r>
              <a:rPr lang="fr-FR" sz="1600" dirty="0">
                <a:solidFill>
                  <a:srgbClr val="FF6600"/>
                </a:solidFill>
                <a:sym typeface="Wingdings" panose="05000000000000000000" pitchFamily="2" charset="2"/>
              </a:rPr>
              <a:t> </a:t>
            </a:r>
            <a:r>
              <a:rPr lang="fr-FR" sz="1600" dirty="0" smtClean="0">
                <a:solidFill>
                  <a:srgbClr val="FF6600"/>
                </a:solidFill>
                <a:sym typeface="Wingdings" panose="05000000000000000000" pitchFamily="2" charset="2"/>
              </a:rPr>
              <a:t>information</a:t>
            </a:r>
            <a:r>
              <a:rPr lang="fr-FR" sz="1600" dirty="0" smtClean="0">
                <a:solidFill>
                  <a:srgbClr val="FF6600"/>
                </a:solidFill>
                <a:sym typeface="Wingdings" panose="05000000000000000000" pitchFamily="2" charset="2"/>
              </a:rPr>
              <a:t>?</a:t>
            </a:r>
            <a:endParaRPr lang="fr-FR" sz="1600" dirty="0" smtClean="0">
              <a:solidFill>
                <a:srgbClr val="FF6600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>
                <a:solidFill>
                  <a:srgbClr val="FF6600"/>
                </a:solidFill>
                <a:sym typeface="Wingdings" panose="05000000000000000000" pitchFamily="2" charset="2"/>
              </a:rPr>
              <a:t>VPM </a:t>
            </a:r>
            <a:r>
              <a:rPr lang="fr-FR" sz="1600" dirty="0" smtClean="0">
                <a:solidFill>
                  <a:srgbClr val="FF6600"/>
                </a:solidFill>
                <a:sym typeface="Wingdings" panose="05000000000000000000" pitchFamily="2" charset="2"/>
              </a:rPr>
              <a:t>monitors </a:t>
            </a:r>
            <a:r>
              <a:rPr lang="fr-FR" sz="1600" dirty="0" err="1" smtClean="0">
                <a:solidFill>
                  <a:srgbClr val="FF6600"/>
                </a:solidFill>
                <a:sym typeface="Wingdings" panose="05000000000000000000" pitchFamily="2" charset="2"/>
              </a:rPr>
              <a:t>many</a:t>
            </a:r>
            <a:r>
              <a:rPr lang="fr-FR" sz="1600" dirty="0" smtClean="0">
                <a:solidFill>
                  <a:srgbClr val="FF6600"/>
                </a:solidFill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olidFill>
                  <a:srgbClr val="FF6600"/>
                </a:solidFill>
                <a:sym typeface="Wingdings" panose="05000000000000000000" pitchFamily="2" charset="2"/>
              </a:rPr>
              <a:t>Virgo</a:t>
            </a:r>
            <a:r>
              <a:rPr lang="fr-FR" sz="1600" dirty="0" smtClean="0">
                <a:solidFill>
                  <a:srgbClr val="FF6600"/>
                </a:solidFill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olidFill>
                  <a:srgbClr val="FF6600"/>
                </a:solidFill>
                <a:sym typeface="Wingdings" panose="05000000000000000000" pitchFamily="2" charset="2"/>
              </a:rPr>
              <a:t>processes</a:t>
            </a:r>
            <a:r>
              <a:rPr lang="fr-FR" sz="1600" dirty="0" smtClean="0">
                <a:solidFill>
                  <a:srgbClr val="FF6600"/>
                </a:solidFill>
                <a:sym typeface="Wingdings" panose="05000000000000000000" pitchFamily="2" charset="2"/>
              </a:rPr>
              <a:t>. It </a:t>
            </a:r>
            <a:r>
              <a:rPr lang="fr-FR" sz="1600" dirty="0" err="1" smtClean="0">
                <a:solidFill>
                  <a:srgbClr val="FF6600"/>
                </a:solidFill>
                <a:sym typeface="Wingdings" panose="05000000000000000000" pitchFamily="2" charset="2"/>
              </a:rPr>
              <a:t>provides</a:t>
            </a:r>
            <a:r>
              <a:rPr lang="fr-FR" sz="1600" dirty="0" smtClean="0">
                <a:solidFill>
                  <a:srgbClr val="FF6600"/>
                </a:solidFill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olidFill>
                  <a:srgbClr val="FF6600"/>
                </a:solidFill>
                <a:sym typeface="Wingdings" panose="05000000000000000000" pitchFamily="2" charset="2"/>
              </a:rPr>
              <a:t>only</a:t>
            </a:r>
            <a:r>
              <a:rPr lang="fr-FR" sz="1600" dirty="0" smtClean="0">
                <a:solidFill>
                  <a:srgbClr val="FF6600"/>
                </a:solidFill>
                <a:sym typeface="Wingdings" panose="05000000000000000000" pitchFamily="2" charset="2"/>
              </a:rPr>
              <a:t> a XML </a:t>
            </a:r>
            <a:r>
              <a:rPr lang="fr-FR" sz="1600" dirty="0" smtClean="0">
                <a:solidFill>
                  <a:srgbClr val="FF6600"/>
                </a:solidFill>
                <a:sym typeface="Wingdings" panose="05000000000000000000" pitchFamily="2" charset="2"/>
              </a:rPr>
              <a:t>file (no flag sent to DAQ).</a:t>
            </a:r>
            <a:br>
              <a:rPr lang="fr-FR" sz="1600" dirty="0" smtClean="0">
                <a:solidFill>
                  <a:srgbClr val="FF6600"/>
                </a:solidFill>
                <a:sym typeface="Wingdings" panose="05000000000000000000" pitchFamily="2" charset="2"/>
              </a:rPr>
            </a:br>
            <a:r>
              <a:rPr lang="fr-FR" sz="1600" dirty="0" smtClean="0">
                <a:solidFill>
                  <a:srgbClr val="FF6600"/>
                </a:solidFill>
                <a:sym typeface="Wingdings" panose="05000000000000000000" pitchFamily="2" charset="2"/>
              </a:rPr>
              <a:t>Do </a:t>
            </a:r>
            <a:r>
              <a:rPr lang="fr-FR" sz="1600" dirty="0" err="1" smtClean="0">
                <a:solidFill>
                  <a:srgbClr val="FF6600"/>
                </a:solidFill>
                <a:sym typeface="Wingdings" panose="05000000000000000000" pitchFamily="2" charset="2"/>
              </a:rPr>
              <a:t>we</a:t>
            </a:r>
            <a:r>
              <a:rPr lang="fr-FR" sz="1600" dirty="0" smtClean="0">
                <a:solidFill>
                  <a:srgbClr val="FF6600"/>
                </a:solidFill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olidFill>
                  <a:srgbClr val="FF6600"/>
                </a:solidFill>
                <a:sym typeface="Wingdings" panose="05000000000000000000" pitchFamily="2" charset="2"/>
              </a:rPr>
              <a:t>need</a:t>
            </a:r>
            <a:r>
              <a:rPr lang="fr-FR" sz="1600" dirty="0" smtClean="0">
                <a:solidFill>
                  <a:srgbClr val="FF6600"/>
                </a:solidFill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olidFill>
                  <a:srgbClr val="FF6600"/>
                </a:solidFill>
                <a:sym typeface="Wingdings" panose="05000000000000000000" pitchFamily="2" charset="2"/>
              </a:rPr>
              <a:t>also</a:t>
            </a:r>
            <a:r>
              <a:rPr lang="fr-FR" sz="1600" dirty="0" smtClean="0">
                <a:solidFill>
                  <a:srgbClr val="FF6600"/>
                </a:solidFill>
                <a:sym typeface="Wingdings" panose="05000000000000000000" pitchFamily="2" charset="2"/>
              </a:rPr>
              <a:t> DMS flags </a:t>
            </a:r>
            <a:r>
              <a:rPr lang="fr-FR" sz="1600" dirty="0" err="1" smtClean="0">
                <a:solidFill>
                  <a:srgbClr val="FF6600"/>
                </a:solidFill>
                <a:sym typeface="Wingdings" panose="05000000000000000000" pitchFamily="2" charset="2"/>
              </a:rPr>
              <a:t>coming</a:t>
            </a:r>
            <a:r>
              <a:rPr lang="fr-FR" sz="1600" dirty="0" smtClean="0">
                <a:solidFill>
                  <a:srgbClr val="FF6600"/>
                </a:solidFill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olidFill>
                  <a:srgbClr val="FF6600"/>
                </a:solidFill>
                <a:sym typeface="Wingdings" panose="05000000000000000000" pitchFamily="2" charset="2"/>
              </a:rPr>
              <a:t>from</a:t>
            </a:r>
            <a:r>
              <a:rPr lang="fr-FR" sz="1600" dirty="0" smtClean="0">
                <a:solidFill>
                  <a:srgbClr val="FF6600"/>
                </a:solidFill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olidFill>
                  <a:srgbClr val="FF6600"/>
                </a:solidFill>
                <a:sym typeface="Wingdings" panose="05000000000000000000" pitchFamily="2" charset="2"/>
              </a:rPr>
              <a:t>it</a:t>
            </a:r>
            <a:r>
              <a:rPr lang="fr-FR" sz="1600" dirty="0" smtClean="0">
                <a:solidFill>
                  <a:srgbClr val="FF6600"/>
                </a:solidFill>
                <a:sym typeface="Wingdings" panose="05000000000000000000" pitchFamily="2" charset="2"/>
              </a:rPr>
              <a:t>?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Verkindt   Detchar meeting  19 june 2015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594778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</TotalTime>
  <Words>512</Words>
  <Application>Microsoft Office PowerPoint</Application>
  <PresentationFormat>Affichage à l'écran (4:3)</PresentationFormat>
  <Paragraphs>101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Didier Verkindt</dc:creator>
  <cp:lastModifiedBy>Didier Verkindt</cp:lastModifiedBy>
  <cp:revision>70</cp:revision>
  <dcterms:created xsi:type="dcterms:W3CDTF">2013-10-04T07:24:09Z</dcterms:created>
  <dcterms:modified xsi:type="dcterms:W3CDTF">2015-06-18T08:25:30Z</dcterms:modified>
</cp:coreProperties>
</file>