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3" r:id="rId4"/>
    <p:sldId id="259" r:id="rId5"/>
    <p:sldId id="258" r:id="rId6"/>
    <p:sldId id="260" r:id="rId7"/>
    <p:sldId id="263" r:id="rId8"/>
    <p:sldId id="264" r:id="rId9"/>
    <p:sldId id="265" r:id="rId10"/>
    <p:sldId id="266" r:id="rId11"/>
    <p:sldId id="267" r:id="rId12"/>
    <p:sldId id="271" r:id="rId13"/>
    <p:sldId id="268" r:id="rId14"/>
    <p:sldId id="272" r:id="rId15"/>
    <p:sldId id="269" r:id="rId16"/>
    <p:sldId id="270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F279C-3D3B-419F-B81A-711DAABCD083}" type="datetimeFigureOut">
              <a:rPr lang="en-GB" smtClean="0"/>
              <a:t>01/07/2018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B3D6D-A540-4651-9E05-9E34577E0A2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143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4835-ADF6-4ACC-978B-83330EAF94B0}" type="datetime1">
              <a:rPr lang="en-GB" smtClean="0"/>
              <a:t>01/07/2018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052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7F81-701E-4E32-A613-1C9ACA1C27E3}" type="datetime1">
              <a:rPr lang="en-GB" smtClean="0"/>
              <a:t>01/07/2018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705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8CD8-4EE2-4073-8D9D-59979D06BED5}" type="datetime1">
              <a:rPr lang="en-GB" smtClean="0"/>
              <a:t>01/07/2018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6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BEAF3-ADCC-4681-A536-CAE1CC3F11C3}" type="datetime1">
              <a:rPr lang="en-GB" smtClean="0"/>
              <a:t>01/07/2018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63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2CB6-5110-49EC-9421-58B84DE431A9}" type="datetime1">
              <a:rPr lang="en-GB" smtClean="0"/>
              <a:t>01/07/2018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221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2C1E-7051-4587-A2B8-910F6DD32D6C}" type="datetime1">
              <a:rPr lang="en-GB" smtClean="0"/>
              <a:t>01/07/2018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19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4E9CA-DEBD-425C-8E2E-F3D7797654CD}" type="datetime1">
              <a:rPr lang="en-GB" smtClean="0"/>
              <a:t>01/07/2018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115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DB48A-B838-4712-AD29-06B7CE53A5FB}" type="datetime1">
              <a:rPr lang="en-GB" smtClean="0"/>
              <a:t>01/07/2018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496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8424-7C80-4C5D-9AD4-3F11315EC62C}" type="datetime1">
              <a:rPr lang="en-GB" smtClean="0"/>
              <a:t>01/07/2018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45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1822-6910-46EC-8095-1A6C8789504D}" type="datetime1">
              <a:rPr lang="en-GB" smtClean="0"/>
              <a:t>01/07/2018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99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85726-956F-4CA3-A037-ECA8B9F2FF79}" type="datetime1">
              <a:rPr lang="en-GB" smtClean="0"/>
              <a:t>01/07/2018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964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6650B-E83E-47C4-B9E7-A4A1F34F63C5}" type="datetime1">
              <a:rPr lang="en-GB" smtClean="0"/>
              <a:t>01/07/2018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B6214-1FEB-41C4-AC95-19CBBCE2473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85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gif"/><Relationship Id="rId11" Type="http://schemas.openxmlformats.org/officeDocument/2006/relationships/image" Target="../media/image12.jpe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Introduction to Virgo computing framework and issues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Michele Punturo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4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195568"/>
            <a:ext cx="10515600" cy="69461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(Personal) aim of the meeting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6025" y="890178"/>
            <a:ext cx="11836232" cy="563778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Computing has a growing relevance in GW experiments:</a:t>
            </a:r>
          </a:p>
          <a:p>
            <a:pPr lvl="1"/>
            <a:r>
              <a:rPr lang="en-GB" dirty="0" smtClean="0"/>
              <a:t>Now we have real data</a:t>
            </a:r>
          </a:p>
          <a:p>
            <a:pPr lvl="1"/>
            <a:r>
              <a:rPr lang="en-GB" dirty="0" smtClean="0"/>
              <a:t>Now we have real and astonishing events</a:t>
            </a:r>
          </a:p>
          <a:p>
            <a:pPr lvl="1"/>
            <a:r>
              <a:rPr lang="en-GB" dirty="0" smtClean="0"/>
              <a:t>The event rate is beyond the expectations</a:t>
            </a:r>
          </a:p>
          <a:p>
            <a:r>
              <a:rPr lang="en-GB" dirty="0" smtClean="0"/>
              <a:t>Advanced Virgo has an historical gap </a:t>
            </a:r>
            <a:r>
              <a:rPr lang="en-GB" dirty="0" err="1" smtClean="0"/>
              <a:t>wrt</a:t>
            </a:r>
            <a:r>
              <a:rPr lang="en-GB" dirty="0" smtClean="0"/>
              <a:t> Advanced LIGO on data analysis and computing resources (and organisation)</a:t>
            </a:r>
          </a:p>
          <a:p>
            <a:pPr lvl="1"/>
            <a:r>
              <a:rPr lang="en-GB" dirty="0" smtClean="0"/>
              <a:t>DA and computing weren’t included in the Virgo and Advanced Virgo projects</a:t>
            </a:r>
          </a:p>
          <a:p>
            <a:pPr lvl="1"/>
            <a:r>
              <a:rPr lang="en-GB" dirty="0" smtClean="0"/>
              <a:t>DA and Computing aren’t in the current </a:t>
            </a:r>
            <a:r>
              <a:rPr lang="en-GB" dirty="0" err="1" smtClean="0"/>
              <a:t>AdV</a:t>
            </a:r>
            <a:r>
              <a:rPr lang="en-GB" dirty="0" smtClean="0"/>
              <a:t>+ update plan</a:t>
            </a:r>
          </a:p>
          <a:p>
            <a:r>
              <a:rPr lang="en-GB" dirty="0" smtClean="0"/>
              <a:t>My personal targets today are:</a:t>
            </a:r>
          </a:p>
          <a:p>
            <a:pPr lvl="1"/>
            <a:r>
              <a:rPr lang="en-GB" dirty="0" smtClean="0"/>
              <a:t>Consolidate short term solutions (O3) exchanging know-how and expertise</a:t>
            </a:r>
          </a:p>
          <a:p>
            <a:pPr lvl="1"/>
            <a:r>
              <a:rPr lang="en-GB" dirty="0" smtClean="0"/>
              <a:t>Discuss medium term solutions (O4) developing synergies with some of the participants to this meeting (CCs)</a:t>
            </a:r>
          </a:p>
          <a:p>
            <a:pPr lvl="1"/>
            <a:r>
              <a:rPr lang="en-GB" dirty="0" smtClean="0"/>
              <a:t>Raise awareness of the funding agencies on the support needed by Virgo in terms of human resources, competences and hardware resources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378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189512"/>
            <a:ext cx="10515600" cy="815723"/>
          </a:xfrm>
        </p:spPr>
        <p:txBody>
          <a:bodyPr/>
          <a:lstStyle/>
          <a:p>
            <a:r>
              <a:rPr lang="en-GB" dirty="0" smtClean="0"/>
              <a:t>Specific targets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0526" y="944678"/>
            <a:ext cx="11757508" cy="5411672"/>
          </a:xfrm>
        </p:spPr>
        <p:txBody>
          <a:bodyPr/>
          <a:lstStyle/>
          <a:p>
            <a:r>
              <a:rPr lang="en-GB" dirty="0" smtClean="0"/>
              <a:t>You will see issues and difficulties on Online, Low Latency, Offline activities</a:t>
            </a:r>
          </a:p>
          <a:p>
            <a:r>
              <a:rPr lang="en-GB" dirty="0" smtClean="0"/>
              <a:t>We expect recommendation and suggestions on:</a:t>
            </a:r>
          </a:p>
          <a:p>
            <a:pPr lvl="1"/>
            <a:r>
              <a:rPr lang="en-GB" dirty="0" smtClean="0"/>
              <a:t>Online and low latency activities</a:t>
            </a:r>
          </a:p>
          <a:p>
            <a:pPr lvl="2"/>
            <a:r>
              <a:rPr lang="en-GB" dirty="0" smtClean="0"/>
              <a:t>Storage needs and urgency (an eventual green light is expected today)</a:t>
            </a:r>
          </a:p>
          <a:p>
            <a:pPr lvl="2"/>
            <a:r>
              <a:rPr lang="en-GB" dirty="0" smtClean="0"/>
              <a:t>Data transfer solutions</a:t>
            </a:r>
          </a:p>
          <a:p>
            <a:pPr lvl="2"/>
            <a:r>
              <a:rPr lang="en-GB" dirty="0" smtClean="0"/>
              <a:t>High Availability architecture for low latency analysis</a:t>
            </a:r>
          </a:p>
          <a:p>
            <a:pPr lvl="1"/>
            <a:r>
              <a:rPr lang="en-GB" dirty="0" smtClean="0"/>
              <a:t>Offline</a:t>
            </a:r>
          </a:p>
          <a:p>
            <a:pPr lvl="2"/>
            <a:r>
              <a:rPr lang="en-GB" dirty="0" smtClean="0"/>
              <a:t>Workload management solutions</a:t>
            </a:r>
          </a:p>
          <a:p>
            <a:pPr lvl="2"/>
            <a:r>
              <a:rPr lang="en-GB" dirty="0" smtClean="0"/>
              <a:t>Data management solutions</a:t>
            </a:r>
          </a:p>
          <a:p>
            <a:pPr lvl="2"/>
            <a:r>
              <a:rPr lang="en-GB" dirty="0" smtClean="0"/>
              <a:t>Computing power needs and solutions</a:t>
            </a:r>
          </a:p>
          <a:p>
            <a:pPr lvl="1"/>
            <a:r>
              <a:rPr lang="en-GB" dirty="0" smtClean="0"/>
              <a:t>Organisation </a:t>
            </a:r>
          </a:p>
          <a:p>
            <a:pPr lvl="2"/>
            <a:r>
              <a:rPr lang="en-GB" dirty="0" smtClean="0"/>
              <a:t>Human resources</a:t>
            </a:r>
          </a:p>
          <a:p>
            <a:pPr lvl="2"/>
            <a:r>
              <a:rPr lang="en-GB" dirty="0" smtClean="0"/>
              <a:t>Organisation of the activities</a:t>
            </a:r>
          </a:p>
          <a:p>
            <a:pPr lvl="1"/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299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Computing model: preamble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4058" y="1622909"/>
            <a:ext cx="11129742" cy="4554054"/>
          </a:xfrm>
        </p:spPr>
        <p:txBody>
          <a:bodyPr/>
          <a:lstStyle/>
          <a:p>
            <a:r>
              <a:rPr lang="en-GB" dirty="0" smtClean="0"/>
              <a:t>Virgo computing model cannot be an independent variable:</a:t>
            </a:r>
          </a:p>
          <a:p>
            <a:pPr lvl="1"/>
            <a:r>
              <a:rPr lang="en-GB" dirty="0" smtClean="0"/>
              <a:t>It is constrained by the partnership (symbiosis?) with LIGO</a:t>
            </a:r>
          </a:p>
          <a:p>
            <a:pPr lvl="2"/>
            <a:r>
              <a:rPr lang="en-GB" dirty="0" smtClean="0"/>
              <a:t>Our choices cannot be totally independent</a:t>
            </a:r>
          </a:p>
          <a:p>
            <a:pPr lvl="2"/>
            <a:r>
              <a:rPr lang="en-GB" dirty="0" smtClean="0"/>
              <a:t>We are sharing online data with LIGO for a common and coherent “low latency” (detection) analysis </a:t>
            </a:r>
          </a:p>
          <a:p>
            <a:pPr lvl="2"/>
            <a:r>
              <a:rPr lang="en-GB" dirty="0" smtClean="0"/>
              <a:t>We are sharing offline data with LIGO for a common and coherent “offline” analysis</a:t>
            </a:r>
          </a:p>
          <a:p>
            <a:pPr lvl="2"/>
            <a:r>
              <a:rPr lang="en-GB" dirty="0" smtClean="0"/>
              <a:t>We share code, planning, activities, decisions, computing resources</a:t>
            </a:r>
          </a:p>
          <a:p>
            <a:pPr lvl="1"/>
            <a:r>
              <a:rPr lang="en-GB" dirty="0" smtClean="0"/>
              <a:t>It is constrained by the “Virgo” ambient:</a:t>
            </a:r>
          </a:p>
          <a:p>
            <a:pPr lvl="2"/>
            <a:r>
              <a:rPr lang="en-GB" dirty="0" smtClean="0"/>
              <a:t>Mainly HEP institutions or HEP funding agencies</a:t>
            </a:r>
          </a:p>
          <a:p>
            <a:pPr lvl="2"/>
            <a:r>
              <a:rPr lang="en-GB" dirty="0" smtClean="0"/>
              <a:t>Computing resources available in large computing centres serving a long list of experiments</a:t>
            </a:r>
          </a:p>
          <a:p>
            <a:pPr lvl="3"/>
            <a:r>
              <a:rPr lang="en-GB" dirty="0" smtClean="0"/>
              <a:t>Common solutions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872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/>
          <p:cNvSpPr/>
          <p:nvPr/>
        </p:nvSpPr>
        <p:spPr>
          <a:xfrm>
            <a:off x="197510" y="219300"/>
            <a:ext cx="11879885" cy="65105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ttangolo 3"/>
          <p:cNvSpPr/>
          <p:nvPr/>
        </p:nvSpPr>
        <p:spPr>
          <a:xfrm>
            <a:off x="555960" y="817581"/>
            <a:ext cx="1858061" cy="5646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Advanced LIGO</a:t>
            </a:r>
            <a:endParaRPr lang="en-GB" dirty="0"/>
          </a:p>
        </p:txBody>
      </p:sp>
      <p:sp>
        <p:nvSpPr>
          <p:cNvPr id="5" name="Rettangolo 4"/>
          <p:cNvSpPr/>
          <p:nvPr/>
        </p:nvSpPr>
        <p:spPr>
          <a:xfrm>
            <a:off x="3986784" y="585215"/>
            <a:ext cx="7980883" cy="613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ttangolo 5"/>
          <p:cNvSpPr/>
          <p:nvPr/>
        </p:nvSpPr>
        <p:spPr>
          <a:xfrm>
            <a:off x="4828032" y="1031443"/>
            <a:ext cx="6525768" cy="22018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326723" y="1175872"/>
            <a:ext cx="1627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EGO/Virgo Site</a:t>
            </a:r>
            <a:endParaRPr lang="en-GB" dirty="0"/>
          </a:p>
        </p:txBody>
      </p:sp>
      <p:sp>
        <p:nvSpPr>
          <p:cNvPr id="8" name="Disco magnetico 7"/>
          <p:cNvSpPr/>
          <p:nvPr/>
        </p:nvSpPr>
        <p:spPr>
          <a:xfrm>
            <a:off x="5596128" y="1353312"/>
            <a:ext cx="1587398" cy="1543507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Temporary storage and DBs</a:t>
            </a:r>
            <a:endParaRPr lang="en-GB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295843" y="1502465"/>
            <a:ext cx="39977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DAQ (50MB/s – 84MB/s full raw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Detector characterisation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Low latency analysis and detection</a:t>
            </a:r>
            <a:endParaRPr lang="en-GB" dirty="0"/>
          </a:p>
        </p:txBody>
      </p:sp>
      <p:sp>
        <p:nvSpPr>
          <p:cNvPr id="10" name="Rettangolo arrotondato 9"/>
          <p:cNvSpPr/>
          <p:nvPr/>
        </p:nvSpPr>
        <p:spPr>
          <a:xfrm>
            <a:off x="4675490" y="3818534"/>
            <a:ext cx="2077517" cy="195315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asellaDiTesto 10"/>
          <p:cNvSpPr txBox="1"/>
          <p:nvPr/>
        </p:nvSpPr>
        <p:spPr>
          <a:xfrm>
            <a:off x="4681728" y="4091473"/>
            <a:ext cx="21133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CCIN2P3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CC and Tier0-1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Offline Data Analysis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6971097" y="3815522"/>
            <a:ext cx="2077517" cy="195315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asellaDiTesto 12"/>
          <p:cNvSpPr txBox="1"/>
          <p:nvPr/>
        </p:nvSpPr>
        <p:spPr>
          <a:xfrm>
            <a:off x="6999427" y="4034163"/>
            <a:ext cx="21133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CNAF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CC and Tier0-1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Offline Data Analysis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9772436" y="3771014"/>
            <a:ext cx="2077517" cy="65715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Nikhef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Offline DA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9772435" y="4556792"/>
            <a:ext cx="2077517" cy="65715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SurfSARA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Offline DA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9772434" y="5452905"/>
            <a:ext cx="2077517" cy="65715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PolGRID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Offline DA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Freccia in giù 16"/>
          <p:cNvSpPr/>
          <p:nvPr/>
        </p:nvSpPr>
        <p:spPr>
          <a:xfrm>
            <a:off x="5519344" y="3233317"/>
            <a:ext cx="463844" cy="62867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ccia in giù 17"/>
          <p:cNvSpPr/>
          <p:nvPr/>
        </p:nvSpPr>
        <p:spPr>
          <a:xfrm>
            <a:off x="7633193" y="3233316"/>
            <a:ext cx="463844" cy="63657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asellaDiTesto 18"/>
          <p:cNvSpPr txBox="1"/>
          <p:nvPr/>
        </p:nvSpPr>
        <p:spPr>
          <a:xfrm>
            <a:off x="5868577" y="3259716"/>
            <a:ext cx="1879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Raw Data Transfer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45-50MB/s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0" name="Freccia in su 19"/>
          <p:cNvSpPr/>
          <p:nvPr/>
        </p:nvSpPr>
        <p:spPr>
          <a:xfrm>
            <a:off x="5486400" y="5813222"/>
            <a:ext cx="593874" cy="49979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ccia in su 20"/>
          <p:cNvSpPr/>
          <p:nvPr/>
        </p:nvSpPr>
        <p:spPr>
          <a:xfrm>
            <a:off x="7583848" y="5789237"/>
            <a:ext cx="593874" cy="49979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ccia in su 21"/>
          <p:cNvSpPr/>
          <p:nvPr/>
        </p:nvSpPr>
        <p:spPr>
          <a:xfrm>
            <a:off x="9772434" y="5794964"/>
            <a:ext cx="593874" cy="49979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ccia in su 22"/>
          <p:cNvSpPr/>
          <p:nvPr/>
        </p:nvSpPr>
        <p:spPr>
          <a:xfrm>
            <a:off x="9757929" y="4842774"/>
            <a:ext cx="593874" cy="49979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ccia in su 23"/>
          <p:cNvSpPr/>
          <p:nvPr/>
        </p:nvSpPr>
        <p:spPr>
          <a:xfrm>
            <a:off x="9742080" y="3976457"/>
            <a:ext cx="593874" cy="49979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ccia bidirezionale orizzontale 24"/>
          <p:cNvSpPr/>
          <p:nvPr/>
        </p:nvSpPr>
        <p:spPr>
          <a:xfrm>
            <a:off x="9080209" y="4003072"/>
            <a:ext cx="596582" cy="3441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ccia bidirezionale orizzontale 25"/>
          <p:cNvSpPr/>
          <p:nvPr/>
        </p:nvSpPr>
        <p:spPr>
          <a:xfrm>
            <a:off x="9086304" y="4711424"/>
            <a:ext cx="596582" cy="3441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CasellaDiTesto 26"/>
          <p:cNvSpPr txBox="1"/>
          <p:nvPr/>
        </p:nvSpPr>
        <p:spPr>
          <a:xfrm>
            <a:off x="6389827" y="5806972"/>
            <a:ext cx="1272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GRID and 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local access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28" name="Freccia bidirezionale orizzontale 27"/>
          <p:cNvSpPr/>
          <p:nvPr/>
        </p:nvSpPr>
        <p:spPr>
          <a:xfrm>
            <a:off x="2472538" y="1883663"/>
            <a:ext cx="2238450" cy="288952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2702705" y="1539933"/>
            <a:ext cx="1778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C000"/>
                </a:solidFill>
              </a:rPr>
              <a:t>h</a:t>
            </a:r>
            <a:r>
              <a:rPr lang="en-GB" dirty="0" smtClean="0">
                <a:solidFill>
                  <a:srgbClr val="FFC000"/>
                </a:solidFill>
              </a:rPr>
              <a:t>(t) data transfer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1" name="Freccia bidirezionale orizzontale 30"/>
          <p:cNvSpPr/>
          <p:nvPr/>
        </p:nvSpPr>
        <p:spPr>
          <a:xfrm>
            <a:off x="2471322" y="2335986"/>
            <a:ext cx="2238450" cy="288952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706987" y="2651038"/>
            <a:ext cx="18912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92D050"/>
                </a:solidFill>
              </a:rPr>
              <a:t>Reduced Data Set </a:t>
            </a:r>
          </a:p>
          <a:p>
            <a:r>
              <a:rPr lang="en-GB" dirty="0" smtClean="0">
                <a:solidFill>
                  <a:srgbClr val="92D050"/>
                </a:solidFill>
              </a:rPr>
              <a:t>(RDS) transfer</a:t>
            </a:r>
          </a:p>
          <a:p>
            <a:r>
              <a:rPr lang="en-GB" dirty="0" smtClean="0">
                <a:solidFill>
                  <a:srgbClr val="92D050"/>
                </a:solidFill>
              </a:rPr>
              <a:t>0.87MB/s</a:t>
            </a:r>
          </a:p>
          <a:p>
            <a:r>
              <a:rPr lang="en-GB" dirty="0">
                <a:solidFill>
                  <a:srgbClr val="92D050"/>
                </a:solidFill>
              </a:rPr>
              <a:t>v</a:t>
            </a:r>
            <a:r>
              <a:rPr lang="en-GB" dirty="0" smtClean="0">
                <a:solidFill>
                  <a:srgbClr val="92D050"/>
                </a:solidFill>
              </a:rPr>
              <a:t>ia LDR</a:t>
            </a:r>
            <a:endParaRPr lang="en-GB" dirty="0">
              <a:solidFill>
                <a:srgbClr val="92D050"/>
              </a:solidFill>
            </a:endParaRPr>
          </a:p>
        </p:txBody>
      </p:sp>
      <p:sp>
        <p:nvSpPr>
          <p:cNvPr id="37" name="Freccia a destra 36"/>
          <p:cNvSpPr/>
          <p:nvPr/>
        </p:nvSpPr>
        <p:spPr>
          <a:xfrm>
            <a:off x="2451420" y="5342570"/>
            <a:ext cx="4732105" cy="26582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LIGO via LDR</a:t>
            </a:r>
            <a:endParaRPr lang="en-GB" dirty="0"/>
          </a:p>
        </p:txBody>
      </p:sp>
      <p:sp>
        <p:nvSpPr>
          <p:cNvPr id="38" name="Freccia bidirezionale orizzontale 37"/>
          <p:cNvSpPr/>
          <p:nvPr/>
        </p:nvSpPr>
        <p:spPr>
          <a:xfrm>
            <a:off x="9085088" y="5390517"/>
            <a:ext cx="596582" cy="3441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/>
          <p:cNvSpPr txBox="1"/>
          <p:nvPr/>
        </p:nvSpPr>
        <p:spPr>
          <a:xfrm>
            <a:off x="4132051" y="620582"/>
            <a:ext cx="1651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Advanced Virgo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4" name="Freccia a destra 33"/>
          <p:cNvSpPr/>
          <p:nvPr/>
        </p:nvSpPr>
        <p:spPr>
          <a:xfrm rot="5400000">
            <a:off x="4693230" y="3388064"/>
            <a:ext cx="625165" cy="26582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LIGO</a:t>
            </a:r>
            <a:endParaRPr lang="en-GB" sz="1200" dirty="0"/>
          </a:p>
        </p:txBody>
      </p:sp>
      <p:sp>
        <p:nvSpPr>
          <p:cNvPr id="35" name="Freccia a destra 34"/>
          <p:cNvSpPr/>
          <p:nvPr/>
        </p:nvSpPr>
        <p:spPr>
          <a:xfrm rot="5400000">
            <a:off x="5042349" y="3308217"/>
            <a:ext cx="650156" cy="457399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Virgo</a:t>
            </a:r>
            <a:endParaRPr lang="en-GB" sz="1200" dirty="0"/>
          </a:p>
        </p:txBody>
      </p:sp>
      <p:sp>
        <p:nvSpPr>
          <p:cNvPr id="36" name="Freccia a destra 35"/>
          <p:cNvSpPr/>
          <p:nvPr/>
        </p:nvSpPr>
        <p:spPr>
          <a:xfrm rot="5400000">
            <a:off x="8099431" y="3295721"/>
            <a:ext cx="650156" cy="457399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Virgo</a:t>
            </a:r>
            <a:endParaRPr lang="en-GB" sz="12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8506504" y="3262930"/>
            <a:ext cx="1106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↔Via </a:t>
            </a:r>
            <a:r>
              <a:rPr lang="it-IT" sz="1200" dirty="0" err="1" smtClean="0"/>
              <a:t>GridFTP</a:t>
            </a:r>
            <a:endParaRPr lang="it-IT" sz="1200" dirty="0"/>
          </a:p>
        </p:txBody>
      </p:sp>
      <p:sp>
        <p:nvSpPr>
          <p:cNvPr id="39" name="CasellaDiTesto 38"/>
          <p:cNvSpPr txBox="1"/>
          <p:nvPr/>
        </p:nvSpPr>
        <p:spPr>
          <a:xfrm rot="18369673">
            <a:off x="3962288" y="3776546"/>
            <a:ext cx="1136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Via </a:t>
            </a:r>
            <a:r>
              <a:rPr lang="it-IT" sz="1200" dirty="0" err="1" smtClean="0"/>
              <a:t>iROODS</a:t>
            </a:r>
            <a:r>
              <a:rPr lang="it-IT" sz="1200" dirty="0"/>
              <a:t> ↔</a:t>
            </a:r>
          </a:p>
        </p:txBody>
      </p:sp>
      <p:sp>
        <p:nvSpPr>
          <p:cNvPr id="33" name="Segnaposto piè di pagina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Introduction to Virgo computing</a:t>
            </a:r>
            <a:endParaRPr lang="en-US"/>
          </a:p>
        </p:txBody>
      </p:sp>
      <p:sp>
        <p:nvSpPr>
          <p:cNvPr id="40" name="Segnaposto numero diapositiva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7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1778"/>
          </a:xfrm>
        </p:spPr>
        <p:txBody>
          <a:bodyPr/>
          <a:lstStyle/>
          <a:p>
            <a:r>
              <a:rPr lang="en-GB" dirty="0" smtClean="0"/>
              <a:t>Activities at the Virgo/EGO site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9557" y="1350406"/>
            <a:ext cx="11772143" cy="4826558"/>
          </a:xfrm>
        </p:spPr>
        <p:txBody>
          <a:bodyPr/>
          <a:lstStyle/>
          <a:p>
            <a:r>
              <a:rPr lang="en-GB" dirty="0" smtClean="0"/>
              <a:t>GW detectors are in a large fraction of their time in commissioning phase</a:t>
            </a:r>
          </a:p>
          <a:p>
            <a:pPr lvl="1"/>
            <a:r>
              <a:rPr lang="en-GB" dirty="0" smtClean="0"/>
              <a:t>Innovative apparatuses that need fine tuning</a:t>
            </a:r>
          </a:p>
          <a:p>
            <a:pPr lvl="1"/>
            <a:r>
              <a:rPr lang="en-GB" dirty="0" smtClean="0"/>
              <a:t>Physics: GW detectors are sensible to h(t)~1/r → a factor 2 gain in sensitivity is a factor 8 in detection rate</a:t>
            </a:r>
          </a:p>
          <a:p>
            <a:r>
              <a:rPr lang="en-GB" dirty="0" smtClean="0"/>
              <a:t>Hence, to facilitate and support commissioning is crucial also for the computing infrastructures:</a:t>
            </a:r>
          </a:p>
          <a:p>
            <a:pPr lvl="1"/>
            <a:r>
              <a:rPr lang="en-GB" dirty="0" smtClean="0"/>
              <a:t>Local storage</a:t>
            </a:r>
          </a:p>
          <a:p>
            <a:pPr lvl="2"/>
            <a:r>
              <a:rPr lang="en-GB" dirty="0" smtClean="0"/>
              <a:t>Commissioners need old data to compare detector performances</a:t>
            </a:r>
          </a:p>
          <a:p>
            <a:pPr lvl="1"/>
            <a:r>
              <a:rPr lang="en-GB" dirty="0" smtClean="0"/>
              <a:t>Local computing</a:t>
            </a:r>
          </a:p>
          <a:p>
            <a:pPr lvl="2"/>
            <a:r>
              <a:rPr lang="en-GB" dirty="0" smtClean="0"/>
              <a:t>Commissioners need interactive analysis tools to display, filter and handle data</a:t>
            </a:r>
          </a:p>
          <a:p>
            <a:pPr lvl="1"/>
            <a:r>
              <a:rPr lang="en-GB" dirty="0" smtClean="0"/>
              <a:t>Local data management</a:t>
            </a:r>
          </a:p>
          <a:p>
            <a:pPr lvl="2"/>
            <a:r>
              <a:rPr lang="en-GB" dirty="0" smtClean="0"/>
              <a:t>Special data need to be archived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00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Storage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135" y="1480450"/>
            <a:ext cx="11793842" cy="5310934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Currently the storage capabilities at EGO are about 1PB</a:t>
            </a:r>
          </a:p>
          <a:p>
            <a:pPr lvl="1"/>
            <a:r>
              <a:rPr lang="en-GB" dirty="0" smtClean="0"/>
              <a:t>50% devoted to home directories, archiving special data, output of the local “low latency analysis”</a:t>
            </a:r>
          </a:p>
          <a:p>
            <a:pPr lvl="1"/>
            <a:r>
              <a:rPr lang="en-GB" dirty="0" smtClean="0"/>
              <a:t>50% devoted to the circular buffer that is used to store locally the raw data</a:t>
            </a:r>
          </a:p>
          <a:p>
            <a:pPr lvl="1"/>
            <a:r>
              <a:rPr lang="en-GB" dirty="0" smtClean="0"/>
              <a:t>Less than 4 months of lifetime of the data before overwriting (at 50MB/s)</a:t>
            </a:r>
          </a:p>
          <a:p>
            <a:pPr lvl="2"/>
            <a:r>
              <a:rPr lang="en-GB" dirty="0" smtClean="0"/>
              <a:t>Too short period for commissioning purposes</a:t>
            </a:r>
          </a:p>
          <a:p>
            <a:pPr lvl="2"/>
            <a:r>
              <a:rPr lang="en-GB" dirty="0" smtClean="0"/>
              <a:t>Unable to keep O3 on disk</a:t>
            </a:r>
          </a:p>
          <a:p>
            <a:pPr lvl="3"/>
            <a:r>
              <a:rPr lang="en-GB" dirty="0" smtClean="0"/>
              <a:t>Impossible, for example, to re-calibrate O3 data at the site</a:t>
            </a:r>
          </a:p>
          <a:p>
            <a:pPr lvl="1"/>
            <a:r>
              <a:rPr lang="en-GB" dirty="0" smtClean="0"/>
              <a:t>This situation is due to a rapid evolution of the requirements scenario that is making obsolete the previous computing model specifications:</a:t>
            </a:r>
          </a:p>
          <a:p>
            <a:pPr lvl="2"/>
            <a:r>
              <a:rPr lang="en-GB" dirty="0"/>
              <a:t>Increase of the requests by DAQ; data writing rates: </a:t>
            </a:r>
          </a:p>
          <a:p>
            <a:pPr lvl="3"/>
            <a:r>
              <a:rPr lang="en-GB" dirty="0"/>
              <a:t>Nominal ~22MB/s</a:t>
            </a:r>
          </a:p>
          <a:p>
            <a:pPr lvl="3"/>
            <a:r>
              <a:rPr lang="en-GB" dirty="0"/>
              <a:t>O2: ~ 37MB/s</a:t>
            </a:r>
          </a:p>
          <a:p>
            <a:pPr lvl="3"/>
            <a:r>
              <a:rPr lang="en-GB" dirty="0"/>
              <a:t>Current: ~50MB/s</a:t>
            </a:r>
          </a:p>
          <a:p>
            <a:pPr lvl="2"/>
            <a:r>
              <a:rPr lang="en-GB" dirty="0"/>
              <a:t>Requests by commissioner to have data corresponding to “special periods” stored locally for commissioning and noise hunting purposes</a:t>
            </a:r>
          </a:p>
          <a:p>
            <a:pPr lvl="2"/>
            <a:r>
              <a:rPr lang="en-GB" dirty="0"/>
              <a:t>Requests by low-latency analysers to have disk space for outputs of their analysis</a:t>
            </a:r>
          </a:p>
          <a:p>
            <a:pPr lvl="1"/>
            <a:endParaRPr lang="en-GB" dirty="0" smtClean="0"/>
          </a:p>
          <a:p>
            <a:pPr lvl="2"/>
            <a:endParaRPr lang="en-GB" dirty="0" smtClean="0"/>
          </a:p>
          <a:p>
            <a:pPr lvl="1"/>
            <a:endParaRPr lang="en-GB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249" y="-1464"/>
            <a:ext cx="1136443" cy="608809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6231247" y="70228"/>
            <a:ext cx="4186225" cy="13770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641325" y="330323"/>
            <a:ext cx="11110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EGO/Virgo Site</a:t>
            </a:r>
            <a:endParaRPr lang="en-GB" sz="1200" dirty="0"/>
          </a:p>
        </p:txBody>
      </p:sp>
      <p:sp>
        <p:nvSpPr>
          <p:cNvPr id="7" name="Disco magnetico 6"/>
          <p:cNvSpPr/>
          <p:nvPr/>
        </p:nvSpPr>
        <p:spPr>
          <a:xfrm>
            <a:off x="6388553" y="114487"/>
            <a:ext cx="1137732" cy="128602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Temporary storage and DBs</a:t>
            </a:r>
            <a:endParaRPr lang="en-GB" sz="14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7610445" y="656916"/>
            <a:ext cx="2823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DAQ (50MB/s – 84MB/s full raw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Detector characterisation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Low latency analysis and detection</a:t>
            </a:r>
            <a:endParaRPr lang="en-GB" sz="1200" dirty="0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86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6698" y="296115"/>
            <a:ext cx="10515600" cy="698800"/>
          </a:xfrm>
        </p:spPr>
        <p:txBody>
          <a:bodyPr/>
          <a:lstStyle/>
          <a:p>
            <a:r>
              <a:rPr lang="en-GB" dirty="0" smtClean="0"/>
              <a:t>Storage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01283" y="1339970"/>
            <a:ext cx="11766430" cy="5124090"/>
          </a:xfrm>
        </p:spPr>
        <p:txBody>
          <a:bodyPr>
            <a:normAutofit/>
          </a:bodyPr>
          <a:lstStyle/>
          <a:p>
            <a:r>
              <a:rPr lang="en-GB" dirty="0" smtClean="0"/>
              <a:t>The shortage of disk space at the site is also raising the risk of loosing scientific data</a:t>
            </a:r>
          </a:p>
          <a:p>
            <a:r>
              <a:rPr lang="en-GB" dirty="0" smtClean="0"/>
              <a:t>Nota Bene:</a:t>
            </a:r>
          </a:p>
          <a:p>
            <a:pPr lvl="1"/>
            <a:r>
              <a:rPr lang="en-GB" b="1" dirty="0" smtClean="0"/>
              <a:t>“If the incident at the CNAF had occurred during O3, Virgo would have lost science data”</a:t>
            </a:r>
          </a:p>
          <a:p>
            <a:r>
              <a:rPr lang="en-GB" dirty="0" smtClean="0"/>
              <a:t>This is related to the data transfer issues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Computing STAC 23/05/2017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FD11-FA7C-4663-8418-51D445317190}" type="slidenum">
              <a:rPr lang="en-GB" smtClean="0"/>
              <a:t>8</a:t>
            </a:fld>
            <a:endParaRPr lang="en-GB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249" y="-1464"/>
            <a:ext cx="1136443" cy="60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98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Transfer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Livio Salconi will enter in to the details</a:t>
                </a:r>
              </a:p>
              <a:p>
                <a:endParaRPr lang="en-GB" dirty="0"/>
              </a:p>
              <a:p>
                <a:r>
                  <a:rPr lang="en-GB" dirty="0" smtClean="0"/>
                  <a:t>We aren’t preserving our raw and processed data at the site</a:t>
                </a:r>
              </a:p>
              <a:p>
                <a:pPr lvl="1"/>
                <a:r>
                  <a:rPr lang="en-GB" dirty="0" smtClean="0"/>
                  <a:t>CCIN2P3 and CNAF are our final repositories</a:t>
                </a:r>
              </a:p>
              <a:p>
                <a:pPr lvl="1"/>
                <a:r>
                  <a:rPr lang="en-GB" dirty="0" smtClean="0"/>
                  <a:t>We need to transfer continuously our science data to CCs</a:t>
                </a:r>
              </a:p>
              <a:p>
                <a:pPr lvl="1"/>
                <a:r>
                  <a:rPr lang="en-GB" dirty="0" smtClean="0"/>
                  <a:t>Why “continuously”?</a:t>
                </a:r>
              </a:p>
              <a:p>
                <a:pPr lvl="1"/>
                <a:r>
                  <a:rPr lang="en-GB" dirty="0" smtClean="0"/>
                  <a:t>Previous link EGO-Pisa: 1Gb/s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it-I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×50</m:t>
                    </m:r>
                  </m:oMath>
                </a14:m>
                <a:r>
                  <a:rPr lang="en-GB" dirty="0" smtClean="0"/>
                  <a:t>MB/s ≈ 0.8-0.9Gb/s</a:t>
                </a:r>
              </a:p>
              <a:p>
                <a:pPr lvl="2"/>
                <a:r>
                  <a:rPr lang="en-GB" dirty="0" smtClean="0"/>
                  <a:t>We are using all the bandwidth </a:t>
                </a:r>
              </a:p>
              <a:p>
                <a:pPr lvl="3"/>
                <a:r>
                  <a:rPr lang="en-GB" dirty="0" smtClean="0"/>
                  <a:t>But if we have to recover for some interruption, delay?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015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645" y="159349"/>
            <a:ext cx="10515600" cy="790815"/>
          </a:xfrm>
        </p:spPr>
        <p:txBody>
          <a:bodyPr/>
          <a:lstStyle/>
          <a:p>
            <a:r>
              <a:rPr lang="en-GB" dirty="0" smtClean="0"/>
              <a:t>Raw Data Transfer: O2 experience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6585" y="1155940"/>
            <a:ext cx="11670102" cy="67028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A sequences of internal and external issues affected the data transfer toward the CCs during O2</a:t>
            </a:r>
            <a:endParaRPr lang="en-GB" dirty="0"/>
          </a:p>
        </p:txBody>
      </p:sp>
      <p:pic>
        <p:nvPicPr>
          <p:cNvPr id="4" name="Immagin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" t="8117" r="5790" b="8319"/>
          <a:stretch/>
        </p:blipFill>
        <p:spPr bwMode="auto">
          <a:xfrm>
            <a:off x="2433118" y="1661727"/>
            <a:ext cx="8231814" cy="4748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8600" y="6465351"/>
            <a:ext cx="4114800" cy="365125"/>
          </a:xfrm>
        </p:spPr>
        <p:txBody>
          <a:bodyPr/>
          <a:lstStyle/>
          <a:p>
            <a:r>
              <a:rPr lang="en-GB" smtClean="0"/>
              <a:t>Computing STAC 23/05/2017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FD11-FA7C-4663-8418-51D445317190}" type="slidenum">
              <a:rPr lang="en-GB" smtClean="0"/>
              <a:t>10</a:t>
            </a:fld>
            <a:endParaRPr lang="en-GB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249" y="-1464"/>
            <a:ext cx="1136443" cy="60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87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O2 issues highlighted by DT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5449" y="1471518"/>
            <a:ext cx="11245303" cy="4826336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Problem (1):</a:t>
            </a:r>
          </a:p>
          <a:p>
            <a:pPr lvl="1"/>
            <a:r>
              <a:rPr lang="en-GB" dirty="0" err="1" smtClean="0"/>
              <a:t>iRODS</a:t>
            </a:r>
            <a:r>
              <a:rPr lang="en-GB" dirty="0" smtClean="0"/>
              <a:t> hanging toward CCIN2P3</a:t>
            </a:r>
          </a:p>
          <a:p>
            <a:r>
              <a:rPr lang="en-GB" dirty="0" smtClean="0"/>
              <a:t>Problem (2):</a:t>
            </a:r>
          </a:p>
          <a:p>
            <a:pPr lvl="1"/>
            <a:r>
              <a:rPr lang="en-GB" dirty="0" smtClean="0"/>
              <a:t>un-identified midnight slowing down</a:t>
            </a:r>
          </a:p>
          <a:p>
            <a:r>
              <a:rPr lang="en-GB" dirty="0" smtClean="0"/>
              <a:t>Problem (3):</a:t>
            </a:r>
          </a:p>
          <a:p>
            <a:pPr lvl="1"/>
            <a:r>
              <a:rPr lang="en-GB" dirty="0" smtClean="0"/>
              <a:t>Grid certificate expiration</a:t>
            </a:r>
          </a:p>
          <a:p>
            <a:r>
              <a:rPr lang="en-GB" dirty="0" smtClean="0"/>
              <a:t>Problem (4):</a:t>
            </a:r>
          </a:p>
          <a:p>
            <a:pPr lvl="1"/>
            <a:r>
              <a:rPr lang="en-GB" dirty="0" smtClean="0"/>
              <a:t>Saturation of the disk-to-tape transfer in CCIN2P3</a:t>
            </a:r>
          </a:p>
          <a:p>
            <a:r>
              <a:rPr lang="en-GB" dirty="0" smtClean="0"/>
              <a:t>Problem (7):</a:t>
            </a:r>
          </a:p>
          <a:p>
            <a:pPr lvl="1"/>
            <a:r>
              <a:rPr lang="en-GB" dirty="0" smtClean="0"/>
              <a:t>Similar issue at CNAF</a:t>
            </a:r>
          </a:p>
          <a:p>
            <a:r>
              <a:rPr lang="en-GB" dirty="0" smtClean="0"/>
              <a:t>Problem (5):</a:t>
            </a:r>
          </a:p>
          <a:p>
            <a:pPr lvl="1"/>
            <a:r>
              <a:rPr lang="en-GB" dirty="0" smtClean="0"/>
              <a:t>Freezing of the storage due to lack of disk space</a:t>
            </a:r>
          </a:p>
          <a:p>
            <a:r>
              <a:rPr lang="en-GB" dirty="0" smtClean="0"/>
              <a:t>Problem (6):</a:t>
            </a:r>
          </a:p>
          <a:p>
            <a:pPr lvl="1"/>
            <a:r>
              <a:rPr lang="en-GB" dirty="0" smtClean="0"/>
              <a:t>Firewall freezing</a:t>
            </a:r>
          </a:p>
          <a:p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176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9755" y="195568"/>
            <a:ext cx="10515600" cy="779389"/>
          </a:xfrm>
        </p:spPr>
        <p:txBody>
          <a:bodyPr/>
          <a:lstStyle/>
          <a:p>
            <a:r>
              <a:rPr lang="en-GB" dirty="0" smtClean="0"/>
              <a:t>Discussion with CCs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023401"/>
            <a:ext cx="10515600" cy="5153562"/>
          </a:xfrm>
        </p:spPr>
        <p:txBody>
          <a:bodyPr/>
          <a:lstStyle/>
          <a:p>
            <a:r>
              <a:rPr lang="en-GB" dirty="0" smtClean="0"/>
              <a:t>We had two meetings with CCs:</a:t>
            </a:r>
          </a:p>
          <a:p>
            <a:pPr lvl="1"/>
            <a:r>
              <a:rPr lang="en-GB" dirty="0" smtClean="0"/>
              <a:t>16/01/2017: first meeting, presentation of the problems, discussions, hypothesis, some </a:t>
            </a:r>
            <a:r>
              <a:rPr lang="en-GB" dirty="0"/>
              <a:t>solution suggested </a:t>
            </a:r>
            <a:r>
              <a:rPr lang="en-GB" dirty="0" smtClean="0"/>
              <a:t>on </a:t>
            </a:r>
          </a:p>
          <a:p>
            <a:pPr lvl="2"/>
            <a:r>
              <a:rPr lang="en-GB" dirty="0" smtClean="0"/>
              <a:t>Data </a:t>
            </a:r>
            <a:r>
              <a:rPr lang="en-GB" dirty="0"/>
              <a:t>management (Keyword: Dirac)</a:t>
            </a:r>
          </a:p>
          <a:p>
            <a:pPr lvl="2"/>
            <a:r>
              <a:rPr lang="en-GB" dirty="0"/>
              <a:t>Workload management (Keyword: Dirac)</a:t>
            </a:r>
          </a:p>
          <a:p>
            <a:pPr lvl="2"/>
            <a:r>
              <a:rPr lang="en-GB" dirty="0"/>
              <a:t>Virgo software replica (Keyword: </a:t>
            </a:r>
            <a:r>
              <a:rPr lang="en-GB" dirty="0" err="1"/>
              <a:t>CernVMS</a:t>
            </a:r>
            <a:r>
              <a:rPr lang="en-GB" dirty="0" smtClean="0"/>
              <a:t>)</a:t>
            </a:r>
          </a:p>
          <a:p>
            <a:pPr lvl="2"/>
            <a:r>
              <a:rPr lang="en-GB" dirty="0" smtClean="0"/>
              <a:t>From CCs to Virgo: request of requirements</a:t>
            </a:r>
          </a:p>
          <a:p>
            <a:pPr lvl="2"/>
            <a:r>
              <a:rPr lang="en-GB" dirty="0" smtClean="0"/>
              <a:t>From Virgo to CCs: request of common solutions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r>
              <a:rPr lang="en-GB" dirty="0" smtClean="0"/>
              <a:t>07/05/2017: Second meeting </a:t>
            </a:r>
          </a:p>
          <a:p>
            <a:pPr lvl="2"/>
            <a:r>
              <a:rPr lang="en-GB" dirty="0" smtClean="0"/>
              <a:t>Solution on Data Transfer discussed</a:t>
            </a:r>
          </a:p>
          <a:p>
            <a:pPr lvl="2"/>
            <a:r>
              <a:rPr lang="en-GB" dirty="0" smtClean="0"/>
              <a:t>A possible common solution proposed by CCs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36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reduction strategy toward O3</a:t>
            </a:r>
            <a:endParaRPr lang="en-GB" dirty="0"/>
          </a:p>
        </p:txBody>
      </p:sp>
      <p:sp>
        <p:nvSpPr>
          <p:cNvPr id="12" name="Segnaposto testo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Increase availability and performances of the infrastructure</a:t>
            </a:r>
            <a:endParaRPr lang="en-GB" dirty="0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Bandwidth </a:t>
            </a:r>
            <a:r>
              <a:rPr lang="en-GB" dirty="0"/>
              <a:t>increase to 10Gb/s</a:t>
            </a:r>
          </a:p>
          <a:p>
            <a:pPr lvl="1"/>
            <a:r>
              <a:rPr lang="en-GB" dirty="0"/>
              <a:t>Link updated</a:t>
            </a:r>
          </a:p>
          <a:p>
            <a:r>
              <a:rPr lang="en-GB" dirty="0"/>
              <a:t>High Availability Firewall has been installed</a:t>
            </a:r>
          </a:p>
          <a:p>
            <a:pPr lvl="1"/>
            <a:r>
              <a:rPr lang="en-GB" dirty="0"/>
              <a:t>See Stefano’s Talk</a:t>
            </a:r>
          </a:p>
          <a:p>
            <a:r>
              <a:rPr lang="en-GB" dirty="0"/>
              <a:t>New Data Transfer Engine?</a:t>
            </a:r>
          </a:p>
          <a:p>
            <a:pPr lvl="1"/>
            <a:r>
              <a:rPr lang="en-GB" dirty="0"/>
              <a:t>Virgo request: use the same protocol for CNAF and CCIN2P3</a:t>
            </a:r>
          </a:p>
          <a:p>
            <a:pPr lvl="1"/>
            <a:r>
              <a:rPr lang="en-GB" dirty="0"/>
              <a:t>CCs answer: </a:t>
            </a:r>
            <a:r>
              <a:rPr lang="en-GB" dirty="0" err="1"/>
              <a:t>Webdav</a:t>
            </a:r>
            <a:r>
              <a:rPr lang="en-GB" dirty="0"/>
              <a:t> (see </a:t>
            </a:r>
            <a:r>
              <a:rPr lang="en-GB" dirty="0" err="1"/>
              <a:t>Livio’s</a:t>
            </a:r>
            <a:r>
              <a:rPr lang="en-GB" dirty="0"/>
              <a:t> talk)</a:t>
            </a:r>
          </a:p>
          <a:p>
            <a:endParaRPr lang="en-GB" dirty="0"/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Solve radically the problem, support the commissioning</a:t>
            </a:r>
            <a:endParaRPr lang="en-GB" dirty="0"/>
          </a:p>
        </p:txBody>
      </p:sp>
      <p:sp>
        <p:nvSpPr>
          <p:cNvPr id="15" name="Segnaposto contenuto 1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Expand the local storage, devoted to the circular buffer</a:t>
            </a:r>
          </a:p>
          <a:p>
            <a:pPr lvl="1"/>
            <a:r>
              <a:rPr lang="en-GB" dirty="0" smtClean="0"/>
              <a:t>Now: ~500TB</a:t>
            </a:r>
          </a:p>
          <a:p>
            <a:pPr lvl="1"/>
            <a:r>
              <a:rPr lang="en-GB" dirty="0" smtClean="0"/>
              <a:t>Summer 2018: 500+1300 TB</a:t>
            </a:r>
          </a:p>
          <a:p>
            <a:pPr lvl="1"/>
            <a:r>
              <a:rPr lang="en-GB" dirty="0" smtClean="0"/>
              <a:t>Summer 2019: 500+2000TB</a:t>
            </a:r>
          </a:p>
          <a:p>
            <a:r>
              <a:rPr lang="en-GB" dirty="0" smtClean="0"/>
              <a:t>Funds are available, the requests is pending since too long time</a:t>
            </a:r>
          </a:p>
          <a:p>
            <a:r>
              <a:rPr lang="en-GB" dirty="0" smtClean="0"/>
              <a:t>See </a:t>
            </a:r>
            <a:r>
              <a:rPr lang="en-GB" dirty="0"/>
              <a:t>S</a:t>
            </a:r>
            <a:r>
              <a:rPr lang="en-GB" dirty="0" smtClean="0"/>
              <a:t>tefano’s Talk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486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Low latency Analysis architecture</a:t>
            </a:r>
            <a:endParaRPr lang="en-GB" dirty="0"/>
          </a:p>
        </p:txBody>
      </p:sp>
      <p:sp>
        <p:nvSpPr>
          <p:cNvPr id="10" name="Segnaposto contenut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Few words, Florent will talk later</a:t>
            </a:r>
            <a:endParaRPr lang="en-GB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743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4581" y="117834"/>
            <a:ext cx="10795958" cy="79081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Low Latency Analysis computing infrastructure 1/2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8536" y="989162"/>
            <a:ext cx="11680166" cy="5187801"/>
          </a:xfrm>
        </p:spPr>
        <p:txBody>
          <a:bodyPr>
            <a:normAutofit/>
          </a:bodyPr>
          <a:lstStyle/>
          <a:p>
            <a:r>
              <a:rPr lang="en-GB" dirty="0" smtClean="0"/>
              <a:t>O2 highlighted some weakness in the Low Latency Analysis Architecture</a:t>
            </a:r>
          </a:p>
          <a:p>
            <a:pPr lvl="1"/>
            <a:r>
              <a:rPr lang="en-GB" dirty="0" smtClean="0"/>
              <a:t>Virgo data weren’t transferred for online analysis around GW170817 event because of a failure in the chain</a:t>
            </a:r>
          </a:p>
          <a:p>
            <a:pPr lvl="1"/>
            <a:r>
              <a:rPr lang="en-GB" dirty="0" smtClean="0"/>
              <a:t>A retrospective analysis has been made, an overview of the adopted architectures has been realised through the distribution and discussion at the VDAS of a form addressed to the Virgo low latency analysis pipelines managers </a:t>
            </a:r>
          </a:p>
          <a:p>
            <a:pPr lvl="2"/>
            <a:r>
              <a:rPr lang="en-GB" dirty="0" smtClean="0"/>
              <a:t>Target: to provide (mainly to EGO IT department) a clearer vision of the critical processes in order either to allocate the available High Availability resources or to provide new resources</a:t>
            </a:r>
          </a:p>
          <a:p>
            <a:r>
              <a:rPr lang="en-GB" dirty="0" smtClean="0"/>
              <a:t>We depicted a scenario, identified few weakness, but the process is not concluded</a:t>
            </a:r>
          </a:p>
          <a:p>
            <a:r>
              <a:rPr lang="en-GB" dirty="0" smtClean="0"/>
              <a:t>Meanwhile, we have two actions: </a:t>
            </a:r>
            <a:endParaRPr lang="en-GB" dirty="0"/>
          </a:p>
          <a:p>
            <a:pPr lvl="1"/>
            <a:r>
              <a:rPr lang="en-GB" dirty="0" smtClean="0"/>
              <a:t>Robustness increase</a:t>
            </a:r>
          </a:p>
          <a:p>
            <a:pPr lvl="1"/>
            <a:r>
              <a:rPr lang="en-GB" dirty="0" smtClean="0"/>
              <a:t>Computational power increase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Computing STAC 23/05/2017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FD11-FA7C-4663-8418-51D445317190}" type="slidenum">
              <a:rPr lang="en-GB" smtClean="0"/>
              <a:t>15</a:t>
            </a:fld>
            <a:endParaRPr lang="en-GB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9" y="6176963"/>
            <a:ext cx="1136443" cy="60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71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0551" y="163843"/>
            <a:ext cx="11530641" cy="969094"/>
          </a:xfrm>
        </p:spPr>
        <p:txBody>
          <a:bodyPr/>
          <a:lstStyle/>
          <a:p>
            <a:r>
              <a:rPr lang="en-GB" dirty="0"/>
              <a:t>Low Latency Analysis computing infrastructure </a:t>
            </a:r>
            <a:r>
              <a:rPr lang="en-GB" dirty="0" smtClean="0"/>
              <a:t>2/2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10551" y="1334220"/>
            <a:ext cx="11616906" cy="502212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Robustness </a:t>
            </a:r>
            <a:r>
              <a:rPr lang="en-GB" dirty="0" smtClean="0"/>
              <a:t>increase:</a:t>
            </a:r>
            <a:endParaRPr lang="en-GB" dirty="0"/>
          </a:p>
          <a:p>
            <a:pPr lvl="1"/>
            <a:r>
              <a:rPr lang="en-GB" dirty="0" smtClean="0"/>
              <a:t>New </a:t>
            </a:r>
            <a:r>
              <a:rPr lang="en-GB" dirty="0"/>
              <a:t>High Availability firewall</a:t>
            </a:r>
          </a:p>
          <a:p>
            <a:pPr lvl="1"/>
            <a:r>
              <a:rPr lang="en-GB" dirty="0"/>
              <a:t>Update of the DAQ servers, provided of standalone disk in order to disentangle them from NSF availability</a:t>
            </a:r>
          </a:p>
          <a:p>
            <a:pPr lvl="1"/>
            <a:r>
              <a:rPr lang="en-GB" dirty="0"/>
              <a:t>Online processes non more dependent on unrestricted shared accounts (unsecure and untraceable) </a:t>
            </a:r>
          </a:p>
          <a:p>
            <a:pPr lvl="1"/>
            <a:r>
              <a:rPr lang="en-GB" dirty="0"/>
              <a:t>Increase of the robustness of the central </a:t>
            </a:r>
            <a:r>
              <a:rPr lang="en-GB" dirty="0" smtClean="0"/>
              <a:t>NFS </a:t>
            </a:r>
            <a:r>
              <a:rPr lang="en-GB" dirty="0"/>
              <a:t>file-server </a:t>
            </a:r>
            <a:endParaRPr lang="en-GB" dirty="0" smtClean="0"/>
          </a:p>
          <a:p>
            <a:r>
              <a:rPr lang="en-GB" dirty="0"/>
              <a:t>Computational power Increase</a:t>
            </a:r>
          </a:p>
          <a:p>
            <a:pPr lvl="1"/>
            <a:r>
              <a:rPr lang="en-GB" dirty="0" smtClean="0"/>
              <a:t>10 additional machines to MBTA</a:t>
            </a:r>
          </a:p>
          <a:p>
            <a:pPr lvl="2"/>
            <a:r>
              <a:rPr lang="en-GB" dirty="0" smtClean="0"/>
              <a:t>Virtual machines</a:t>
            </a:r>
          </a:p>
          <a:p>
            <a:pPr lvl="3"/>
            <a:r>
              <a:rPr lang="en-GB" dirty="0" smtClean="0"/>
              <a:t>successful test of performances</a:t>
            </a:r>
          </a:p>
          <a:p>
            <a:pPr lvl="3"/>
            <a:r>
              <a:rPr lang="en-GB" dirty="0" smtClean="0"/>
              <a:t>Improvement in terms of management and availability </a:t>
            </a:r>
          </a:p>
          <a:p>
            <a:pPr lvl="1"/>
            <a:r>
              <a:rPr lang="en-GB" dirty="0" smtClean="0"/>
              <a:t>6 additional machines to</a:t>
            </a:r>
          </a:p>
          <a:p>
            <a:pPr lvl="2"/>
            <a:r>
              <a:rPr lang="en-GB" dirty="0" err="1" smtClean="0"/>
              <a:t>DetChar</a:t>
            </a:r>
            <a:r>
              <a:rPr lang="en-GB" dirty="0" smtClean="0"/>
              <a:t> processes</a:t>
            </a:r>
          </a:p>
          <a:p>
            <a:pPr lvl="2"/>
            <a:r>
              <a:rPr lang="en-GB" dirty="0" err="1" smtClean="0"/>
              <a:t>cWB</a:t>
            </a:r>
            <a:r>
              <a:rPr lang="en-GB" dirty="0" smtClean="0"/>
              <a:t> online</a:t>
            </a:r>
          </a:p>
          <a:p>
            <a:pPr lvl="3"/>
            <a:r>
              <a:rPr lang="en-GB" dirty="0" smtClean="0"/>
              <a:t>A part of </a:t>
            </a:r>
            <a:r>
              <a:rPr lang="en-GB" dirty="0" err="1" smtClean="0"/>
              <a:t>cWB</a:t>
            </a:r>
            <a:r>
              <a:rPr lang="en-GB" dirty="0" smtClean="0"/>
              <a:t> should be running online at the Virgo/EGO site in O3</a:t>
            </a:r>
          </a:p>
          <a:p>
            <a:pPr lvl="1"/>
            <a:r>
              <a:rPr lang="en-GB" dirty="0" smtClean="0"/>
              <a:t>Machines installed in these days</a:t>
            </a:r>
          </a:p>
          <a:p>
            <a:pPr lvl="2"/>
            <a:endParaRPr lang="en-GB" dirty="0"/>
          </a:p>
          <a:p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Computing STAC 23/05/2017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FD11-FA7C-4663-8418-51D445317190}" type="slidenum">
              <a:rPr lang="en-GB" smtClean="0"/>
              <a:t>16</a:t>
            </a:fld>
            <a:endParaRPr lang="en-GB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9" y="6234507"/>
            <a:ext cx="1136443" cy="60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6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9755" y="219790"/>
            <a:ext cx="10515600" cy="781671"/>
          </a:xfrm>
        </p:spPr>
        <p:txBody>
          <a:bodyPr/>
          <a:lstStyle/>
          <a:p>
            <a:r>
              <a:rPr lang="en-GB" dirty="0" smtClean="0"/>
              <a:t>Web Services and Federate login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9279" y="872011"/>
            <a:ext cx="11760032" cy="530495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Detector characterisation and low latency analysis are realised simultaneously in the LIGO and Virgo detectors</a:t>
            </a:r>
          </a:p>
          <a:p>
            <a:pPr lvl="1"/>
            <a:r>
              <a:rPr lang="en-GB" dirty="0" smtClean="0"/>
              <a:t>Web-based resources are used to present results, status plots, info … </a:t>
            </a:r>
          </a:p>
          <a:p>
            <a:r>
              <a:rPr lang="en-GB" dirty="0" smtClean="0"/>
              <a:t>Documentation and archived files are shared using web based services</a:t>
            </a:r>
          </a:p>
          <a:p>
            <a:r>
              <a:rPr lang="en-GB" dirty="0" smtClean="0"/>
              <a:t>Currently we are accessing LIGO services using a ligo.org account</a:t>
            </a:r>
          </a:p>
          <a:p>
            <a:r>
              <a:rPr lang="en-GB" dirty="0" smtClean="0"/>
              <a:t>Virgo </a:t>
            </a:r>
            <a:r>
              <a:rPr lang="en-GB" dirty="0"/>
              <a:t>s</a:t>
            </a:r>
            <a:r>
              <a:rPr lang="en-GB" dirty="0" smtClean="0"/>
              <a:t>ervices </a:t>
            </a:r>
            <a:r>
              <a:rPr lang="en-GB" dirty="0" smtClean="0"/>
              <a:t>are </a:t>
            </a:r>
            <a:r>
              <a:rPr lang="en-GB" dirty="0" smtClean="0"/>
              <a:t>accessible through a EGO account</a:t>
            </a:r>
          </a:p>
          <a:p>
            <a:pPr lvl="1"/>
            <a:r>
              <a:rPr lang="en-GB" dirty="0" smtClean="0"/>
              <a:t>Some of these services are behind a firewall that protects the network of the interferometer</a:t>
            </a:r>
          </a:p>
          <a:p>
            <a:r>
              <a:rPr lang="en-GB" dirty="0" smtClean="0"/>
              <a:t>This configuration caused several frictions with LIGO because:</a:t>
            </a:r>
          </a:p>
          <a:p>
            <a:pPr lvl="1"/>
            <a:r>
              <a:rPr lang="en-GB" dirty="0" smtClean="0"/>
              <a:t>Their reluctance to use EGO account</a:t>
            </a:r>
          </a:p>
          <a:p>
            <a:pPr lvl="1"/>
            <a:r>
              <a:rPr lang="en-GB" dirty="0" smtClean="0"/>
              <a:t>Unfriendliness of the Firewall access</a:t>
            </a:r>
          </a:p>
          <a:p>
            <a:r>
              <a:rPr lang="en-GB" dirty="0" smtClean="0"/>
              <a:t>Now LIGO is changing the way to access their resources</a:t>
            </a:r>
          </a:p>
          <a:p>
            <a:pPr lvl="1"/>
            <a:r>
              <a:rPr lang="en-GB" dirty="0" smtClean="0"/>
              <a:t>LSC, Virgo and KAGRA people will access the services using their “home institute” account through a federate login method</a:t>
            </a:r>
          </a:p>
          <a:p>
            <a:pPr lvl="1"/>
            <a:r>
              <a:rPr lang="en-GB" dirty="0" smtClean="0"/>
              <a:t>Virgo has to </a:t>
            </a:r>
            <a:r>
              <a:rPr lang="en-GB" dirty="0"/>
              <a:t>a</a:t>
            </a:r>
            <a:r>
              <a:rPr lang="en-GB" dirty="0" smtClean="0"/>
              <a:t>dopt </a:t>
            </a:r>
            <a:r>
              <a:rPr lang="en-GB" dirty="0" smtClean="0"/>
              <a:t>a similar mechanism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59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magin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94"/>
          <a:stretch/>
        </p:blipFill>
        <p:spPr>
          <a:xfrm rot="5400000">
            <a:off x="7144280" y="1730060"/>
            <a:ext cx="6699615" cy="3349814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8266421" y="241540"/>
            <a:ext cx="526473" cy="6487064"/>
          </a:xfrm>
          <a:prstGeom prst="rect">
            <a:avLst/>
          </a:prstGeom>
          <a:pattFill prst="horzBrick">
            <a:fgClr>
              <a:srgbClr val="FF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it-IT" sz="3200" dirty="0" smtClean="0">
                <a:solidFill>
                  <a:schemeClr val="tx1"/>
                </a:solidFill>
              </a:rPr>
              <a:t>FIREWALL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9571228" y="2191518"/>
            <a:ext cx="2122098" cy="1213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Interferometer</a:t>
            </a:r>
            <a:r>
              <a:rPr lang="it-IT" dirty="0" smtClean="0"/>
              <a:t>:</a:t>
            </a:r>
          </a:p>
          <a:p>
            <a:pPr algn="ctr"/>
            <a:r>
              <a:rPr lang="it-IT" dirty="0" smtClean="0"/>
              <a:t>(DAQ, </a:t>
            </a:r>
            <a:r>
              <a:rPr lang="it-IT" dirty="0" err="1" smtClean="0"/>
              <a:t>Controls</a:t>
            </a:r>
            <a:r>
              <a:rPr lang="it-IT" dirty="0" smtClean="0"/>
              <a:t>, </a:t>
            </a:r>
            <a:r>
              <a:rPr lang="it-IT" dirty="0" err="1" smtClean="0"/>
              <a:t>Electronics</a:t>
            </a:r>
            <a:r>
              <a:rPr lang="it-IT" dirty="0" smtClean="0"/>
              <a:t>, </a:t>
            </a:r>
            <a:r>
              <a:rPr lang="it-IT" dirty="0" err="1" smtClean="0"/>
              <a:t>Monitoring</a:t>
            </a:r>
            <a:r>
              <a:rPr lang="it-IT" dirty="0" smtClean="0"/>
              <a:t>, …)</a:t>
            </a:r>
            <a:endParaRPr lang="en-GB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1112" y="4736903"/>
            <a:ext cx="3226863" cy="1853681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8919724" y="4356069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VIM</a:t>
            </a:r>
            <a:endParaRPr lang="en-GB" dirty="0"/>
          </a:p>
        </p:txBody>
      </p:sp>
      <p:pic>
        <p:nvPicPr>
          <p:cNvPr id="15" name="Immagine 14" descr="File:Desktop &lt;strong&gt;computer&lt;/strong&gt; &lt;strong&gt;clipart&lt;/strong&gt; - Yellow theme.svg - Wikipe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51" y="500241"/>
            <a:ext cx="1720317" cy="1243198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6608192" y="667108"/>
            <a:ext cx="54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TDS</a:t>
            </a:r>
            <a:endParaRPr lang="en-GB" dirty="0"/>
          </a:p>
        </p:txBody>
      </p:sp>
      <p:pic>
        <p:nvPicPr>
          <p:cNvPr id="17" name="Immagine 16" descr="File:Desktop &lt;strong&gt;computer&lt;/strong&gt; &lt;strong&gt;clipart&lt;/strong&gt; - Yellow theme.svg - Wikipe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51" y="2182485"/>
            <a:ext cx="1720317" cy="1243198"/>
          </a:xfrm>
          <a:prstGeom prst="rect">
            <a:avLst/>
          </a:prstGeom>
        </p:spPr>
      </p:pic>
      <p:sp>
        <p:nvSpPr>
          <p:cNvPr id="18" name="CasellaDiTesto 17"/>
          <p:cNvSpPr txBox="1"/>
          <p:nvPr/>
        </p:nvSpPr>
        <p:spPr>
          <a:xfrm>
            <a:off x="6547415" y="2349352"/>
            <a:ext cx="827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WWW</a:t>
            </a:r>
            <a:endParaRPr lang="en-GB" sz="1400" dirty="0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863" y="5374269"/>
            <a:ext cx="2117345" cy="1216315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6881362" y="4997379"/>
            <a:ext cx="1268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VIM-replica</a:t>
            </a:r>
            <a:endParaRPr lang="en-GB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6927147" y="378987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…</a:t>
            </a:r>
            <a:endParaRPr lang="en-GB" dirty="0"/>
          </a:p>
        </p:txBody>
      </p:sp>
      <p:pic>
        <p:nvPicPr>
          <p:cNvPr id="23" name="Immagine 22" descr="&lt;strong&gt;Mainframe&lt;/strong&gt; by kattekrab - &lt;strong&gt;Mainframe&lt;/strong&gt; computer like the IBM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045" y="3007837"/>
            <a:ext cx="1201192" cy="1394708"/>
          </a:xfrm>
          <a:prstGeom prst="rect">
            <a:avLst/>
          </a:prstGeom>
        </p:spPr>
      </p:pic>
      <p:sp>
        <p:nvSpPr>
          <p:cNvPr id="25" name="CasellaDiTesto 24"/>
          <p:cNvSpPr txBox="1"/>
          <p:nvPr/>
        </p:nvSpPr>
        <p:spPr>
          <a:xfrm>
            <a:off x="4241208" y="4419095"/>
            <a:ext cx="2178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Single </a:t>
            </a:r>
            <a:r>
              <a:rPr lang="it-IT" dirty="0" err="1" smtClean="0"/>
              <a:t>sign</a:t>
            </a:r>
            <a:r>
              <a:rPr lang="it-IT" dirty="0" smtClean="0"/>
              <a:t> on </a:t>
            </a:r>
          </a:p>
          <a:p>
            <a:r>
              <a:rPr lang="it-IT" dirty="0" smtClean="0"/>
              <a:t>Federate login </a:t>
            </a:r>
            <a:r>
              <a:rPr lang="it-IT" dirty="0" err="1" smtClean="0"/>
              <a:t>access</a:t>
            </a:r>
            <a:endParaRPr lang="en-GB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4946217" y="2632947"/>
            <a:ext cx="13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EGO SP (</a:t>
            </a:r>
            <a:r>
              <a:rPr lang="it-IT" dirty="0" err="1" smtClean="0"/>
              <a:t>IdP</a:t>
            </a:r>
            <a:r>
              <a:rPr lang="it-IT" dirty="0" smtClean="0"/>
              <a:t>)</a:t>
            </a:r>
            <a:endParaRPr lang="en-GB" dirty="0"/>
          </a:p>
        </p:txBody>
      </p:sp>
      <p:sp>
        <p:nvSpPr>
          <p:cNvPr id="29" name="Figura a mano libera 28"/>
          <p:cNvSpPr/>
          <p:nvPr/>
        </p:nvSpPr>
        <p:spPr>
          <a:xfrm>
            <a:off x="4215442" y="224287"/>
            <a:ext cx="3991154" cy="6515819"/>
          </a:xfrm>
          <a:custGeom>
            <a:avLst/>
            <a:gdLst>
              <a:gd name="connsiteX0" fmla="*/ 2633932 w 3991154"/>
              <a:gd name="connsiteY0" fmla="*/ 0 h 6515819"/>
              <a:gd name="connsiteX1" fmla="*/ 1794294 w 3991154"/>
              <a:gd name="connsiteY1" fmla="*/ 396815 h 6515819"/>
              <a:gd name="connsiteX2" fmla="*/ 667109 w 3991154"/>
              <a:gd name="connsiteY2" fmla="*/ 2668438 h 6515819"/>
              <a:gd name="connsiteX3" fmla="*/ 0 w 3991154"/>
              <a:gd name="connsiteY3" fmla="*/ 4313207 h 6515819"/>
              <a:gd name="connsiteX4" fmla="*/ 57509 w 3991154"/>
              <a:gd name="connsiteY4" fmla="*/ 5411638 h 6515819"/>
              <a:gd name="connsiteX5" fmla="*/ 1541252 w 3991154"/>
              <a:gd name="connsiteY5" fmla="*/ 5653177 h 6515819"/>
              <a:gd name="connsiteX6" fmla="*/ 1736784 w 3991154"/>
              <a:gd name="connsiteY6" fmla="*/ 6515819 h 6515819"/>
              <a:gd name="connsiteX7" fmla="*/ 3991154 w 3991154"/>
              <a:gd name="connsiteY7" fmla="*/ 6469811 h 6515819"/>
              <a:gd name="connsiteX8" fmla="*/ 3973901 w 3991154"/>
              <a:gd name="connsiteY8" fmla="*/ 0 h 6515819"/>
              <a:gd name="connsiteX9" fmla="*/ 2633932 w 3991154"/>
              <a:gd name="connsiteY9" fmla="*/ 0 h 651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91154" h="6515819">
                <a:moveTo>
                  <a:pt x="2633932" y="0"/>
                </a:moveTo>
                <a:lnTo>
                  <a:pt x="1794294" y="396815"/>
                </a:lnTo>
                <a:lnTo>
                  <a:pt x="667109" y="2668438"/>
                </a:lnTo>
                <a:lnTo>
                  <a:pt x="0" y="4313207"/>
                </a:lnTo>
                <a:lnTo>
                  <a:pt x="57509" y="5411638"/>
                </a:lnTo>
                <a:lnTo>
                  <a:pt x="1541252" y="5653177"/>
                </a:lnTo>
                <a:lnTo>
                  <a:pt x="1736784" y="6515819"/>
                </a:lnTo>
                <a:lnTo>
                  <a:pt x="3991154" y="6469811"/>
                </a:lnTo>
                <a:lnTo>
                  <a:pt x="3973901" y="0"/>
                </a:lnTo>
                <a:lnTo>
                  <a:pt x="2633932" y="0"/>
                </a:lnTo>
                <a:close/>
              </a:path>
            </a:pathLst>
          </a:cu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CasellaDiTesto 29"/>
          <p:cNvSpPr txBox="1"/>
          <p:nvPr/>
        </p:nvSpPr>
        <p:spPr>
          <a:xfrm rot="17815025">
            <a:off x="4890778" y="1307890"/>
            <a:ext cx="1620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EGO </a:t>
            </a:r>
            <a:r>
              <a:rPr lang="it-IT" dirty="0" err="1" smtClean="0"/>
              <a:t>federation</a:t>
            </a:r>
            <a:endParaRPr lang="en-GB" dirty="0"/>
          </a:p>
        </p:txBody>
      </p:sp>
      <p:cxnSp>
        <p:nvCxnSpPr>
          <p:cNvPr id="32" name="Connettore 2 31"/>
          <p:cNvCxnSpPr>
            <a:stCxn id="28" idx="0"/>
          </p:cNvCxnSpPr>
          <p:nvPr/>
        </p:nvCxnSpPr>
        <p:spPr>
          <a:xfrm flipV="1">
            <a:off x="5627109" y="1492557"/>
            <a:ext cx="836951" cy="11403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 flipV="1">
            <a:off x="5894522" y="3315135"/>
            <a:ext cx="569538" cy="34042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5915169" y="4275387"/>
            <a:ext cx="768116" cy="86893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magine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227" y="763311"/>
            <a:ext cx="1200150" cy="762000"/>
          </a:xfrm>
          <a:prstGeom prst="rect">
            <a:avLst/>
          </a:prstGeom>
        </p:spPr>
      </p:pic>
      <p:sp>
        <p:nvSpPr>
          <p:cNvPr id="40" name="Figura a mano libera 39"/>
          <p:cNvSpPr/>
          <p:nvPr/>
        </p:nvSpPr>
        <p:spPr>
          <a:xfrm>
            <a:off x="2983400" y="336650"/>
            <a:ext cx="2583216" cy="1854868"/>
          </a:xfrm>
          <a:custGeom>
            <a:avLst/>
            <a:gdLst>
              <a:gd name="connsiteX0" fmla="*/ 775344 w 2138317"/>
              <a:gd name="connsiteY0" fmla="*/ 16695 h 1834870"/>
              <a:gd name="connsiteX1" fmla="*/ 142740 w 2138317"/>
              <a:gd name="connsiteY1" fmla="*/ 223729 h 1834870"/>
              <a:gd name="connsiteX2" fmla="*/ 21971 w 2138317"/>
              <a:gd name="connsiteY2" fmla="*/ 1189887 h 1834870"/>
              <a:gd name="connsiteX3" fmla="*/ 470544 w 2138317"/>
              <a:gd name="connsiteY3" fmla="*/ 1747729 h 1834870"/>
              <a:gd name="connsiteX4" fmla="*/ 1430952 w 2138317"/>
              <a:gd name="connsiteY4" fmla="*/ 1753480 h 1834870"/>
              <a:gd name="connsiteX5" fmla="*/ 2115314 w 2138317"/>
              <a:gd name="connsiteY5" fmla="*/ 977102 h 1834870"/>
              <a:gd name="connsiteX6" fmla="*/ 1908280 w 2138317"/>
              <a:gd name="connsiteY6" fmla="*/ 246732 h 1834870"/>
              <a:gd name="connsiteX7" fmla="*/ 1241171 w 2138317"/>
              <a:gd name="connsiteY7" fmla="*/ 51200 h 1834870"/>
              <a:gd name="connsiteX8" fmla="*/ 844355 w 2138317"/>
              <a:gd name="connsiteY8" fmla="*/ 16695 h 1834870"/>
              <a:gd name="connsiteX9" fmla="*/ 775344 w 2138317"/>
              <a:gd name="connsiteY9" fmla="*/ 16695 h 183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8317" h="1834870">
                <a:moveTo>
                  <a:pt x="775344" y="16695"/>
                </a:moveTo>
                <a:cubicBezTo>
                  <a:pt x="658408" y="51201"/>
                  <a:pt x="268302" y="28197"/>
                  <a:pt x="142740" y="223729"/>
                </a:cubicBezTo>
                <a:cubicBezTo>
                  <a:pt x="17178" y="419261"/>
                  <a:pt x="-32663" y="935887"/>
                  <a:pt x="21971" y="1189887"/>
                </a:cubicBezTo>
                <a:cubicBezTo>
                  <a:pt x="76605" y="1443887"/>
                  <a:pt x="235714" y="1653797"/>
                  <a:pt x="470544" y="1747729"/>
                </a:cubicBezTo>
                <a:cubicBezTo>
                  <a:pt x="705374" y="1841661"/>
                  <a:pt x="1156824" y="1881918"/>
                  <a:pt x="1430952" y="1753480"/>
                </a:cubicBezTo>
                <a:cubicBezTo>
                  <a:pt x="1705080" y="1625042"/>
                  <a:pt x="2035759" y="1228227"/>
                  <a:pt x="2115314" y="977102"/>
                </a:cubicBezTo>
                <a:cubicBezTo>
                  <a:pt x="2194869" y="725977"/>
                  <a:pt x="2053971" y="401049"/>
                  <a:pt x="1908280" y="246732"/>
                </a:cubicBezTo>
                <a:cubicBezTo>
                  <a:pt x="1762590" y="92415"/>
                  <a:pt x="1418492" y="89540"/>
                  <a:pt x="1241171" y="51200"/>
                </a:cubicBezTo>
                <a:cubicBezTo>
                  <a:pt x="1063850" y="12860"/>
                  <a:pt x="914325" y="22446"/>
                  <a:pt x="844355" y="16695"/>
                </a:cubicBezTo>
                <a:cubicBezTo>
                  <a:pt x="774385" y="10944"/>
                  <a:pt x="892280" y="-17811"/>
                  <a:pt x="775344" y="16695"/>
                </a:cubicBezTo>
                <a:close/>
              </a:path>
            </a:pathLst>
          </a:cu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CasellaDiTesto 40"/>
          <p:cNvSpPr txBox="1"/>
          <p:nvPr/>
        </p:nvSpPr>
        <p:spPr>
          <a:xfrm>
            <a:off x="3775661" y="869022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mtClean="0"/>
              <a:t>AAI</a:t>
            </a:r>
            <a:endParaRPr lang="en-GB" dirty="0"/>
          </a:p>
        </p:txBody>
      </p:sp>
      <p:pic>
        <p:nvPicPr>
          <p:cNvPr id="42" name="Immagine 41" descr="Free vector graphic: &lt;strong&gt;Person&lt;/strong&gt;, Symbol, Icon, Abstract - Free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661" y="756078"/>
            <a:ext cx="507590" cy="595220"/>
          </a:xfrm>
          <a:prstGeom prst="rect">
            <a:avLst/>
          </a:prstGeom>
        </p:spPr>
      </p:pic>
      <p:cxnSp>
        <p:nvCxnSpPr>
          <p:cNvPr id="44" name="Connettore 2 43"/>
          <p:cNvCxnSpPr>
            <a:stCxn id="42" idx="2"/>
          </p:cNvCxnSpPr>
          <p:nvPr/>
        </p:nvCxnSpPr>
        <p:spPr>
          <a:xfrm flipH="1">
            <a:off x="4874877" y="1351298"/>
            <a:ext cx="137579" cy="1920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42" idx="1"/>
            <a:endCxn id="41" idx="3"/>
          </p:cNvCxnSpPr>
          <p:nvPr/>
        </p:nvCxnSpPr>
        <p:spPr>
          <a:xfrm flipH="1">
            <a:off x="4284134" y="1053688"/>
            <a:ext cx="4745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41" idx="2"/>
          </p:cNvCxnSpPr>
          <p:nvPr/>
        </p:nvCxnSpPr>
        <p:spPr>
          <a:xfrm>
            <a:off x="4029898" y="1238354"/>
            <a:ext cx="804205" cy="2100662"/>
          </a:xfrm>
          <a:prstGeom prst="straightConnector1">
            <a:avLst/>
          </a:prstGeom>
          <a:ln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 flipH="1">
            <a:off x="3698871" y="1891028"/>
            <a:ext cx="959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Idem</a:t>
            </a:r>
            <a:endParaRPr lang="en-GB" dirty="0"/>
          </a:p>
        </p:txBody>
      </p:sp>
      <p:pic>
        <p:nvPicPr>
          <p:cNvPr id="1026" name="Picture 2" descr="Risultati immagini per cnrs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159" y="2521399"/>
            <a:ext cx="994614" cy="46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Figura a mano libera 49"/>
          <p:cNvSpPr/>
          <p:nvPr/>
        </p:nvSpPr>
        <p:spPr>
          <a:xfrm>
            <a:off x="2040681" y="1995178"/>
            <a:ext cx="2328753" cy="1568849"/>
          </a:xfrm>
          <a:custGeom>
            <a:avLst/>
            <a:gdLst>
              <a:gd name="connsiteX0" fmla="*/ 583290 w 2328753"/>
              <a:gd name="connsiteY0" fmla="*/ 3508 h 1568849"/>
              <a:gd name="connsiteX1" fmla="*/ 54203 w 2328753"/>
              <a:gd name="connsiteY1" fmla="*/ 406074 h 1568849"/>
              <a:gd name="connsiteX2" fmla="*/ 82958 w 2328753"/>
              <a:gd name="connsiteY2" fmla="*/ 1245712 h 1568849"/>
              <a:gd name="connsiteX3" fmla="*/ 635048 w 2328753"/>
              <a:gd name="connsiteY3" fmla="*/ 1481501 h 1568849"/>
              <a:gd name="connsiteX4" fmla="*/ 1859999 w 2328753"/>
              <a:gd name="connsiteY4" fmla="*/ 1510255 h 1568849"/>
              <a:gd name="connsiteX5" fmla="*/ 2320075 w 2328753"/>
              <a:gd name="connsiteY5" fmla="*/ 722376 h 1568849"/>
              <a:gd name="connsiteX6" fmla="*/ 1514943 w 2328753"/>
              <a:gd name="connsiteY6" fmla="*/ 239297 h 1568849"/>
              <a:gd name="connsiteX7" fmla="*/ 583290 w 2328753"/>
              <a:gd name="connsiteY7" fmla="*/ 3508 h 156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8753" h="1568849">
                <a:moveTo>
                  <a:pt x="583290" y="3508"/>
                </a:moveTo>
                <a:cubicBezTo>
                  <a:pt x="339833" y="31304"/>
                  <a:pt x="137592" y="199040"/>
                  <a:pt x="54203" y="406074"/>
                </a:cubicBezTo>
                <a:cubicBezTo>
                  <a:pt x="-29186" y="613108"/>
                  <a:pt x="-13850" y="1066474"/>
                  <a:pt x="82958" y="1245712"/>
                </a:cubicBezTo>
                <a:cubicBezTo>
                  <a:pt x="179765" y="1424950"/>
                  <a:pt x="338875" y="1437411"/>
                  <a:pt x="635048" y="1481501"/>
                </a:cubicBezTo>
                <a:cubicBezTo>
                  <a:pt x="931221" y="1525591"/>
                  <a:pt x="1579161" y="1636776"/>
                  <a:pt x="1859999" y="1510255"/>
                </a:cubicBezTo>
                <a:cubicBezTo>
                  <a:pt x="2140837" y="1383734"/>
                  <a:pt x="2377584" y="934202"/>
                  <a:pt x="2320075" y="722376"/>
                </a:cubicBezTo>
                <a:cubicBezTo>
                  <a:pt x="2262566" y="510550"/>
                  <a:pt x="1806324" y="360067"/>
                  <a:pt x="1514943" y="239297"/>
                </a:cubicBezTo>
                <a:cubicBezTo>
                  <a:pt x="1223562" y="118527"/>
                  <a:pt x="826747" y="-24288"/>
                  <a:pt x="583290" y="3508"/>
                </a:cubicBezTo>
                <a:close/>
              </a:path>
            </a:pathLst>
          </a:cu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CasellaDiTesto 50"/>
          <p:cNvSpPr txBox="1"/>
          <p:nvPr/>
        </p:nvSpPr>
        <p:spPr>
          <a:xfrm>
            <a:off x="2627524" y="3123192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Renater</a:t>
            </a:r>
            <a:endParaRPr lang="en-GB" dirty="0"/>
          </a:p>
        </p:txBody>
      </p:sp>
      <p:cxnSp>
        <p:nvCxnSpPr>
          <p:cNvPr id="53" name="Connettore 2 52"/>
          <p:cNvCxnSpPr/>
          <p:nvPr/>
        </p:nvCxnSpPr>
        <p:spPr>
          <a:xfrm flipH="1" flipV="1">
            <a:off x="3886964" y="3100742"/>
            <a:ext cx="777051" cy="44183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Immagine 54" descr="Free vector graphic: &lt;strong&gt;Person&lt;/strong&gt;, Symbol, Icon, Abstract - Free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18" y="2409613"/>
            <a:ext cx="507590" cy="595220"/>
          </a:xfrm>
          <a:prstGeom prst="rect">
            <a:avLst/>
          </a:prstGeom>
        </p:spPr>
      </p:pic>
      <p:sp>
        <p:nvSpPr>
          <p:cNvPr id="56" name="Figura a mano libera 55"/>
          <p:cNvSpPr/>
          <p:nvPr/>
        </p:nvSpPr>
        <p:spPr>
          <a:xfrm>
            <a:off x="2217702" y="3587415"/>
            <a:ext cx="1925177" cy="1210629"/>
          </a:xfrm>
          <a:custGeom>
            <a:avLst/>
            <a:gdLst>
              <a:gd name="connsiteX0" fmla="*/ 583290 w 2328753"/>
              <a:gd name="connsiteY0" fmla="*/ 3508 h 1568849"/>
              <a:gd name="connsiteX1" fmla="*/ 54203 w 2328753"/>
              <a:gd name="connsiteY1" fmla="*/ 406074 h 1568849"/>
              <a:gd name="connsiteX2" fmla="*/ 82958 w 2328753"/>
              <a:gd name="connsiteY2" fmla="*/ 1245712 h 1568849"/>
              <a:gd name="connsiteX3" fmla="*/ 635048 w 2328753"/>
              <a:gd name="connsiteY3" fmla="*/ 1481501 h 1568849"/>
              <a:gd name="connsiteX4" fmla="*/ 1859999 w 2328753"/>
              <a:gd name="connsiteY4" fmla="*/ 1510255 h 1568849"/>
              <a:gd name="connsiteX5" fmla="*/ 2320075 w 2328753"/>
              <a:gd name="connsiteY5" fmla="*/ 722376 h 1568849"/>
              <a:gd name="connsiteX6" fmla="*/ 1514943 w 2328753"/>
              <a:gd name="connsiteY6" fmla="*/ 239297 h 1568849"/>
              <a:gd name="connsiteX7" fmla="*/ 583290 w 2328753"/>
              <a:gd name="connsiteY7" fmla="*/ 3508 h 156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8753" h="1568849">
                <a:moveTo>
                  <a:pt x="583290" y="3508"/>
                </a:moveTo>
                <a:cubicBezTo>
                  <a:pt x="339833" y="31304"/>
                  <a:pt x="137592" y="199040"/>
                  <a:pt x="54203" y="406074"/>
                </a:cubicBezTo>
                <a:cubicBezTo>
                  <a:pt x="-29186" y="613108"/>
                  <a:pt x="-13850" y="1066474"/>
                  <a:pt x="82958" y="1245712"/>
                </a:cubicBezTo>
                <a:cubicBezTo>
                  <a:pt x="179765" y="1424950"/>
                  <a:pt x="338875" y="1437411"/>
                  <a:pt x="635048" y="1481501"/>
                </a:cubicBezTo>
                <a:cubicBezTo>
                  <a:pt x="931221" y="1525591"/>
                  <a:pt x="1579161" y="1636776"/>
                  <a:pt x="1859999" y="1510255"/>
                </a:cubicBezTo>
                <a:cubicBezTo>
                  <a:pt x="2140837" y="1383734"/>
                  <a:pt x="2377584" y="934202"/>
                  <a:pt x="2320075" y="722376"/>
                </a:cubicBezTo>
                <a:cubicBezTo>
                  <a:pt x="2262566" y="510550"/>
                  <a:pt x="1806324" y="360067"/>
                  <a:pt x="1514943" y="239297"/>
                </a:cubicBezTo>
                <a:cubicBezTo>
                  <a:pt x="1223562" y="118527"/>
                  <a:pt x="826747" y="-24288"/>
                  <a:pt x="583290" y="3508"/>
                </a:cubicBezTo>
                <a:close/>
              </a:path>
            </a:pathLst>
          </a:cu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7" name="Immagine 56" descr="Free vector graphic: &lt;strong&gt;Person&lt;/strong&gt;, Symbol, Icon, Abstract - Free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963" y="4024854"/>
            <a:ext cx="507590" cy="595220"/>
          </a:xfrm>
          <a:prstGeom prst="rect">
            <a:avLst/>
          </a:prstGeom>
        </p:spPr>
      </p:pic>
      <p:sp>
        <p:nvSpPr>
          <p:cNvPr id="54" name="CasellaDiTesto 53"/>
          <p:cNvSpPr txBox="1"/>
          <p:nvPr/>
        </p:nvSpPr>
        <p:spPr>
          <a:xfrm>
            <a:off x="2983400" y="4493253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SIR</a:t>
            </a:r>
            <a:endParaRPr lang="en-GB" dirty="0"/>
          </a:p>
        </p:txBody>
      </p:sp>
      <p:pic>
        <p:nvPicPr>
          <p:cNvPr id="59" name="Immagine 5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3335" y="3614798"/>
            <a:ext cx="1017213" cy="942996"/>
          </a:xfrm>
          <a:prstGeom prst="rect">
            <a:avLst/>
          </a:prstGeom>
        </p:spPr>
      </p:pic>
      <p:sp>
        <p:nvSpPr>
          <p:cNvPr id="60" name="CasellaDiTesto 59"/>
          <p:cNvSpPr txBox="1"/>
          <p:nvPr/>
        </p:nvSpPr>
        <p:spPr>
          <a:xfrm>
            <a:off x="2727882" y="4161115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UV</a:t>
            </a:r>
            <a:endParaRPr lang="en-GB" dirty="0"/>
          </a:p>
        </p:txBody>
      </p:sp>
      <p:cxnSp>
        <p:nvCxnSpPr>
          <p:cNvPr id="62" name="Connettore 2 61"/>
          <p:cNvCxnSpPr>
            <a:endCxn id="57" idx="3"/>
          </p:cNvCxnSpPr>
          <p:nvPr/>
        </p:nvCxnSpPr>
        <p:spPr>
          <a:xfrm flipH="1">
            <a:off x="3789553" y="3694982"/>
            <a:ext cx="1026864" cy="6274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igura a mano libera 67"/>
          <p:cNvSpPr/>
          <p:nvPr/>
        </p:nvSpPr>
        <p:spPr>
          <a:xfrm>
            <a:off x="2207877" y="4768954"/>
            <a:ext cx="1925177" cy="1210629"/>
          </a:xfrm>
          <a:custGeom>
            <a:avLst/>
            <a:gdLst>
              <a:gd name="connsiteX0" fmla="*/ 583290 w 2328753"/>
              <a:gd name="connsiteY0" fmla="*/ 3508 h 1568849"/>
              <a:gd name="connsiteX1" fmla="*/ 54203 w 2328753"/>
              <a:gd name="connsiteY1" fmla="*/ 406074 h 1568849"/>
              <a:gd name="connsiteX2" fmla="*/ 82958 w 2328753"/>
              <a:gd name="connsiteY2" fmla="*/ 1245712 h 1568849"/>
              <a:gd name="connsiteX3" fmla="*/ 635048 w 2328753"/>
              <a:gd name="connsiteY3" fmla="*/ 1481501 h 1568849"/>
              <a:gd name="connsiteX4" fmla="*/ 1859999 w 2328753"/>
              <a:gd name="connsiteY4" fmla="*/ 1510255 h 1568849"/>
              <a:gd name="connsiteX5" fmla="*/ 2320075 w 2328753"/>
              <a:gd name="connsiteY5" fmla="*/ 722376 h 1568849"/>
              <a:gd name="connsiteX6" fmla="*/ 1514943 w 2328753"/>
              <a:gd name="connsiteY6" fmla="*/ 239297 h 1568849"/>
              <a:gd name="connsiteX7" fmla="*/ 583290 w 2328753"/>
              <a:gd name="connsiteY7" fmla="*/ 3508 h 156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8753" h="1568849">
                <a:moveTo>
                  <a:pt x="583290" y="3508"/>
                </a:moveTo>
                <a:cubicBezTo>
                  <a:pt x="339833" y="31304"/>
                  <a:pt x="137592" y="199040"/>
                  <a:pt x="54203" y="406074"/>
                </a:cubicBezTo>
                <a:cubicBezTo>
                  <a:pt x="-29186" y="613108"/>
                  <a:pt x="-13850" y="1066474"/>
                  <a:pt x="82958" y="1245712"/>
                </a:cubicBezTo>
                <a:cubicBezTo>
                  <a:pt x="179765" y="1424950"/>
                  <a:pt x="338875" y="1437411"/>
                  <a:pt x="635048" y="1481501"/>
                </a:cubicBezTo>
                <a:cubicBezTo>
                  <a:pt x="931221" y="1525591"/>
                  <a:pt x="1579161" y="1636776"/>
                  <a:pt x="1859999" y="1510255"/>
                </a:cubicBezTo>
                <a:cubicBezTo>
                  <a:pt x="2140837" y="1383734"/>
                  <a:pt x="2377584" y="934202"/>
                  <a:pt x="2320075" y="722376"/>
                </a:cubicBezTo>
                <a:cubicBezTo>
                  <a:pt x="2262566" y="510550"/>
                  <a:pt x="1806324" y="360067"/>
                  <a:pt x="1514943" y="239297"/>
                </a:cubicBezTo>
                <a:cubicBezTo>
                  <a:pt x="1223562" y="118527"/>
                  <a:pt x="826747" y="-24288"/>
                  <a:pt x="583290" y="3508"/>
                </a:cubicBezTo>
                <a:close/>
              </a:path>
            </a:pathLst>
          </a:cu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9" name="Immagine 68" descr="Free vector graphic: &lt;strong&gt;Person&lt;/strong&gt;, Symbol, Icon, Abstract - Free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138" y="5206393"/>
            <a:ext cx="507590" cy="595220"/>
          </a:xfrm>
          <a:prstGeom prst="rect">
            <a:avLst/>
          </a:prstGeom>
        </p:spPr>
      </p:pic>
      <p:sp>
        <p:nvSpPr>
          <p:cNvPr id="70" name="CasellaDiTesto 69"/>
          <p:cNvSpPr txBox="1"/>
          <p:nvPr/>
        </p:nvSpPr>
        <p:spPr>
          <a:xfrm>
            <a:off x="2973575" y="5674792"/>
            <a:ext cx="875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Surfnet</a:t>
            </a:r>
            <a:endParaRPr lang="en-GB" dirty="0"/>
          </a:p>
        </p:txBody>
      </p:sp>
      <p:pic>
        <p:nvPicPr>
          <p:cNvPr id="1030" name="Picture 6" descr="Risultati immagini per nikhef log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851" y="4995233"/>
            <a:ext cx="762000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4" name="Connettore 2 73"/>
          <p:cNvCxnSpPr/>
          <p:nvPr/>
        </p:nvCxnSpPr>
        <p:spPr>
          <a:xfrm flipH="1">
            <a:off x="3665031" y="3989071"/>
            <a:ext cx="1151386" cy="12975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Figura a mano libera 75"/>
          <p:cNvSpPr/>
          <p:nvPr/>
        </p:nvSpPr>
        <p:spPr>
          <a:xfrm>
            <a:off x="4016108" y="5842928"/>
            <a:ext cx="1684078" cy="967672"/>
          </a:xfrm>
          <a:custGeom>
            <a:avLst/>
            <a:gdLst>
              <a:gd name="connsiteX0" fmla="*/ 583290 w 2328753"/>
              <a:gd name="connsiteY0" fmla="*/ 3508 h 1568849"/>
              <a:gd name="connsiteX1" fmla="*/ 54203 w 2328753"/>
              <a:gd name="connsiteY1" fmla="*/ 406074 h 1568849"/>
              <a:gd name="connsiteX2" fmla="*/ 82958 w 2328753"/>
              <a:gd name="connsiteY2" fmla="*/ 1245712 h 1568849"/>
              <a:gd name="connsiteX3" fmla="*/ 635048 w 2328753"/>
              <a:gd name="connsiteY3" fmla="*/ 1481501 h 1568849"/>
              <a:gd name="connsiteX4" fmla="*/ 1859999 w 2328753"/>
              <a:gd name="connsiteY4" fmla="*/ 1510255 h 1568849"/>
              <a:gd name="connsiteX5" fmla="*/ 2320075 w 2328753"/>
              <a:gd name="connsiteY5" fmla="*/ 722376 h 1568849"/>
              <a:gd name="connsiteX6" fmla="*/ 1514943 w 2328753"/>
              <a:gd name="connsiteY6" fmla="*/ 239297 h 1568849"/>
              <a:gd name="connsiteX7" fmla="*/ 583290 w 2328753"/>
              <a:gd name="connsiteY7" fmla="*/ 3508 h 156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8753" h="1568849">
                <a:moveTo>
                  <a:pt x="583290" y="3508"/>
                </a:moveTo>
                <a:cubicBezTo>
                  <a:pt x="339833" y="31304"/>
                  <a:pt x="137592" y="199040"/>
                  <a:pt x="54203" y="406074"/>
                </a:cubicBezTo>
                <a:cubicBezTo>
                  <a:pt x="-29186" y="613108"/>
                  <a:pt x="-13850" y="1066474"/>
                  <a:pt x="82958" y="1245712"/>
                </a:cubicBezTo>
                <a:cubicBezTo>
                  <a:pt x="179765" y="1424950"/>
                  <a:pt x="338875" y="1437411"/>
                  <a:pt x="635048" y="1481501"/>
                </a:cubicBezTo>
                <a:cubicBezTo>
                  <a:pt x="931221" y="1525591"/>
                  <a:pt x="1579161" y="1636776"/>
                  <a:pt x="1859999" y="1510255"/>
                </a:cubicBezTo>
                <a:cubicBezTo>
                  <a:pt x="2140837" y="1383734"/>
                  <a:pt x="2377584" y="934202"/>
                  <a:pt x="2320075" y="722376"/>
                </a:cubicBezTo>
                <a:cubicBezTo>
                  <a:pt x="2262566" y="510550"/>
                  <a:pt x="1806324" y="360067"/>
                  <a:pt x="1514943" y="239297"/>
                </a:cubicBezTo>
                <a:cubicBezTo>
                  <a:pt x="1223562" y="118527"/>
                  <a:pt x="826747" y="-24288"/>
                  <a:pt x="583290" y="3508"/>
                </a:cubicBezTo>
                <a:close/>
              </a:path>
            </a:pathLst>
          </a:cu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7" name="Immagine 76" descr="Free vector graphic: &lt;strong&gt;Person&lt;/strong&gt;, Symbol, Icon, Abstract - Free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270" y="6037410"/>
            <a:ext cx="507590" cy="595220"/>
          </a:xfrm>
          <a:prstGeom prst="rect">
            <a:avLst/>
          </a:prstGeom>
        </p:spPr>
      </p:pic>
      <p:sp>
        <p:nvSpPr>
          <p:cNvPr id="78" name="CasellaDiTesto 77"/>
          <p:cNvSpPr txBox="1"/>
          <p:nvPr/>
        </p:nvSpPr>
        <p:spPr>
          <a:xfrm>
            <a:off x="4540707" y="6505809"/>
            <a:ext cx="737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EduID</a:t>
            </a:r>
            <a:endParaRPr lang="en-GB" dirty="0"/>
          </a:p>
        </p:txBody>
      </p:sp>
      <p:sp>
        <p:nvSpPr>
          <p:cNvPr id="1029" name="CasellaDiTesto 1028"/>
          <p:cNvSpPr txBox="1"/>
          <p:nvPr/>
        </p:nvSpPr>
        <p:spPr>
          <a:xfrm>
            <a:off x="4040313" y="602575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WIGNER</a:t>
            </a:r>
            <a:endParaRPr lang="en-GB" dirty="0"/>
          </a:p>
        </p:txBody>
      </p:sp>
      <p:cxnSp>
        <p:nvCxnSpPr>
          <p:cNvPr id="80" name="Connettore 2 79"/>
          <p:cNvCxnSpPr/>
          <p:nvPr/>
        </p:nvCxnSpPr>
        <p:spPr>
          <a:xfrm flipH="1">
            <a:off x="4858147" y="4141471"/>
            <a:ext cx="110670" cy="191430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igura a mano libera 81"/>
          <p:cNvSpPr/>
          <p:nvPr/>
        </p:nvSpPr>
        <p:spPr>
          <a:xfrm>
            <a:off x="1804744" y="5979582"/>
            <a:ext cx="1684078" cy="847547"/>
          </a:xfrm>
          <a:custGeom>
            <a:avLst/>
            <a:gdLst>
              <a:gd name="connsiteX0" fmla="*/ 583290 w 2328753"/>
              <a:gd name="connsiteY0" fmla="*/ 3508 h 1568849"/>
              <a:gd name="connsiteX1" fmla="*/ 54203 w 2328753"/>
              <a:gd name="connsiteY1" fmla="*/ 406074 h 1568849"/>
              <a:gd name="connsiteX2" fmla="*/ 82958 w 2328753"/>
              <a:gd name="connsiteY2" fmla="*/ 1245712 h 1568849"/>
              <a:gd name="connsiteX3" fmla="*/ 635048 w 2328753"/>
              <a:gd name="connsiteY3" fmla="*/ 1481501 h 1568849"/>
              <a:gd name="connsiteX4" fmla="*/ 1859999 w 2328753"/>
              <a:gd name="connsiteY4" fmla="*/ 1510255 h 1568849"/>
              <a:gd name="connsiteX5" fmla="*/ 2320075 w 2328753"/>
              <a:gd name="connsiteY5" fmla="*/ 722376 h 1568849"/>
              <a:gd name="connsiteX6" fmla="*/ 1514943 w 2328753"/>
              <a:gd name="connsiteY6" fmla="*/ 239297 h 1568849"/>
              <a:gd name="connsiteX7" fmla="*/ 583290 w 2328753"/>
              <a:gd name="connsiteY7" fmla="*/ 3508 h 156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8753" h="1568849">
                <a:moveTo>
                  <a:pt x="583290" y="3508"/>
                </a:moveTo>
                <a:cubicBezTo>
                  <a:pt x="339833" y="31304"/>
                  <a:pt x="137592" y="199040"/>
                  <a:pt x="54203" y="406074"/>
                </a:cubicBezTo>
                <a:cubicBezTo>
                  <a:pt x="-29186" y="613108"/>
                  <a:pt x="-13850" y="1066474"/>
                  <a:pt x="82958" y="1245712"/>
                </a:cubicBezTo>
                <a:cubicBezTo>
                  <a:pt x="179765" y="1424950"/>
                  <a:pt x="338875" y="1437411"/>
                  <a:pt x="635048" y="1481501"/>
                </a:cubicBezTo>
                <a:cubicBezTo>
                  <a:pt x="931221" y="1525591"/>
                  <a:pt x="1579161" y="1636776"/>
                  <a:pt x="1859999" y="1510255"/>
                </a:cubicBezTo>
                <a:cubicBezTo>
                  <a:pt x="2140837" y="1383734"/>
                  <a:pt x="2377584" y="934202"/>
                  <a:pt x="2320075" y="722376"/>
                </a:cubicBezTo>
                <a:cubicBezTo>
                  <a:pt x="2262566" y="510550"/>
                  <a:pt x="1806324" y="360067"/>
                  <a:pt x="1514943" y="239297"/>
                </a:cubicBezTo>
                <a:cubicBezTo>
                  <a:pt x="1223562" y="118527"/>
                  <a:pt x="826747" y="-24288"/>
                  <a:pt x="583290" y="3508"/>
                </a:cubicBezTo>
                <a:close/>
              </a:path>
            </a:pathLst>
          </a:cu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2" name="CasellaDiTesto 1031"/>
          <p:cNvSpPr txBox="1"/>
          <p:nvPr/>
        </p:nvSpPr>
        <p:spPr>
          <a:xfrm>
            <a:off x="1758489" y="6263340"/>
            <a:ext cx="177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Poland: Pioneer?</a:t>
            </a:r>
            <a:endParaRPr lang="en-GB" dirty="0"/>
          </a:p>
        </p:txBody>
      </p:sp>
      <p:sp>
        <p:nvSpPr>
          <p:cNvPr id="1033" name="Rettangolo 1032"/>
          <p:cNvSpPr/>
          <p:nvPr/>
        </p:nvSpPr>
        <p:spPr>
          <a:xfrm>
            <a:off x="44184" y="1048515"/>
            <a:ext cx="1298325" cy="54572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LIGO lab and LSC </a:t>
            </a:r>
            <a:r>
              <a:rPr lang="it-IT" dirty="0" err="1" smtClean="0"/>
              <a:t>universities</a:t>
            </a:r>
            <a:r>
              <a:rPr lang="it-IT" dirty="0" smtClean="0"/>
              <a:t> </a:t>
            </a:r>
            <a:r>
              <a:rPr lang="it-IT" dirty="0" err="1" smtClean="0"/>
              <a:t>offer</a:t>
            </a:r>
            <a:r>
              <a:rPr lang="it-IT" dirty="0" smtClean="0"/>
              <a:t> </a:t>
            </a:r>
            <a:r>
              <a:rPr lang="it-IT" dirty="0" err="1" smtClean="0"/>
              <a:t>access</a:t>
            </a:r>
            <a:r>
              <a:rPr lang="it-IT" dirty="0" smtClean="0"/>
              <a:t> and </a:t>
            </a:r>
            <a:r>
              <a:rPr lang="it-IT" dirty="0" err="1" smtClean="0"/>
              <a:t>services</a:t>
            </a:r>
            <a:r>
              <a:rPr lang="it-IT" dirty="0" smtClean="0"/>
              <a:t>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 err="1" smtClean="0"/>
              <a:t>EduGAIN</a:t>
            </a:r>
            <a:endParaRPr lang="en-GB" dirty="0"/>
          </a:p>
        </p:txBody>
      </p:sp>
      <p:cxnSp>
        <p:nvCxnSpPr>
          <p:cNvPr id="1035" name="Connettore 2 1034"/>
          <p:cNvCxnSpPr>
            <a:stCxn id="38" idx="1"/>
          </p:cNvCxnSpPr>
          <p:nvPr/>
        </p:nvCxnSpPr>
        <p:spPr>
          <a:xfrm flipH="1">
            <a:off x="1454990" y="1144311"/>
            <a:ext cx="1578237" cy="9777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2 96"/>
          <p:cNvCxnSpPr/>
          <p:nvPr/>
        </p:nvCxnSpPr>
        <p:spPr>
          <a:xfrm flipH="1">
            <a:off x="1300231" y="2630242"/>
            <a:ext cx="956613" cy="1691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ttore 2 99"/>
          <p:cNvCxnSpPr/>
          <p:nvPr/>
        </p:nvCxnSpPr>
        <p:spPr>
          <a:xfrm flipH="1" flipV="1">
            <a:off x="1428515" y="3789872"/>
            <a:ext cx="1003062" cy="3163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ttore 2 101"/>
          <p:cNvCxnSpPr/>
          <p:nvPr/>
        </p:nvCxnSpPr>
        <p:spPr>
          <a:xfrm flipH="1" flipV="1">
            <a:off x="1384239" y="4884141"/>
            <a:ext cx="1003062" cy="3163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ttore 2 102"/>
          <p:cNvCxnSpPr/>
          <p:nvPr/>
        </p:nvCxnSpPr>
        <p:spPr>
          <a:xfrm flipH="1" flipV="1">
            <a:off x="1367161" y="3367920"/>
            <a:ext cx="3482398" cy="28220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VW Apr2018 Computing</a:t>
            </a:r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0DD20-6A2D-4427-A7A9-4E41FEA70566}" type="slidenum">
              <a:rPr lang="en-GB" smtClean="0"/>
              <a:t>18</a:t>
            </a:fld>
            <a:endParaRPr lang="en-GB"/>
          </a:p>
        </p:txBody>
      </p:sp>
      <p:pic>
        <p:nvPicPr>
          <p:cNvPr id="63" name="Immagine 6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963" y="172615"/>
            <a:ext cx="1136443" cy="608809"/>
          </a:xfrm>
          <a:prstGeom prst="rect">
            <a:avLst/>
          </a:prstGeom>
        </p:spPr>
      </p:pic>
      <p:sp>
        <p:nvSpPr>
          <p:cNvPr id="5" name="Freccia a sinistra 4"/>
          <p:cNvSpPr/>
          <p:nvPr/>
        </p:nvSpPr>
        <p:spPr>
          <a:xfrm>
            <a:off x="8019011" y="5842928"/>
            <a:ext cx="1008611" cy="6959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uvola 6"/>
          <p:cNvSpPr/>
          <p:nvPr/>
        </p:nvSpPr>
        <p:spPr>
          <a:xfrm>
            <a:off x="36678" y="-14202"/>
            <a:ext cx="3164256" cy="82118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AA </a:t>
            </a:r>
            <a:r>
              <a:rPr lang="en-GB" dirty="0" err="1" smtClean="0"/>
              <a:t>COmanage</a:t>
            </a:r>
            <a:r>
              <a:rPr lang="en-GB" dirty="0" smtClean="0"/>
              <a:t> </a:t>
            </a:r>
            <a:r>
              <a:rPr lang="en-GB" dirty="0" err="1" smtClean="0"/>
              <a:t>IdMS</a:t>
            </a:r>
            <a:endParaRPr lang="en-GB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060" y="1003506"/>
            <a:ext cx="10515600" cy="903125"/>
          </a:xfrm>
        </p:spPr>
        <p:txBody>
          <a:bodyPr/>
          <a:lstStyle/>
          <a:p>
            <a:r>
              <a:rPr lang="en-GB" dirty="0"/>
              <a:t>S</a:t>
            </a:r>
            <a:r>
              <a:rPr lang="en-GB" dirty="0" smtClean="0"/>
              <a:t>cheme</a:t>
            </a:r>
            <a:endParaRPr lang="en-GB" dirty="0"/>
          </a:p>
        </p:txBody>
      </p:sp>
      <p:cxnSp>
        <p:nvCxnSpPr>
          <p:cNvPr id="66" name="Connettore 2 65"/>
          <p:cNvCxnSpPr/>
          <p:nvPr/>
        </p:nvCxnSpPr>
        <p:spPr>
          <a:xfrm flipV="1">
            <a:off x="1376309" y="824923"/>
            <a:ext cx="569538" cy="34042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/>
          <p:nvPr/>
        </p:nvCxnSpPr>
        <p:spPr>
          <a:xfrm flipH="1" flipV="1">
            <a:off x="2165719" y="776119"/>
            <a:ext cx="287381" cy="36370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2 71"/>
          <p:cNvCxnSpPr/>
          <p:nvPr/>
        </p:nvCxnSpPr>
        <p:spPr>
          <a:xfrm flipH="1" flipV="1">
            <a:off x="2483611" y="767544"/>
            <a:ext cx="287381" cy="36370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/>
          <p:nvPr/>
        </p:nvCxnSpPr>
        <p:spPr>
          <a:xfrm flipH="1" flipV="1">
            <a:off x="2084944" y="888020"/>
            <a:ext cx="154716" cy="51898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39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536" y="2611764"/>
            <a:ext cx="10515600" cy="1325563"/>
          </a:xfrm>
        </p:spPr>
        <p:txBody>
          <a:bodyPr/>
          <a:lstStyle/>
          <a:p>
            <a:pPr algn="ctr"/>
            <a:r>
              <a:rPr lang="en-GB" dirty="0" smtClean="0"/>
              <a:t>Offline computing in the afternoon talk</a:t>
            </a:r>
            <a:endParaRPr lang="en-GB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Introduction to Virgo computing</a:t>
            </a:r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6214-1FEB-41C4-AC95-19CBBCE2473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879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1606</Words>
  <Application>Microsoft Office PowerPoint</Application>
  <PresentationFormat>Widescreen</PresentationFormat>
  <Paragraphs>270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Tema di Office</vt:lpstr>
      <vt:lpstr>Introduction to Virgo computing framework and issues</vt:lpstr>
      <vt:lpstr>(Personal) aim of the meeting</vt:lpstr>
      <vt:lpstr>Specific targets</vt:lpstr>
      <vt:lpstr>Computing model: preamble</vt:lpstr>
      <vt:lpstr>Presentazione standard di PowerPoint</vt:lpstr>
      <vt:lpstr>Activities at the Virgo/EGO site</vt:lpstr>
      <vt:lpstr>Storage</vt:lpstr>
      <vt:lpstr>Storage</vt:lpstr>
      <vt:lpstr>Data Transfer</vt:lpstr>
      <vt:lpstr>Raw Data Transfer: O2 experience</vt:lpstr>
      <vt:lpstr>O2 issues highlighted by DT</vt:lpstr>
      <vt:lpstr>Discussion with CCs</vt:lpstr>
      <vt:lpstr>Risk reduction strategy toward O3</vt:lpstr>
      <vt:lpstr>Low latency Analysis architecture</vt:lpstr>
      <vt:lpstr>Low Latency Analysis computing infrastructure 1/2</vt:lpstr>
      <vt:lpstr>Low Latency Analysis computing infrastructure 2/2</vt:lpstr>
      <vt:lpstr>Web Services and Federate login</vt:lpstr>
      <vt:lpstr>Scheme</vt:lpstr>
      <vt:lpstr>Offline computing in the afternoon talk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Virgo computing framework</dc:title>
  <dc:creator>Michele Punturo</dc:creator>
  <cp:lastModifiedBy>Michele Punturo</cp:lastModifiedBy>
  <cp:revision>26</cp:revision>
  <dcterms:created xsi:type="dcterms:W3CDTF">2018-06-27T07:57:28Z</dcterms:created>
  <dcterms:modified xsi:type="dcterms:W3CDTF">2018-07-01T16:15:50Z</dcterms:modified>
</cp:coreProperties>
</file>