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60" r:id="rId4"/>
    <p:sldId id="259" r:id="rId5"/>
    <p:sldId id="261" r:id="rId6"/>
    <p:sldId id="263" r:id="rId7"/>
    <p:sldId id="264" r:id="rId8"/>
    <p:sldId id="265" r:id="rId9"/>
    <p:sldId id="266" r:id="rId10"/>
    <p:sldId id="267" r:id="rId11"/>
    <p:sldId id="268" r:id="rId12"/>
    <p:sldId id="269" r:id="rId13"/>
    <p:sldId id="27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5480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32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F9BFB5-EFBC-4D04-B549-3D8DD1CBF522}" type="datetimeFigureOut">
              <a:rPr lang="it-IT" smtClean="0"/>
              <a:pPr/>
              <a:t>09/07/2012</a:t>
            </a:fld>
            <a:endParaRPr lang="it-I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FDF278-64E9-4E71-9771-54013EEC675C}" type="slidenum">
              <a:rPr lang="it-IT" smtClean="0"/>
              <a:pPr/>
              <a:t>‹#›</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F3FDF278-64E9-4E71-9771-54013EEC675C}" type="slidenum">
              <a:rPr lang="it-IT" smtClean="0"/>
              <a:pPr/>
              <a:t>9</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fld id="{F3FDF278-64E9-4E71-9771-54013EEC675C}" type="slidenum">
              <a:rPr lang="it-IT" smtClean="0"/>
              <a:pPr/>
              <a:t>10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a:xfrm>
            <a:off x="0" y="6492875"/>
            <a:ext cx="6629400" cy="365125"/>
          </a:xfrm>
        </p:spPr>
        <p:txBody>
          <a:bodyPr/>
          <a:lstStyle/>
          <a:p>
            <a:r>
              <a:rPr lang="en-US" dirty="0" smtClean="0"/>
              <a:t>Irene Fiori – 39° </a:t>
            </a:r>
            <a:r>
              <a:rPr lang="en-US" dirty="0" err="1" smtClean="0"/>
              <a:t>Convegno</a:t>
            </a:r>
            <a:r>
              <a:rPr lang="en-US" dirty="0" smtClean="0"/>
              <a:t> </a:t>
            </a:r>
            <a:r>
              <a:rPr lang="en-US" dirty="0" err="1" smtClean="0"/>
              <a:t>della</a:t>
            </a:r>
            <a:r>
              <a:rPr lang="en-US" dirty="0" smtClean="0"/>
              <a:t> </a:t>
            </a:r>
            <a:r>
              <a:rPr lang="en-US" dirty="0" err="1" smtClean="0"/>
              <a:t>Associazione</a:t>
            </a:r>
            <a:r>
              <a:rPr lang="en-US" dirty="0" smtClean="0"/>
              <a:t> </a:t>
            </a:r>
            <a:r>
              <a:rPr lang="en-US" dirty="0" err="1" smtClean="0"/>
              <a:t>Italiana</a:t>
            </a:r>
            <a:r>
              <a:rPr lang="en-US" dirty="0" smtClean="0"/>
              <a:t> </a:t>
            </a:r>
            <a:r>
              <a:rPr lang="en-US" dirty="0" err="1" smtClean="0"/>
              <a:t>di</a:t>
            </a:r>
            <a:r>
              <a:rPr lang="en-US" dirty="0" smtClean="0"/>
              <a:t> </a:t>
            </a:r>
            <a:r>
              <a:rPr lang="en-US" dirty="0" err="1" smtClean="0"/>
              <a:t>Acustica</a:t>
            </a:r>
            <a:r>
              <a:rPr lang="en-US" dirty="0" smtClean="0"/>
              <a:t> – Roma, 4-6 </a:t>
            </a:r>
            <a:r>
              <a:rPr lang="en-US" dirty="0" err="1" smtClean="0"/>
              <a:t>Luglio</a:t>
            </a:r>
            <a:r>
              <a:rPr lang="en-US" dirty="0" smtClean="0"/>
              <a:t> 2012</a:t>
            </a:r>
            <a:endParaRPr lang="en-US" dirty="0"/>
          </a:p>
        </p:txBody>
      </p:sp>
      <p:sp>
        <p:nvSpPr>
          <p:cNvPr id="6" name="Slide Number Placeholder 5"/>
          <p:cNvSpPr>
            <a:spLocks noGrp="1"/>
          </p:cNvSpPr>
          <p:nvPr>
            <p:ph type="sldNum" sz="quarter" idx="12"/>
          </p:nvPr>
        </p:nvSpPr>
        <p:spPr>
          <a:xfrm>
            <a:off x="6934200" y="0"/>
            <a:ext cx="2133600" cy="365125"/>
          </a:xfrm>
        </p:spPr>
        <p:txBody>
          <a:bodyPr/>
          <a:lstStyle>
            <a:lvl1pPr>
              <a:defRPr sz="1600"/>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6934200" y="0"/>
            <a:ext cx="2133600" cy="365125"/>
          </a:xfrm>
        </p:spPr>
        <p:txBody>
          <a:bodyPr/>
          <a:lstStyle>
            <a:lvl1pPr>
              <a:defRPr sz="1800"/>
            </a:lvl1pPr>
          </a:lstStyle>
          <a:p>
            <a:fld id="{B6F15528-21DE-4FAA-801E-634DDDAF4B2B}" type="slidenum">
              <a:rPr lang="en-US" smtClean="0"/>
              <a:pPr/>
              <a:t>‹#›</a:t>
            </a:fld>
            <a:endParaRPr lang="en-US"/>
          </a:p>
        </p:txBody>
      </p:sp>
      <p:sp>
        <p:nvSpPr>
          <p:cNvPr id="7" name="Footer Placeholder 4"/>
          <p:cNvSpPr>
            <a:spLocks noGrp="1"/>
          </p:cNvSpPr>
          <p:nvPr>
            <p:ph type="ftr" sz="quarter" idx="11"/>
          </p:nvPr>
        </p:nvSpPr>
        <p:spPr>
          <a:xfrm>
            <a:off x="0" y="6492875"/>
            <a:ext cx="6629400" cy="365125"/>
          </a:xfrm>
        </p:spPr>
        <p:txBody>
          <a:bodyPr/>
          <a:lstStyle/>
          <a:p>
            <a:r>
              <a:rPr lang="en-US" dirty="0" smtClean="0"/>
              <a:t>Irene Fiori – 39° </a:t>
            </a:r>
            <a:r>
              <a:rPr lang="en-US" dirty="0" err="1" smtClean="0"/>
              <a:t>Convegno</a:t>
            </a:r>
            <a:r>
              <a:rPr lang="en-US" dirty="0" smtClean="0"/>
              <a:t> </a:t>
            </a:r>
            <a:r>
              <a:rPr lang="en-US" dirty="0" err="1" smtClean="0"/>
              <a:t>della</a:t>
            </a:r>
            <a:r>
              <a:rPr lang="en-US" dirty="0" smtClean="0"/>
              <a:t> </a:t>
            </a:r>
            <a:r>
              <a:rPr lang="en-US" dirty="0" err="1" smtClean="0"/>
              <a:t>Associazione</a:t>
            </a:r>
            <a:r>
              <a:rPr lang="en-US" dirty="0" smtClean="0"/>
              <a:t> </a:t>
            </a:r>
            <a:r>
              <a:rPr lang="en-US" dirty="0" err="1" smtClean="0"/>
              <a:t>Italiana</a:t>
            </a:r>
            <a:r>
              <a:rPr lang="en-US" dirty="0" smtClean="0"/>
              <a:t> </a:t>
            </a:r>
            <a:r>
              <a:rPr lang="en-US" dirty="0" err="1" smtClean="0"/>
              <a:t>di</a:t>
            </a:r>
            <a:r>
              <a:rPr lang="en-US" dirty="0" smtClean="0"/>
              <a:t> </a:t>
            </a:r>
            <a:r>
              <a:rPr lang="en-US" dirty="0" err="1" smtClean="0"/>
              <a:t>Acustica</a:t>
            </a:r>
            <a:r>
              <a:rPr lang="en-US" dirty="0" smtClean="0"/>
              <a:t> – Roma, 4-6 </a:t>
            </a:r>
            <a:r>
              <a:rPr lang="en-US" dirty="0" err="1" smtClean="0"/>
              <a:t>Luglio</a:t>
            </a:r>
            <a:r>
              <a:rPr lang="en-US" dirty="0" smtClean="0"/>
              <a:t> 2012</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it-IT" smtClean="0"/>
              <a:t>Irene Fiori – 39° Convegno della Associazione Italiana di Acustica – Roma, 4-6 Luglio 2012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Irene Fiori – 39° Convegno della Associazione Italiana di Acustica – Roma, 4-6 Luglio 2012</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ia40scuropng.png"/>
          <p:cNvPicPr>
            <a:picLocks noChangeAspect="1"/>
          </p:cNvPicPr>
          <p:nvPr/>
        </p:nvPicPr>
        <p:blipFill>
          <a:blip r:embed="rId2" cstate="print"/>
          <a:stretch>
            <a:fillRect/>
          </a:stretch>
        </p:blipFill>
        <p:spPr>
          <a:xfrm>
            <a:off x="6553200" y="76200"/>
            <a:ext cx="1919112" cy="1295400"/>
          </a:xfrm>
          <a:prstGeom prst="rect">
            <a:avLst/>
          </a:prstGeom>
        </p:spPr>
      </p:pic>
      <p:pic>
        <p:nvPicPr>
          <p:cNvPr id="9" name="Picture 8" descr="univ_pisa_logo150px1.gif"/>
          <p:cNvPicPr>
            <a:picLocks noChangeAspect="1"/>
          </p:cNvPicPr>
          <p:nvPr/>
        </p:nvPicPr>
        <p:blipFill>
          <a:blip r:embed="rId3" cstate="print"/>
          <a:stretch>
            <a:fillRect/>
          </a:stretch>
        </p:blipFill>
        <p:spPr>
          <a:xfrm>
            <a:off x="76200" y="76200"/>
            <a:ext cx="1219200" cy="1129792"/>
          </a:xfrm>
          <a:prstGeom prst="rect">
            <a:avLst/>
          </a:prstGeom>
        </p:spPr>
      </p:pic>
      <p:pic>
        <p:nvPicPr>
          <p:cNvPr id="7" name="Picture 6" descr="logoEGO.png"/>
          <p:cNvPicPr>
            <a:picLocks noChangeAspect="1"/>
          </p:cNvPicPr>
          <p:nvPr/>
        </p:nvPicPr>
        <p:blipFill>
          <a:blip r:embed="rId4" cstate="print"/>
          <a:srcRect b="54220"/>
          <a:stretch>
            <a:fillRect/>
          </a:stretch>
        </p:blipFill>
        <p:spPr>
          <a:xfrm>
            <a:off x="1371600" y="43627"/>
            <a:ext cx="2590800" cy="489773"/>
          </a:xfrm>
          <a:prstGeom prst="rect">
            <a:avLst/>
          </a:prstGeom>
        </p:spPr>
      </p:pic>
      <p:sp>
        <p:nvSpPr>
          <p:cNvPr id="2" name="Title 1"/>
          <p:cNvSpPr>
            <a:spLocks noGrp="1"/>
          </p:cNvSpPr>
          <p:nvPr>
            <p:ph type="ctrTitle"/>
          </p:nvPr>
        </p:nvSpPr>
        <p:spPr>
          <a:xfrm>
            <a:off x="838200" y="1581150"/>
            <a:ext cx="7772400" cy="2838450"/>
          </a:xfrm>
        </p:spPr>
        <p:txBody>
          <a:bodyPr>
            <a:normAutofit/>
          </a:bodyPr>
          <a:lstStyle/>
          <a:p>
            <a:r>
              <a:rPr lang="it-IT" sz="3600" b="1" dirty="0" smtClean="0"/>
              <a:t>CARATTERIZZAZIONE del CLIMA ACUSTICO e VIBRAZIONALE</a:t>
            </a:r>
            <a:br>
              <a:rPr lang="it-IT" sz="3600" b="1" dirty="0" smtClean="0"/>
            </a:br>
            <a:r>
              <a:rPr lang="it-IT" sz="3600" b="1" dirty="0" smtClean="0"/>
              <a:t>del SITO dell’INTERFEROMETRO per ONDE GRAVITAZIONALI </a:t>
            </a:r>
            <a:br>
              <a:rPr lang="it-IT" sz="3600" b="1" dirty="0" smtClean="0"/>
            </a:br>
            <a:r>
              <a:rPr lang="it-IT" sz="3600" b="1" dirty="0" smtClean="0"/>
              <a:t>VIRGO</a:t>
            </a:r>
            <a:endParaRPr lang="it-IT" sz="3600" b="1" dirty="0"/>
          </a:p>
        </p:txBody>
      </p:sp>
      <p:sp>
        <p:nvSpPr>
          <p:cNvPr id="3" name="Subtitle 2"/>
          <p:cNvSpPr>
            <a:spLocks noGrp="1"/>
          </p:cNvSpPr>
          <p:nvPr>
            <p:ph type="subTitle" idx="1"/>
          </p:nvPr>
        </p:nvSpPr>
        <p:spPr>
          <a:xfrm>
            <a:off x="838200" y="4495800"/>
            <a:ext cx="7772400" cy="1752600"/>
          </a:xfrm>
        </p:spPr>
        <p:txBody>
          <a:bodyPr>
            <a:normAutofit/>
          </a:bodyPr>
          <a:lstStyle/>
          <a:p>
            <a:r>
              <a:rPr lang="it-IT" sz="2400" b="1" dirty="0" smtClean="0"/>
              <a:t>Francesco Fidecaro</a:t>
            </a:r>
            <a:r>
              <a:rPr lang="it-IT" sz="2400" b="1" baseline="30000" dirty="0" smtClean="0"/>
              <a:t>(2)</a:t>
            </a:r>
            <a:r>
              <a:rPr lang="it-IT" sz="2400" b="1" dirty="0" smtClean="0"/>
              <a:t>, Irene Fiori</a:t>
            </a:r>
            <a:r>
              <a:rPr lang="it-IT" sz="2400" b="1" baseline="30000" dirty="0" smtClean="0"/>
              <a:t>(1)</a:t>
            </a:r>
            <a:r>
              <a:rPr lang="it-IT" sz="2400" b="1" dirty="0" smtClean="0"/>
              <a:t>, Tatiana S. Moia</a:t>
            </a:r>
            <a:r>
              <a:rPr lang="it-IT" sz="2400" b="1" baseline="30000" dirty="0" smtClean="0"/>
              <a:t>(3)</a:t>
            </a:r>
            <a:r>
              <a:rPr lang="it-IT" sz="2400" b="1" dirty="0" smtClean="0"/>
              <a:t>, Federico Nenci</a:t>
            </a:r>
            <a:r>
              <a:rPr lang="it-IT" sz="2400" b="1" baseline="30000" dirty="0" smtClean="0"/>
              <a:t> (1)</a:t>
            </a:r>
            <a:r>
              <a:rPr lang="it-IT" sz="2400" b="1" dirty="0" smtClean="0"/>
              <a:t>, Federico Paoletti</a:t>
            </a:r>
            <a:r>
              <a:rPr lang="it-IT" sz="2400" b="1" baseline="30000" dirty="0" smtClean="0"/>
              <a:t> (1)</a:t>
            </a:r>
            <a:r>
              <a:rPr lang="it-IT" sz="2400" b="1" dirty="0" smtClean="0"/>
              <a:t>, Bas Swinkels</a:t>
            </a:r>
            <a:r>
              <a:rPr lang="it-IT" sz="2400" b="1" baseline="30000" dirty="0" smtClean="0"/>
              <a:t> (1)</a:t>
            </a:r>
            <a:r>
              <a:rPr lang="it-IT" sz="2400" b="1" dirty="0" smtClean="0"/>
              <a:t> </a:t>
            </a:r>
          </a:p>
          <a:p>
            <a:r>
              <a:rPr lang="it-IT" sz="1800" dirty="0" smtClean="0"/>
              <a:t>(1)European Gravitational Observatory</a:t>
            </a:r>
          </a:p>
          <a:p>
            <a:r>
              <a:rPr lang="it-IT" sz="1800" dirty="0" smtClean="0"/>
              <a:t>(2)Dip. di Fisica dell’ Università di Pisa,  (3)Tecnico Competente in Acustica </a:t>
            </a:r>
            <a:endParaRPr lang="it-IT"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r>
              <a:rPr lang="en-US" dirty="0" smtClean="0"/>
              <a:t>/13</a:t>
            </a:r>
            <a:endParaRPr lang="en-US" dirty="0"/>
          </a:p>
        </p:txBody>
      </p:sp>
      <p:sp>
        <p:nvSpPr>
          <p:cNvPr id="5" name="Footer Placeholder 4"/>
          <p:cNvSpPr>
            <a:spLocks noGrp="1"/>
          </p:cNvSpPr>
          <p:nvPr>
            <p:ph type="ftr" sz="quarter" idx="11"/>
          </p:nvPr>
        </p:nvSpPr>
        <p:spPr>
          <a:xfrm>
            <a:off x="76200" y="6188075"/>
            <a:ext cx="8915400" cy="365125"/>
          </a:xfrm>
        </p:spPr>
        <p:txBody>
          <a:bodyPr/>
          <a:lstStyle/>
          <a:p>
            <a:r>
              <a:rPr lang="en-US" sz="1800" dirty="0" smtClean="0">
                <a:solidFill>
                  <a:schemeClr val="tx1"/>
                </a:solidFill>
              </a:rPr>
              <a:t>Irene Fiori – 39° </a:t>
            </a:r>
            <a:r>
              <a:rPr lang="en-US" sz="1800" dirty="0" err="1" smtClean="0">
                <a:solidFill>
                  <a:schemeClr val="tx1"/>
                </a:solidFill>
              </a:rPr>
              <a:t>Convegno</a:t>
            </a:r>
            <a:r>
              <a:rPr lang="en-US" sz="1800" dirty="0" smtClean="0">
                <a:solidFill>
                  <a:schemeClr val="tx1"/>
                </a:solidFill>
              </a:rPr>
              <a:t> </a:t>
            </a:r>
            <a:r>
              <a:rPr lang="en-US" sz="1800" dirty="0" err="1" smtClean="0">
                <a:solidFill>
                  <a:schemeClr val="tx1"/>
                </a:solidFill>
              </a:rPr>
              <a:t>della</a:t>
            </a:r>
            <a:r>
              <a:rPr lang="en-US" sz="1800" dirty="0" smtClean="0">
                <a:solidFill>
                  <a:schemeClr val="tx1"/>
                </a:solidFill>
              </a:rPr>
              <a:t> </a:t>
            </a:r>
            <a:r>
              <a:rPr lang="en-US" sz="1800" dirty="0" err="1" smtClean="0">
                <a:solidFill>
                  <a:schemeClr val="tx1"/>
                </a:solidFill>
              </a:rPr>
              <a:t>Associazione</a:t>
            </a:r>
            <a:r>
              <a:rPr lang="en-US" sz="1800" dirty="0" smtClean="0">
                <a:solidFill>
                  <a:schemeClr val="tx1"/>
                </a:solidFill>
              </a:rPr>
              <a:t> </a:t>
            </a:r>
            <a:r>
              <a:rPr lang="en-US" sz="1800" dirty="0" err="1" smtClean="0">
                <a:solidFill>
                  <a:schemeClr val="tx1"/>
                </a:solidFill>
              </a:rPr>
              <a:t>Italiana</a:t>
            </a:r>
            <a:r>
              <a:rPr lang="en-US" sz="1800" dirty="0" smtClean="0">
                <a:solidFill>
                  <a:schemeClr val="tx1"/>
                </a:solidFill>
              </a:rPr>
              <a:t> </a:t>
            </a:r>
            <a:r>
              <a:rPr lang="en-US" sz="1800" dirty="0" err="1" smtClean="0">
                <a:solidFill>
                  <a:schemeClr val="tx1"/>
                </a:solidFill>
              </a:rPr>
              <a:t>di</a:t>
            </a:r>
            <a:r>
              <a:rPr lang="en-US" sz="1800" dirty="0" smtClean="0">
                <a:solidFill>
                  <a:schemeClr val="tx1"/>
                </a:solidFill>
              </a:rPr>
              <a:t> </a:t>
            </a:r>
            <a:r>
              <a:rPr lang="en-US" sz="1800" dirty="0" err="1" smtClean="0">
                <a:solidFill>
                  <a:schemeClr val="tx1"/>
                </a:solidFill>
              </a:rPr>
              <a:t>Acustica</a:t>
            </a:r>
            <a:r>
              <a:rPr lang="en-US" sz="1800" dirty="0" smtClean="0">
                <a:solidFill>
                  <a:schemeClr val="tx1"/>
                </a:solidFill>
              </a:rPr>
              <a:t> – Roma, 4-6 </a:t>
            </a:r>
            <a:r>
              <a:rPr lang="en-US" sz="1800" dirty="0" err="1" smtClean="0">
                <a:solidFill>
                  <a:schemeClr val="tx1"/>
                </a:solidFill>
              </a:rPr>
              <a:t>Luglio</a:t>
            </a:r>
            <a:r>
              <a:rPr lang="en-US" sz="1800" dirty="0" smtClean="0">
                <a:solidFill>
                  <a:schemeClr val="tx1"/>
                </a:solidFill>
              </a:rPr>
              <a:t> 2012</a:t>
            </a:r>
            <a:endParaRPr lang="en-US" sz="1800" dirty="0">
              <a:solidFill>
                <a:schemeClr val="tx1"/>
              </a:solidFill>
            </a:endParaRPr>
          </a:p>
        </p:txBody>
      </p:sp>
      <p:pic>
        <p:nvPicPr>
          <p:cNvPr id="6" name="Picture 5" descr="Virgo-Logo.gif"/>
          <p:cNvPicPr>
            <a:picLocks noChangeAspect="1"/>
          </p:cNvPicPr>
          <p:nvPr/>
        </p:nvPicPr>
        <p:blipFill>
          <a:blip r:embed="rId5" cstate="print"/>
          <a:stretch>
            <a:fillRect/>
          </a:stretch>
        </p:blipFill>
        <p:spPr>
          <a:xfrm>
            <a:off x="4038600" y="0"/>
            <a:ext cx="2400300" cy="5200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1143000"/>
          </a:xfrm>
        </p:spPr>
        <p:txBody>
          <a:bodyPr>
            <a:normAutofit fontScale="90000"/>
          </a:bodyPr>
          <a:lstStyle/>
          <a:p>
            <a:r>
              <a:rPr lang="it-IT" sz="5300" dirty="0" smtClean="0"/>
              <a:t>Rivelare le Onde Gravitazionali:</a:t>
            </a:r>
            <a:br>
              <a:rPr lang="it-IT" sz="5300" dirty="0" smtClean="0"/>
            </a:br>
            <a:r>
              <a:rPr lang="it-IT" sz="4000" dirty="0" smtClean="0"/>
              <a:t>una misura estremamente precisa</a:t>
            </a:r>
            <a:endParaRPr lang="it-IT" dirty="0"/>
          </a:p>
        </p:txBody>
      </p:sp>
      <p:sp>
        <p:nvSpPr>
          <p:cNvPr id="3" name="Content Placeholder 2"/>
          <p:cNvSpPr>
            <a:spLocks noGrp="1"/>
          </p:cNvSpPr>
          <p:nvPr>
            <p:ph idx="1"/>
          </p:nvPr>
        </p:nvSpPr>
        <p:spPr>
          <a:xfrm>
            <a:off x="152400" y="1570037"/>
            <a:ext cx="6096000" cy="4068763"/>
          </a:xfrm>
        </p:spPr>
        <p:txBody>
          <a:bodyPr>
            <a:normAutofit/>
          </a:bodyPr>
          <a:lstStyle/>
          <a:p>
            <a:r>
              <a:rPr lang="it-IT" sz="2400" dirty="0" smtClean="0"/>
              <a:t>La Relatività Generale predice che una massa deforma lo spazio-tempo:</a:t>
            </a:r>
          </a:p>
          <a:p>
            <a:pPr lvl="1"/>
            <a:r>
              <a:rPr lang="it-IT" sz="2000" dirty="0" smtClean="0"/>
              <a:t>Masse non accelerate producono una deformazione statica (Forza gravitazionale) </a:t>
            </a:r>
          </a:p>
          <a:p>
            <a:pPr lvl="1"/>
            <a:r>
              <a:rPr lang="it-IT" sz="2000" dirty="0" smtClean="0"/>
              <a:t>Masse accelerate generano Onde Gravitazionali</a:t>
            </a:r>
          </a:p>
          <a:p>
            <a:r>
              <a:rPr lang="it-IT" sz="2400" dirty="0" smtClean="0"/>
              <a:t>Le onde gravitazionali sono estrememante deboli:</a:t>
            </a:r>
          </a:p>
          <a:p>
            <a:pPr lvl="1"/>
            <a:r>
              <a:rPr lang="it-IT" sz="2000" dirty="0" smtClean="0"/>
              <a:t>Un tipico evento (</a:t>
            </a:r>
            <a:r>
              <a:rPr lang="it-IT" sz="2000" dirty="0" smtClean="0"/>
              <a:t>esplosione </a:t>
            </a:r>
            <a:r>
              <a:rPr lang="it-IT" sz="2000" dirty="0" smtClean="0"/>
              <a:t>di Supernova, Coalescenza di stelle binarie) sposta di </a:t>
            </a:r>
            <a:r>
              <a:rPr lang="it-IT" sz="2000" dirty="0" smtClean="0"/>
              <a:t>≈</a:t>
            </a:r>
            <a:r>
              <a:rPr lang="it-IT" sz="2000" dirty="0" smtClean="0">
                <a:solidFill>
                  <a:srgbClr val="FF0000"/>
                </a:solidFill>
              </a:rPr>
              <a:t>10</a:t>
            </a:r>
            <a:r>
              <a:rPr lang="it-IT" sz="2000" baseline="30000" dirty="0" smtClean="0">
                <a:solidFill>
                  <a:srgbClr val="FF0000"/>
                </a:solidFill>
              </a:rPr>
              <a:t>-19</a:t>
            </a:r>
            <a:r>
              <a:rPr lang="it-IT" sz="2000" dirty="0" smtClean="0">
                <a:solidFill>
                  <a:srgbClr val="FF0000"/>
                </a:solidFill>
              </a:rPr>
              <a:t>m </a:t>
            </a:r>
            <a:r>
              <a:rPr lang="it-IT" sz="2000" dirty="0" smtClean="0"/>
              <a:t>due masse di test poste a 1m.  </a:t>
            </a:r>
          </a:p>
          <a:p>
            <a:pPr>
              <a:buNone/>
            </a:pPr>
            <a:endParaRPr lang="it-IT" sz="2400" dirty="0" smtClean="0"/>
          </a:p>
          <a:p>
            <a:pPr lvl="1"/>
            <a:endParaRPr lang="it-IT" sz="2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pic>
        <p:nvPicPr>
          <p:cNvPr id="7" name="Content Placeholder 10" descr="rings_modified.gif"/>
          <p:cNvPicPr>
            <a:picLocks noChangeAspect="1"/>
          </p:cNvPicPr>
          <p:nvPr/>
        </p:nvPicPr>
        <p:blipFill>
          <a:blip r:embed="rId2" cstate="print"/>
          <a:stretch>
            <a:fillRect/>
          </a:stretch>
        </p:blipFill>
        <p:spPr>
          <a:xfrm>
            <a:off x="5181600" y="5257800"/>
            <a:ext cx="3810000" cy="1084104"/>
          </a:xfrm>
          <a:prstGeom prst="rect">
            <a:avLst/>
          </a:prstGeom>
        </p:spPr>
      </p:pic>
      <p:pic>
        <p:nvPicPr>
          <p:cNvPr id="8" name="Picture 2" descr="http://t2.gstatic.com/images?q=tbn:ANd9GcQw5RvNwe2v9AXKn0cwZZJZrOv8BDlcPOwqA4GyLrSVBy1kE2RxDA"/>
          <p:cNvPicPr>
            <a:picLocks noChangeAspect="1" noChangeArrowheads="1"/>
          </p:cNvPicPr>
          <p:nvPr/>
        </p:nvPicPr>
        <p:blipFill>
          <a:blip r:embed="rId3" cstate="print"/>
          <a:srcRect/>
          <a:stretch>
            <a:fillRect/>
          </a:stretch>
        </p:blipFill>
        <p:spPr bwMode="auto">
          <a:xfrm>
            <a:off x="6477000" y="3352800"/>
            <a:ext cx="2667000" cy="1708398"/>
          </a:xfrm>
          <a:prstGeom prst="rect">
            <a:avLst/>
          </a:prstGeom>
          <a:noFill/>
        </p:spPr>
      </p:pic>
      <p:pic>
        <p:nvPicPr>
          <p:cNvPr id="10" name="Picture 9" descr="space_time_einstein.jpg"/>
          <p:cNvPicPr>
            <a:picLocks noChangeAspect="1"/>
          </p:cNvPicPr>
          <p:nvPr/>
        </p:nvPicPr>
        <p:blipFill>
          <a:blip r:embed="rId4" cstate="print"/>
          <a:stretch>
            <a:fillRect/>
          </a:stretch>
        </p:blipFill>
        <p:spPr>
          <a:xfrm>
            <a:off x="6553200" y="1371600"/>
            <a:ext cx="2209800" cy="1861757"/>
          </a:xfrm>
          <a:prstGeom prst="rect">
            <a:avLst/>
          </a:prstGeom>
        </p:spPr>
      </p:pic>
      <p:sp>
        <p:nvSpPr>
          <p:cNvPr id="9" name="TextBox 8"/>
          <p:cNvSpPr txBox="1"/>
          <p:nvPr/>
        </p:nvSpPr>
        <p:spPr>
          <a:xfrm>
            <a:off x="381000" y="5334000"/>
            <a:ext cx="4648200" cy="1015663"/>
          </a:xfrm>
          <a:prstGeom prst="rect">
            <a:avLst/>
          </a:prstGeom>
          <a:noFill/>
          <a:ln w="25400">
            <a:solidFill>
              <a:srgbClr val="FF0000"/>
            </a:solidFill>
          </a:ln>
        </p:spPr>
        <p:txBody>
          <a:bodyPr wrap="square" rtlCol="0">
            <a:spAutoFit/>
          </a:bodyPr>
          <a:lstStyle/>
          <a:p>
            <a:pPr>
              <a:buNone/>
            </a:pPr>
            <a:r>
              <a:rPr lang="it-IT" sz="2000" dirty="0" smtClean="0"/>
              <a:t>&gt;&gt; L’effetto che vogliamo rivelare è molto più piccolo delle tipiche fluttuazioni di posizione del suolo (≈</a:t>
            </a:r>
            <a:r>
              <a:rPr lang="it-IT" sz="2000" dirty="0" smtClean="0">
                <a:solidFill>
                  <a:srgbClr val="FF0000"/>
                </a:solidFill>
              </a:rPr>
              <a:t>10</a:t>
            </a:r>
            <a:r>
              <a:rPr lang="it-IT" sz="2000" baseline="30000" dirty="0" smtClean="0">
                <a:solidFill>
                  <a:srgbClr val="FF0000"/>
                </a:solidFill>
              </a:rPr>
              <a:t>-7</a:t>
            </a:r>
            <a:r>
              <a:rPr lang="it-IT" sz="2000" dirty="0" smtClean="0">
                <a:solidFill>
                  <a:srgbClr val="FF0000"/>
                </a:solidFill>
              </a:rPr>
              <a:t>m</a:t>
            </a:r>
            <a:r>
              <a:rPr lang="it-IT" sz="2000" dirty="0" smtClean="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it-IT" sz="4900" dirty="0" smtClean="0"/>
              <a:t>Rivelatori di onde gravitazionali</a:t>
            </a:r>
            <a:endParaRPr lang="it-IT" dirty="0"/>
          </a:p>
        </p:txBody>
      </p:sp>
      <p:sp>
        <p:nvSpPr>
          <p:cNvPr id="3" name="Content Placeholder 2"/>
          <p:cNvSpPr>
            <a:spLocks noGrp="1"/>
          </p:cNvSpPr>
          <p:nvPr>
            <p:ph idx="1"/>
          </p:nvPr>
        </p:nvSpPr>
        <p:spPr>
          <a:xfrm>
            <a:off x="457200" y="1036637"/>
            <a:ext cx="8458200" cy="4525963"/>
          </a:xfrm>
        </p:spPr>
        <p:txBody>
          <a:bodyPr>
            <a:normAutofit/>
          </a:bodyPr>
          <a:lstStyle/>
          <a:p>
            <a:r>
              <a:rPr lang="it-IT" sz="1800" dirty="0" smtClean="0"/>
              <a:t>Lo </a:t>
            </a:r>
            <a:r>
              <a:rPr lang="it-IT" sz="1800" dirty="0" smtClean="0"/>
              <a:t>schema di principio è quello dell’interferometro di Michelson nel quale si confrontano i cammini ottici di due raggi di luce </a:t>
            </a:r>
            <a:r>
              <a:rPr lang="it-IT" sz="1800" dirty="0" smtClean="0"/>
              <a:t>laser.</a:t>
            </a:r>
          </a:p>
          <a:p>
            <a:r>
              <a:rPr lang="it-IT" sz="1800" dirty="0" smtClean="0"/>
              <a:t>La luce di un laser (25W) è divisa in due fasci coerenti che percorrono due cavità ottiche lunghe qualche km, delimitate da specchi sospesi. All’uscita dalle cavità i due fasci si ricombinano e la loro “figura di interferenza” è osservata su un fotodiodo.</a:t>
            </a:r>
          </a:p>
          <a:p>
            <a:r>
              <a:rPr lang="it-IT" sz="1800" dirty="0" smtClean="0"/>
              <a:t>Il passaggio di un’Onda Gravitazionle produrrebbe una variazione di lunghezza dei due bracci, dunque una variazione del segnale di luce sul fotodiodo. </a:t>
            </a:r>
            <a:endParaRPr lang="it-IT" sz="1800" dirty="0" smtClean="0"/>
          </a:p>
          <a:p>
            <a:pPr>
              <a:buNone/>
            </a:pPr>
            <a:r>
              <a:rPr lang="it-IT" sz="1800" dirty="0" smtClean="0">
                <a:effectLst>
                  <a:outerShdw blurRad="38100" dist="38100" dir="2700000" algn="tl">
                    <a:srgbClr val="000000">
                      <a:alpha val="43137"/>
                    </a:srgbClr>
                  </a:outerShdw>
                </a:effectLst>
              </a:rPr>
              <a:t>       I </a:t>
            </a:r>
            <a:r>
              <a:rPr lang="it-IT" sz="1800" dirty="0" smtClean="0">
                <a:effectLst>
                  <a:outerShdw blurRad="38100" dist="38100" dir="2700000" algn="tl">
                    <a:srgbClr val="000000">
                      <a:alpha val="43137"/>
                    </a:srgbClr>
                  </a:outerShdw>
                </a:effectLst>
              </a:rPr>
              <a:t>rivelatori esistenti sono sensibili a segnali gravitazionali nella banda di frequenze audio: da</a:t>
            </a:r>
            <a:r>
              <a:rPr lang="it-IT" sz="1800" dirty="0" smtClean="0"/>
              <a:t> </a:t>
            </a:r>
            <a:r>
              <a:rPr lang="it-IT" sz="1800" dirty="0" smtClean="0">
                <a:solidFill>
                  <a:srgbClr val="0000FF"/>
                </a:solidFill>
                <a:effectLst>
                  <a:outerShdw blurRad="38100" dist="38100" dir="2700000" algn="tl">
                    <a:srgbClr val="000000">
                      <a:alpha val="43137"/>
                    </a:srgbClr>
                  </a:outerShdw>
                </a:effectLst>
              </a:rPr>
              <a:t>10Hz a </a:t>
            </a:r>
            <a:r>
              <a:rPr lang="it-IT" sz="1800" dirty="0" smtClean="0">
                <a:solidFill>
                  <a:srgbClr val="0000FF"/>
                </a:solidFill>
                <a:effectLst>
                  <a:outerShdw blurRad="38100" dist="38100" dir="2700000" algn="tl">
                    <a:srgbClr val="000000">
                      <a:alpha val="43137"/>
                    </a:srgbClr>
                  </a:outerShdw>
                </a:effectLst>
              </a:rPr>
              <a:t>10kHz.</a:t>
            </a:r>
            <a:endParaRPr lang="it-IT" sz="1800" dirty="0" smtClean="0">
              <a:solidFill>
                <a:srgbClr val="0000FF"/>
              </a:solidFill>
              <a:effectLst>
                <a:outerShdw blurRad="38100" dist="38100" dir="2700000" algn="tl">
                  <a:srgbClr val="000000">
                    <a:alpha val="43137"/>
                  </a:srgbClr>
                </a:outerShdw>
              </a:effectLst>
            </a:endParaRPr>
          </a:p>
          <a:p>
            <a:endParaRPr lang="it-IT"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pic>
        <p:nvPicPr>
          <p:cNvPr id="6" name="Immagine 13" descr="schema Michelson.png"/>
          <p:cNvPicPr>
            <a:picLocks noChangeAspect="1"/>
          </p:cNvPicPr>
          <p:nvPr/>
        </p:nvPicPr>
        <p:blipFill>
          <a:blip r:embed="rId2" cstate="print"/>
          <a:srcRect r="907" b="29747"/>
          <a:stretch>
            <a:fillRect/>
          </a:stretch>
        </p:blipFill>
        <p:spPr>
          <a:xfrm>
            <a:off x="1828800" y="3711613"/>
            <a:ext cx="5665147" cy="2841587"/>
          </a:xfrm>
          <a:prstGeom prst="rect">
            <a:avLst/>
          </a:prstGeom>
          <a:ln>
            <a:solidFill>
              <a:schemeClr val="bg1">
                <a:lumMod val="65000"/>
              </a:schemeClr>
            </a:solidFill>
          </a:ln>
        </p:spPr>
      </p:pic>
      <p:sp>
        <p:nvSpPr>
          <p:cNvPr id="2049" name="Music"/>
          <p:cNvSpPr>
            <a:spLocks noEditPoints="1" noChangeArrowheads="1"/>
          </p:cNvSpPr>
          <p:nvPr/>
        </p:nvSpPr>
        <p:spPr bwMode="auto">
          <a:xfrm>
            <a:off x="304800" y="3124200"/>
            <a:ext cx="447675" cy="676275"/>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0000"/>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ph idx="1"/>
          </p:nvPr>
        </p:nvGraphicFramePr>
        <p:xfrm>
          <a:off x="0" y="298451"/>
          <a:ext cx="9144000" cy="6102349"/>
        </p:xfrm>
        <a:graphic>
          <a:graphicData uri="http://schemas.openxmlformats.org/presentationml/2006/ole">
            <p:oleObj spid="_x0000_s1026" name="Photo Editor Photo" r:id="rId3" imgW="7621064" imgH="5087060" progId="">
              <p:embed/>
            </p:oleObj>
          </a:graphicData>
        </a:graphic>
      </p:graphicFrame>
      <p:sp>
        <p:nvSpPr>
          <p:cNvPr id="2" name="Title 1"/>
          <p:cNvSpPr>
            <a:spLocks noGrp="1"/>
          </p:cNvSpPr>
          <p:nvPr>
            <p:ph type="title"/>
          </p:nvPr>
        </p:nvSpPr>
        <p:spPr>
          <a:xfrm>
            <a:off x="457200" y="381000"/>
            <a:ext cx="8229600" cy="1143000"/>
          </a:xfrm>
        </p:spPr>
        <p:txBody>
          <a:bodyPr>
            <a:normAutofit fontScale="90000"/>
          </a:bodyPr>
          <a:lstStyle/>
          <a:p>
            <a:r>
              <a:rPr lang="it-IT" sz="5300" dirty="0" smtClean="0"/>
              <a:t>Virgo: </a:t>
            </a:r>
            <a:r>
              <a:rPr lang="it-IT" dirty="0" smtClean="0"/>
              <a:t>un interferometro per onde gravitazionali</a:t>
            </a:r>
            <a:endParaRPr lang="it-IT"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sp>
        <p:nvSpPr>
          <p:cNvPr id="6" name="TextBox 5"/>
          <p:cNvSpPr txBox="1"/>
          <p:nvPr/>
        </p:nvSpPr>
        <p:spPr>
          <a:xfrm>
            <a:off x="2445050" y="2644914"/>
            <a:ext cx="6698950" cy="707886"/>
          </a:xfrm>
          <a:prstGeom prst="rect">
            <a:avLst/>
          </a:prstGeom>
          <a:noFill/>
        </p:spPr>
        <p:txBody>
          <a:bodyPr wrap="square" rtlCol="0">
            <a:spAutoFit/>
          </a:bodyPr>
          <a:lstStyle/>
          <a:p>
            <a:endParaRPr lang="it-IT" sz="2000" b="1" dirty="0" smtClean="0"/>
          </a:p>
          <a:p>
            <a:pPr>
              <a:buFont typeface="Arial" pitchFamily="34" charset="0"/>
              <a:buChar char="•"/>
            </a:pPr>
            <a:r>
              <a:rPr lang="it-IT" sz="2000" b="1" dirty="0" smtClean="0"/>
              <a:t> Due bracci perpendicolari lunghi 3 km</a:t>
            </a:r>
          </a:p>
        </p:txBody>
      </p:sp>
      <p:sp>
        <p:nvSpPr>
          <p:cNvPr id="7" name="TextBox 6"/>
          <p:cNvSpPr txBox="1"/>
          <p:nvPr/>
        </p:nvSpPr>
        <p:spPr>
          <a:xfrm>
            <a:off x="228600" y="5955268"/>
            <a:ext cx="8823762" cy="369332"/>
          </a:xfrm>
          <a:prstGeom prst="rect">
            <a:avLst/>
          </a:prstGeom>
          <a:solidFill>
            <a:srgbClr val="FFFF00"/>
          </a:solidFill>
        </p:spPr>
        <p:txBody>
          <a:bodyPr wrap="none" rtlCol="0">
            <a:spAutoFit/>
          </a:bodyPr>
          <a:lstStyle/>
          <a:p>
            <a:r>
              <a:rPr lang="it-IT" dirty="0" smtClean="0"/>
              <a:t>Rivelatori simili sono in funzione negli Stati UNITI (LIGO), Germania (GEO), Giappone (TAMA)</a:t>
            </a:r>
            <a:endParaRPr lang="it-IT" dirty="0"/>
          </a:p>
        </p:txBody>
      </p:sp>
      <p:sp>
        <p:nvSpPr>
          <p:cNvPr id="9" name="TextBox 8"/>
          <p:cNvSpPr txBox="1"/>
          <p:nvPr/>
        </p:nvSpPr>
        <p:spPr>
          <a:xfrm>
            <a:off x="381000" y="1654314"/>
            <a:ext cx="7765844" cy="1015663"/>
          </a:xfrm>
          <a:prstGeom prst="rect">
            <a:avLst/>
          </a:prstGeom>
          <a:noFill/>
        </p:spPr>
        <p:txBody>
          <a:bodyPr wrap="none" rtlCol="0">
            <a:spAutoFit/>
          </a:bodyPr>
          <a:lstStyle/>
          <a:p>
            <a:r>
              <a:rPr lang="it-IT" sz="2000" b="1" dirty="0" smtClean="0"/>
              <a:t>Il sito di Virgo, presso  Cascina (Pisa)</a:t>
            </a:r>
          </a:p>
          <a:p>
            <a:pPr>
              <a:buFont typeface="Arial" pitchFamily="34" charset="0"/>
              <a:buChar char="•"/>
            </a:pPr>
            <a:r>
              <a:rPr lang="it-IT" sz="2000" b="1" dirty="0" smtClean="0"/>
              <a:t> L’esperimento Virgo è una collaborazione INFN (Italy) e CNRS (France), </a:t>
            </a:r>
          </a:p>
          <a:p>
            <a:r>
              <a:rPr lang="it-IT" sz="2000" b="1" dirty="0" smtClean="0"/>
              <a:t>c</a:t>
            </a:r>
            <a:r>
              <a:rPr lang="it-IT" sz="2000" b="1" dirty="0" smtClean="0"/>
              <a:t>he comprende più di</a:t>
            </a:r>
            <a:r>
              <a:rPr lang="it-IT" sz="2000" b="1" dirty="0" smtClean="0"/>
              <a:t> </a:t>
            </a:r>
            <a:r>
              <a:rPr lang="it-IT" sz="2000" b="1" dirty="0" smtClean="0"/>
              <a:t>200 scienziati </a:t>
            </a:r>
            <a:endParaRPr lang="it-IT" sz="20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VIR-PIC-PIS-6300-030"/>
          <p:cNvPicPr>
            <a:picLocks noChangeAspect="1" noChangeArrowheads="1"/>
          </p:cNvPicPr>
          <p:nvPr/>
        </p:nvPicPr>
        <p:blipFill>
          <a:blip r:embed="rId2" cstate="print"/>
          <a:srcRect/>
          <a:stretch>
            <a:fillRect/>
          </a:stretch>
        </p:blipFill>
        <p:spPr>
          <a:xfrm>
            <a:off x="381000" y="2743200"/>
            <a:ext cx="4038600" cy="3230880"/>
          </a:xfrm>
          <a:prstGeom prst="rect">
            <a:avLst/>
          </a:prstGeom>
        </p:spPr>
      </p:pic>
      <p:sp>
        <p:nvSpPr>
          <p:cNvPr id="2" name="Title 1"/>
          <p:cNvSpPr>
            <a:spLocks noGrp="1"/>
          </p:cNvSpPr>
          <p:nvPr>
            <p:ph type="title"/>
          </p:nvPr>
        </p:nvSpPr>
        <p:spPr>
          <a:xfrm>
            <a:off x="457200" y="0"/>
            <a:ext cx="8229600" cy="1143000"/>
          </a:xfrm>
        </p:spPr>
        <p:txBody>
          <a:bodyPr/>
          <a:lstStyle/>
          <a:p>
            <a:r>
              <a:rPr lang="it-IT" dirty="0" smtClean="0"/>
              <a:t>Virgo, il sistema di vuoto</a:t>
            </a:r>
            <a:endParaRPr lang="it-IT" dirty="0"/>
          </a:p>
        </p:txBody>
      </p:sp>
      <p:sp>
        <p:nvSpPr>
          <p:cNvPr id="3" name="Content Placeholder 2"/>
          <p:cNvSpPr>
            <a:spLocks noGrp="1"/>
          </p:cNvSpPr>
          <p:nvPr>
            <p:ph idx="1"/>
          </p:nvPr>
        </p:nvSpPr>
        <p:spPr>
          <a:xfrm>
            <a:off x="457200" y="1112837"/>
            <a:ext cx="8686800" cy="4525963"/>
          </a:xfrm>
        </p:spPr>
        <p:txBody>
          <a:bodyPr>
            <a:normAutofit/>
          </a:bodyPr>
          <a:lstStyle/>
          <a:p>
            <a:r>
              <a:rPr lang="it-IT" sz="2000" dirty="0" smtClean="0"/>
              <a:t>I fasci laser viaggiano entro tubi in cui è fatto l’ultra-alto-vuoto (</a:t>
            </a:r>
            <a:r>
              <a:rPr lang="en-US" sz="2000" b="1" dirty="0" smtClean="0">
                <a:solidFill>
                  <a:srgbClr val="FF0000"/>
                </a:solidFill>
              </a:rPr>
              <a:t>10</a:t>
            </a:r>
            <a:r>
              <a:rPr lang="en-US" sz="2000" b="1" baseline="30000" dirty="0" smtClean="0">
                <a:solidFill>
                  <a:srgbClr val="FF0000"/>
                </a:solidFill>
              </a:rPr>
              <a:t>-12</a:t>
            </a:r>
            <a:r>
              <a:rPr lang="en-US" sz="2000" b="1" dirty="0" smtClean="0">
                <a:solidFill>
                  <a:srgbClr val="FF0000"/>
                </a:solidFill>
              </a:rPr>
              <a:t> bar</a:t>
            </a:r>
            <a:r>
              <a:rPr lang="it-IT" sz="2000" dirty="0" smtClean="0"/>
              <a:t>)</a:t>
            </a:r>
          </a:p>
          <a:p>
            <a:pPr>
              <a:buNone/>
            </a:pPr>
            <a:r>
              <a:rPr lang="it-IT" sz="2000" dirty="0" smtClean="0"/>
              <a:t>-	Per evitare fluttuazioni dell’indice di rifrazione,</a:t>
            </a:r>
          </a:p>
          <a:p>
            <a:pPr>
              <a:buNone/>
            </a:pPr>
            <a:r>
              <a:rPr lang="it-IT" sz="2000" dirty="0" smtClean="0"/>
              <a:t>-	assicura l’isolamento degli specchi da onde acustiche.</a:t>
            </a:r>
            <a:endParaRPr lang="it-IT"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pic>
        <p:nvPicPr>
          <p:cNvPr id="8" name="Picture 3" descr="VIR-PIC-PIS-3300-043"/>
          <p:cNvPicPr>
            <a:picLocks noChangeAspect="1" noChangeArrowheads="1"/>
          </p:cNvPicPr>
          <p:nvPr/>
        </p:nvPicPr>
        <p:blipFill>
          <a:blip r:embed="rId3" cstate="print"/>
          <a:srcRect/>
          <a:stretch>
            <a:fillRect/>
          </a:stretch>
        </p:blipFill>
        <p:spPr>
          <a:xfrm>
            <a:off x="4724400" y="2362200"/>
            <a:ext cx="4005262" cy="3203763"/>
          </a:xfrm>
          <a:prstGeom prst="rect">
            <a:avLst/>
          </a:prstGeom>
        </p:spPr>
      </p:pic>
      <p:sp>
        <p:nvSpPr>
          <p:cNvPr id="9" name="TextBox 8"/>
          <p:cNvSpPr txBox="1"/>
          <p:nvPr/>
        </p:nvSpPr>
        <p:spPr>
          <a:xfrm>
            <a:off x="5318216" y="5715000"/>
            <a:ext cx="3735190" cy="646331"/>
          </a:xfrm>
          <a:prstGeom prst="rect">
            <a:avLst/>
          </a:prstGeom>
          <a:noFill/>
          <a:ln>
            <a:solidFill>
              <a:schemeClr val="tx1">
                <a:lumMod val="50000"/>
                <a:lumOff val="50000"/>
              </a:schemeClr>
            </a:solidFill>
            <a:prstDash val="dash"/>
          </a:ln>
        </p:spPr>
        <p:txBody>
          <a:bodyPr wrap="none" rtlCol="0">
            <a:spAutoFit/>
          </a:bodyPr>
          <a:lstStyle/>
          <a:p>
            <a:r>
              <a:rPr lang="it-IT" dirty="0" smtClean="0"/>
              <a:t>6800 m</a:t>
            </a:r>
            <a:r>
              <a:rPr lang="it-IT" baseline="30000" dirty="0" smtClean="0"/>
              <a:t>3</a:t>
            </a:r>
            <a:r>
              <a:rPr lang="it-IT" dirty="0" smtClean="0"/>
              <a:t>, il volume di ultra-alto vuoto </a:t>
            </a:r>
          </a:p>
          <a:p>
            <a:r>
              <a:rPr lang="it-IT" dirty="0" smtClean="0"/>
              <a:t>più esteso in Europa</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lide Number Placeholder 3"/>
          <p:cNvSpPr>
            <a:spLocks noGrp="1"/>
          </p:cNvSpPr>
          <p:nvPr>
            <p:ph type="sldNum" sz="quarter" idx="12"/>
          </p:nvPr>
        </p:nvSpPr>
        <p:spPr>
          <a:xfrm>
            <a:off x="7001351" y="6522155"/>
            <a:ext cx="1803306" cy="335845"/>
          </a:xfrm>
        </p:spPr>
        <p:txBody>
          <a:bodyPr/>
          <a:lstStyle/>
          <a:p>
            <a:pPr>
              <a:defRPr/>
            </a:pPr>
            <a:fld id="{66DA18B4-BDA8-4FB3-B009-71583F9EBBE7}" type="slidenum">
              <a:rPr lang="en-US"/>
              <a:pPr>
                <a:defRPr/>
              </a:pPr>
              <a:t>6</a:t>
            </a:fld>
            <a:endParaRPr lang="en-US"/>
          </a:p>
        </p:txBody>
      </p:sp>
      <p:sp>
        <p:nvSpPr>
          <p:cNvPr id="44" name="Slide Number Placeholder 3"/>
          <p:cNvSpPr txBox="1">
            <a:spLocks/>
          </p:cNvSpPr>
          <p:nvPr/>
        </p:nvSpPr>
        <p:spPr>
          <a:xfrm>
            <a:off x="7001351" y="6421587"/>
            <a:ext cx="1610095" cy="420537"/>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66DA18B4-BDA8-4FB3-B009-71583F9EBBE7}"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45" name="Picture 1026" descr="SAscan2"/>
          <p:cNvPicPr>
            <a:picLocks noChangeAspect="1" noChangeArrowheads="1"/>
          </p:cNvPicPr>
          <p:nvPr/>
        </p:nvPicPr>
        <p:blipFill>
          <a:blip r:embed="rId3" cstate="print"/>
          <a:srcRect/>
          <a:stretch>
            <a:fillRect/>
          </a:stretch>
        </p:blipFill>
        <p:spPr bwMode="auto">
          <a:xfrm>
            <a:off x="7153751" y="669925"/>
            <a:ext cx="1990249" cy="6118225"/>
          </a:xfrm>
          <a:prstGeom prst="rect">
            <a:avLst/>
          </a:prstGeom>
          <a:solidFill>
            <a:schemeClr val="bg1"/>
          </a:solidFill>
          <a:ln w="9525">
            <a:noFill/>
            <a:miter lim="800000"/>
            <a:headEnd/>
            <a:tailEnd/>
          </a:ln>
        </p:spPr>
      </p:pic>
      <p:sp>
        <p:nvSpPr>
          <p:cNvPr id="46" name="Line 1027"/>
          <p:cNvSpPr>
            <a:spLocks noChangeShapeType="1"/>
          </p:cNvSpPr>
          <p:nvPr/>
        </p:nvSpPr>
        <p:spPr bwMode="auto">
          <a:xfrm>
            <a:off x="8157045" y="1133934"/>
            <a:ext cx="12076" cy="678991"/>
          </a:xfrm>
          <a:prstGeom prst="line">
            <a:avLst/>
          </a:prstGeom>
          <a:noFill/>
          <a:ln w="19050">
            <a:solidFill>
              <a:srgbClr val="FF3300"/>
            </a:solidFill>
            <a:round/>
            <a:headEnd/>
            <a:tailEnd/>
          </a:ln>
        </p:spPr>
        <p:txBody>
          <a:bodyPr wrap="none" anchor="ctr"/>
          <a:lstStyle/>
          <a:p>
            <a:endParaRPr lang="it-IT"/>
          </a:p>
        </p:txBody>
      </p:sp>
      <p:sp>
        <p:nvSpPr>
          <p:cNvPr id="47" name="Line 1028"/>
          <p:cNvSpPr>
            <a:spLocks noChangeShapeType="1"/>
          </p:cNvSpPr>
          <p:nvPr/>
        </p:nvSpPr>
        <p:spPr bwMode="auto">
          <a:xfrm>
            <a:off x="8190383" y="2162610"/>
            <a:ext cx="0" cy="259915"/>
          </a:xfrm>
          <a:prstGeom prst="line">
            <a:avLst/>
          </a:prstGeom>
          <a:noFill/>
          <a:ln w="19050">
            <a:solidFill>
              <a:srgbClr val="FF3300"/>
            </a:solidFill>
            <a:round/>
            <a:headEnd/>
            <a:tailEnd/>
          </a:ln>
        </p:spPr>
        <p:txBody>
          <a:bodyPr wrap="none" anchor="ctr"/>
          <a:lstStyle/>
          <a:p>
            <a:endParaRPr lang="it-IT"/>
          </a:p>
        </p:txBody>
      </p:sp>
      <p:sp>
        <p:nvSpPr>
          <p:cNvPr id="48" name="Line 1029"/>
          <p:cNvSpPr>
            <a:spLocks noChangeShapeType="1"/>
          </p:cNvSpPr>
          <p:nvPr/>
        </p:nvSpPr>
        <p:spPr bwMode="auto">
          <a:xfrm>
            <a:off x="8206258" y="2713802"/>
            <a:ext cx="0" cy="318323"/>
          </a:xfrm>
          <a:prstGeom prst="line">
            <a:avLst/>
          </a:prstGeom>
          <a:noFill/>
          <a:ln w="19050">
            <a:solidFill>
              <a:srgbClr val="FF3300"/>
            </a:solidFill>
            <a:round/>
            <a:headEnd/>
            <a:tailEnd/>
          </a:ln>
        </p:spPr>
        <p:txBody>
          <a:bodyPr wrap="none" anchor="ctr"/>
          <a:lstStyle/>
          <a:p>
            <a:endParaRPr lang="it-IT"/>
          </a:p>
        </p:txBody>
      </p:sp>
      <p:sp>
        <p:nvSpPr>
          <p:cNvPr id="49" name="Line 1030"/>
          <p:cNvSpPr>
            <a:spLocks noChangeShapeType="1"/>
          </p:cNvSpPr>
          <p:nvPr/>
        </p:nvSpPr>
        <p:spPr bwMode="auto">
          <a:xfrm>
            <a:off x="8228483" y="3414474"/>
            <a:ext cx="5367" cy="379651"/>
          </a:xfrm>
          <a:prstGeom prst="line">
            <a:avLst/>
          </a:prstGeom>
          <a:noFill/>
          <a:ln w="19050">
            <a:solidFill>
              <a:srgbClr val="FF3300"/>
            </a:solidFill>
            <a:round/>
            <a:headEnd/>
            <a:tailEnd/>
          </a:ln>
        </p:spPr>
        <p:txBody>
          <a:bodyPr wrap="none" anchor="ctr"/>
          <a:lstStyle/>
          <a:p>
            <a:endParaRPr lang="it-IT"/>
          </a:p>
        </p:txBody>
      </p:sp>
      <p:sp>
        <p:nvSpPr>
          <p:cNvPr id="50" name="Line 1031"/>
          <p:cNvSpPr>
            <a:spLocks noChangeShapeType="1"/>
          </p:cNvSpPr>
          <p:nvPr/>
        </p:nvSpPr>
        <p:spPr bwMode="auto">
          <a:xfrm>
            <a:off x="8250708" y="4173014"/>
            <a:ext cx="0" cy="230711"/>
          </a:xfrm>
          <a:prstGeom prst="line">
            <a:avLst/>
          </a:prstGeom>
          <a:noFill/>
          <a:ln w="19050">
            <a:solidFill>
              <a:srgbClr val="FF3300"/>
            </a:solidFill>
            <a:round/>
            <a:headEnd/>
            <a:tailEnd/>
          </a:ln>
        </p:spPr>
        <p:txBody>
          <a:bodyPr wrap="none" anchor="ctr"/>
          <a:lstStyle/>
          <a:p>
            <a:endParaRPr lang="it-IT"/>
          </a:p>
        </p:txBody>
      </p:sp>
      <p:sp>
        <p:nvSpPr>
          <p:cNvPr id="51" name="Line 1032"/>
          <p:cNvSpPr>
            <a:spLocks noChangeShapeType="1"/>
          </p:cNvSpPr>
          <p:nvPr/>
        </p:nvSpPr>
        <p:spPr bwMode="auto">
          <a:xfrm rot="48237">
            <a:off x="8277323" y="5029396"/>
            <a:ext cx="32202" cy="608902"/>
          </a:xfrm>
          <a:prstGeom prst="line">
            <a:avLst/>
          </a:prstGeom>
          <a:noFill/>
          <a:ln w="19050">
            <a:solidFill>
              <a:srgbClr val="FF3300"/>
            </a:solidFill>
            <a:round/>
            <a:headEnd/>
            <a:tailEnd/>
          </a:ln>
        </p:spPr>
        <p:txBody>
          <a:bodyPr wrap="none" anchor="ctr"/>
          <a:lstStyle/>
          <a:p>
            <a:endParaRPr lang="it-IT"/>
          </a:p>
        </p:txBody>
      </p:sp>
      <p:sp>
        <p:nvSpPr>
          <p:cNvPr id="54" name="Line 1035"/>
          <p:cNvSpPr>
            <a:spLocks noChangeShapeType="1"/>
          </p:cNvSpPr>
          <p:nvPr/>
        </p:nvSpPr>
        <p:spPr bwMode="auto">
          <a:xfrm flipV="1">
            <a:off x="8190383" y="6284238"/>
            <a:ext cx="0" cy="119736"/>
          </a:xfrm>
          <a:prstGeom prst="line">
            <a:avLst/>
          </a:prstGeom>
          <a:noFill/>
          <a:ln w="3175">
            <a:solidFill>
              <a:schemeClr val="tx1"/>
            </a:solidFill>
            <a:round/>
            <a:headEnd/>
            <a:tailEnd/>
          </a:ln>
        </p:spPr>
        <p:txBody>
          <a:bodyPr wrap="none" anchor="ctr"/>
          <a:lstStyle/>
          <a:p>
            <a:endParaRPr lang="it-IT"/>
          </a:p>
        </p:txBody>
      </p:sp>
      <p:sp>
        <p:nvSpPr>
          <p:cNvPr id="57" name="Line 1038"/>
          <p:cNvSpPr>
            <a:spLocks noChangeShapeType="1"/>
          </p:cNvSpPr>
          <p:nvPr/>
        </p:nvSpPr>
        <p:spPr bwMode="auto">
          <a:xfrm>
            <a:off x="8155458" y="6247397"/>
            <a:ext cx="73796" cy="61328"/>
          </a:xfrm>
          <a:prstGeom prst="line">
            <a:avLst/>
          </a:prstGeom>
          <a:noFill/>
          <a:ln w="6350">
            <a:solidFill>
              <a:schemeClr val="tx1"/>
            </a:solidFill>
            <a:round/>
            <a:headEnd/>
            <a:tailEnd/>
          </a:ln>
        </p:spPr>
        <p:txBody>
          <a:bodyPr wrap="none" anchor="ctr"/>
          <a:lstStyle/>
          <a:p>
            <a:endParaRPr lang="it-IT"/>
          </a:p>
        </p:txBody>
      </p:sp>
      <p:sp>
        <p:nvSpPr>
          <p:cNvPr id="58" name="Line 1039"/>
          <p:cNvSpPr>
            <a:spLocks noChangeShapeType="1"/>
          </p:cNvSpPr>
          <p:nvPr/>
        </p:nvSpPr>
        <p:spPr bwMode="auto">
          <a:xfrm>
            <a:off x="8212608" y="6296924"/>
            <a:ext cx="0" cy="46726"/>
          </a:xfrm>
          <a:prstGeom prst="line">
            <a:avLst/>
          </a:prstGeom>
          <a:noFill/>
          <a:ln w="3175">
            <a:solidFill>
              <a:schemeClr val="tx1"/>
            </a:solidFill>
            <a:round/>
            <a:headEnd/>
            <a:tailEnd/>
          </a:ln>
        </p:spPr>
        <p:txBody>
          <a:bodyPr wrap="none" anchor="ctr"/>
          <a:lstStyle/>
          <a:p>
            <a:endParaRPr lang="it-IT"/>
          </a:p>
        </p:txBody>
      </p:sp>
      <p:sp>
        <p:nvSpPr>
          <p:cNvPr id="59" name="Line 1040"/>
          <p:cNvSpPr>
            <a:spLocks noChangeShapeType="1"/>
          </p:cNvSpPr>
          <p:nvPr/>
        </p:nvSpPr>
        <p:spPr bwMode="auto">
          <a:xfrm>
            <a:off x="8147521" y="6256922"/>
            <a:ext cx="73796" cy="61328"/>
          </a:xfrm>
          <a:prstGeom prst="line">
            <a:avLst/>
          </a:prstGeom>
          <a:noFill/>
          <a:ln w="6350">
            <a:solidFill>
              <a:schemeClr val="tx1"/>
            </a:solidFill>
            <a:round/>
            <a:headEnd/>
            <a:tailEnd/>
          </a:ln>
        </p:spPr>
        <p:txBody>
          <a:bodyPr wrap="none" anchor="ctr"/>
          <a:lstStyle/>
          <a:p>
            <a:endParaRPr lang="it-IT"/>
          </a:p>
        </p:txBody>
      </p:sp>
      <p:sp>
        <p:nvSpPr>
          <p:cNvPr id="62" name="Line 1043"/>
          <p:cNvSpPr>
            <a:spLocks noChangeShapeType="1"/>
          </p:cNvSpPr>
          <p:nvPr/>
        </p:nvSpPr>
        <p:spPr bwMode="auto">
          <a:xfrm>
            <a:off x="8444383" y="6243217"/>
            <a:ext cx="34885" cy="122657"/>
          </a:xfrm>
          <a:prstGeom prst="line">
            <a:avLst/>
          </a:prstGeom>
          <a:noFill/>
          <a:ln w="6350">
            <a:solidFill>
              <a:schemeClr val="tx1"/>
            </a:solidFill>
            <a:round/>
            <a:headEnd/>
            <a:tailEnd/>
          </a:ln>
        </p:spPr>
        <p:txBody>
          <a:bodyPr wrap="none" anchor="ctr"/>
          <a:lstStyle/>
          <a:p>
            <a:endParaRPr lang="it-IT"/>
          </a:p>
        </p:txBody>
      </p:sp>
      <p:sp>
        <p:nvSpPr>
          <p:cNvPr id="63" name="AutoShape 1044"/>
          <p:cNvSpPr>
            <a:spLocks noChangeArrowheads="1"/>
          </p:cNvSpPr>
          <p:nvPr/>
        </p:nvSpPr>
        <p:spPr bwMode="auto">
          <a:xfrm rot="5259763">
            <a:off x="7831482" y="5621145"/>
            <a:ext cx="78851" cy="104656"/>
          </a:xfrm>
          <a:prstGeom prst="flowChartMagneticDrum">
            <a:avLst/>
          </a:prstGeom>
          <a:solidFill>
            <a:schemeClr val="accent1"/>
          </a:solidFill>
          <a:ln w="9525">
            <a:solidFill>
              <a:schemeClr val="tx1"/>
            </a:solidFill>
            <a:round/>
            <a:headEnd/>
            <a:tailEnd/>
          </a:ln>
        </p:spPr>
        <p:txBody>
          <a:bodyPr wrap="none" anchor="ctr"/>
          <a:lstStyle/>
          <a:p>
            <a:endParaRPr lang="it-IT"/>
          </a:p>
        </p:txBody>
      </p:sp>
      <p:sp>
        <p:nvSpPr>
          <p:cNvPr id="64" name="AutoShape 1045"/>
          <p:cNvSpPr>
            <a:spLocks noChangeArrowheads="1"/>
          </p:cNvSpPr>
          <p:nvPr/>
        </p:nvSpPr>
        <p:spPr bwMode="auto">
          <a:xfrm rot="5259763">
            <a:off x="8625067" y="5544945"/>
            <a:ext cx="78851" cy="104656"/>
          </a:xfrm>
          <a:prstGeom prst="flowChartMagneticDrum">
            <a:avLst/>
          </a:prstGeom>
          <a:solidFill>
            <a:schemeClr val="accent1"/>
          </a:solidFill>
          <a:ln w="9525">
            <a:solidFill>
              <a:schemeClr val="tx1"/>
            </a:solidFill>
            <a:round/>
            <a:headEnd/>
            <a:tailEnd/>
          </a:ln>
        </p:spPr>
        <p:txBody>
          <a:bodyPr wrap="none" anchor="ctr"/>
          <a:lstStyle/>
          <a:p>
            <a:endParaRPr lang="it-IT"/>
          </a:p>
        </p:txBody>
      </p:sp>
      <p:sp>
        <p:nvSpPr>
          <p:cNvPr id="65" name="AutoShape 1046"/>
          <p:cNvSpPr>
            <a:spLocks noChangeArrowheads="1"/>
          </p:cNvSpPr>
          <p:nvPr/>
        </p:nvSpPr>
        <p:spPr bwMode="auto">
          <a:xfrm>
            <a:off x="8090338" y="5486400"/>
            <a:ext cx="63062" cy="131418"/>
          </a:xfrm>
          <a:prstGeom prst="flowChartMagneticDrum">
            <a:avLst/>
          </a:prstGeom>
          <a:solidFill>
            <a:schemeClr val="accent1"/>
          </a:solidFill>
          <a:ln w="9525">
            <a:solidFill>
              <a:schemeClr val="tx1"/>
            </a:solidFill>
            <a:round/>
            <a:headEnd/>
            <a:tailEnd/>
          </a:ln>
        </p:spPr>
        <p:txBody>
          <a:bodyPr wrap="none" anchor="ctr"/>
          <a:lstStyle/>
          <a:p>
            <a:endParaRPr lang="it-IT"/>
          </a:p>
        </p:txBody>
      </p:sp>
      <p:sp>
        <p:nvSpPr>
          <p:cNvPr id="66" name="Oval 1048"/>
          <p:cNvSpPr>
            <a:spLocks noChangeArrowheads="1"/>
          </p:cNvSpPr>
          <p:nvPr/>
        </p:nvSpPr>
        <p:spPr bwMode="auto">
          <a:xfrm rot="1952506">
            <a:off x="8144340" y="6275640"/>
            <a:ext cx="245539" cy="292039"/>
          </a:xfrm>
          <a:prstGeom prst="ellipse">
            <a:avLst/>
          </a:prstGeom>
          <a:solidFill>
            <a:srgbClr val="FFFF00"/>
          </a:solidFill>
          <a:ln w="9525">
            <a:solidFill>
              <a:schemeClr val="tx1"/>
            </a:solidFill>
            <a:round/>
            <a:headEnd/>
            <a:tailEnd/>
          </a:ln>
        </p:spPr>
        <p:txBody>
          <a:bodyPr wrap="none" anchor="ctr"/>
          <a:lstStyle/>
          <a:p>
            <a:endParaRPr lang="it-IT"/>
          </a:p>
        </p:txBody>
      </p:sp>
      <p:graphicFrame>
        <p:nvGraphicFramePr>
          <p:cNvPr id="68" name="Object 1024"/>
          <p:cNvGraphicFramePr>
            <a:graphicFrameLocks noChangeAspect="1"/>
          </p:cNvGraphicFramePr>
          <p:nvPr/>
        </p:nvGraphicFramePr>
        <p:xfrm>
          <a:off x="0" y="825500"/>
          <a:ext cx="1581150" cy="6032500"/>
        </p:xfrm>
        <a:graphic>
          <a:graphicData uri="http://schemas.openxmlformats.org/presentationml/2006/ole">
            <p:oleObj spid="_x0000_s18435" name="Photo Editor Photo" r:id="rId4" imgW="1123810" imgH="4114286" progId="">
              <p:embed/>
            </p:oleObj>
          </a:graphicData>
        </a:graphic>
      </p:graphicFrame>
      <p:grpSp>
        <p:nvGrpSpPr>
          <p:cNvPr id="84" name="Group 83"/>
          <p:cNvGrpSpPr/>
          <p:nvPr/>
        </p:nvGrpSpPr>
        <p:grpSpPr>
          <a:xfrm>
            <a:off x="611836" y="5454998"/>
            <a:ext cx="220046" cy="210268"/>
            <a:chOff x="723900" y="5032375"/>
            <a:chExt cx="260350" cy="228600"/>
          </a:xfrm>
        </p:grpSpPr>
        <p:grpSp>
          <p:nvGrpSpPr>
            <p:cNvPr id="83" name="Group 82"/>
            <p:cNvGrpSpPr/>
            <p:nvPr/>
          </p:nvGrpSpPr>
          <p:grpSpPr>
            <a:xfrm>
              <a:off x="723900" y="5032375"/>
              <a:ext cx="202494" cy="228600"/>
              <a:chOff x="723900" y="5032375"/>
              <a:chExt cx="202494" cy="228600"/>
            </a:xfrm>
          </p:grpSpPr>
          <p:sp>
            <p:nvSpPr>
              <p:cNvPr id="76" name="Oval 1054"/>
              <p:cNvSpPr>
                <a:spLocks noChangeArrowheads="1"/>
              </p:cNvSpPr>
              <p:nvPr/>
            </p:nvSpPr>
            <p:spPr bwMode="auto">
              <a:xfrm rot="10800000">
                <a:off x="723900" y="5032375"/>
                <a:ext cx="202494" cy="200025"/>
              </a:xfrm>
              <a:prstGeom prst="ellipse">
                <a:avLst/>
              </a:prstGeom>
              <a:solidFill>
                <a:srgbClr val="FFFF00"/>
              </a:solidFill>
              <a:ln w="6350">
                <a:solidFill>
                  <a:schemeClr val="tx1"/>
                </a:solidFill>
                <a:round/>
                <a:headEnd/>
                <a:tailEnd/>
              </a:ln>
            </p:spPr>
            <p:txBody>
              <a:bodyPr wrap="none" anchor="ctr"/>
              <a:lstStyle/>
              <a:p>
                <a:endParaRPr lang="it-IT"/>
              </a:p>
            </p:txBody>
          </p:sp>
          <p:sp>
            <p:nvSpPr>
              <p:cNvPr id="77" name="Line 1055"/>
              <p:cNvSpPr>
                <a:spLocks noChangeShapeType="1"/>
              </p:cNvSpPr>
              <p:nvPr/>
            </p:nvSpPr>
            <p:spPr bwMode="auto">
              <a:xfrm rot="10503799" flipH="1" flipV="1">
                <a:off x="796219" y="5224236"/>
                <a:ext cx="72319" cy="36739"/>
              </a:xfrm>
              <a:prstGeom prst="line">
                <a:avLst/>
              </a:prstGeom>
              <a:noFill/>
              <a:ln w="6350">
                <a:solidFill>
                  <a:schemeClr val="tx1"/>
                </a:solidFill>
                <a:round/>
                <a:headEnd/>
                <a:tailEnd/>
              </a:ln>
            </p:spPr>
            <p:txBody>
              <a:bodyPr wrap="none" anchor="ctr"/>
              <a:lstStyle/>
              <a:p>
                <a:endParaRPr lang="it-IT"/>
              </a:p>
            </p:txBody>
          </p:sp>
          <p:sp>
            <p:nvSpPr>
              <p:cNvPr id="78" name="Line 1056"/>
              <p:cNvSpPr>
                <a:spLocks noChangeShapeType="1"/>
              </p:cNvSpPr>
              <p:nvPr/>
            </p:nvSpPr>
            <p:spPr bwMode="auto">
              <a:xfrm rot="10800000" flipH="1" flipV="1">
                <a:off x="854075" y="5036457"/>
                <a:ext cx="72319" cy="36739"/>
              </a:xfrm>
              <a:prstGeom prst="line">
                <a:avLst/>
              </a:prstGeom>
              <a:noFill/>
              <a:ln w="6350">
                <a:solidFill>
                  <a:schemeClr val="tx1"/>
                </a:solidFill>
                <a:round/>
                <a:headEnd/>
                <a:tailEnd/>
              </a:ln>
            </p:spPr>
            <p:txBody>
              <a:bodyPr wrap="none" anchor="ctr"/>
              <a:lstStyle/>
              <a:p>
                <a:endParaRPr lang="it-IT"/>
              </a:p>
            </p:txBody>
          </p:sp>
        </p:grpSp>
        <p:sp>
          <p:nvSpPr>
            <p:cNvPr id="75" name="Oval 1057"/>
            <p:cNvSpPr>
              <a:spLocks noChangeArrowheads="1"/>
            </p:cNvSpPr>
            <p:nvPr/>
          </p:nvSpPr>
          <p:spPr bwMode="auto">
            <a:xfrm rot="10800000">
              <a:off x="781756" y="5060950"/>
              <a:ext cx="202494" cy="200025"/>
            </a:xfrm>
            <a:prstGeom prst="ellipse">
              <a:avLst/>
            </a:prstGeom>
            <a:solidFill>
              <a:srgbClr val="FFFF00"/>
            </a:solidFill>
            <a:ln w="6350">
              <a:solidFill>
                <a:schemeClr val="tx1"/>
              </a:solidFill>
              <a:round/>
              <a:headEnd/>
              <a:tailEnd/>
            </a:ln>
          </p:spPr>
          <p:txBody>
            <a:bodyPr wrap="none" anchor="ctr"/>
            <a:lstStyle/>
            <a:p>
              <a:endParaRPr lang="it-IT"/>
            </a:p>
          </p:txBody>
        </p:sp>
      </p:grpSp>
      <p:sp>
        <p:nvSpPr>
          <p:cNvPr id="70" name="Line 1058"/>
          <p:cNvSpPr>
            <a:spLocks noChangeShapeType="1"/>
          </p:cNvSpPr>
          <p:nvPr/>
        </p:nvSpPr>
        <p:spPr bwMode="auto">
          <a:xfrm flipV="1">
            <a:off x="609153" y="5165879"/>
            <a:ext cx="2683" cy="365049"/>
          </a:xfrm>
          <a:prstGeom prst="line">
            <a:avLst/>
          </a:prstGeom>
          <a:noFill/>
          <a:ln w="9525">
            <a:solidFill>
              <a:schemeClr val="tx1"/>
            </a:solidFill>
            <a:round/>
            <a:headEnd/>
            <a:tailEnd/>
          </a:ln>
        </p:spPr>
        <p:txBody>
          <a:bodyPr wrap="none" anchor="ctr"/>
          <a:lstStyle/>
          <a:p>
            <a:endParaRPr lang="it-IT"/>
          </a:p>
        </p:txBody>
      </p:sp>
      <p:sp>
        <p:nvSpPr>
          <p:cNvPr id="71" name="Line 1059"/>
          <p:cNvSpPr>
            <a:spLocks noChangeShapeType="1"/>
          </p:cNvSpPr>
          <p:nvPr/>
        </p:nvSpPr>
        <p:spPr bwMode="auto">
          <a:xfrm flipV="1">
            <a:off x="658798" y="5192163"/>
            <a:ext cx="2683" cy="365049"/>
          </a:xfrm>
          <a:prstGeom prst="line">
            <a:avLst/>
          </a:prstGeom>
          <a:noFill/>
          <a:ln w="9525">
            <a:solidFill>
              <a:schemeClr val="tx1"/>
            </a:solidFill>
            <a:round/>
            <a:headEnd/>
            <a:tailEnd/>
          </a:ln>
        </p:spPr>
        <p:txBody>
          <a:bodyPr wrap="none" anchor="ctr"/>
          <a:lstStyle/>
          <a:p>
            <a:endParaRPr lang="it-IT"/>
          </a:p>
        </p:txBody>
      </p:sp>
      <p:sp>
        <p:nvSpPr>
          <p:cNvPr id="72" name="Line 1060"/>
          <p:cNvSpPr>
            <a:spLocks noChangeShapeType="1"/>
          </p:cNvSpPr>
          <p:nvPr/>
        </p:nvSpPr>
        <p:spPr bwMode="auto">
          <a:xfrm flipV="1">
            <a:off x="827858" y="5192163"/>
            <a:ext cx="2683" cy="365049"/>
          </a:xfrm>
          <a:prstGeom prst="line">
            <a:avLst/>
          </a:prstGeom>
          <a:noFill/>
          <a:ln w="9525">
            <a:solidFill>
              <a:schemeClr val="tx1"/>
            </a:solidFill>
            <a:round/>
            <a:headEnd/>
            <a:tailEnd/>
          </a:ln>
        </p:spPr>
        <p:txBody>
          <a:bodyPr wrap="none" anchor="ctr"/>
          <a:lstStyle/>
          <a:p>
            <a:endParaRPr lang="it-IT"/>
          </a:p>
        </p:txBody>
      </p:sp>
      <p:sp>
        <p:nvSpPr>
          <p:cNvPr id="73" name="Line 1061"/>
          <p:cNvSpPr>
            <a:spLocks noChangeShapeType="1"/>
          </p:cNvSpPr>
          <p:nvPr/>
        </p:nvSpPr>
        <p:spPr bwMode="auto">
          <a:xfrm flipH="1">
            <a:off x="780896" y="5165879"/>
            <a:ext cx="1342" cy="313943"/>
          </a:xfrm>
          <a:prstGeom prst="line">
            <a:avLst/>
          </a:prstGeom>
          <a:noFill/>
          <a:ln w="9525">
            <a:solidFill>
              <a:schemeClr val="tx1"/>
            </a:solidFill>
            <a:round/>
            <a:headEnd/>
            <a:tailEnd/>
          </a:ln>
        </p:spPr>
        <p:txBody>
          <a:bodyPr wrap="none" anchor="ctr"/>
          <a:lstStyle/>
          <a:p>
            <a:endParaRPr lang="it-IT"/>
          </a:p>
        </p:txBody>
      </p:sp>
      <p:sp>
        <p:nvSpPr>
          <p:cNvPr id="80" name="Line 1049"/>
          <p:cNvSpPr>
            <a:spLocks noChangeShapeType="1"/>
          </p:cNvSpPr>
          <p:nvPr/>
        </p:nvSpPr>
        <p:spPr bwMode="auto">
          <a:xfrm>
            <a:off x="762000" y="5562600"/>
            <a:ext cx="7543800" cy="838200"/>
          </a:xfrm>
          <a:prstGeom prst="line">
            <a:avLst/>
          </a:prstGeom>
          <a:noFill/>
          <a:ln w="9525">
            <a:solidFill>
              <a:schemeClr val="tx1"/>
            </a:solidFill>
            <a:prstDash val="dash"/>
            <a:round/>
            <a:headEnd/>
            <a:tailEnd type="arrow" w="med" len="med"/>
          </a:ln>
        </p:spPr>
        <p:txBody>
          <a:bodyPr wrap="none" anchor="ctr"/>
          <a:lstStyle/>
          <a:p>
            <a:endParaRPr lang="it-IT"/>
          </a:p>
        </p:txBody>
      </p:sp>
      <p:sp>
        <p:nvSpPr>
          <p:cNvPr id="81" name="Line 1047"/>
          <p:cNvSpPr>
            <a:spLocks noChangeShapeType="1"/>
          </p:cNvSpPr>
          <p:nvPr/>
        </p:nvSpPr>
        <p:spPr bwMode="auto">
          <a:xfrm flipV="1">
            <a:off x="685800" y="762000"/>
            <a:ext cx="7467600" cy="990600"/>
          </a:xfrm>
          <a:prstGeom prst="line">
            <a:avLst/>
          </a:prstGeom>
          <a:noFill/>
          <a:ln w="9525">
            <a:solidFill>
              <a:schemeClr val="tx1"/>
            </a:solidFill>
            <a:prstDash val="dash"/>
            <a:round/>
            <a:headEnd/>
            <a:tailEnd/>
          </a:ln>
        </p:spPr>
        <p:txBody>
          <a:bodyPr wrap="none" anchor="ctr"/>
          <a:lstStyle/>
          <a:p>
            <a:endParaRPr lang="it-IT"/>
          </a:p>
        </p:txBody>
      </p:sp>
      <p:sp>
        <p:nvSpPr>
          <p:cNvPr id="82" name="Text Box 1063"/>
          <p:cNvSpPr txBox="1">
            <a:spLocks noChangeArrowheads="1"/>
          </p:cNvSpPr>
          <p:nvPr/>
        </p:nvSpPr>
        <p:spPr bwMode="auto">
          <a:xfrm>
            <a:off x="6705600" y="5791200"/>
            <a:ext cx="1924064" cy="830997"/>
          </a:xfrm>
          <a:prstGeom prst="rect">
            <a:avLst/>
          </a:prstGeom>
          <a:noFill/>
          <a:ln w="9525">
            <a:noFill/>
            <a:miter lim="800000"/>
            <a:headEnd/>
            <a:tailEnd/>
          </a:ln>
        </p:spPr>
        <p:txBody>
          <a:bodyPr wrap="square">
            <a:spAutoFit/>
          </a:bodyPr>
          <a:lstStyle/>
          <a:p>
            <a:pPr>
              <a:spcBef>
                <a:spcPct val="50000"/>
              </a:spcBef>
            </a:pPr>
            <a:r>
              <a:rPr lang="en-US" sz="2400" dirty="0" err="1"/>
              <a:t>specchio</a:t>
            </a:r>
            <a:r>
              <a:rPr lang="en-US" sz="2400" dirty="0"/>
              <a:t> </a:t>
            </a:r>
            <a:r>
              <a:rPr lang="en-US" sz="2400" dirty="0" err="1"/>
              <a:t>sospeso</a:t>
            </a:r>
            <a:endParaRPr lang="en-US" sz="2000" dirty="0"/>
          </a:p>
        </p:txBody>
      </p:sp>
      <p:sp>
        <p:nvSpPr>
          <p:cNvPr id="41" name="Title 1"/>
          <p:cNvSpPr txBox="1">
            <a:spLocks/>
          </p:cNvSpPr>
          <p:nvPr/>
        </p:nvSpPr>
        <p:spPr>
          <a:xfrm>
            <a:off x="-304800" y="0"/>
            <a:ext cx="9753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000" b="0" i="0" u="none" strike="noStrike" kern="1200" cap="none" spc="0" normalizeH="0" baseline="0" noProof="0" dirty="0" smtClean="0">
                <a:ln>
                  <a:noFill/>
                </a:ln>
                <a:solidFill>
                  <a:schemeClr val="tx1"/>
                </a:solidFill>
                <a:effectLst/>
                <a:uLnTx/>
                <a:uFillTx/>
                <a:latin typeface="+mj-lt"/>
                <a:ea typeface="+mj-ea"/>
                <a:cs typeface="+mj-cs"/>
              </a:rPr>
              <a:t>Virgo, l’isolamento</a:t>
            </a:r>
            <a:r>
              <a:rPr kumimoji="0" lang="it-IT" sz="4000" b="0" i="0" u="none" strike="noStrike" kern="1200" cap="none" spc="0" normalizeH="0" noProof="0" dirty="0" smtClean="0">
                <a:ln>
                  <a:noFill/>
                </a:ln>
                <a:solidFill>
                  <a:schemeClr val="tx1"/>
                </a:solidFill>
                <a:effectLst/>
                <a:uLnTx/>
                <a:uFillTx/>
                <a:latin typeface="+mj-lt"/>
                <a:ea typeface="+mj-ea"/>
                <a:cs typeface="+mj-cs"/>
              </a:rPr>
              <a:t> sismico </a:t>
            </a:r>
            <a:r>
              <a:rPr kumimoji="0" lang="it-IT" sz="4000" b="0" i="0" u="none" strike="noStrike" kern="1200" cap="none" spc="0" normalizeH="0" baseline="0" noProof="0" dirty="0" smtClean="0">
                <a:ln>
                  <a:noFill/>
                </a:ln>
                <a:solidFill>
                  <a:schemeClr val="tx1"/>
                </a:solidFill>
                <a:effectLst/>
                <a:uLnTx/>
                <a:uFillTx/>
                <a:latin typeface="+mj-lt"/>
                <a:ea typeface="+mj-ea"/>
                <a:cs typeface="+mj-cs"/>
              </a:rPr>
              <a:t>degli specchi</a:t>
            </a:r>
            <a:endParaRPr kumimoji="0" lang="it-IT" sz="4000" b="0" i="0" u="none" strike="noStrike" kern="1200" cap="none" spc="0" normalizeH="0" baseline="0" noProof="0" dirty="0">
              <a:ln>
                <a:noFill/>
              </a:ln>
              <a:solidFill>
                <a:schemeClr val="tx1"/>
              </a:solidFill>
              <a:effectLst/>
              <a:uLnTx/>
              <a:uFillTx/>
              <a:latin typeface="+mj-lt"/>
              <a:ea typeface="+mj-ea"/>
              <a:cs typeface="+mj-cs"/>
            </a:endParaRPr>
          </a:p>
        </p:txBody>
      </p:sp>
      <p:sp>
        <p:nvSpPr>
          <p:cNvPr id="86" name="Content Placeholder 2"/>
          <p:cNvSpPr txBox="1">
            <a:spLocks/>
          </p:cNvSpPr>
          <p:nvPr/>
        </p:nvSpPr>
        <p:spPr>
          <a:xfrm>
            <a:off x="1752600" y="1752600"/>
            <a:ext cx="5562600" cy="4525963"/>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La</a:t>
            </a:r>
            <a:r>
              <a:rPr kumimoji="0" lang="it-IT" sz="2000" b="0" i="0" u="none" strike="noStrike" kern="1200" cap="none" spc="0" normalizeH="0" noProof="0" dirty="0" smtClean="0">
                <a:ln>
                  <a:noFill/>
                </a:ln>
                <a:solidFill>
                  <a:schemeClr val="tx1"/>
                </a:solidFill>
                <a:effectLst/>
                <a:uLnTx/>
                <a:uFillTx/>
                <a:latin typeface="+mn-lt"/>
                <a:ea typeface="+mn-ea"/>
                <a:cs typeface="+mn-cs"/>
              </a:rPr>
              <a:t> vibrazione del suolo è ordini di grandezza più elevata degli effetti che si vogliono misurare.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it-IT" sz="2000" baseline="0" dirty="0" smtClean="0"/>
              <a:t>Gli</a:t>
            </a:r>
            <a:r>
              <a:rPr lang="it-IT" sz="2000" dirty="0" smtClean="0"/>
              <a:t> specchi sono sospesi a una serie di pendoli e molle verticali in cascata che assicurano l’attenuazione sismica necessaria per frequenze maggiori di 4Hz.</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Un sistema di controllo attivo della</a:t>
            </a:r>
            <a:r>
              <a:rPr kumimoji="0" lang="it-IT" sz="2000" b="0" i="0" u="none" strike="noStrike" kern="1200" cap="none" spc="0" normalizeH="0" noProof="0" dirty="0" smtClean="0">
                <a:ln>
                  <a:noFill/>
                </a:ln>
                <a:solidFill>
                  <a:schemeClr val="tx1"/>
                </a:solidFill>
                <a:effectLst/>
                <a:uLnTx/>
                <a:uFillTx/>
                <a:latin typeface="+mn-lt"/>
                <a:ea typeface="+mn-ea"/>
                <a:cs typeface="+mn-cs"/>
              </a:rPr>
              <a:t> sospensione consente di tenere l’interferometro sul punto di lavoro  (interferenza distruttiva) compensando derive termiche e gli effetti delle maree. </a:t>
            </a:r>
            <a:endParaRPr kumimoji="0" lang="it-IT"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advTm="15424"/>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igura_luceDiffusa_conModello.png"/>
          <p:cNvPicPr>
            <a:picLocks noChangeAspect="1"/>
          </p:cNvPicPr>
          <p:nvPr/>
        </p:nvPicPr>
        <p:blipFill>
          <a:blip r:embed="rId2" cstate="print"/>
          <a:stretch>
            <a:fillRect/>
          </a:stretch>
        </p:blipFill>
        <p:spPr>
          <a:xfrm>
            <a:off x="5178673" y="3581400"/>
            <a:ext cx="3965327" cy="3068030"/>
          </a:xfrm>
          <a:prstGeom prst="rect">
            <a:avLst/>
          </a:prstGeom>
        </p:spPr>
      </p:pic>
      <p:sp>
        <p:nvSpPr>
          <p:cNvPr id="2" name="Title 1"/>
          <p:cNvSpPr>
            <a:spLocks noGrp="1"/>
          </p:cNvSpPr>
          <p:nvPr>
            <p:ph type="title"/>
          </p:nvPr>
        </p:nvSpPr>
        <p:spPr>
          <a:xfrm>
            <a:off x="457200" y="76200"/>
            <a:ext cx="8229600" cy="1143000"/>
          </a:xfrm>
        </p:spPr>
        <p:txBody>
          <a:bodyPr>
            <a:normAutofit fontScale="90000"/>
          </a:bodyPr>
          <a:lstStyle/>
          <a:p>
            <a:r>
              <a:rPr lang="it-IT" dirty="0" smtClean="0"/>
              <a:t>L’effetto dei rumori acustico e vibrazionale</a:t>
            </a:r>
            <a:endParaRPr lang="it-IT" dirty="0"/>
          </a:p>
        </p:txBody>
      </p:sp>
      <p:sp>
        <p:nvSpPr>
          <p:cNvPr id="3" name="Content Placeholder 2"/>
          <p:cNvSpPr>
            <a:spLocks noGrp="1"/>
          </p:cNvSpPr>
          <p:nvPr>
            <p:ph idx="1"/>
          </p:nvPr>
        </p:nvSpPr>
        <p:spPr>
          <a:xfrm>
            <a:off x="76200" y="1447800"/>
            <a:ext cx="8686800" cy="4525963"/>
          </a:xfrm>
        </p:spPr>
        <p:txBody>
          <a:bodyPr>
            <a:normAutofit/>
          </a:bodyPr>
          <a:lstStyle/>
          <a:p>
            <a:r>
              <a:rPr lang="it-IT" sz="2400" dirty="0" smtClean="0"/>
              <a:t>Vibrazioni possono accoppiarsi all’interferometro seguendo altri percorsi:</a:t>
            </a:r>
            <a:endParaRPr lang="it-IT" sz="2000" dirty="0" smtClean="0">
              <a:solidFill>
                <a:srgbClr val="FF0000"/>
              </a:solidFill>
              <a:effectLst>
                <a:outerShdw blurRad="38100" dist="38100" dir="2700000" algn="tl">
                  <a:srgbClr val="000000">
                    <a:alpha val="43137"/>
                  </a:srgbClr>
                </a:outerShdw>
              </a:effectLst>
            </a:endParaRPr>
          </a:p>
          <a:p>
            <a:pPr lvl="1"/>
            <a:r>
              <a:rPr lang="it-IT" sz="2000" dirty="0" smtClean="0">
                <a:solidFill>
                  <a:srgbClr val="FF0000"/>
                </a:solidFill>
                <a:effectLst>
                  <a:outerShdw blurRad="38100" dist="38100" dir="2700000" algn="tl">
                    <a:srgbClr val="000000">
                      <a:alpha val="43137"/>
                    </a:srgbClr>
                  </a:outerShdw>
                </a:effectLst>
              </a:rPr>
              <a:t>Luce diffusa </a:t>
            </a:r>
            <a:r>
              <a:rPr lang="it-IT" sz="2000" dirty="0" smtClean="0"/>
              <a:t>da imperfezioni dalle ottiche che colpisce superfici esposte a vibrazioni e poi torna a ricombinarsi con il fascio principale: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r>
              <a:rPr lang="en-US" dirty="0" smtClean="0"/>
              <a:t>/13</a:t>
            </a:r>
            <a:endParaRPr lang="en-US" dirty="0"/>
          </a:p>
        </p:txBody>
      </p:sp>
      <p:sp>
        <p:nvSpPr>
          <p:cNvPr id="5" name="Footer Placeholder 4"/>
          <p:cNvSpPr>
            <a:spLocks noGrp="1"/>
          </p:cNvSpPr>
          <p:nvPr>
            <p:ph type="ftr" sz="quarter" idx="11"/>
          </p:nvPr>
        </p:nvSpPr>
        <p:spPr>
          <a:xfrm>
            <a:off x="0" y="6492875"/>
            <a:ext cx="6629400" cy="365125"/>
          </a:xfrm>
        </p:spPr>
        <p:txBody>
          <a:bodyPr/>
          <a:lstStyle/>
          <a:p>
            <a:r>
              <a:rPr lang="en-US" dirty="0" smtClean="0"/>
              <a:t>Irene Fiori – 39° </a:t>
            </a:r>
            <a:r>
              <a:rPr lang="en-US" dirty="0" err="1" smtClean="0"/>
              <a:t>Convegno</a:t>
            </a:r>
            <a:r>
              <a:rPr lang="en-US" dirty="0" smtClean="0"/>
              <a:t> </a:t>
            </a:r>
            <a:r>
              <a:rPr lang="en-US" dirty="0" err="1" smtClean="0"/>
              <a:t>della</a:t>
            </a:r>
            <a:r>
              <a:rPr lang="en-US" dirty="0" smtClean="0"/>
              <a:t> </a:t>
            </a:r>
            <a:r>
              <a:rPr lang="en-US" dirty="0" err="1" smtClean="0"/>
              <a:t>Associazione</a:t>
            </a:r>
            <a:r>
              <a:rPr lang="en-US" dirty="0" smtClean="0"/>
              <a:t> </a:t>
            </a:r>
            <a:r>
              <a:rPr lang="en-US" dirty="0" err="1" smtClean="0"/>
              <a:t>Italiana</a:t>
            </a:r>
            <a:r>
              <a:rPr lang="en-US" dirty="0" smtClean="0"/>
              <a:t> </a:t>
            </a:r>
            <a:r>
              <a:rPr lang="en-US" dirty="0" err="1" smtClean="0"/>
              <a:t>di</a:t>
            </a:r>
            <a:r>
              <a:rPr lang="en-US" dirty="0" smtClean="0"/>
              <a:t> </a:t>
            </a:r>
            <a:r>
              <a:rPr lang="en-US" dirty="0" err="1" smtClean="0"/>
              <a:t>Acustica</a:t>
            </a:r>
            <a:r>
              <a:rPr lang="en-US" dirty="0" smtClean="0"/>
              <a:t> – Roma, 4-6 </a:t>
            </a:r>
            <a:r>
              <a:rPr lang="en-US" dirty="0" err="1" smtClean="0"/>
              <a:t>Luglio</a:t>
            </a:r>
            <a:r>
              <a:rPr lang="en-US" dirty="0" smtClean="0"/>
              <a:t> 2012</a:t>
            </a:r>
            <a:endParaRPr lang="en-US" dirty="0"/>
          </a:p>
        </p:txBody>
      </p:sp>
      <p:pic>
        <p:nvPicPr>
          <p:cNvPr id="6" name="Immagine 14" descr="schema luce diffusa.png"/>
          <p:cNvPicPr/>
          <p:nvPr/>
        </p:nvPicPr>
        <p:blipFill>
          <a:blip r:embed="rId3" cstate="print"/>
          <a:srcRect b="30424"/>
          <a:stretch>
            <a:fillRect/>
          </a:stretch>
        </p:blipFill>
        <p:spPr>
          <a:xfrm>
            <a:off x="533400" y="4345987"/>
            <a:ext cx="4267200" cy="2054813"/>
          </a:xfrm>
          <a:prstGeom prst="rect">
            <a:avLst/>
          </a:prstGeom>
          <a:ln>
            <a:noFill/>
          </a:ln>
        </p:spPr>
      </p:pic>
      <p:sp>
        <p:nvSpPr>
          <p:cNvPr id="9" name="TextBox 8"/>
          <p:cNvSpPr txBox="1"/>
          <p:nvPr/>
        </p:nvSpPr>
        <p:spPr>
          <a:xfrm>
            <a:off x="4495800" y="3055203"/>
            <a:ext cx="4211257" cy="830997"/>
          </a:xfrm>
          <a:prstGeom prst="rect">
            <a:avLst/>
          </a:prstGeom>
          <a:noFill/>
        </p:spPr>
        <p:txBody>
          <a:bodyPr wrap="square" rtlCol="0">
            <a:spAutoFit/>
          </a:bodyPr>
          <a:lstStyle/>
          <a:p>
            <a:r>
              <a:rPr lang="it-IT" sz="1600" dirty="0" smtClean="0"/>
              <a:t>In Figura, esempio di misura in cui è introdotta artificialmente una vibrazione (nero),</a:t>
            </a:r>
          </a:p>
          <a:p>
            <a:r>
              <a:rPr lang="it-IT" sz="1600" dirty="0" smtClean="0"/>
              <a:t>confrontato con un modello (verde):</a:t>
            </a:r>
            <a:endParaRPr lang="it-IT" sz="1600" dirty="0"/>
          </a:p>
        </p:txBody>
      </p:sp>
      <p:sp>
        <p:nvSpPr>
          <p:cNvPr id="10" name="TextBox 9"/>
          <p:cNvSpPr txBox="1"/>
          <p:nvPr/>
        </p:nvSpPr>
        <p:spPr>
          <a:xfrm>
            <a:off x="457200" y="2958405"/>
            <a:ext cx="3352800" cy="1384995"/>
          </a:xfrm>
          <a:prstGeom prst="rect">
            <a:avLst/>
          </a:prstGeom>
          <a:noFill/>
        </p:spPr>
        <p:txBody>
          <a:bodyPr wrap="square" rtlCol="0">
            <a:spAutoFit/>
          </a:bodyPr>
          <a:lstStyle/>
          <a:p>
            <a:r>
              <a:rPr lang="it-IT" sz="1400" dirty="0" smtClean="0"/>
              <a:t>PER  motivi di controllo,</a:t>
            </a:r>
          </a:p>
          <a:p>
            <a:r>
              <a:rPr lang="it-IT" sz="1400" dirty="0" smtClean="0"/>
              <a:t>piccole frazioni del fascio Laser sono estratte dalle zone sotto vuoto e mandate attraverso componenti ottici posti su banchi esterni  (in-aria). Sono zone critiche per produzione di luce diffusa.</a:t>
            </a:r>
            <a:endParaRPr lang="it-IT" sz="1600" dirty="0"/>
          </a:p>
        </p:txBody>
      </p:sp>
      <p:cxnSp>
        <p:nvCxnSpPr>
          <p:cNvPr id="12" name="Straight Arrow Connector 11"/>
          <p:cNvCxnSpPr/>
          <p:nvPr/>
        </p:nvCxnSpPr>
        <p:spPr>
          <a:xfrm>
            <a:off x="2895600" y="4191000"/>
            <a:ext cx="609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udget_single_sources.png"/>
          <p:cNvPicPr>
            <a:picLocks noChangeAspect="1"/>
          </p:cNvPicPr>
          <p:nvPr/>
        </p:nvPicPr>
        <p:blipFill>
          <a:blip r:embed="rId2" cstate="print"/>
          <a:srcRect r="3464"/>
          <a:stretch>
            <a:fillRect/>
          </a:stretch>
        </p:blipFill>
        <p:spPr>
          <a:xfrm>
            <a:off x="3868396" y="2971800"/>
            <a:ext cx="5275603" cy="3733800"/>
          </a:xfrm>
          <a:prstGeom prst="rect">
            <a:avLst/>
          </a:prstGeom>
        </p:spPr>
      </p:pic>
      <p:sp>
        <p:nvSpPr>
          <p:cNvPr id="2" name="Title 1"/>
          <p:cNvSpPr>
            <a:spLocks noGrp="1"/>
          </p:cNvSpPr>
          <p:nvPr>
            <p:ph type="title"/>
          </p:nvPr>
        </p:nvSpPr>
        <p:spPr>
          <a:xfrm>
            <a:off x="457200" y="-76200"/>
            <a:ext cx="8229600" cy="1143000"/>
          </a:xfrm>
        </p:spPr>
        <p:txBody>
          <a:bodyPr/>
          <a:lstStyle/>
          <a:p>
            <a:r>
              <a:rPr lang="it-IT" dirty="0" smtClean="0"/>
              <a:t>Il rumore Acustico</a:t>
            </a:r>
            <a:endParaRPr lang="it-IT" dirty="0"/>
          </a:p>
        </p:txBody>
      </p:sp>
      <p:sp>
        <p:nvSpPr>
          <p:cNvPr id="3" name="Content Placeholder 2"/>
          <p:cNvSpPr>
            <a:spLocks noGrp="1"/>
          </p:cNvSpPr>
          <p:nvPr>
            <p:ph idx="1"/>
          </p:nvPr>
        </p:nvSpPr>
        <p:spPr>
          <a:xfrm>
            <a:off x="152400" y="1265237"/>
            <a:ext cx="8686800" cy="1477963"/>
          </a:xfrm>
        </p:spPr>
        <p:txBody>
          <a:bodyPr>
            <a:normAutofit fontScale="85000" lnSpcReduction="10000"/>
          </a:bodyPr>
          <a:lstStyle/>
          <a:p>
            <a:r>
              <a:rPr lang="it-IT" sz="2400" dirty="0" smtClean="0"/>
              <a:t>Il rumore acustico produce vibrazione delle superfici esposte alla luce diffusa</a:t>
            </a:r>
            <a:endParaRPr lang="it-IT" sz="2200" dirty="0" smtClean="0"/>
          </a:p>
          <a:p>
            <a:r>
              <a:rPr lang="it-IT" sz="2400" dirty="0" smtClean="0"/>
              <a:t>Sorgenti prossime all’interferometro: </a:t>
            </a:r>
          </a:p>
          <a:p>
            <a:pPr lvl="1"/>
            <a:r>
              <a:rPr lang="it-IT" sz="1800" dirty="0" smtClean="0"/>
              <a:t>numerose apparecchiature elettroniche raffreddate ad aria </a:t>
            </a:r>
          </a:p>
          <a:p>
            <a:pPr lvl="1"/>
            <a:r>
              <a:rPr lang="it-IT" sz="1800" dirty="0" smtClean="0"/>
              <a:t>Impianti di trattamento e distribuzione aria che assicurano condizioni costanti di temperatura e umidità</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sp>
        <p:nvSpPr>
          <p:cNvPr id="7" name="TextBox 6"/>
          <p:cNvSpPr txBox="1"/>
          <p:nvPr/>
        </p:nvSpPr>
        <p:spPr>
          <a:xfrm>
            <a:off x="304801" y="2819400"/>
            <a:ext cx="3886200" cy="3262432"/>
          </a:xfrm>
          <a:prstGeom prst="rect">
            <a:avLst/>
          </a:prstGeom>
          <a:noFill/>
        </p:spPr>
        <p:txBody>
          <a:bodyPr wrap="square" rtlCol="0">
            <a:spAutoFit/>
          </a:bodyPr>
          <a:lstStyle/>
          <a:p>
            <a:pPr>
              <a:buFont typeface="Arial" pitchFamily="34" charset="0"/>
              <a:buChar char="•"/>
            </a:pPr>
            <a:r>
              <a:rPr lang="it-IT" sz="2000" dirty="0" smtClean="0"/>
              <a:t> Più critiche le basse frequenze (&lt;100Hz) che sollecitano i banchi e le ottiche esterne alle frequenze proprie di risonanza meccanica</a:t>
            </a:r>
          </a:p>
          <a:p>
            <a:endParaRPr lang="it-IT" sz="800" dirty="0" smtClean="0"/>
          </a:p>
          <a:p>
            <a:pPr>
              <a:buFont typeface="Arial" pitchFamily="34" charset="0"/>
              <a:buChar char="•"/>
            </a:pPr>
            <a:r>
              <a:rPr lang="it-IT" sz="2000" dirty="0" smtClean="0"/>
              <a:t> Attenzione anche a frequenze infra-soniche che, in presenza di meccanismi non lineari possono introdurre disturbi nella banda di rivelazione.</a:t>
            </a:r>
            <a:endParaRPr lang="it-IT" dirty="0" smtClean="0"/>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gura_elicottero.png"/>
          <p:cNvPicPr>
            <a:picLocks noChangeAspect="1"/>
          </p:cNvPicPr>
          <p:nvPr/>
        </p:nvPicPr>
        <p:blipFill>
          <a:blip r:embed="rId3" cstate="print"/>
          <a:stretch>
            <a:fillRect/>
          </a:stretch>
        </p:blipFill>
        <p:spPr>
          <a:xfrm>
            <a:off x="2743200" y="2782504"/>
            <a:ext cx="6248400" cy="3770696"/>
          </a:xfrm>
          <a:prstGeom prst="rect">
            <a:avLst/>
          </a:prstGeom>
        </p:spPr>
      </p:pic>
      <p:sp>
        <p:nvSpPr>
          <p:cNvPr id="2" name="Title 1"/>
          <p:cNvSpPr>
            <a:spLocks noGrp="1"/>
          </p:cNvSpPr>
          <p:nvPr>
            <p:ph type="title"/>
          </p:nvPr>
        </p:nvSpPr>
        <p:spPr>
          <a:xfrm>
            <a:off x="457200" y="0"/>
            <a:ext cx="8229600" cy="1143000"/>
          </a:xfrm>
        </p:spPr>
        <p:txBody>
          <a:bodyPr/>
          <a:lstStyle/>
          <a:p>
            <a:r>
              <a:rPr lang="it-IT" dirty="0" smtClean="0"/>
              <a:t>Rumore Esterno / aereoplani</a:t>
            </a:r>
            <a:endParaRPr lang="it-IT" dirty="0"/>
          </a:p>
        </p:txBody>
      </p:sp>
      <p:sp>
        <p:nvSpPr>
          <p:cNvPr id="3" name="Content Placeholder 2"/>
          <p:cNvSpPr>
            <a:spLocks noGrp="1"/>
          </p:cNvSpPr>
          <p:nvPr>
            <p:ph idx="1"/>
          </p:nvPr>
        </p:nvSpPr>
        <p:spPr>
          <a:xfrm>
            <a:off x="152400" y="1112837"/>
            <a:ext cx="8763000" cy="4525963"/>
          </a:xfrm>
        </p:spPr>
        <p:txBody>
          <a:bodyPr>
            <a:normAutofit/>
          </a:bodyPr>
          <a:lstStyle/>
          <a:p>
            <a:r>
              <a:rPr lang="it-IT" sz="1800" dirty="0" smtClean="0"/>
              <a:t>All’epoca del progetto Virgo (1995) il rumore acustico da sorgenti esterne non fu considerato come potenziale problema, poichè si ritenne sarebbe stato sovrastato dal rumore generato dalle sorgenti interne agli edifici sperimentali.</a:t>
            </a:r>
          </a:p>
          <a:p>
            <a:r>
              <a:rPr lang="it-IT" sz="1800" dirty="0" smtClean="0"/>
              <a:t>Virgo è risultato sensibile al passaggio di aerei  ad elica a bassa quota (alcune decine di eventi  al giorno, della durata di qualche secondo).</a:t>
            </a:r>
          </a:p>
          <a:p>
            <a:pPr>
              <a:buNone/>
            </a:pPr>
            <a:endParaRPr lang="it-IT"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r>
              <a:rPr lang="en-US" dirty="0" smtClean="0"/>
              <a:t>/13</a:t>
            </a:r>
            <a:endParaRPr lang="en-US" dirty="0"/>
          </a:p>
        </p:txBody>
      </p:sp>
      <p:sp>
        <p:nvSpPr>
          <p:cNvPr id="5" name="Footer Placeholder 4"/>
          <p:cNvSpPr>
            <a:spLocks noGrp="1"/>
          </p:cNvSpPr>
          <p:nvPr>
            <p:ph type="ftr" sz="quarter" idx="11"/>
          </p:nvPr>
        </p:nvSpPr>
        <p:spPr/>
        <p:txBody>
          <a:bodyPr/>
          <a:lstStyle/>
          <a:p>
            <a:r>
              <a:rPr lang="en-US" dirty="0" smtClean="0"/>
              <a:t>Irene Fiori – 39° </a:t>
            </a:r>
            <a:r>
              <a:rPr lang="en-US" dirty="0" err="1" smtClean="0"/>
              <a:t>Convegno</a:t>
            </a:r>
            <a:r>
              <a:rPr lang="en-US" dirty="0" smtClean="0"/>
              <a:t> </a:t>
            </a:r>
            <a:r>
              <a:rPr lang="en-US" dirty="0" err="1" smtClean="0"/>
              <a:t>della</a:t>
            </a:r>
            <a:r>
              <a:rPr lang="en-US" dirty="0" smtClean="0"/>
              <a:t> </a:t>
            </a:r>
            <a:r>
              <a:rPr lang="en-US" dirty="0" err="1" smtClean="0"/>
              <a:t>Associazione</a:t>
            </a:r>
            <a:r>
              <a:rPr lang="en-US" dirty="0" smtClean="0"/>
              <a:t> </a:t>
            </a:r>
            <a:r>
              <a:rPr lang="en-US" dirty="0" err="1" smtClean="0"/>
              <a:t>Italiana</a:t>
            </a:r>
            <a:r>
              <a:rPr lang="en-US" dirty="0" smtClean="0"/>
              <a:t> </a:t>
            </a:r>
            <a:r>
              <a:rPr lang="en-US" dirty="0" err="1" smtClean="0"/>
              <a:t>di</a:t>
            </a:r>
            <a:r>
              <a:rPr lang="en-US" dirty="0" smtClean="0"/>
              <a:t> </a:t>
            </a:r>
            <a:r>
              <a:rPr lang="en-US" dirty="0" err="1" smtClean="0"/>
              <a:t>Acustica</a:t>
            </a:r>
            <a:r>
              <a:rPr lang="en-US" dirty="0" smtClean="0"/>
              <a:t> – Roma, 4-6 </a:t>
            </a:r>
            <a:r>
              <a:rPr lang="en-US" dirty="0" err="1" smtClean="0"/>
              <a:t>Luglio</a:t>
            </a:r>
            <a:r>
              <a:rPr lang="en-US" dirty="0" smtClean="0"/>
              <a:t> 2012</a:t>
            </a:r>
            <a:endParaRPr lang="en-US" dirty="0"/>
          </a:p>
        </p:txBody>
      </p:sp>
      <p:sp>
        <p:nvSpPr>
          <p:cNvPr id="7" name="TextBox 6"/>
          <p:cNvSpPr txBox="1"/>
          <p:nvPr/>
        </p:nvSpPr>
        <p:spPr>
          <a:xfrm>
            <a:off x="404109" y="2743200"/>
            <a:ext cx="3019737" cy="3785652"/>
          </a:xfrm>
          <a:prstGeom prst="rect">
            <a:avLst/>
          </a:prstGeom>
          <a:noFill/>
        </p:spPr>
        <p:txBody>
          <a:bodyPr wrap="none" rtlCol="0">
            <a:spAutoFit/>
          </a:bodyPr>
          <a:lstStyle/>
          <a:p>
            <a:r>
              <a:rPr lang="it-IT" sz="1600" dirty="0" smtClean="0"/>
              <a:t>“Sweep”  Doppler</a:t>
            </a:r>
          </a:p>
          <a:p>
            <a:r>
              <a:rPr lang="it-IT" sz="1600" dirty="0" smtClean="0"/>
              <a:t>al passaggio di un elicottero,</a:t>
            </a:r>
          </a:p>
          <a:p>
            <a:r>
              <a:rPr lang="it-IT" sz="1600" dirty="0" smtClean="0"/>
              <a:t>registrata da alcuni sensori </a:t>
            </a:r>
          </a:p>
          <a:p>
            <a:r>
              <a:rPr lang="it-IT" sz="1600" dirty="0" smtClean="0"/>
              <a:t>di monitoraggio ambientale </a:t>
            </a:r>
          </a:p>
          <a:p>
            <a:r>
              <a:rPr lang="it-IT" sz="1600" dirty="0" smtClean="0"/>
              <a:t>di Virgo, in funzionamento </a:t>
            </a:r>
          </a:p>
          <a:p>
            <a:r>
              <a:rPr lang="it-IT" sz="1600" dirty="0" smtClean="0"/>
              <a:t>continuo .</a:t>
            </a:r>
          </a:p>
          <a:p>
            <a:r>
              <a:rPr lang="it-IT" sz="1600" dirty="0" smtClean="0">
                <a:solidFill>
                  <a:srgbClr val="0000FF"/>
                </a:solidFill>
              </a:rPr>
              <a:t>Se non correttamente </a:t>
            </a:r>
          </a:p>
          <a:p>
            <a:r>
              <a:rPr lang="it-IT" sz="1600" dirty="0" smtClean="0">
                <a:solidFill>
                  <a:srgbClr val="0000FF"/>
                </a:solidFill>
              </a:rPr>
              <a:t>identificato potrebbe essere </a:t>
            </a:r>
          </a:p>
          <a:p>
            <a:r>
              <a:rPr lang="it-IT" sz="1600" dirty="0" smtClean="0">
                <a:solidFill>
                  <a:srgbClr val="0000FF"/>
                </a:solidFill>
              </a:rPr>
              <a:t>interpretato come un  falso</a:t>
            </a:r>
          </a:p>
          <a:p>
            <a:r>
              <a:rPr lang="it-IT" sz="1600" dirty="0" smtClean="0">
                <a:solidFill>
                  <a:srgbClr val="0000FF"/>
                </a:solidFill>
              </a:rPr>
              <a:t>segnale gravitazionale.</a:t>
            </a:r>
          </a:p>
          <a:p>
            <a:r>
              <a:rPr lang="it-IT" sz="1600" dirty="0" smtClean="0">
                <a:solidFill>
                  <a:srgbClr val="FF0000"/>
                </a:solidFill>
              </a:rPr>
              <a:t>Il segnale acustico è utilizzato </a:t>
            </a:r>
          </a:p>
          <a:p>
            <a:r>
              <a:rPr lang="it-IT" sz="1600" dirty="0" smtClean="0">
                <a:solidFill>
                  <a:srgbClr val="FF0000"/>
                </a:solidFill>
              </a:rPr>
              <a:t>per produrre un VETO  sul segnale</a:t>
            </a:r>
          </a:p>
          <a:p>
            <a:r>
              <a:rPr lang="it-IT" sz="1600" dirty="0" smtClean="0">
                <a:solidFill>
                  <a:srgbClr val="FF0000"/>
                </a:solidFill>
              </a:rPr>
              <a:t>dell’interferometro che quindi</a:t>
            </a:r>
          </a:p>
          <a:p>
            <a:r>
              <a:rPr lang="it-IT" sz="1600" dirty="0" smtClean="0">
                <a:solidFill>
                  <a:srgbClr val="FF0000"/>
                </a:solidFill>
              </a:rPr>
              <a:t>non è utilizzato per l’analisi. </a:t>
            </a:r>
          </a:p>
          <a:p>
            <a:endParaRPr lang="it-IT" sz="16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igura_AIA_proiezioneADRIA_aVirgo.png"/>
          <p:cNvPicPr>
            <a:picLocks noChangeAspect="1"/>
          </p:cNvPicPr>
          <p:nvPr/>
        </p:nvPicPr>
        <p:blipFill>
          <a:blip r:embed="rId3" cstate="print"/>
          <a:srcRect r="5567" b="3927"/>
          <a:stretch>
            <a:fillRect/>
          </a:stretch>
        </p:blipFill>
        <p:spPr>
          <a:xfrm>
            <a:off x="4849806" y="3200400"/>
            <a:ext cx="4294194" cy="3378095"/>
          </a:xfrm>
          <a:prstGeom prst="rect">
            <a:avLst/>
          </a:prstGeom>
        </p:spPr>
      </p:pic>
      <p:sp>
        <p:nvSpPr>
          <p:cNvPr id="2" name="Title 1"/>
          <p:cNvSpPr>
            <a:spLocks noGrp="1"/>
          </p:cNvSpPr>
          <p:nvPr>
            <p:ph type="title"/>
          </p:nvPr>
        </p:nvSpPr>
        <p:spPr>
          <a:xfrm>
            <a:off x="457200" y="152400"/>
            <a:ext cx="8229600" cy="1143000"/>
          </a:xfrm>
        </p:spPr>
        <p:txBody>
          <a:bodyPr>
            <a:normAutofit fontScale="90000"/>
          </a:bodyPr>
          <a:lstStyle/>
          <a:p>
            <a:r>
              <a:rPr lang="it-IT" dirty="0" smtClean="0"/>
              <a:t>Rumore Esterno / ipotesi di autodromo</a:t>
            </a:r>
            <a:endParaRPr lang="it-IT" dirty="0"/>
          </a:p>
        </p:txBody>
      </p:sp>
      <p:sp>
        <p:nvSpPr>
          <p:cNvPr id="3" name="Content Placeholder 2"/>
          <p:cNvSpPr>
            <a:spLocks noGrp="1"/>
          </p:cNvSpPr>
          <p:nvPr>
            <p:ph idx="1"/>
          </p:nvPr>
        </p:nvSpPr>
        <p:spPr>
          <a:xfrm>
            <a:off x="381000" y="1447800"/>
            <a:ext cx="8229600" cy="4525963"/>
          </a:xfrm>
        </p:spPr>
        <p:txBody>
          <a:bodyPr>
            <a:normAutofit/>
          </a:bodyPr>
          <a:lstStyle/>
          <a:p>
            <a:r>
              <a:rPr lang="it-IT" sz="1800" dirty="0" smtClean="0"/>
              <a:t>L’insediamento di particolari attività produttive può causare un aumento del rumore acustico al sito.</a:t>
            </a:r>
          </a:p>
          <a:p>
            <a:r>
              <a:rPr lang="it-IT" sz="1800" dirty="0" smtClean="0"/>
              <a:t>Valutato l’impatto acustico di un progetto di autodromo a 5km di distanza:</a:t>
            </a:r>
          </a:p>
          <a:p>
            <a:pPr>
              <a:buNone/>
            </a:pPr>
            <a:r>
              <a:rPr lang="it-IT" sz="1800" dirty="0" smtClean="0"/>
              <a:t>       Misure all’autodromo di  ADRIA, durante “Targa Tricolore Porche” 9-Ott-2011, misurata attenuazione livello sonoro medio e massimo in funzione della distanza, ed estrapolato livello atteso al sito di Virgo. </a:t>
            </a:r>
            <a:endParaRPr lang="it-IT"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grpSp>
        <p:nvGrpSpPr>
          <p:cNvPr id="17" name="Group 16"/>
          <p:cNvGrpSpPr/>
          <p:nvPr/>
        </p:nvGrpSpPr>
        <p:grpSpPr>
          <a:xfrm>
            <a:off x="-228600" y="3456801"/>
            <a:ext cx="4876800" cy="3130153"/>
            <a:chOff x="-228600" y="3456801"/>
            <a:chExt cx="4876800" cy="3130153"/>
          </a:xfrm>
        </p:grpSpPr>
        <p:pic>
          <p:nvPicPr>
            <p:cNvPr id="6" name="Picture 5" descr="figura_AIA_attenuazioneADRIA.png"/>
            <p:cNvPicPr>
              <a:picLocks noChangeAspect="1"/>
            </p:cNvPicPr>
            <p:nvPr/>
          </p:nvPicPr>
          <p:blipFill>
            <a:blip r:embed="rId4" cstate="print"/>
            <a:stretch>
              <a:fillRect/>
            </a:stretch>
          </p:blipFill>
          <p:spPr>
            <a:xfrm>
              <a:off x="762000" y="3505200"/>
              <a:ext cx="3886200" cy="2914650"/>
            </a:xfrm>
            <a:prstGeom prst="rect">
              <a:avLst/>
            </a:prstGeom>
          </p:spPr>
        </p:pic>
        <p:sp>
          <p:nvSpPr>
            <p:cNvPr id="7" name="TextBox 6"/>
            <p:cNvSpPr txBox="1"/>
            <p:nvPr/>
          </p:nvSpPr>
          <p:spPr>
            <a:xfrm>
              <a:off x="1524000" y="3886200"/>
              <a:ext cx="2834687" cy="738664"/>
            </a:xfrm>
            <a:prstGeom prst="rect">
              <a:avLst/>
            </a:prstGeom>
            <a:noFill/>
          </p:spPr>
          <p:txBody>
            <a:bodyPr wrap="none" rtlCol="0">
              <a:spAutoFit/>
            </a:bodyPr>
            <a:lstStyle/>
            <a:p>
              <a:r>
                <a:rPr lang="it-IT" dirty="0" smtClean="0">
                  <a:solidFill>
                    <a:srgbClr val="0000FF"/>
                  </a:solidFill>
                </a:rPr>
                <a:t>Blu: misure</a:t>
              </a:r>
              <a:r>
                <a:rPr lang="it-IT" dirty="0" smtClean="0"/>
                <a:t>, </a:t>
              </a:r>
              <a:r>
                <a:rPr lang="it-IT" dirty="0" smtClean="0">
                  <a:solidFill>
                    <a:srgbClr val="FF0000"/>
                  </a:solidFill>
                </a:rPr>
                <a:t>Rosso: modello </a:t>
              </a:r>
            </a:p>
            <a:p>
              <a:r>
                <a:rPr lang="it-IT" dirty="0" smtClean="0">
                  <a:solidFill>
                    <a:srgbClr val="FF0000"/>
                  </a:solidFill>
                </a:rPr>
                <a:t>(</a:t>
              </a:r>
              <a:r>
                <a:rPr lang="it-IT" sz="2400" dirty="0" smtClean="0">
                  <a:solidFill>
                    <a:srgbClr val="FF0000"/>
                  </a:solidFill>
                </a:rPr>
                <a:t>A</a:t>
              </a:r>
              <a:r>
                <a:rPr lang="it-IT" dirty="0" smtClean="0">
                  <a:solidFill>
                    <a:srgbClr val="FF0000"/>
                  </a:solidFill>
                </a:rPr>
                <a:t>div + </a:t>
              </a:r>
              <a:r>
                <a:rPr lang="it-IT" sz="2400" dirty="0" smtClean="0">
                  <a:solidFill>
                    <a:srgbClr val="FF0000"/>
                  </a:solidFill>
                </a:rPr>
                <a:t>A</a:t>
              </a:r>
              <a:r>
                <a:rPr lang="it-IT" dirty="0" smtClean="0">
                  <a:solidFill>
                    <a:srgbClr val="FF0000"/>
                  </a:solidFill>
                </a:rPr>
                <a:t>atm)</a:t>
              </a:r>
              <a:endParaRPr lang="it-IT" dirty="0">
                <a:solidFill>
                  <a:srgbClr val="FF0000"/>
                </a:solidFill>
              </a:endParaRPr>
            </a:p>
          </p:txBody>
        </p:sp>
        <p:sp>
          <p:nvSpPr>
            <p:cNvPr id="9" name="TextBox 8"/>
            <p:cNvSpPr txBox="1"/>
            <p:nvPr/>
          </p:nvSpPr>
          <p:spPr>
            <a:xfrm>
              <a:off x="1525915" y="6172200"/>
              <a:ext cx="2042547" cy="338554"/>
            </a:xfrm>
            <a:prstGeom prst="rect">
              <a:avLst/>
            </a:prstGeom>
            <a:solidFill>
              <a:schemeClr val="bg1"/>
            </a:solidFill>
          </p:spPr>
          <p:txBody>
            <a:bodyPr wrap="none" rtlCol="0">
              <a:spAutoFit/>
            </a:bodyPr>
            <a:lstStyle/>
            <a:p>
              <a:r>
                <a:rPr lang="it-IT" sz="1600" dirty="0" smtClean="0"/>
                <a:t>100                             1k</a:t>
              </a:r>
              <a:endParaRPr lang="it-IT" sz="1600" dirty="0"/>
            </a:p>
          </p:txBody>
        </p:sp>
        <p:sp>
          <p:nvSpPr>
            <p:cNvPr id="10" name="TextBox 9"/>
            <p:cNvSpPr txBox="1"/>
            <p:nvPr/>
          </p:nvSpPr>
          <p:spPr>
            <a:xfrm>
              <a:off x="762000" y="3581400"/>
              <a:ext cx="455638" cy="2523768"/>
            </a:xfrm>
            <a:prstGeom prst="rect">
              <a:avLst/>
            </a:prstGeom>
            <a:solidFill>
              <a:schemeClr val="bg1"/>
            </a:solidFill>
          </p:spPr>
          <p:txBody>
            <a:bodyPr wrap="none" rtlCol="0">
              <a:spAutoFit/>
            </a:bodyPr>
            <a:lstStyle/>
            <a:p>
              <a:pPr algn="r"/>
              <a:r>
                <a:rPr lang="it-IT" sz="1600" dirty="0" smtClean="0"/>
                <a:t>   0</a:t>
              </a:r>
            </a:p>
            <a:p>
              <a:pPr algn="r"/>
              <a:endParaRPr lang="it-IT" sz="1000" dirty="0" smtClean="0"/>
            </a:p>
            <a:p>
              <a:pPr algn="r"/>
              <a:r>
                <a:rPr lang="it-IT" sz="1600" dirty="0" smtClean="0"/>
                <a:t>-10</a:t>
              </a:r>
            </a:p>
            <a:p>
              <a:pPr algn="r"/>
              <a:endParaRPr lang="it-IT" sz="1200" dirty="0" smtClean="0"/>
            </a:p>
            <a:p>
              <a:pPr algn="r"/>
              <a:r>
                <a:rPr lang="it-IT" sz="1600" dirty="0" smtClean="0"/>
                <a:t>-20</a:t>
              </a:r>
            </a:p>
            <a:p>
              <a:pPr algn="r"/>
              <a:endParaRPr lang="it-IT" sz="1200" dirty="0" smtClean="0"/>
            </a:p>
            <a:p>
              <a:pPr algn="r"/>
              <a:r>
                <a:rPr lang="it-IT" sz="1600" dirty="0" smtClean="0"/>
                <a:t>-30</a:t>
              </a:r>
            </a:p>
            <a:p>
              <a:pPr algn="r"/>
              <a:endParaRPr lang="it-IT" sz="1200" dirty="0" smtClean="0"/>
            </a:p>
            <a:p>
              <a:pPr algn="r"/>
              <a:r>
                <a:rPr lang="it-IT" sz="1600" dirty="0" smtClean="0"/>
                <a:t>-40</a:t>
              </a:r>
            </a:p>
            <a:p>
              <a:pPr algn="r"/>
              <a:endParaRPr lang="it-IT" sz="1200" dirty="0" smtClean="0"/>
            </a:p>
            <a:p>
              <a:pPr algn="r"/>
              <a:r>
                <a:rPr lang="it-IT" sz="1600" dirty="0" smtClean="0"/>
                <a:t>-50</a:t>
              </a:r>
              <a:endParaRPr lang="it-IT" sz="1600" dirty="0"/>
            </a:p>
          </p:txBody>
        </p:sp>
        <p:sp>
          <p:nvSpPr>
            <p:cNvPr id="11" name="TextBox 10"/>
            <p:cNvSpPr txBox="1"/>
            <p:nvPr/>
          </p:nvSpPr>
          <p:spPr>
            <a:xfrm>
              <a:off x="-228600" y="4648200"/>
              <a:ext cx="1684435" cy="338554"/>
            </a:xfrm>
            <a:prstGeom prst="rect">
              <a:avLst/>
            </a:prstGeom>
            <a:noFill/>
            <a:scene3d>
              <a:camera prst="orthographicFront">
                <a:rot lat="0" lon="0" rev="5400000"/>
              </a:camera>
              <a:lightRig rig="threePt" dir="t"/>
            </a:scene3d>
          </p:spPr>
          <p:txBody>
            <a:bodyPr wrap="none" rtlCol="0">
              <a:spAutoFit/>
            </a:bodyPr>
            <a:lstStyle/>
            <a:p>
              <a:r>
                <a:rPr lang="it-IT" sz="1600" dirty="0" smtClean="0"/>
                <a:t>Attenuazione (dB)</a:t>
              </a:r>
              <a:endParaRPr lang="it-IT" sz="1600" dirty="0"/>
            </a:p>
          </p:txBody>
        </p:sp>
        <p:sp>
          <p:nvSpPr>
            <p:cNvPr id="12" name="TextBox 11"/>
            <p:cNvSpPr txBox="1"/>
            <p:nvPr/>
          </p:nvSpPr>
          <p:spPr>
            <a:xfrm>
              <a:off x="1905000" y="6248400"/>
              <a:ext cx="1433726" cy="338554"/>
            </a:xfrm>
            <a:prstGeom prst="rect">
              <a:avLst/>
            </a:prstGeom>
            <a:noFill/>
          </p:spPr>
          <p:txBody>
            <a:bodyPr wrap="none" rtlCol="0">
              <a:spAutoFit/>
            </a:bodyPr>
            <a:lstStyle/>
            <a:p>
              <a:r>
                <a:rPr lang="it-IT" sz="1600" dirty="0" smtClean="0"/>
                <a:t>Frequenza (Hz)</a:t>
              </a:r>
              <a:endParaRPr lang="it-IT" sz="1600" dirty="0"/>
            </a:p>
          </p:txBody>
        </p:sp>
        <p:sp>
          <p:nvSpPr>
            <p:cNvPr id="13" name="TextBox 12"/>
            <p:cNvSpPr txBox="1"/>
            <p:nvPr/>
          </p:nvSpPr>
          <p:spPr>
            <a:xfrm>
              <a:off x="1329742" y="3456801"/>
              <a:ext cx="2785058" cy="276999"/>
            </a:xfrm>
            <a:prstGeom prst="rect">
              <a:avLst/>
            </a:prstGeom>
            <a:solidFill>
              <a:schemeClr val="bg1"/>
            </a:solidFill>
          </p:spPr>
          <p:txBody>
            <a:bodyPr wrap="none" rtlCol="0">
              <a:spAutoFit/>
            </a:bodyPr>
            <a:lstStyle/>
            <a:p>
              <a:r>
                <a:rPr lang="it-IT" sz="1200" dirty="0" smtClean="0"/>
                <a:t>Attenuazione tra R1 (150m) e R2 (2300m)</a:t>
              </a:r>
              <a:endParaRPr lang="it-IT" sz="12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srcRect t="4319" b="19438"/>
          <a:stretch>
            <a:fillRect/>
          </a:stretch>
        </p:blipFill>
        <p:spPr bwMode="auto">
          <a:xfrm>
            <a:off x="0" y="-12753"/>
            <a:ext cx="4953000" cy="2832153"/>
          </a:xfrm>
          <a:prstGeom prst="rect">
            <a:avLst/>
          </a:prstGeom>
          <a:noFill/>
          <a:ln w="9525">
            <a:noFill/>
            <a:miter lim="800000"/>
            <a:headEnd/>
            <a:tailEnd/>
          </a:ln>
        </p:spPr>
      </p:pic>
      <p:sp>
        <p:nvSpPr>
          <p:cNvPr id="2" name="Title 1"/>
          <p:cNvSpPr>
            <a:spLocks noGrp="1"/>
          </p:cNvSpPr>
          <p:nvPr>
            <p:ph type="title"/>
          </p:nvPr>
        </p:nvSpPr>
        <p:spPr>
          <a:xfrm>
            <a:off x="0" y="-228600"/>
            <a:ext cx="8229600" cy="1143000"/>
          </a:xfrm>
        </p:spPr>
        <p:txBody>
          <a:bodyPr>
            <a:normAutofit fontScale="90000"/>
          </a:bodyPr>
          <a:lstStyle/>
          <a:p>
            <a:r>
              <a:rPr lang="it-IT" dirty="0" smtClean="0"/>
              <a:t>Rumore di Vibrazione / Parco Eolico</a:t>
            </a:r>
            <a:endParaRPr lang="it-IT" dirty="0"/>
          </a:p>
        </p:txBody>
      </p:sp>
      <p:sp>
        <p:nvSpPr>
          <p:cNvPr id="3" name="Content Placeholder 2"/>
          <p:cNvSpPr>
            <a:spLocks noGrp="1"/>
          </p:cNvSpPr>
          <p:nvPr>
            <p:ph idx="1"/>
          </p:nvPr>
        </p:nvSpPr>
        <p:spPr>
          <a:xfrm>
            <a:off x="152400" y="3246437"/>
            <a:ext cx="8763000" cy="4525963"/>
          </a:xfrm>
        </p:spPr>
        <p:txBody>
          <a:bodyPr>
            <a:normAutofit/>
          </a:bodyPr>
          <a:lstStyle/>
          <a:p>
            <a:r>
              <a:rPr lang="it-IT" sz="2000" dirty="0" smtClean="0"/>
              <a:t>Studi del rumore generato da un </a:t>
            </a:r>
          </a:p>
          <a:p>
            <a:pPr>
              <a:buNone/>
            </a:pPr>
            <a:r>
              <a:rPr lang="it-IT" sz="2000" dirty="0" smtClean="0"/>
              <a:t>parco eolico a 6km di distanza dal sito: </a:t>
            </a:r>
          </a:p>
          <a:p>
            <a:pPr lvl="1"/>
            <a:r>
              <a:rPr lang="it-IT" sz="1800" dirty="0" smtClean="0"/>
              <a:t>Una vibrazione del suolo persistente a 1.7Hz che diventa rilevante per velocità delle pale superiore a 15 giri/minuto, ovvero velocità del vento al rotore, 100m dal suolo, superiore a circa 8 m/s</a:t>
            </a:r>
          </a:p>
          <a:p>
            <a:pPr lvl="1"/>
            <a:r>
              <a:rPr lang="it-IT" sz="1800" dirty="0" smtClean="0"/>
              <a:t>Non di origine infrasonica: la frequenza del disturbo corrisponde al 1° modo vibrazionale della torre di sostegno, e non a frequenze di rotazione delle pale. </a:t>
            </a:r>
          </a:p>
          <a:p>
            <a:pPr lvl="1"/>
            <a:r>
              <a:rPr lang="it-IT" sz="1800" dirty="0" smtClean="0"/>
              <a:t>Scarsa attenuazione del segnale con la distanza, incompatibile con terreno alluvionale del sito, si può spiegare ipotizzando la propagazione attraverso rocce più dure presenti a 800m di profondità</a:t>
            </a:r>
            <a:r>
              <a:rPr lang="it-IT" sz="1400" dirty="0" smtClean="0"/>
              <a:t> </a:t>
            </a:r>
            <a:r>
              <a:rPr lang="it-IT" sz="1600" dirty="0" smtClean="0"/>
              <a:t> </a:t>
            </a:r>
            <a:r>
              <a:rPr lang="it-IT" sz="1400" b="1" dirty="0" smtClean="0"/>
              <a:t>[Saccorotti G. et al. BSSA 101, 568-578].</a:t>
            </a:r>
            <a:endParaRPr lang="it-IT" sz="1800" b="1" dirty="0" smtClean="0"/>
          </a:p>
          <a:p>
            <a:pPr lvl="1"/>
            <a:endParaRPr lang="it-IT" sz="18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pic>
        <p:nvPicPr>
          <p:cNvPr id="7" name="Picture 6" descr="figura_piccoTurbineNE.png"/>
          <p:cNvPicPr>
            <a:picLocks noChangeAspect="1"/>
          </p:cNvPicPr>
          <p:nvPr/>
        </p:nvPicPr>
        <p:blipFill>
          <a:blip r:embed="rId3" cstate="print"/>
          <a:stretch>
            <a:fillRect/>
          </a:stretch>
        </p:blipFill>
        <p:spPr>
          <a:xfrm>
            <a:off x="5038631" y="869386"/>
            <a:ext cx="3897963" cy="301681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it-IT" dirty="0" smtClean="0"/>
              <a:t>Rimedi adottati e previsti</a:t>
            </a:r>
            <a:endParaRPr lang="it-IT" dirty="0"/>
          </a:p>
        </p:txBody>
      </p:sp>
      <p:sp>
        <p:nvSpPr>
          <p:cNvPr id="3" name="Content Placeholder 2"/>
          <p:cNvSpPr>
            <a:spLocks noGrp="1"/>
          </p:cNvSpPr>
          <p:nvPr>
            <p:ph idx="1"/>
          </p:nvPr>
        </p:nvSpPr>
        <p:spPr>
          <a:xfrm>
            <a:off x="152400" y="1143000"/>
            <a:ext cx="8763000" cy="4724400"/>
          </a:xfrm>
        </p:spPr>
        <p:txBody>
          <a:bodyPr>
            <a:noAutofit/>
          </a:bodyPr>
          <a:lstStyle/>
          <a:p>
            <a:r>
              <a:rPr lang="it-IT" sz="2000" dirty="0" smtClean="0"/>
              <a:t>Sono in corso modifiche del rivelatore Virgo per aumentarne la sensibilità di circa 10 volte, e giungere ad una probabilità molto elevata di rivelare onde gravitazionali</a:t>
            </a:r>
            <a:r>
              <a:rPr lang="it-IT" sz="2000" dirty="0" smtClean="0">
                <a:solidFill>
                  <a:srgbClr val="0000FF"/>
                </a:solidFill>
                <a:effectLst>
                  <a:outerShdw blurRad="38100" dist="38100" dir="2700000" algn="tl">
                    <a:srgbClr val="000000">
                      <a:alpha val="43137"/>
                    </a:srgbClr>
                  </a:outerShdw>
                </a:effectLst>
              </a:rPr>
              <a:t>:   &gt;&gt; “Advanced Virgo” entrerà in funzione nel 2015.</a:t>
            </a:r>
          </a:p>
          <a:p>
            <a:r>
              <a:rPr lang="it-IT" sz="2000" dirty="0" smtClean="0">
                <a:solidFill>
                  <a:srgbClr val="FF0000"/>
                </a:solidFill>
              </a:rPr>
              <a:t>Prioritario ridurre l’impatto del rumore acustico/vibrazionale sul nuovo rivelatore.</a:t>
            </a:r>
            <a:endParaRPr lang="it-IT" sz="2000" dirty="0" smtClean="0"/>
          </a:p>
          <a:p>
            <a:endParaRPr lang="it-IT" sz="2000" dirty="0" smtClean="0"/>
          </a:p>
          <a:p>
            <a:endParaRPr lang="it-IT" sz="2000" dirty="0" smtClean="0"/>
          </a:p>
          <a:p>
            <a:endParaRPr lang="it-IT" sz="2000" dirty="0" smtClean="0"/>
          </a:p>
          <a:p>
            <a:endParaRPr lang="it-IT" sz="2000" dirty="0" smtClean="0"/>
          </a:p>
          <a:p>
            <a:pPr>
              <a:buNone/>
            </a:pPr>
            <a:endParaRPr lang="it-IT"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pic>
        <p:nvPicPr>
          <p:cNvPr id="6" name="Picture 5" descr="AdVvsVirgo.png"/>
          <p:cNvPicPr>
            <a:picLocks noChangeAspect="1"/>
          </p:cNvPicPr>
          <p:nvPr/>
        </p:nvPicPr>
        <p:blipFill>
          <a:blip r:embed="rId2" cstate="screen"/>
          <a:stretch>
            <a:fillRect/>
          </a:stretch>
        </p:blipFill>
        <p:spPr>
          <a:xfrm>
            <a:off x="5562600" y="2514600"/>
            <a:ext cx="3429000" cy="2571749"/>
          </a:xfrm>
          <a:prstGeom prst="rect">
            <a:avLst/>
          </a:prstGeom>
        </p:spPr>
      </p:pic>
      <p:sp>
        <p:nvSpPr>
          <p:cNvPr id="7" name="TextBox 6"/>
          <p:cNvSpPr txBox="1"/>
          <p:nvPr/>
        </p:nvSpPr>
        <p:spPr>
          <a:xfrm>
            <a:off x="304800" y="2438400"/>
            <a:ext cx="5334000" cy="2785378"/>
          </a:xfrm>
          <a:prstGeom prst="rect">
            <a:avLst/>
          </a:prstGeom>
          <a:noFill/>
        </p:spPr>
        <p:txBody>
          <a:bodyPr wrap="square" rtlCol="0">
            <a:spAutoFit/>
          </a:bodyPr>
          <a:lstStyle/>
          <a:p>
            <a:pPr>
              <a:buNone/>
            </a:pPr>
            <a:endParaRPr lang="it-IT" sz="2000" dirty="0" smtClean="0"/>
          </a:p>
          <a:p>
            <a:r>
              <a:rPr lang="it-IT" sz="2800" b="1" u="sng" dirty="0" smtClean="0"/>
              <a:t>Strategie:</a:t>
            </a:r>
            <a:endParaRPr lang="it-IT" sz="2000" b="1" u="sng" dirty="0" smtClean="0"/>
          </a:p>
          <a:p>
            <a:pPr marL="457200" indent="-457200">
              <a:buAutoNum type="arabicParenR"/>
            </a:pPr>
            <a:r>
              <a:rPr lang="it-IT" sz="2000" b="1" dirty="0" smtClean="0">
                <a:effectLst>
                  <a:outerShdw blurRad="38100" dist="38100" dir="2700000" algn="tl">
                    <a:srgbClr val="000000">
                      <a:alpha val="43137"/>
                    </a:srgbClr>
                  </a:outerShdw>
                </a:effectLst>
              </a:rPr>
              <a:t>Ridurre l’accoppiamento del rumore:</a:t>
            </a:r>
          </a:p>
          <a:p>
            <a:pPr marL="457200" indent="-457200"/>
            <a:r>
              <a:rPr lang="it-IT" sz="2000" dirty="0" smtClean="0"/>
              <a:t>	</a:t>
            </a:r>
            <a:r>
              <a:rPr lang="it-IT" dirty="0" smtClean="0"/>
              <a:t>banchi ottici in vuoto; diaframmi per assorbire la luce diffusa;</a:t>
            </a:r>
          </a:p>
          <a:p>
            <a:pPr lvl="1"/>
            <a:endParaRPr lang="it-IT" sz="900" dirty="0" smtClean="0"/>
          </a:p>
          <a:p>
            <a:pPr>
              <a:buNone/>
            </a:pPr>
            <a:r>
              <a:rPr lang="it-IT" sz="2000" b="1" dirty="0" smtClean="0">
                <a:effectLst>
                  <a:outerShdw blurRad="38100" dist="38100" dir="2700000" algn="tl">
                    <a:srgbClr val="000000">
                      <a:alpha val="43137"/>
                    </a:srgbClr>
                  </a:outerShdw>
                </a:effectLst>
              </a:rPr>
              <a:t>2)     Ridurre il rumore immesso </a:t>
            </a:r>
            <a:r>
              <a:rPr lang="it-IT" sz="2000" dirty="0" smtClean="0"/>
              <a:t>in prossimità di zone sensibili: </a:t>
            </a:r>
            <a:r>
              <a:rPr lang="it-IT" dirty="0" smtClean="0"/>
              <a:t>schermi acustici; sistemi di condizionamento/raffreddamento a bassa emissione;</a:t>
            </a:r>
            <a:endParaRPr lang="it-IT" sz="2000" dirty="0" smtClean="0"/>
          </a:p>
        </p:txBody>
      </p:sp>
      <p:sp>
        <p:nvSpPr>
          <p:cNvPr id="8" name="TextBox 7"/>
          <p:cNvSpPr txBox="1"/>
          <p:nvPr/>
        </p:nvSpPr>
        <p:spPr>
          <a:xfrm>
            <a:off x="302300" y="5257800"/>
            <a:ext cx="8308300" cy="1231106"/>
          </a:xfrm>
          <a:prstGeom prst="rect">
            <a:avLst/>
          </a:prstGeom>
          <a:noFill/>
        </p:spPr>
        <p:txBody>
          <a:bodyPr wrap="none" rtlCol="0">
            <a:spAutoFit/>
          </a:bodyPr>
          <a:lstStyle/>
          <a:p>
            <a:pPr marL="457200" indent="-457200">
              <a:buAutoNum type="arabicParenR" startAt="3"/>
            </a:pPr>
            <a:r>
              <a:rPr lang="it-IT" sz="2000" b="1" dirty="0" smtClean="0">
                <a:effectLst>
                  <a:outerShdw blurRad="38100" dist="38100" dir="2700000" algn="tl">
                    <a:srgbClr val="000000">
                      <a:alpha val="43137"/>
                    </a:srgbClr>
                  </a:outerShdw>
                </a:effectLst>
              </a:rPr>
              <a:t>Importante monitorare i cambiamenti sul territorio, </a:t>
            </a:r>
          </a:p>
          <a:p>
            <a:pPr marL="457200" indent="-457200"/>
            <a:r>
              <a:rPr lang="it-IT" dirty="0" smtClean="0"/>
              <a:t>modellizzare l'impatto acustico/vibrazionale di nuove attività produttive </a:t>
            </a:r>
          </a:p>
          <a:p>
            <a:pPr marL="457200" indent="-457200"/>
            <a:r>
              <a:rPr lang="it-IT" dirty="0" smtClean="0"/>
              <a:t>potenzialmente </a:t>
            </a:r>
            <a:r>
              <a:rPr lang="it-IT" smtClean="0"/>
              <a:t>rumorose e stabilire </a:t>
            </a:r>
            <a:r>
              <a:rPr lang="it-IT" dirty="0" smtClean="0"/>
              <a:t>un colloquio con le autorità locali, per chiedere </a:t>
            </a:r>
          </a:p>
          <a:p>
            <a:pPr marL="457200" indent="-457200"/>
            <a:r>
              <a:rPr lang="it-IT" dirty="0" smtClean="0"/>
              <a:t>qualche garanzia sulla installazione di attività rumorose in prossimità dell'esperimento.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it-IT" dirty="0" smtClean="0"/>
              <a:t>Conclusioni</a:t>
            </a:r>
            <a:endParaRPr lang="it-IT" dirty="0"/>
          </a:p>
        </p:txBody>
      </p:sp>
      <p:sp>
        <p:nvSpPr>
          <p:cNvPr id="3" name="Content Placeholder 2"/>
          <p:cNvSpPr>
            <a:spLocks noGrp="1"/>
          </p:cNvSpPr>
          <p:nvPr>
            <p:ph idx="1"/>
          </p:nvPr>
        </p:nvSpPr>
        <p:spPr>
          <a:xfrm>
            <a:off x="457200" y="1447800"/>
            <a:ext cx="8229600" cy="4525963"/>
          </a:xfrm>
        </p:spPr>
        <p:txBody>
          <a:bodyPr>
            <a:normAutofit fontScale="92500"/>
          </a:bodyPr>
          <a:lstStyle/>
          <a:p>
            <a:r>
              <a:rPr lang="it-IT" sz="2400" dirty="0" smtClean="0"/>
              <a:t>In un esperimento dove si misura il movimento di masse con una precisione elevatissima il clima acustico e vibrazionale ha un ruolo fondamentale. </a:t>
            </a:r>
          </a:p>
          <a:p>
            <a:pPr>
              <a:buNone/>
            </a:pPr>
            <a:endParaRPr lang="it-IT" sz="2400" dirty="0" smtClean="0"/>
          </a:p>
          <a:p>
            <a:r>
              <a:rPr lang="it-IT" sz="2400" dirty="0" smtClean="0"/>
              <a:t>Particolarmente critiche sono le componenti di rumore a bassa frequenza:  data la difficoltà di schermare acusticamente ed isolare sismicamente i componenti dell’interferometro a frequenze basse.</a:t>
            </a:r>
          </a:p>
          <a:p>
            <a:pPr>
              <a:buNone/>
            </a:pPr>
            <a:endParaRPr lang="it-IT" sz="2400" dirty="0" smtClean="0"/>
          </a:p>
          <a:p>
            <a:r>
              <a:rPr lang="it-IT" sz="2400" dirty="0" smtClean="0"/>
              <a:t>Abbiamo illustrato brevemente alcuni risultati ottenuti durante la prima fase di presa dati dell’interferometro Virgo, risultati che hanno consentito di progettare la seconda generazione di interferometri con aumentata sicurezza.</a:t>
            </a:r>
          </a:p>
          <a:p>
            <a:pPr>
              <a:buNone/>
            </a:pPr>
            <a:endParaRPr lang="it-IT"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r>
              <a:rPr lang="en-US" dirty="0" smtClean="0"/>
              <a:t>/13</a:t>
            </a:r>
            <a:endParaRPr lang="en-US" dirty="0"/>
          </a:p>
        </p:txBody>
      </p:sp>
      <p:sp>
        <p:nvSpPr>
          <p:cNvPr id="5" name="Footer Placeholder 4"/>
          <p:cNvSpPr>
            <a:spLocks noGrp="1"/>
          </p:cNvSpPr>
          <p:nvPr>
            <p:ph type="ftr" sz="quarter" idx="11"/>
          </p:nvPr>
        </p:nvSpPr>
        <p:spPr/>
        <p:txBody>
          <a:bodyPr/>
          <a:lstStyle/>
          <a:p>
            <a:r>
              <a:rPr lang="en-US" smtClean="0"/>
              <a:t>Irene Fiori – 39° Convegno della Associazione Italiana di Acustica – Roma, 4-6 Luglio 2012</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1704</TotalTime>
  <Words>1378</Words>
  <Application>Microsoft Office PowerPoint</Application>
  <PresentationFormat>On-screen Show (4:3)</PresentationFormat>
  <Paragraphs>143</Paragraphs>
  <Slides>13</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Photo Editor Photo</vt:lpstr>
      <vt:lpstr>CARATTERIZZAZIONE del CLIMA ACUSTICO e VIBRAZIONALE del SITO dell’INTERFEROMETRO per ONDE GRAVITAZIONALI  VIRGO</vt:lpstr>
      <vt:lpstr>Rivelare le Onde Gravitazionali: una misura estremamente precisa</vt:lpstr>
      <vt:lpstr>Rivelatori di onde gravitazionali</vt:lpstr>
      <vt:lpstr>Virgo: un interferometro per onde gravitazionali</vt:lpstr>
      <vt:lpstr>Virgo, il sistema di vuoto</vt:lpstr>
      <vt:lpstr>Slide 6</vt:lpstr>
      <vt:lpstr>L’effetto dei rumori acustico e vibrazionale</vt:lpstr>
      <vt:lpstr>Il rumore Acustico</vt:lpstr>
      <vt:lpstr>Rumore Esterno / aereoplani</vt:lpstr>
      <vt:lpstr>Rumore Esterno / ipotesi di autodromo</vt:lpstr>
      <vt:lpstr>Rumore di Vibrazione / Parco Eolico</vt:lpstr>
      <vt:lpstr>Rimedi adottati e previsti</vt:lpstr>
      <vt:lpstr>Conclusioni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CARATTERIZZAZIONE del CLIMA ACUSTICO e VIBRAZIONALE del SITO dell’INTERFEROMETRO per ONDE GRAVITAZIONALI VIRGO</dc:title>
  <dc:creator>Irene Fiori</dc:creator>
  <cp:lastModifiedBy>Irene Fiori</cp:lastModifiedBy>
  <cp:revision>48</cp:revision>
  <dcterms:created xsi:type="dcterms:W3CDTF">2006-08-16T00:00:00Z</dcterms:created>
  <dcterms:modified xsi:type="dcterms:W3CDTF">2012-07-09T07:21:34Z</dcterms:modified>
</cp:coreProperties>
</file>