
<file path=[Content_Types].xml><?xml version="1.0" encoding="utf-8"?>
<Types xmlns="http://schemas.openxmlformats.org/package/2006/content-types">
  <Override PartName="/ppt/slides/slide5.xml" ContentType="application/vnd.openxmlformats-officedocument.presentationml.slide+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63" r:id="rId1"/>
  </p:sldMasterIdLst>
  <p:notesMasterIdLst>
    <p:notesMasterId r:id="rId7"/>
  </p:notesMasterIdLst>
  <p:sldIdLst>
    <p:sldId id="366" r:id="rId2"/>
    <p:sldId id="356" r:id="rId3"/>
    <p:sldId id="362" r:id="rId4"/>
    <p:sldId id="376" r:id="rId5"/>
    <p:sldId id="375" r:id="rId6"/>
  </p:sldIdLst>
  <p:sldSz cx="9144000" cy="5143500" type="screen16x9"/>
  <p:notesSz cx="7102475" cy="102314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xmlns="">
        <p15:guide id="1" orient="horz" pos="3222"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9900"/>
    <a:srgbClr val="33CC33"/>
    <a:srgbClr val="FFFFFF"/>
    <a:srgbClr val="3C6507"/>
    <a:srgbClr val="FF6600"/>
    <a:srgbClr val="009900"/>
    <a:srgbClr val="508709"/>
    <a:srgbClr val="C00000"/>
    <a:srgbClr val="750001"/>
    <a:srgbClr val="E4CAE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0052" autoAdjust="0"/>
  </p:normalViewPr>
  <p:slideViewPr>
    <p:cSldViewPr snapToGrid="0">
      <p:cViewPr varScale="1">
        <p:scale>
          <a:sx n="84" d="100"/>
          <a:sy n="84" d="100"/>
        </p:scale>
        <p:origin x="-780" y="-68"/>
      </p:cViewPr>
      <p:guideLst>
        <p:guide orient="horz" pos="2160"/>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8" d="100"/>
          <a:sy n="78" d="100"/>
        </p:scale>
        <p:origin x="-3954" y="-114"/>
      </p:cViewPr>
      <p:guideLst>
        <p:guide orient="horz" pos="3222"/>
        <p:guide pos="223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7739" cy="511571"/>
          </a:xfrm>
          <a:prstGeom prst="rect">
            <a:avLst/>
          </a:prstGeom>
        </p:spPr>
        <p:txBody>
          <a:bodyPr vert="horz" lIns="94759" tIns="47380" rIns="94759" bIns="47380" rtlCol="0"/>
          <a:lstStyle>
            <a:lvl1pPr algn="l">
              <a:defRPr sz="1200"/>
            </a:lvl1pPr>
          </a:lstStyle>
          <a:p>
            <a:endParaRPr lang="fr-FR" dirty="0"/>
          </a:p>
        </p:txBody>
      </p:sp>
      <p:sp>
        <p:nvSpPr>
          <p:cNvPr id="3" name="Date Placeholder 2"/>
          <p:cNvSpPr>
            <a:spLocks noGrp="1"/>
          </p:cNvSpPr>
          <p:nvPr>
            <p:ph type="dt" idx="1"/>
          </p:nvPr>
        </p:nvSpPr>
        <p:spPr>
          <a:xfrm>
            <a:off x="4023094" y="1"/>
            <a:ext cx="3077739" cy="511571"/>
          </a:xfrm>
          <a:prstGeom prst="rect">
            <a:avLst/>
          </a:prstGeom>
        </p:spPr>
        <p:txBody>
          <a:bodyPr vert="horz" lIns="94759" tIns="47380" rIns="94759" bIns="47380" rtlCol="0"/>
          <a:lstStyle>
            <a:lvl1pPr algn="r">
              <a:defRPr sz="1200"/>
            </a:lvl1pPr>
          </a:lstStyle>
          <a:p>
            <a:fld id="{663533E2-2BBA-4318-B4CA-E5CA5E3E6E2E}" type="datetimeFigureOut">
              <a:rPr lang="fr-FR" smtClean="0"/>
              <a:pPr/>
              <a:t>23/05/2022</a:t>
            </a:fld>
            <a:endParaRPr lang="fr-FR" dirty="0"/>
          </a:p>
        </p:txBody>
      </p:sp>
      <p:sp>
        <p:nvSpPr>
          <p:cNvPr id="4" name="Slide Image Placeholder 3"/>
          <p:cNvSpPr>
            <a:spLocks noGrp="1" noRot="1" noChangeAspect="1"/>
          </p:cNvSpPr>
          <p:nvPr>
            <p:ph type="sldImg" idx="2"/>
          </p:nvPr>
        </p:nvSpPr>
        <p:spPr>
          <a:xfrm>
            <a:off x="141288" y="766763"/>
            <a:ext cx="6819900" cy="3836987"/>
          </a:xfrm>
          <a:prstGeom prst="rect">
            <a:avLst/>
          </a:prstGeom>
          <a:noFill/>
          <a:ln w="12700">
            <a:solidFill>
              <a:prstClr val="black"/>
            </a:solidFill>
          </a:ln>
        </p:spPr>
        <p:txBody>
          <a:bodyPr vert="horz" lIns="94759" tIns="47380" rIns="94759" bIns="47380" rtlCol="0" anchor="ctr"/>
          <a:lstStyle/>
          <a:p>
            <a:endParaRPr lang="fr-FR" dirty="0"/>
          </a:p>
        </p:txBody>
      </p:sp>
      <p:sp>
        <p:nvSpPr>
          <p:cNvPr id="5" name="Notes Placeholder 4"/>
          <p:cNvSpPr>
            <a:spLocks noGrp="1"/>
          </p:cNvSpPr>
          <p:nvPr>
            <p:ph type="body" sz="quarter" idx="3"/>
          </p:nvPr>
        </p:nvSpPr>
        <p:spPr>
          <a:xfrm>
            <a:off x="710249" y="4859934"/>
            <a:ext cx="5681980" cy="4604147"/>
          </a:xfrm>
          <a:prstGeom prst="rect">
            <a:avLst/>
          </a:prstGeom>
        </p:spPr>
        <p:txBody>
          <a:bodyPr vert="horz" lIns="94759" tIns="47380" rIns="94759" bIns="4738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718091"/>
            <a:ext cx="3077739" cy="511571"/>
          </a:xfrm>
          <a:prstGeom prst="rect">
            <a:avLst/>
          </a:prstGeom>
        </p:spPr>
        <p:txBody>
          <a:bodyPr vert="horz" lIns="94759" tIns="47380" rIns="94759" bIns="47380" rtlCol="0" anchor="b"/>
          <a:lstStyle>
            <a:lvl1pPr algn="l">
              <a:defRPr sz="1200"/>
            </a:lvl1pPr>
          </a:lstStyle>
          <a:p>
            <a:endParaRPr lang="fr-FR" dirty="0"/>
          </a:p>
        </p:txBody>
      </p:sp>
      <p:sp>
        <p:nvSpPr>
          <p:cNvPr id="7" name="Slide Number Placeholder 6"/>
          <p:cNvSpPr>
            <a:spLocks noGrp="1"/>
          </p:cNvSpPr>
          <p:nvPr>
            <p:ph type="sldNum" sz="quarter" idx="5"/>
          </p:nvPr>
        </p:nvSpPr>
        <p:spPr>
          <a:xfrm>
            <a:off x="4023094" y="9718091"/>
            <a:ext cx="3077739" cy="511571"/>
          </a:xfrm>
          <a:prstGeom prst="rect">
            <a:avLst/>
          </a:prstGeom>
        </p:spPr>
        <p:txBody>
          <a:bodyPr vert="horz" lIns="94759" tIns="47380" rIns="94759" bIns="47380" rtlCol="0" anchor="b"/>
          <a:lstStyle>
            <a:lvl1pPr algn="r">
              <a:defRPr sz="1200"/>
            </a:lvl1pPr>
          </a:lstStyle>
          <a:p>
            <a:fld id="{825B86F0-1274-444A-B01A-348689B290B0}" type="slidenum">
              <a:rPr lang="fr-FR" smtClean="0"/>
              <a:pPr/>
              <a:t>‹#›</a:t>
            </a:fld>
            <a:endParaRPr lang="fr-FR" dirty="0"/>
          </a:p>
        </p:txBody>
      </p:sp>
    </p:spTree>
    <p:extLst>
      <p:ext uri="{BB962C8B-B14F-4D97-AF65-F5344CB8AC3E}">
        <p14:creationId xmlns:p14="http://schemas.microsoft.com/office/powerpoint/2010/main" xmlns="" val="2654750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cstate="screen"/>
          <a:stretch>
            <a:fillRect/>
          </a:stretch>
        </p:blipFill>
        <p:spPr>
          <a:xfrm>
            <a:off x="0" y="164726"/>
            <a:ext cx="8827266" cy="4862322"/>
          </a:xfrm>
          <a:prstGeom prst="rect">
            <a:avLst/>
          </a:prstGeom>
        </p:spPr>
      </p:pic>
      <p:sp>
        <p:nvSpPr>
          <p:cNvPr id="6" name="Slide Number Placeholder 5"/>
          <p:cNvSpPr>
            <a:spLocks noGrp="1"/>
          </p:cNvSpPr>
          <p:nvPr>
            <p:ph type="sldNum" sz="quarter" idx="12"/>
          </p:nvPr>
        </p:nvSpPr>
        <p:spPr>
          <a:xfrm>
            <a:off x="8567458" y="4716556"/>
            <a:ext cx="493059" cy="273844"/>
          </a:xfrm>
        </p:spPr>
        <p:txBody>
          <a:bodyPr/>
          <a:lstStyle/>
          <a:p>
            <a:fld id="{687D7A59-36E2-48B9-B146-C1E59501F63F}" type="slidenum">
              <a:rPr lang="en-US" smtClean="0"/>
              <a:pPr/>
              <a:t>‹#›</a:t>
            </a:fld>
            <a:endParaRPr lang="en-US" dirty="0"/>
          </a:p>
        </p:txBody>
      </p:sp>
      <p:sp>
        <p:nvSpPr>
          <p:cNvPr id="2" name="Title 1"/>
          <p:cNvSpPr>
            <a:spLocks noGrp="1"/>
          </p:cNvSpPr>
          <p:nvPr>
            <p:ph type="ctrTitle"/>
          </p:nvPr>
        </p:nvSpPr>
        <p:spPr>
          <a:xfrm>
            <a:off x="1600201" y="1869282"/>
            <a:ext cx="6762749" cy="1102519"/>
          </a:xfrm>
        </p:spPr>
        <p:txBody>
          <a:bodyPr/>
          <a:lstStyle>
            <a:lvl1pPr algn="r">
              <a:defRPr sz="4400"/>
            </a:lvl1pPr>
          </a:lstStyle>
          <a:p>
            <a:r>
              <a:rPr lang="en-US"/>
              <a:t>Click to edit Master title style</a:t>
            </a:r>
            <a:endParaRPr/>
          </a:p>
        </p:txBody>
      </p:sp>
      <p:sp>
        <p:nvSpPr>
          <p:cNvPr id="3" name="Subtitle 2"/>
          <p:cNvSpPr>
            <a:spLocks noGrp="1"/>
          </p:cNvSpPr>
          <p:nvPr>
            <p:ph type="subTitle" idx="1"/>
          </p:nvPr>
        </p:nvSpPr>
        <p:spPr>
          <a:xfrm>
            <a:off x="1600202" y="2975162"/>
            <a:ext cx="6762749" cy="131445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Title, Text, and Content">
    <p:spTree>
      <p:nvGrpSpPr>
        <p:cNvPr id="1" name=""/>
        <p:cNvGrpSpPr/>
        <p:nvPr/>
      </p:nvGrpSpPr>
      <p:grpSpPr>
        <a:xfrm>
          <a:off x="0" y="0"/>
          <a:ext cx="0" cy="0"/>
          <a:chOff x="0" y="0"/>
          <a:chExt cx="0" cy="0"/>
        </a:xfrm>
      </p:grpSpPr>
      <p:sp>
        <p:nvSpPr>
          <p:cNvPr id="11" name="AutoShape 36" descr="download"/>
          <p:cNvSpPr>
            <a:spLocks noChangeAspect="1" noChangeArrowheads="1"/>
          </p:cNvSpPr>
          <p:nvPr userDrawn="1"/>
        </p:nvSpPr>
        <p:spPr bwMode="auto">
          <a:xfrm>
            <a:off x="4419600" y="2457450"/>
            <a:ext cx="304800" cy="228600"/>
          </a:xfrm>
          <a:prstGeom prst="rect">
            <a:avLst/>
          </a:prstGeom>
          <a:noFill/>
        </p:spPr>
        <p:txBody>
          <a:bodyPr/>
          <a:lstStyle/>
          <a:p>
            <a:pPr>
              <a:defRPr/>
            </a:pPr>
            <a:endParaRPr lang="en-US" dirty="0">
              <a:cs typeface="+mn-cs"/>
            </a:endParaRPr>
          </a:p>
        </p:txBody>
      </p:sp>
      <p:pic>
        <p:nvPicPr>
          <p:cNvPr id="12" name="Picture 37" descr="advlogo_final"/>
          <p:cNvPicPr>
            <a:picLocks noChangeAspect="1" noChangeArrowheads="1"/>
          </p:cNvPicPr>
          <p:nvPr userDrawn="1"/>
        </p:nvPicPr>
        <p:blipFill>
          <a:blip r:embed="rId2" cstate="screen"/>
          <a:srcRect/>
          <a:stretch>
            <a:fillRect/>
          </a:stretch>
        </p:blipFill>
        <p:spPr bwMode="auto">
          <a:xfrm>
            <a:off x="190501" y="143295"/>
            <a:ext cx="1514475" cy="608410"/>
          </a:xfrm>
          <a:prstGeom prst="rect">
            <a:avLst/>
          </a:prstGeom>
          <a:noFill/>
          <a:ln w="9525">
            <a:noFill/>
            <a:miter lim="800000"/>
            <a:headEnd/>
            <a:tailEnd/>
          </a:ln>
        </p:spPr>
      </p:pic>
      <p:sp>
        <p:nvSpPr>
          <p:cNvPr id="3" name="Text Placeholder 2"/>
          <p:cNvSpPr>
            <a:spLocks noGrp="1"/>
          </p:cNvSpPr>
          <p:nvPr>
            <p:ph type="body" sz="half" idx="1"/>
          </p:nvPr>
        </p:nvSpPr>
        <p:spPr>
          <a:xfrm>
            <a:off x="304800" y="1143000"/>
            <a:ext cx="4133850" cy="3371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29"/>
          <p:cNvSpPr>
            <a:spLocks noGrp="1" noChangeArrowheads="1"/>
          </p:cNvSpPr>
          <p:nvPr>
            <p:ph type="sldNum" sz="quarter" idx="10"/>
          </p:nvPr>
        </p:nvSpPr>
        <p:spPr>
          <a:xfrm>
            <a:off x="8497421" y="4805700"/>
            <a:ext cx="493059" cy="273844"/>
          </a:xfrm>
        </p:spPr>
        <p:txBody>
          <a:bodyPr/>
          <a:lstStyle>
            <a:lvl1pPr>
              <a:defRPr>
                <a:latin typeface="Courier New" pitchFamily="49" charset="0"/>
                <a:cs typeface="Courier New" pitchFamily="49" charset="0"/>
              </a:defRPr>
            </a:lvl1pPr>
          </a:lstStyle>
          <a:p>
            <a:pPr>
              <a:defRPr/>
            </a:pPr>
            <a:fld id="{BE173A6C-60FB-420C-9795-70D997F74414}" type="slidenum">
              <a:rPr lang="fr-FR" smtClean="0"/>
              <a:pPr>
                <a:defRPr/>
              </a:pPr>
              <a:t>‹#›</a:t>
            </a:fld>
            <a:endParaRPr lang="fr-FR" dirty="0"/>
          </a:p>
        </p:txBody>
      </p:sp>
      <p:sp>
        <p:nvSpPr>
          <p:cNvPr id="9" name="TextBox 8"/>
          <p:cNvSpPr txBox="1"/>
          <p:nvPr userDrawn="1"/>
        </p:nvSpPr>
        <p:spPr>
          <a:xfrm>
            <a:off x="241300" y="659607"/>
            <a:ext cx="428322" cy="307777"/>
          </a:xfrm>
          <a:prstGeom prst="rect">
            <a:avLst/>
          </a:prstGeom>
          <a:noFill/>
        </p:spPr>
        <p:txBody>
          <a:bodyPr wrap="none">
            <a:spAutoFit/>
          </a:bodyPr>
          <a:lstStyle/>
          <a:p>
            <a:pPr>
              <a:defRPr/>
            </a:pPr>
            <a:r>
              <a:rPr lang="en-US" sz="1400" i="1" dirty="0">
                <a:solidFill>
                  <a:srgbClr val="C00000"/>
                </a:solidFill>
              </a:rPr>
              <a:t>ISC</a:t>
            </a:r>
          </a:p>
        </p:txBody>
      </p:sp>
      <p:pic>
        <p:nvPicPr>
          <p:cNvPr id="16" name="Picture 2"/>
          <p:cNvPicPr>
            <a:picLocks noChangeAspect="1" noChangeArrowheads="1"/>
          </p:cNvPicPr>
          <p:nvPr userDrawn="1"/>
        </p:nvPicPr>
        <p:blipFill>
          <a:blip r:embed="rId3" cstate="print"/>
          <a:srcRect/>
          <a:stretch>
            <a:fillRect/>
          </a:stretch>
        </p:blipFill>
        <p:spPr bwMode="auto">
          <a:xfrm>
            <a:off x="1842403" y="792449"/>
            <a:ext cx="6109608" cy="98624"/>
          </a:xfrm>
          <a:prstGeom prst="rect">
            <a:avLst/>
          </a:prstGeom>
          <a:noFill/>
          <a:ln w="9525">
            <a:noFill/>
            <a:miter lim="800000"/>
            <a:headEnd/>
            <a:tailEnd/>
          </a:ln>
          <a:effectLst/>
        </p:spPr>
      </p:pic>
      <p:pic>
        <p:nvPicPr>
          <p:cNvPr id="5" name="Picture 4"/>
          <p:cNvPicPr>
            <a:picLocks noChangeAspect="1"/>
          </p:cNvPicPr>
          <p:nvPr userDrawn="1"/>
        </p:nvPicPr>
        <p:blipFill>
          <a:blip r:embed="rId4" cstate="print"/>
          <a:stretch>
            <a:fillRect/>
          </a:stretch>
        </p:blipFill>
        <p:spPr>
          <a:xfrm>
            <a:off x="8089922" y="8336"/>
            <a:ext cx="1048258" cy="1102292"/>
          </a:xfrm>
          <a:prstGeom prst="rect">
            <a:avLst/>
          </a:prstGeom>
        </p:spPr>
      </p:pic>
      <p:pic>
        <p:nvPicPr>
          <p:cNvPr id="6" name="Picture 5"/>
          <p:cNvPicPr>
            <a:picLocks noChangeAspect="1"/>
          </p:cNvPicPr>
          <p:nvPr userDrawn="1"/>
        </p:nvPicPr>
        <p:blipFill>
          <a:blip r:embed="rId5" cstate="print"/>
          <a:stretch>
            <a:fillRect/>
          </a:stretch>
        </p:blipFill>
        <p:spPr>
          <a:xfrm>
            <a:off x="190501" y="967384"/>
            <a:ext cx="8264195" cy="3929063"/>
          </a:xfrm>
          <a:prstGeom prst="rect">
            <a:avLst/>
          </a:prstGeom>
        </p:spPr>
      </p:pic>
      <p:sp>
        <p:nvSpPr>
          <p:cNvPr id="18" name="Content Placeholder 17"/>
          <p:cNvSpPr>
            <a:spLocks noGrp="1"/>
          </p:cNvSpPr>
          <p:nvPr>
            <p:ph sz="quarter" idx="11"/>
          </p:nvPr>
        </p:nvSpPr>
        <p:spPr>
          <a:xfrm>
            <a:off x="668407" y="968375"/>
            <a:ext cx="7718141" cy="3781046"/>
          </a:xfrm>
        </p:spPr>
        <p:txBody>
          <a:bodyPr>
            <a:normAutofit/>
          </a:bodyPr>
          <a:lstStyle>
            <a:lvl1pPr>
              <a:defRPr sz="1800" b="1">
                <a:solidFill>
                  <a:schemeClr val="tx1"/>
                </a:solidFill>
                <a:latin typeface="Courier New" pitchFamily="49" charset="0"/>
                <a:cs typeface="Courier New" pitchFamily="49" charset="0"/>
              </a:defRPr>
            </a:lvl1pPr>
            <a:lvl2pPr>
              <a:defRPr sz="1800" b="1">
                <a:solidFill>
                  <a:schemeClr val="tx1"/>
                </a:solidFill>
                <a:latin typeface="Courier New" pitchFamily="49" charset="0"/>
                <a:cs typeface="Courier New" pitchFamily="49" charset="0"/>
              </a:defRPr>
            </a:lvl2pPr>
            <a:lvl3pPr>
              <a:defRPr sz="1800" b="1">
                <a:solidFill>
                  <a:schemeClr val="tx1"/>
                </a:solidFill>
                <a:latin typeface="Courier New" pitchFamily="49" charset="0"/>
                <a:cs typeface="Courier New" pitchFamily="49" charset="0"/>
              </a:defRPr>
            </a:lvl3pPr>
            <a:lvl4pPr>
              <a:defRPr sz="1800" b="1">
                <a:solidFill>
                  <a:schemeClr val="tx1"/>
                </a:solidFill>
                <a:latin typeface="Courier New" pitchFamily="49" charset="0"/>
                <a:cs typeface="Courier New" pitchFamily="49" charset="0"/>
              </a:defRPr>
            </a:lvl4pPr>
            <a:lvl5pPr>
              <a:defRPr sz="1800" b="1">
                <a:solidFill>
                  <a:schemeClr val="tx1"/>
                </a:solidFill>
                <a:latin typeface="Courier New" pitchFamily="49" charset="0"/>
                <a:cs typeface="Courier New" pitchFamily="49"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t-IT" dirty="0"/>
          </a:p>
        </p:txBody>
      </p:sp>
      <p:sp>
        <p:nvSpPr>
          <p:cNvPr id="19" name="Footer Placeholder 4"/>
          <p:cNvSpPr>
            <a:spLocks noGrp="1"/>
          </p:cNvSpPr>
          <p:nvPr>
            <p:ph type="ftr" sz="quarter" idx="12"/>
          </p:nvPr>
        </p:nvSpPr>
        <p:spPr>
          <a:xfrm>
            <a:off x="2670000" y="4828712"/>
            <a:ext cx="5238750" cy="273844"/>
          </a:xfrm>
          <a:prstGeom prst="rect">
            <a:avLst/>
          </a:prstGeom>
        </p:spPr>
        <p:txBody>
          <a:bodyPr/>
          <a:lstStyle>
            <a:lvl1pPr algn="r">
              <a:defRPr sz="1000" b="1">
                <a:solidFill>
                  <a:srgbClr val="C00000"/>
                </a:solidFill>
                <a:latin typeface="Courier New" pitchFamily="49" charset="0"/>
                <a:cs typeface="Courier New" pitchFamily="49" charset="0"/>
              </a:defRPr>
            </a:lvl1pPr>
          </a:lstStyle>
          <a:p>
            <a:r>
              <a:rPr lang="en-US" smtClean="0"/>
              <a:t>SSM Meeting 26th April. '22 - M. Mantovani</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8" y="142281"/>
            <a:ext cx="8764587" cy="4858940"/>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779464" y="285750"/>
            <a:ext cx="7583487" cy="783291"/>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779464" y="1371600"/>
            <a:ext cx="7583487" cy="31566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381001" y="4716556"/>
            <a:ext cx="1887537" cy="273844"/>
          </a:xfrm>
          <a:prstGeom prst="rect">
            <a:avLst/>
          </a:prstGeom>
        </p:spPr>
        <p:txBody>
          <a:bodyPr vert="horz" lIns="91440" tIns="45720" rIns="91440" bIns="45720" rtlCol="0" anchor="ctr"/>
          <a:lstStyle>
            <a:lvl1pPr algn="l">
              <a:defRPr sz="1200">
                <a:solidFill>
                  <a:schemeClr val="bg2"/>
                </a:solidFill>
              </a:defRPr>
            </a:lvl1pPr>
          </a:lstStyle>
          <a:p>
            <a:endParaRPr lang="en-US" dirty="0"/>
          </a:p>
        </p:txBody>
      </p:sp>
      <p:sp>
        <p:nvSpPr>
          <p:cNvPr id="6" name="Slide Number Placeholder 5"/>
          <p:cNvSpPr>
            <a:spLocks noGrp="1"/>
          </p:cNvSpPr>
          <p:nvPr>
            <p:ph type="sldNum" sz="quarter" idx="4"/>
          </p:nvPr>
        </p:nvSpPr>
        <p:spPr>
          <a:xfrm>
            <a:off x="8404412" y="164727"/>
            <a:ext cx="493059" cy="273844"/>
          </a:xfrm>
          <a:prstGeom prst="rect">
            <a:avLst/>
          </a:prstGeom>
        </p:spPr>
        <p:txBody>
          <a:bodyPr vert="horz" lIns="91440" tIns="45720" rIns="91440" bIns="45720" rtlCol="0" anchor="ctr"/>
          <a:lstStyle>
            <a:lvl1pPr algn="r">
              <a:defRPr sz="1200">
                <a:solidFill>
                  <a:schemeClr val="tx2"/>
                </a:solidFill>
              </a:defRPr>
            </a:lvl1pPr>
          </a:lstStyle>
          <a:p>
            <a:fld id="{687D7A59-36E2-48B9-B146-C1E59501F63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64" r:id="rId1"/>
    <p:sldLayoutId id="2147483881" r:id="rId2"/>
  </p:sldLayoutIdLst>
  <p:hf hdr="0" dt="0"/>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logbook.virgo-gw.eu/virgo/?r=5333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 xmlns:a16="http://schemas.microsoft.com/office/drawing/2014/main" id="{0D3A22AC-7052-457A-8C5E-B5218DEF2168}"/>
              </a:ext>
            </a:extLst>
          </p:cNvPr>
          <p:cNvSpPr>
            <a:spLocks noGrp="1"/>
          </p:cNvSpPr>
          <p:nvPr>
            <p:ph type="ctrTitle"/>
          </p:nvPr>
        </p:nvSpPr>
        <p:spPr>
          <a:xfrm>
            <a:off x="717918" y="1378075"/>
            <a:ext cx="4919624" cy="1102519"/>
          </a:xfrm>
        </p:spPr>
        <p:txBody>
          <a:bodyPr lIns="68580" tIns="34290" rIns="68580" bIns="34290"/>
          <a:lstStyle/>
          <a:p>
            <a:pPr algn="ctr"/>
            <a:r>
              <a:rPr lang="it-IT" sz="3600" b="1" dirty="0" smtClean="0">
                <a:solidFill>
                  <a:srgbClr val="C00000"/>
                </a:solidFill>
                <a:latin typeface="Courier New" pitchFamily="49" charset="0"/>
                <a:cs typeface="Courier New" pitchFamily="49" charset="0"/>
              </a:rPr>
              <a:t>Q&amp;A from STAC phaseII</a:t>
            </a:r>
            <a:endParaRPr lang="it-IT" sz="3600" b="1" dirty="0">
              <a:solidFill>
                <a:srgbClr val="C00000"/>
              </a:solidFill>
              <a:latin typeface="Courier New" pitchFamily="49" charset="0"/>
              <a:cs typeface="Courier New" pitchFamily="49" charset="0"/>
            </a:endParaRPr>
          </a:p>
        </p:txBody>
      </p:sp>
      <p:sp>
        <p:nvSpPr>
          <p:cNvPr id="3" name="Sottotitolo 2">
            <a:extLst>
              <a:ext uri="{FF2B5EF4-FFF2-40B4-BE49-F238E27FC236}">
                <a16:creationId xmlns="" xmlns:a16="http://schemas.microsoft.com/office/drawing/2014/main" id="{EE67C92F-3A75-4E13-BF10-C18EB50F9656}"/>
              </a:ext>
            </a:extLst>
          </p:cNvPr>
          <p:cNvSpPr>
            <a:spLocks noGrp="1"/>
          </p:cNvSpPr>
          <p:nvPr>
            <p:ph type="subTitle" idx="1"/>
          </p:nvPr>
        </p:nvSpPr>
        <p:spPr>
          <a:xfrm>
            <a:off x="770098" y="2444593"/>
            <a:ext cx="4800600" cy="643856"/>
          </a:xfrm>
        </p:spPr>
        <p:txBody>
          <a:bodyPr lIns="68580" tIns="34290" rIns="68580" bIns="34290">
            <a:normAutofit/>
          </a:bodyPr>
          <a:lstStyle/>
          <a:p>
            <a:pPr algn="ctr"/>
            <a:r>
              <a:rPr lang="it-IT" b="1" dirty="0" smtClean="0">
                <a:solidFill>
                  <a:schemeClr val="tx1"/>
                </a:solidFill>
                <a:latin typeface="Courier New" pitchFamily="49" charset="0"/>
                <a:cs typeface="Courier New" pitchFamily="49" charset="0"/>
              </a:rPr>
              <a:t>M. Mantovani for the ISC team</a:t>
            </a:r>
            <a:endParaRPr lang="it-IT" b="1" dirty="0">
              <a:solidFill>
                <a:schemeClr val="tx1"/>
              </a:solidFill>
              <a:latin typeface="Courier New" pitchFamily="49" charset="0"/>
              <a:cs typeface="Courier New" pitchFamily="49" charset="0"/>
            </a:endParaRPr>
          </a:p>
        </p:txBody>
      </p:sp>
      <p:pic>
        <p:nvPicPr>
          <p:cNvPr id="5" name="Google Shape;61;p13">
            <a:extLst>
              <a:ext uri="{FF2B5EF4-FFF2-40B4-BE49-F238E27FC236}">
                <a16:creationId xmlns="" xmlns:a16="http://schemas.microsoft.com/office/drawing/2014/main" id="{88218816-A38A-4351-B31D-0CACE0BE774B}"/>
              </a:ext>
            </a:extLst>
          </p:cNvPr>
          <p:cNvPicPr preferRelativeResize="0"/>
          <p:nvPr/>
        </p:nvPicPr>
        <p:blipFill>
          <a:blip r:embed="rId2">
            <a:alphaModFix amt="35000"/>
          </a:blip>
          <a:stretch>
            <a:fillRect/>
          </a:stretch>
        </p:blipFill>
        <p:spPr>
          <a:xfrm>
            <a:off x="5206955" y="695921"/>
            <a:ext cx="3736437" cy="3933230"/>
          </a:xfrm>
          <a:prstGeom prst="rect">
            <a:avLst/>
          </a:prstGeom>
          <a:noFill/>
        </p:spPr>
      </p:pic>
      <p:pic>
        <p:nvPicPr>
          <p:cNvPr id="6" name="Immagine 5">
            <a:extLst>
              <a:ext uri="{FF2B5EF4-FFF2-40B4-BE49-F238E27FC236}">
                <a16:creationId xmlns="" xmlns:a16="http://schemas.microsoft.com/office/drawing/2014/main" id="{E5BDEB07-FB05-456F-B99B-804DD4D422EF}"/>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13159" y="85393"/>
            <a:ext cx="3676767" cy="428957"/>
          </a:xfrm>
          <a:prstGeom prst="rect">
            <a:avLst/>
          </a:prstGeom>
        </p:spPr>
      </p:pic>
      <p:sp>
        <p:nvSpPr>
          <p:cNvPr id="8" name="Sottotitolo 2">
            <a:extLst>
              <a:ext uri="{FF2B5EF4-FFF2-40B4-BE49-F238E27FC236}">
                <a16:creationId xmlns="" xmlns:a16="http://schemas.microsoft.com/office/drawing/2014/main" id="{33B4B0F2-FC51-4543-8E86-A0DD7070B32B}"/>
              </a:ext>
            </a:extLst>
          </p:cNvPr>
          <p:cNvSpPr txBox="1">
            <a:spLocks/>
          </p:cNvSpPr>
          <p:nvPr/>
        </p:nvSpPr>
        <p:spPr>
          <a:xfrm>
            <a:off x="369575" y="4184556"/>
            <a:ext cx="4800600" cy="643856"/>
          </a:xfrm>
          <a:prstGeom prst="rect">
            <a:avLst/>
          </a:prstGeom>
        </p:spPr>
        <p:txBody>
          <a:bodyPr vert="horz" lIns="68580" tIns="34290" rIns="68580" bIns="34290" rtlCol="0" anchor="t">
            <a:normAutofit fontScale="92500" lnSpcReduction="10000"/>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Bahnschrift SemiBold SemiConden" panose="020B0502040204020203" pitchFamily="34" charset="0"/>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endParaRPr lang="it-IT" sz="1400" b="1" dirty="0" smtClean="0">
              <a:solidFill>
                <a:schemeClr val="tx1"/>
              </a:solidFill>
              <a:latin typeface="Courier New" pitchFamily="49" charset="0"/>
              <a:cs typeface="Courier New" pitchFamily="49" charset="0"/>
            </a:endParaRPr>
          </a:p>
          <a:p>
            <a:r>
              <a:rPr lang="it-IT" sz="1400" b="1" dirty="0" smtClean="0">
                <a:solidFill>
                  <a:schemeClr val="tx1"/>
                </a:solidFill>
                <a:latin typeface="Courier New" pitchFamily="49" charset="0"/>
                <a:cs typeface="Courier New" pitchFamily="49" charset="0"/>
              </a:rPr>
              <a:t>VIR-0549A-22</a:t>
            </a:r>
          </a:p>
          <a:p>
            <a:endParaRPr lang="it-IT" sz="1400" b="1" dirty="0" smtClean="0">
              <a:solidFill>
                <a:schemeClr val="tx1"/>
              </a:solidFill>
              <a:latin typeface="Courier New" pitchFamily="49" charset="0"/>
              <a:cs typeface="Courier New" pitchFamily="49" charset="0"/>
            </a:endParaRPr>
          </a:p>
        </p:txBody>
      </p:sp>
    </p:spTree>
    <p:extLst>
      <p:ext uri="{BB962C8B-B14F-4D97-AF65-F5344CB8AC3E}">
        <p14:creationId xmlns="" xmlns:p14="http://schemas.microsoft.com/office/powerpoint/2010/main" val="3926273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p:cNvSpPr txBox="1">
            <a:spLocks/>
          </p:cNvSpPr>
          <p:nvPr/>
        </p:nvSpPr>
        <p:spPr>
          <a:xfrm>
            <a:off x="547479" y="1053927"/>
            <a:ext cx="8336799" cy="3669507"/>
          </a:xfrm>
          <a:prstGeom prst="rect">
            <a:avLst/>
          </a:prstGeom>
        </p:spPr>
        <p:txBody>
          <a:bodyPr vert="horz" lIns="91440" tIns="45720" rIns="91440" bIns="45720" rtlCol="0">
            <a:normAutofit/>
          </a:bodyPr>
          <a:lstStyle/>
          <a:p>
            <a:pPr marL="457200" indent="-457200" algn="just">
              <a:spcBef>
                <a:spcPts val="600"/>
              </a:spcBef>
              <a:buFontTx/>
              <a:buChar char="-"/>
              <a:defRPr/>
            </a:pPr>
            <a:endParaRPr lang="en-US" b="1" dirty="0">
              <a:latin typeface="Courier New" pitchFamily="49" charset="0"/>
              <a:cs typeface="Courier New" pitchFamily="49" charset="0"/>
              <a:sym typeface="Wingdings"/>
            </a:endParaRPr>
          </a:p>
        </p:txBody>
      </p:sp>
      <p:sp>
        <p:nvSpPr>
          <p:cNvPr id="34" name="Slide Number Placeholder 33"/>
          <p:cNvSpPr>
            <a:spLocks noGrp="1"/>
          </p:cNvSpPr>
          <p:nvPr>
            <p:ph type="sldNum" sz="quarter" idx="10"/>
          </p:nvPr>
        </p:nvSpPr>
        <p:spPr/>
        <p:txBody>
          <a:bodyPr/>
          <a:lstStyle/>
          <a:p>
            <a:pPr>
              <a:defRPr/>
            </a:pPr>
            <a:fld id="{BE173A6C-60FB-420C-9795-70D997F74414}" type="slidenum">
              <a:rPr lang="fr-FR" smtClean="0"/>
              <a:pPr>
                <a:defRPr/>
              </a:pPr>
              <a:t>2</a:t>
            </a:fld>
            <a:endParaRPr lang="fr-FR" dirty="0"/>
          </a:p>
        </p:txBody>
      </p:sp>
      <p:sp>
        <p:nvSpPr>
          <p:cNvPr id="14" name="Footer Placeholder 13"/>
          <p:cNvSpPr>
            <a:spLocks noGrp="1"/>
          </p:cNvSpPr>
          <p:nvPr>
            <p:ph type="ftr" sz="quarter" idx="12"/>
          </p:nvPr>
        </p:nvSpPr>
        <p:spPr/>
        <p:txBody>
          <a:bodyPr/>
          <a:lstStyle/>
          <a:p>
            <a:r>
              <a:rPr lang="en-US" smtClean="0"/>
              <a:t>SSM Meeting 26th April. '22 - M. Mantovani</a:t>
            </a:r>
            <a:endParaRPr lang="en-US" dirty="0"/>
          </a:p>
        </p:txBody>
      </p:sp>
      <p:sp>
        <p:nvSpPr>
          <p:cNvPr id="16" name="Text Placeholder 2"/>
          <p:cNvSpPr txBox="1">
            <a:spLocks/>
          </p:cNvSpPr>
          <p:nvPr/>
        </p:nvSpPr>
        <p:spPr>
          <a:xfrm>
            <a:off x="547479" y="910970"/>
            <a:ext cx="8059971" cy="3669507"/>
          </a:xfrm>
          <a:prstGeom prst="rect">
            <a:avLst/>
          </a:prstGeom>
        </p:spPr>
        <p:txBody>
          <a:bodyPr vert="horz" lIns="91440" tIns="45720" rIns="91440" bIns="45720" rtlCol="0">
            <a:normAutofit/>
          </a:bodyPr>
          <a:lstStyle/>
          <a:p>
            <a:pPr indent="-457200" algn="just">
              <a:spcBef>
                <a:spcPts val="600"/>
              </a:spcBef>
              <a:defRPr/>
            </a:pPr>
            <a:endParaRPr lang="en-US" sz="1400" b="1" dirty="0">
              <a:latin typeface="Courier New" pitchFamily="49" charset="0"/>
              <a:cs typeface="Courier New" pitchFamily="49" charset="0"/>
              <a:sym typeface="Wingdings"/>
            </a:endParaRPr>
          </a:p>
        </p:txBody>
      </p:sp>
      <p:sp>
        <p:nvSpPr>
          <p:cNvPr id="17" name="Title 1">
            <a:extLst>
              <a:ext uri="{FF2B5EF4-FFF2-40B4-BE49-F238E27FC236}">
                <a16:creationId xmlns:a16="http://schemas.microsoft.com/office/drawing/2014/main" xmlns="" id="{B8D259CC-313F-4903-97AC-23FCB03201E2}"/>
              </a:ext>
            </a:extLst>
          </p:cNvPr>
          <p:cNvSpPr txBox="1">
            <a:spLocks/>
          </p:cNvSpPr>
          <p:nvPr/>
        </p:nvSpPr>
        <p:spPr>
          <a:xfrm>
            <a:off x="1814945" y="281160"/>
            <a:ext cx="6483928" cy="476026"/>
          </a:xfrm>
          <a:prstGeom prst="rect">
            <a:avLst/>
          </a:prstGeom>
          <a:solidFill>
            <a:srgbClr val="FFFFFF"/>
          </a:solidFill>
        </p:spPr>
        <p:txBody>
          <a:bodyPr vert="horz" lIns="91440" tIns="45720" rIns="91440" bIns="45720" rtlCol="0" anchor="b" anchorCtr="0">
            <a:noAutofit/>
          </a:bodyPr>
          <a:lstStyle/>
          <a:p>
            <a:pPr lvl="0" algn="r">
              <a:spcBef>
                <a:spcPct val="0"/>
              </a:spcBef>
              <a:defRPr/>
            </a:pPr>
            <a:r>
              <a:rPr lang="en-US" sz="2400" b="1" dirty="0" smtClean="0">
                <a:latin typeface="Courier New" pitchFamily="49" charset="0"/>
                <a:ea typeface="+mj-ea"/>
                <a:cs typeface="Courier New" pitchFamily="49" charset="0"/>
              </a:rPr>
              <a:t>Q&amp;A</a:t>
            </a:r>
            <a:endParaRPr kumimoji="0" lang="en-US" sz="2400" b="1" strike="noStrike" kern="1200" cap="none" spc="0" normalizeH="0" baseline="0" noProof="0" dirty="0">
              <a:ln>
                <a:noFill/>
              </a:ln>
              <a:solidFill>
                <a:schemeClr val="tx1"/>
              </a:solidFill>
              <a:effectLst/>
              <a:uLnTx/>
              <a:uFillTx/>
              <a:latin typeface="Courier New" pitchFamily="49" charset="0"/>
              <a:ea typeface="+mj-ea"/>
              <a:cs typeface="Courier New" pitchFamily="49" charset="0"/>
            </a:endParaRPr>
          </a:p>
        </p:txBody>
      </p:sp>
      <p:sp>
        <p:nvSpPr>
          <p:cNvPr id="18" name="Text Placeholder 2"/>
          <p:cNvSpPr txBox="1">
            <a:spLocks/>
          </p:cNvSpPr>
          <p:nvPr/>
        </p:nvSpPr>
        <p:spPr>
          <a:xfrm>
            <a:off x="601638" y="942458"/>
            <a:ext cx="4393555" cy="3669507"/>
          </a:xfrm>
          <a:prstGeom prst="rect">
            <a:avLst/>
          </a:prstGeom>
        </p:spPr>
        <p:txBody>
          <a:bodyPr vert="horz" lIns="91440" tIns="45720" rIns="91440" bIns="45720" rtlCol="0">
            <a:normAutofit/>
          </a:bodyPr>
          <a:lstStyle/>
          <a:p>
            <a:pPr indent="-457200" algn="just">
              <a:spcBef>
                <a:spcPts val="600"/>
              </a:spcBef>
              <a:defRPr/>
            </a:pPr>
            <a:r>
              <a:rPr lang="en-US" sz="1200" b="1" dirty="0" smtClean="0">
                <a:solidFill>
                  <a:srgbClr val="C00000"/>
                </a:solidFill>
                <a:latin typeface="Courier New" pitchFamily="49" charset="0"/>
                <a:cs typeface="Courier New" pitchFamily="49" charset="0"/>
                <a:sym typeface="Wingdings"/>
              </a:rPr>
              <a:t>One </a:t>
            </a:r>
            <a:r>
              <a:rPr lang="en-US" sz="1200" b="1" dirty="0" smtClean="0">
                <a:solidFill>
                  <a:srgbClr val="C00000"/>
                </a:solidFill>
                <a:latin typeface="Courier New" pitchFamily="49" charset="0"/>
                <a:cs typeface="Courier New" pitchFamily="49" charset="0"/>
                <a:sym typeface="Wingdings"/>
              </a:rPr>
              <a:t>(enduring) question from me: are the marginally stable in/out cavities going to in any way be problematic with the new g-factor? Intuition would say no for the cavities themselves, since they are already g=.99 or something. But some combined effect of the </a:t>
            </a:r>
            <a:r>
              <a:rPr lang="en-US" sz="1200" b="1" dirty="0" err="1" smtClean="0">
                <a:solidFill>
                  <a:srgbClr val="C00000"/>
                </a:solidFill>
                <a:latin typeface="Courier New" pitchFamily="49" charset="0"/>
                <a:cs typeface="Courier New" pitchFamily="49" charset="0"/>
                <a:sym typeface="Wingdings"/>
              </a:rPr>
              <a:t>arm+in</a:t>
            </a:r>
            <a:r>
              <a:rPr lang="en-US" sz="1200" b="1" dirty="0" smtClean="0">
                <a:solidFill>
                  <a:srgbClr val="C00000"/>
                </a:solidFill>
                <a:latin typeface="Courier New" pitchFamily="49" charset="0"/>
                <a:cs typeface="Courier New" pitchFamily="49" charset="0"/>
                <a:sym typeface="Wingdings"/>
              </a:rPr>
              <a:t>/out ? degradation of the alignment signals? greater sensitivity to recycling mirror motions in the arms?</a:t>
            </a:r>
          </a:p>
          <a:p>
            <a:pPr indent="-457200" algn="just">
              <a:spcBef>
                <a:spcPts val="600"/>
              </a:spcBef>
              <a:defRPr/>
            </a:pPr>
            <a:endParaRPr lang="en-US" sz="1200" b="1" dirty="0" smtClean="0">
              <a:latin typeface="Courier New" pitchFamily="49" charset="0"/>
              <a:cs typeface="Courier New" pitchFamily="49" charset="0"/>
              <a:sym typeface="Wingdings"/>
            </a:endParaRPr>
          </a:p>
          <a:p>
            <a:pPr indent="-457200" algn="just">
              <a:spcBef>
                <a:spcPts val="600"/>
              </a:spcBef>
              <a:defRPr/>
            </a:pPr>
            <a:r>
              <a:rPr lang="en-US" sz="1200" b="1" dirty="0" smtClean="0">
                <a:latin typeface="Courier New" pitchFamily="49" charset="0"/>
                <a:cs typeface="Courier New" pitchFamily="49" charset="0"/>
                <a:sym typeface="Wingdings"/>
              </a:rPr>
              <a:t>The filtering of the TEM01 mode will be a factor 1.7 worse in amplitude in phase II with respect to phase I (VIR-1210A-19), which leads to a more stringent control accuracy on the arm cavity </a:t>
            </a:r>
            <a:r>
              <a:rPr lang="en-US" sz="1200" b="1" dirty="0" err="1" smtClean="0">
                <a:latin typeface="Courier New" pitchFamily="49" charset="0"/>
                <a:cs typeface="Courier New" pitchFamily="49" charset="0"/>
                <a:sym typeface="Wingdings"/>
              </a:rPr>
              <a:t>angualr</a:t>
            </a:r>
            <a:r>
              <a:rPr lang="en-US" sz="1200" b="1" dirty="0" smtClean="0">
                <a:latin typeface="Courier New" pitchFamily="49" charset="0"/>
                <a:cs typeface="Courier New" pitchFamily="49" charset="0"/>
                <a:sym typeface="Wingdings"/>
              </a:rPr>
              <a:t> control which is not dramatic (a factor ~2). </a:t>
            </a:r>
            <a:endParaRPr lang="en-US" sz="1200" b="1" dirty="0" smtClean="0">
              <a:latin typeface="Courier New" pitchFamily="49" charset="0"/>
              <a:cs typeface="Courier New" pitchFamily="49" charset="0"/>
              <a:sym typeface="Wingdings"/>
            </a:endParaRPr>
          </a:p>
        </p:txBody>
      </p:sp>
      <p:graphicFrame>
        <p:nvGraphicFramePr>
          <p:cNvPr id="11" name="Table 10"/>
          <p:cNvGraphicFramePr>
            <a:graphicFrameLocks noGrp="1"/>
          </p:cNvGraphicFramePr>
          <p:nvPr/>
        </p:nvGraphicFramePr>
        <p:xfrm>
          <a:off x="5271648" y="1254712"/>
          <a:ext cx="3585185" cy="1119092"/>
        </p:xfrm>
        <a:graphic>
          <a:graphicData uri="http://schemas.openxmlformats.org/drawingml/2006/table">
            <a:tbl>
              <a:tblPr/>
              <a:tblGrid>
                <a:gridCol w="897900"/>
                <a:gridCol w="1340436"/>
                <a:gridCol w="1346849"/>
              </a:tblGrid>
              <a:tr h="174685">
                <a:tc>
                  <a:txBody>
                    <a:bodyPr/>
                    <a:lstStyle/>
                    <a:p>
                      <a:pPr algn="l" fontAlgn="b"/>
                      <a:r>
                        <a:rPr lang="it-IT" sz="900" b="1" i="0" u="none" strike="noStrike" dirty="0">
                          <a:solidFill>
                            <a:srgbClr val="FFFFFF"/>
                          </a:solidFill>
                          <a:latin typeface="Courier New"/>
                        </a:rPr>
                        <a:t>Parameters</a:t>
                      </a:r>
                    </a:p>
                  </a:txBody>
                  <a:tcPr marL="5453" marR="5453" marT="5453" marB="0" anchor="b">
                    <a:lnL>
                      <a:noFill/>
                    </a:lnL>
                    <a:lnR w="63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504D"/>
                    </a:solidFill>
                  </a:tcPr>
                </a:tc>
                <a:tc>
                  <a:txBody>
                    <a:bodyPr/>
                    <a:lstStyle/>
                    <a:p>
                      <a:pPr algn="l" fontAlgn="b"/>
                      <a:r>
                        <a:rPr lang="it-IT" sz="900" b="1" i="0" u="none" strike="noStrike">
                          <a:solidFill>
                            <a:srgbClr val="FFFFFF"/>
                          </a:solidFill>
                          <a:latin typeface="Courier New"/>
                        </a:rPr>
                        <a:t>Advanced Virgo + phase I</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504D"/>
                    </a:solidFill>
                  </a:tcPr>
                </a:tc>
                <a:tc>
                  <a:txBody>
                    <a:bodyPr/>
                    <a:lstStyle/>
                    <a:p>
                      <a:pPr algn="l" fontAlgn="b"/>
                      <a:r>
                        <a:rPr lang="it-IT" sz="900" b="1" i="0" u="none" strike="noStrike">
                          <a:solidFill>
                            <a:srgbClr val="FFFFFF"/>
                          </a:solidFill>
                          <a:latin typeface="Courier New"/>
                        </a:rPr>
                        <a:t>Advanced Virgo + phase II</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504D"/>
                    </a:solidFill>
                  </a:tcPr>
                </a:tc>
              </a:tr>
              <a:tr h="104811">
                <a:tc>
                  <a:txBody>
                    <a:bodyPr/>
                    <a:lstStyle/>
                    <a:p>
                      <a:pPr algn="l" fontAlgn="b"/>
                      <a:r>
                        <a:rPr lang="it-IT" sz="900" b="1" i="0" u="none" strike="noStrike">
                          <a:solidFill>
                            <a:srgbClr val="000000"/>
                          </a:solidFill>
                          <a:latin typeface="Courier New"/>
                        </a:rPr>
                        <a:t>RoC End Mirror [m]</a:t>
                      </a:r>
                    </a:p>
                  </a:txBody>
                  <a:tcPr marL="5453" marR="5453" marT="5453" marB="0" anchor="b">
                    <a:lnL>
                      <a:noFill/>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B9B8"/>
                    </a:solidFill>
                  </a:tcPr>
                </a:tc>
                <a:tc>
                  <a:txBody>
                    <a:bodyPr/>
                    <a:lstStyle/>
                    <a:p>
                      <a:pPr algn="ctr" fontAlgn="b"/>
                      <a:r>
                        <a:rPr lang="it-IT" sz="900" b="1" i="0" u="none" strike="noStrike">
                          <a:solidFill>
                            <a:srgbClr val="000000"/>
                          </a:solidFill>
                          <a:latin typeface="Courier New"/>
                        </a:rPr>
                        <a:t>1420</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B9B8"/>
                    </a:solidFill>
                  </a:tcPr>
                </a:tc>
                <a:tc>
                  <a:txBody>
                    <a:bodyPr/>
                    <a:lstStyle/>
                    <a:p>
                      <a:pPr algn="ctr" fontAlgn="b"/>
                      <a:r>
                        <a:rPr lang="it-IT" sz="900" b="1" i="0" u="none" strike="noStrike">
                          <a:solidFill>
                            <a:srgbClr val="000000"/>
                          </a:solidFill>
                          <a:latin typeface="Courier New"/>
                        </a:rPr>
                        <a:t>1067</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B9B8"/>
                    </a:solidFill>
                  </a:tcPr>
                </a:tc>
              </a:tr>
              <a:tr h="95727">
                <a:tc>
                  <a:txBody>
                    <a:bodyPr/>
                    <a:lstStyle/>
                    <a:p>
                      <a:pPr algn="l" fontAlgn="b"/>
                      <a:r>
                        <a:rPr lang="it-IT" sz="900" b="1" i="0" u="none" strike="noStrike">
                          <a:solidFill>
                            <a:srgbClr val="000000"/>
                          </a:solidFill>
                          <a:latin typeface="Courier New"/>
                        </a:rPr>
                        <a:t>RoC Input Mirror [m]</a:t>
                      </a:r>
                    </a:p>
                  </a:txBody>
                  <a:tcPr marL="5453" marR="5453" marT="545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DDDC"/>
                    </a:solidFill>
                  </a:tcPr>
                </a:tc>
                <a:tc>
                  <a:txBody>
                    <a:bodyPr/>
                    <a:lstStyle/>
                    <a:p>
                      <a:pPr algn="ctr" fontAlgn="b"/>
                      <a:r>
                        <a:rPr lang="it-IT" sz="900" b="1" i="0" u="none" strike="noStrike">
                          <a:solidFill>
                            <a:srgbClr val="000000"/>
                          </a:solidFill>
                          <a:latin typeface="Courier New"/>
                        </a:rPr>
                        <a:t>1683</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DDDC"/>
                    </a:solidFill>
                  </a:tcPr>
                </a:tc>
                <a:tc>
                  <a:txBody>
                    <a:bodyPr/>
                    <a:lstStyle/>
                    <a:p>
                      <a:pPr algn="ctr" fontAlgn="b"/>
                      <a:r>
                        <a:rPr lang="it-IT" sz="900" b="1" i="0" u="none" strike="noStrike">
                          <a:solidFill>
                            <a:srgbClr val="000000"/>
                          </a:solidFill>
                          <a:latin typeface="Courier New"/>
                        </a:rPr>
                        <a:t>1969</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DDDC"/>
                    </a:solidFill>
                  </a:tcPr>
                </a:tc>
              </a:tr>
              <a:tr h="104811">
                <a:tc>
                  <a:txBody>
                    <a:bodyPr/>
                    <a:lstStyle/>
                    <a:p>
                      <a:pPr algn="l" fontAlgn="b"/>
                      <a:r>
                        <a:rPr lang="it-IT" sz="900" b="1" i="0" u="none" strike="noStrike" dirty="0">
                          <a:solidFill>
                            <a:srgbClr val="000000"/>
                          </a:solidFill>
                          <a:latin typeface="Courier New"/>
                        </a:rPr>
                        <a:t>Cavity g-factor</a:t>
                      </a:r>
                    </a:p>
                  </a:txBody>
                  <a:tcPr marL="5453" marR="5453" marT="545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B9B8"/>
                    </a:solidFill>
                  </a:tcPr>
                </a:tc>
                <a:tc>
                  <a:txBody>
                    <a:bodyPr/>
                    <a:lstStyle/>
                    <a:p>
                      <a:pPr algn="ctr" fontAlgn="b"/>
                      <a:r>
                        <a:rPr lang="it-IT" sz="900" b="1" i="0" u="none" strike="noStrike" dirty="0">
                          <a:solidFill>
                            <a:srgbClr val="000000"/>
                          </a:solidFill>
                          <a:latin typeface="Courier New"/>
                        </a:rPr>
                        <a:t>0.87</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B9B8"/>
                    </a:solidFill>
                  </a:tcPr>
                </a:tc>
                <a:tc>
                  <a:txBody>
                    <a:bodyPr/>
                    <a:lstStyle/>
                    <a:p>
                      <a:pPr algn="ctr" fontAlgn="b"/>
                      <a:r>
                        <a:rPr lang="it-IT" sz="900" b="1" i="0" u="none" strike="noStrike" dirty="0">
                          <a:solidFill>
                            <a:srgbClr val="000000"/>
                          </a:solidFill>
                          <a:latin typeface="Courier New"/>
                        </a:rPr>
                        <a:t>0.95</a:t>
                      </a:r>
                    </a:p>
                  </a:txBody>
                  <a:tcPr marL="5453" marR="5453" marT="545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B9B8"/>
                    </a:solidFill>
                  </a:tcPr>
                </a:tc>
              </a:tr>
            </a:tbl>
          </a:graphicData>
        </a:graphic>
      </p:graphicFrame>
      <p:pic>
        <p:nvPicPr>
          <p:cNvPr id="12" name="Picture 11" descr="HOMscan.png"/>
          <p:cNvPicPr>
            <a:picLocks noChangeAspect="1"/>
          </p:cNvPicPr>
          <p:nvPr/>
        </p:nvPicPr>
        <p:blipFill>
          <a:blip r:embed="rId3" cstate="print"/>
          <a:stretch>
            <a:fillRect/>
          </a:stretch>
        </p:blipFill>
        <p:spPr>
          <a:xfrm>
            <a:off x="5095169" y="2652516"/>
            <a:ext cx="3694108" cy="1752777"/>
          </a:xfrm>
          <a:prstGeom prst="rect">
            <a:avLst/>
          </a:prstGeom>
        </p:spPr>
      </p:pic>
      <p:sp>
        <p:nvSpPr>
          <p:cNvPr id="15" name="TextBox 14"/>
          <p:cNvSpPr txBox="1"/>
          <p:nvPr/>
        </p:nvSpPr>
        <p:spPr>
          <a:xfrm>
            <a:off x="7413441" y="3371145"/>
            <a:ext cx="1383764" cy="646331"/>
          </a:xfrm>
          <a:prstGeom prst="rect">
            <a:avLst/>
          </a:prstGeom>
          <a:noFill/>
        </p:spPr>
        <p:txBody>
          <a:bodyPr wrap="square" rtlCol="0">
            <a:spAutoFit/>
          </a:bodyPr>
          <a:lstStyle/>
          <a:p>
            <a:pPr algn="ctr"/>
            <a:r>
              <a:rPr lang="it-IT" sz="1200" b="1" dirty="0" smtClean="0">
                <a:latin typeface="Courier New" pitchFamily="49" charset="0"/>
                <a:cs typeface="Courier New" pitchFamily="49" charset="0"/>
              </a:rPr>
              <a:t>Factor 1.7 of difference in recycling</a:t>
            </a:r>
            <a:endParaRPr lang="it-IT" sz="1200" b="1" dirty="0">
              <a:latin typeface="Courier New" pitchFamily="49" charset="0"/>
              <a:cs typeface="Courier New" pitchFamily="49" charset="0"/>
            </a:endParaRPr>
          </a:p>
        </p:txBody>
      </p:sp>
      <p:sp>
        <p:nvSpPr>
          <p:cNvPr id="19" name="Oval 18"/>
          <p:cNvSpPr/>
          <p:nvPr/>
        </p:nvSpPr>
        <p:spPr>
          <a:xfrm>
            <a:off x="6973268" y="3680271"/>
            <a:ext cx="69880" cy="81271"/>
          </a:xfrm>
          <a:prstGeom prst="ellipse">
            <a:avLst/>
          </a:prstGeom>
          <a:solidFill>
            <a:schemeClr val="accent6">
              <a:lumMod val="75000"/>
            </a:schemeClr>
          </a:solidFill>
          <a:ln>
            <a:solidFill>
              <a:srgbClr val="CC99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0" name="Oval 19"/>
          <p:cNvSpPr/>
          <p:nvPr/>
        </p:nvSpPr>
        <p:spPr>
          <a:xfrm>
            <a:off x="6973269" y="3803371"/>
            <a:ext cx="69880" cy="81271"/>
          </a:xfrm>
          <a:prstGeom prst="ellipse">
            <a:avLst/>
          </a:prstGeom>
          <a:solidFill>
            <a:srgbClr val="C0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93643045"/>
      </p:ext>
    </p:extLst>
  </p:cSld>
  <p:clrMapOvr>
    <a:masterClrMapping/>
  </p:clrMapOvr>
  <p:transition advTm="266"/>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BE173A6C-60FB-420C-9795-70D997F74414}" type="slidenum">
              <a:rPr lang="fr-FR" smtClean="0"/>
              <a:pPr>
                <a:defRPr/>
              </a:pPr>
              <a:t>3</a:t>
            </a:fld>
            <a:endParaRPr lang="fr-FR" dirty="0"/>
          </a:p>
        </p:txBody>
      </p:sp>
      <p:sp>
        <p:nvSpPr>
          <p:cNvPr id="5" name="Footer Placeholder 4"/>
          <p:cNvSpPr>
            <a:spLocks noGrp="1"/>
          </p:cNvSpPr>
          <p:nvPr>
            <p:ph type="ftr" sz="quarter" idx="12"/>
          </p:nvPr>
        </p:nvSpPr>
        <p:spPr/>
        <p:txBody>
          <a:bodyPr/>
          <a:lstStyle/>
          <a:p>
            <a:r>
              <a:rPr lang="en-US" smtClean="0"/>
              <a:t>SSM Meeting 26th April. '22 - M. Mantovani</a:t>
            </a:r>
            <a:endParaRPr lang="en-US" dirty="0"/>
          </a:p>
        </p:txBody>
      </p:sp>
      <p:sp>
        <p:nvSpPr>
          <p:cNvPr id="6" name="Title 1">
            <a:extLst>
              <a:ext uri="{FF2B5EF4-FFF2-40B4-BE49-F238E27FC236}">
                <a16:creationId xmlns:a16="http://schemas.microsoft.com/office/drawing/2014/main" xmlns="" id="{B8D259CC-313F-4903-97AC-23FCB03201E2}"/>
              </a:ext>
            </a:extLst>
          </p:cNvPr>
          <p:cNvSpPr txBox="1">
            <a:spLocks/>
          </p:cNvSpPr>
          <p:nvPr/>
        </p:nvSpPr>
        <p:spPr>
          <a:xfrm>
            <a:off x="1814945" y="281160"/>
            <a:ext cx="6483928" cy="476026"/>
          </a:xfrm>
          <a:prstGeom prst="rect">
            <a:avLst/>
          </a:prstGeom>
          <a:solidFill>
            <a:srgbClr val="FFFFFF"/>
          </a:solidFill>
        </p:spPr>
        <p:txBody>
          <a:bodyPr vert="horz" lIns="91440" tIns="45720" rIns="91440" bIns="45720" rtlCol="0" anchor="b" anchorCtr="0">
            <a:noAutofit/>
          </a:bodyPr>
          <a:lstStyle/>
          <a:p>
            <a:pPr lvl="0" algn="r">
              <a:spcBef>
                <a:spcPct val="0"/>
              </a:spcBef>
              <a:defRPr/>
            </a:pPr>
            <a:r>
              <a:rPr lang="en-US" sz="2400" b="1" dirty="0" smtClean="0">
                <a:latin typeface="Courier New" pitchFamily="49" charset="0"/>
                <a:ea typeface="+mj-ea"/>
                <a:cs typeface="Courier New" pitchFamily="49" charset="0"/>
              </a:rPr>
              <a:t>Q&amp;A</a:t>
            </a:r>
            <a:endParaRPr kumimoji="0" lang="en-US" sz="2400" b="1" strike="noStrike" kern="1200" cap="none" spc="0" normalizeH="0" baseline="0" noProof="0" dirty="0">
              <a:ln>
                <a:noFill/>
              </a:ln>
              <a:effectLst/>
              <a:uLnTx/>
              <a:uFillTx/>
              <a:latin typeface="Courier New" pitchFamily="49" charset="0"/>
              <a:ea typeface="+mj-ea"/>
              <a:cs typeface="Courier New" pitchFamily="49" charset="0"/>
            </a:endParaRPr>
          </a:p>
        </p:txBody>
      </p:sp>
      <p:sp>
        <p:nvSpPr>
          <p:cNvPr id="7"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0"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2"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3"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4" name="TextBox 13"/>
          <p:cNvSpPr txBox="1"/>
          <p:nvPr/>
        </p:nvSpPr>
        <p:spPr>
          <a:xfrm>
            <a:off x="551663" y="891729"/>
            <a:ext cx="4345289" cy="4524315"/>
          </a:xfrm>
          <a:prstGeom prst="rect">
            <a:avLst/>
          </a:prstGeom>
          <a:noFill/>
        </p:spPr>
        <p:txBody>
          <a:bodyPr wrap="square" rtlCol="0">
            <a:spAutoFit/>
          </a:bodyPr>
          <a:lstStyle/>
          <a:p>
            <a:pPr algn="just"/>
            <a:r>
              <a:rPr lang="en-US" sz="1200" b="1" dirty="0" smtClean="0">
                <a:solidFill>
                  <a:srgbClr val="C00000"/>
                </a:solidFill>
                <a:latin typeface="Courier New" pitchFamily="49" charset="0"/>
                <a:cs typeface="Courier New" pitchFamily="49" charset="0"/>
              </a:rPr>
              <a:t>According </a:t>
            </a:r>
            <a:r>
              <a:rPr lang="en-US" sz="1200" b="1" dirty="0" smtClean="0">
                <a:solidFill>
                  <a:srgbClr val="C00000"/>
                </a:solidFill>
                <a:latin typeface="Courier New" pitchFamily="49" charset="0"/>
                <a:cs typeface="Courier New" pitchFamily="49" charset="0"/>
              </a:rPr>
              <a:t>to VIR-1054A-21, the required accuracy for a beam shift in order to have a power loss lower than 1% , for Advanced Virgo+ phase II is 0.06 mm. — is this a feasible level of stability? What motion is seen now, and what is the tolerance now</a:t>
            </a:r>
            <a:r>
              <a:rPr lang="en-US" sz="1200" b="1" dirty="0" smtClean="0">
                <a:solidFill>
                  <a:srgbClr val="C00000"/>
                </a:solidFill>
                <a:latin typeface="Courier New" pitchFamily="49" charset="0"/>
                <a:cs typeface="Courier New" pitchFamily="49" charset="0"/>
              </a:rPr>
              <a:t>?</a:t>
            </a:r>
            <a:endParaRPr lang="en-US" sz="1200" b="1" dirty="0" smtClean="0">
              <a:latin typeface="Courier New" pitchFamily="49" charset="0"/>
              <a:cs typeface="Courier New" pitchFamily="49" charset="0"/>
            </a:endParaRPr>
          </a:p>
          <a:p>
            <a:pPr algn="just"/>
            <a:r>
              <a:rPr lang="en-US" sz="1200" b="1" dirty="0" smtClean="0">
                <a:latin typeface="Courier New" pitchFamily="49" charset="0"/>
                <a:cs typeface="Courier New" pitchFamily="49" charset="0"/>
              </a:rPr>
              <a:t>This level of stability is feasible, what is has been measured is approximately 0.01 mm. This value has been evaluated by using the corrections needed to control the benches in transmission to the cavities to be aligned with the arm cavity beam (see log-entries https://logbook.virgo-gw.eu/virgo/?r=54161, </a:t>
            </a:r>
            <a:r>
              <a:rPr lang="en-US" sz="1200" b="1" dirty="0" smtClean="0">
                <a:latin typeface="Courier New" pitchFamily="49" charset="0"/>
                <a:cs typeface="Courier New" pitchFamily="49" charset="0"/>
                <a:hlinkClick r:id="rId2"/>
              </a:rPr>
              <a:t>https://logbook.virgo-gw.eu/virgo/?r=53335</a:t>
            </a:r>
            <a:r>
              <a:rPr lang="en-US" sz="1200" b="1" dirty="0" smtClean="0">
                <a:latin typeface="Courier New" pitchFamily="49" charset="0"/>
                <a:cs typeface="Courier New" pitchFamily="49" charset="0"/>
              </a:rPr>
              <a:t>).</a:t>
            </a:r>
            <a:endParaRPr lang="en-US" sz="1200" b="1" dirty="0" smtClean="0">
              <a:latin typeface="Courier New" pitchFamily="49" charset="0"/>
              <a:cs typeface="Courier New" pitchFamily="49" charset="0"/>
            </a:endParaRPr>
          </a:p>
          <a:p>
            <a:pPr algn="just"/>
            <a:endParaRPr lang="en-US" sz="1200" b="1" dirty="0" smtClean="0">
              <a:latin typeface="Courier New" pitchFamily="49" charset="0"/>
              <a:cs typeface="Courier New" pitchFamily="49" charset="0"/>
            </a:endParaRPr>
          </a:p>
          <a:p>
            <a:pPr algn="just"/>
            <a:r>
              <a:rPr lang="en-US" sz="1200" b="1" dirty="0" smtClean="0">
                <a:latin typeface="Courier New" pitchFamily="49" charset="0"/>
                <a:cs typeface="Courier New" pitchFamily="49" charset="0"/>
              </a:rPr>
              <a:t>The End bench tilt of 1urad corresponds to 4um of beam shift (first log-entry). It has been monitored for about 1month and the maximum bench tilt was 3urad leading a maximum of beam shift of 12um (second log-entry).</a:t>
            </a:r>
          </a:p>
          <a:p>
            <a:pPr algn="just"/>
            <a:endParaRPr lang="en-US" sz="1200" b="1" dirty="0" smtClean="0">
              <a:latin typeface="Courier New" pitchFamily="49" charset="0"/>
              <a:cs typeface="Courier New" pitchFamily="49" charset="0"/>
            </a:endParaRPr>
          </a:p>
          <a:p>
            <a:pPr algn="just"/>
            <a:endParaRPr lang="en-US" sz="1200" b="1" dirty="0" smtClean="0">
              <a:latin typeface="Courier New" pitchFamily="49" charset="0"/>
              <a:cs typeface="Courier New" pitchFamily="49" charset="0"/>
            </a:endParaRPr>
          </a:p>
          <a:p>
            <a:pPr algn="just"/>
            <a:endParaRPr lang="it-IT" sz="1200" b="1" dirty="0" smtClean="0">
              <a:latin typeface="Courier New" pitchFamily="49" charset="0"/>
              <a:cs typeface="Courier New" pitchFamily="49" charset="0"/>
            </a:endParaRPr>
          </a:p>
        </p:txBody>
      </p:sp>
      <p:pic>
        <p:nvPicPr>
          <p:cNvPr id="17" name="Picture 16" descr="53335_1633026137_Screenshot from 2021-09-30 20-19-30.png"/>
          <p:cNvPicPr>
            <a:picLocks noChangeAspect="1"/>
          </p:cNvPicPr>
          <p:nvPr/>
        </p:nvPicPr>
        <p:blipFill>
          <a:blip r:embed="rId3"/>
          <a:stretch>
            <a:fillRect/>
          </a:stretch>
        </p:blipFill>
        <p:spPr>
          <a:xfrm>
            <a:off x="4896953" y="1919484"/>
            <a:ext cx="3992637" cy="19627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BE173A6C-60FB-420C-9795-70D997F74414}" type="slidenum">
              <a:rPr lang="fr-FR" smtClean="0"/>
              <a:pPr>
                <a:defRPr/>
              </a:pPr>
              <a:t>4</a:t>
            </a:fld>
            <a:endParaRPr lang="fr-FR" dirty="0"/>
          </a:p>
        </p:txBody>
      </p:sp>
      <p:sp>
        <p:nvSpPr>
          <p:cNvPr id="5" name="Footer Placeholder 4"/>
          <p:cNvSpPr>
            <a:spLocks noGrp="1"/>
          </p:cNvSpPr>
          <p:nvPr>
            <p:ph type="ftr" sz="quarter" idx="12"/>
          </p:nvPr>
        </p:nvSpPr>
        <p:spPr/>
        <p:txBody>
          <a:bodyPr/>
          <a:lstStyle/>
          <a:p>
            <a:r>
              <a:rPr lang="en-US" smtClean="0"/>
              <a:t>SSM Meeting 26th April. '22 - M. Mantovani</a:t>
            </a:r>
            <a:endParaRPr lang="en-US" dirty="0"/>
          </a:p>
        </p:txBody>
      </p:sp>
      <p:sp>
        <p:nvSpPr>
          <p:cNvPr id="6" name="Title 1">
            <a:extLst>
              <a:ext uri="{FF2B5EF4-FFF2-40B4-BE49-F238E27FC236}">
                <a16:creationId xmlns:a16="http://schemas.microsoft.com/office/drawing/2014/main" xmlns="" id="{B8D259CC-313F-4903-97AC-23FCB03201E2}"/>
              </a:ext>
            </a:extLst>
          </p:cNvPr>
          <p:cNvSpPr txBox="1">
            <a:spLocks/>
          </p:cNvSpPr>
          <p:nvPr/>
        </p:nvSpPr>
        <p:spPr>
          <a:xfrm>
            <a:off x="1814945" y="281160"/>
            <a:ext cx="6483928" cy="476026"/>
          </a:xfrm>
          <a:prstGeom prst="rect">
            <a:avLst/>
          </a:prstGeom>
          <a:solidFill>
            <a:srgbClr val="FFFFFF"/>
          </a:solidFill>
        </p:spPr>
        <p:txBody>
          <a:bodyPr vert="horz" lIns="91440" tIns="45720" rIns="91440" bIns="45720" rtlCol="0" anchor="b" anchorCtr="0">
            <a:noAutofit/>
          </a:bodyPr>
          <a:lstStyle/>
          <a:p>
            <a:pPr lvl="0" algn="r">
              <a:spcBef>
                <a:spcPct val="0"/>
              </a:spcBef>
              <a:defRPr/>
            </a:pPr>
            <a:r>
              <a:rPr lang="en-US" sz="2400" b="1" dirty="0" smtClean="0">
                <a:latin typeface="Courier New" pitchFamily="49" charset="0"/>
                <a:ea typeface="+mj-ea"/>
                <a:cs typeface="Courier New" pitchFamily="49" charset="0"/>
              </a:rPr>
              <a:t>Q&amp;A</a:t>
            </a:r>
            <a:endParaRPr kumimoji="0" lang="en-US" sz="2400" b="1" strike="noStrike" kern="1200" cap="none" spc="0" normalizeH="0" baseline="0" noProof="0" dirty="0">
              <a:ln>
                <a:noFill/>
              </a:ln>
              <a:effectLst/>
              <a:uLnTx/>
              <a:uFillTx/>
              <a:latin typeface="Courier New" pitchFamily="49" charset="0"/>
              <a:ea typeface="+mj-ea"/>
              <a:cs typeface="Courier New" pitchFamily="49" charset="0"/>
            </a:endParaRPr>
          </a:p>
        </p:txBody>
      </p:sp>
      <p:sp>
        <p:nvSpPr>
          <p:cNvPr id="7"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0"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2"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3"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4" name="TextBox 13"/>
          <p:cNvSpPr txBox="1"/>
          <p:nvPr/>
        </p:nvSpPr>
        <p:spPr>
          <a:xfrm>
            <a:off x="551662" y="891729"/>
            <a:ext cx="7791293" cy="4339650"/>
          </a:xfrm>
          <a:prstGeom prst="rect">
            <a:avLst/>
          </a:prstGeom>
          <a:noFill/>
        </p:spPr>
        <p:txBody>
          <a:bodyPr wrap="square" rtlCol="0">
            <a:spAutoFit/>
          </a:bodyPr>
          <a:lstStyle/>
          <a:p>
            <a:pPr algn="just"/>
            <a:r>
              <a:rPr lang="en-US" sz="1200" b="1" dirty="0" smtClean="0">
                <a:solidFill>
                  <a:srgbClr val="C00000"/>
                </a:solidFill>
                <a:latin typeface="Courier New" pitchFamily="49" charset="0"/>
                <a:cs typeface="Courier New" pitchFamily="49" charset="0"/>
              </a:rPr>
              <a:t>A series of simulations will be performed in order to address all the three deliverables, i.e.:</a:t>
            </a:r>
          </a:p>
          <a:p>
            <a:pPr algn="just">
              <a:buFontTx/>
              <a:buChar char="-"/>
            </a:pPr>
            <a:r>
              <a:rPr lang="en-US" sz="1200" b="1" dirty="0" smtClean="0">
                <a:solidFill>
                  <a:srgbClr val="C00000"/>
                </a:solidFill>
                <a:latin typeface="Courier New" pitchFamily="49" charset="0"/>
                <a:cs typeface="Courier New" pitchFamily="49" charset="0"/>
              </a:rPr>
              <a:t>Locking acquisition design</a:t>
            </a:r>
          </a:p>
          <a:p>
            <a:pPr algn="just">
              <a:buFontTx/>
              <a:buChar char="-"/>
            </a:pPr>
            <a:r>
              <a:rPr lang="en-US" sz="1200" b="1" dirty="0" smtClean="0">
                <a:solidFill>
                  <a:srgbClr val="C00000"/>
                </a:solidFill>
                <a:latin typeface="Courier New" pitchFamily="49" charset="0"/>
                <a:cs typeface="Courier New" pitchFamily="49" charset="0"/>
              </a:rPr>
              <a:t>Steady state locking scheme design</a:t>
            </a:r>
          </a:p>
          <a:p>
            <a:pPr algn="just">
              <a:buFontTx/>
              <a:buChar char="-"/>
            </a:pPr>
            <a:r>
              <a:rPr lang="en-US" sz="1200" b="1" dirty="0" smtClean="0">
                <a:solidFill>
                  <a:srgbClr val="C00000"/>
                </a:solidFill>
                <a:latin typeface="Courier New" pitchFamily="49" charset="0"/>
                <a:cs typeface="Courier New" pitchFamily="49" charset="0"/>
              </a:rPr>
              <a:t>Automatic Alignment scheme design — are those already done or to be done? presumably a preliminary study has shown feasibility. The tenses here and in the later Alignment section move around between ‘will be done’ and ‘was done’.</a:t>
            </a:r>
          </a:p>
          <a:p>
            <a:pPr algn="just">
              <a:buFontTx/>
              <a:buChar char="-"/>
            </a:pPr>
            <a:endParaRPr lang="en-US" sz="1200" b="1" dirty="0" smtClean="0">
              <a:latin typeface="Courier New" pitchFamily="49" charset="0"/>
              <a:cs typeface="Courier New" pitchFamily="49" charset="0"/>
            </a:endParaRPr>
          </a:p>
          <a:p>
            <a:pPr algn="just"/>
            <a:r>
              <a:rPr lang="en-US" sz="1200" b="1" dirty="0" smtClean="0">
                <a:latin typeface="Courier New" pitchFamily="49" charset="0"/>
                <a:cs typeface="Courier New" pitchFamily="49" charset="0"/>
              </a:rPr>
              <a:t>This </a:t>
            </a:r>
            <a:r>
              <a:rPr lang="en-US" sz="1200" b="1" dirty="0" smtClean="0">
                <a:latin typeface="Courier New" pitchFamily="49" charset="0"/>
                <a:cs typeface="Courier New" pitchFamily="49" charset="0"/>
              </a:rPr>
              <a:t>will be better clarified</a:t>
            </a:r>
            <a:r>
              <a:rPr lang="en-US" sz="1200" b="1" dirty="0" smtClean="0">
                <a:latin typeface="Courier New" pitchFamily="49" charset="0"/>
                <a:cs typeface="Courier New" pitchFamily="49" charset="0"/>
              </a:rPr>
              <a:t>.</a:t>
            </a:r>
          </a:p>
          <a:p>
            <a:pPr algn="just"/>
            <a:endParaRPr lang="en-US" sz="1200" b="1" dirty="0" smtClean="0">
              <a:latin typeface="Courier New" pitchFamily="49" charset="0"/>
              <a:cs typeface="Courier New" pitchFamily="49" charset="0"/>
            </a:endParaRPr>
          </a:p>
          <a:p>
            <a:pPr algn="just"/>
            <a:r>
              <a:rPr lang="en-US" sz="1200" b="1" dirty="0" smtClean="0">
                <a:solidFill>
                  <a:srgbClr val="C00000"/>
                </a:solidFill>
                <a:latin typeface="Courier New" pitchFamily="49" charset="0"/>
                <a:cs typeface="Courier New" pitchFamily="49" charset="0"/>
              </a:rPr>
              <a:t>SRCL </a:t>
            </a:r>
            <a:r>
              <a:rPr lang="en-US" sz="1200" b="1" dirty="0" smtClean="0">
                <a:solidFill>
                  <a:srgbClr val="C00000"/>
                </a:solidFill>
                <a:latin typeface="Courier New" pitchFamily="49" charset="0"/>
                <a:cs typeface="Courier New" pitchFamily="49" charset="0"/>
              </a:rPr>
              <a:t>offset are often put in place to mitigate the optical spring in the arm cavities. This can make the phase noise requirement much more stringent at a level 1e-7 </a:t>
            </a:r>
            <a:r>
              <a:rPr lang="en-US" sz="1200" b="1" dirty="0" err="1" smtClean="0">
                <a:solidFill>
                  <a:srgbClr val="C00000"/>
                </a:solidFill>
                <a:latin typeface="Courier New" pitchFamily="49" charset="0"/>
                <a:cs typeface="Courier New" pitchFamily="49" charset="0"/>
              </a:rPr>
              <a:t>rad</a:t>
            </a:r>
            <a:r>
              <a:rPr lang="en-US" sz="1200" b="1" dirty="0" smtClean="0">
                <a:solidFill>
                  <a:srgbClr val="C00000"/>
                </a:solidFill>
                <a:latin typeface="Courier New" pitchFamily="49" charset="0"/>
                <a:cs typeface="Courier New" pitchFamily="49" charset="0"/>
              </a:rPr>
              <a:t>/</a:t>
            </a:r>
            <a:r>
              <a:rPr lang="en-US" sz="1200" b="1" dirty="0" err="1" smtClean="0">
                <a:solidFill>
                  <a:srgbClr val="C00000"/>
                </a:solidFill>
                <a:latin typeface="Courier New" pitchFamily="49" charset="0"/>
                <a:cs typeface="Courier New" pitchFamily="49" charset="0"/>
              </a:rPr>
              <a:t>rtHz</a:t>
            </a:r>
            <a:r>
              <a:rPr lang="en-US" sz="1200" b="1" dirty="0" smtClean="0">
                <a:solidFill>
                  <a:srgbClr val="C00000"/>
                </a:solidFill>
                <a:latin typeface="Courier New" pitchFamily="49" charset="0"/>
                <a:cs typeface="Courier New" pitchFamily="49" charset="0"/>
              </a:rPr>
              <a:t> at 56MHz. — how is this looking now</a:t>
            </a:r>
            <a:r>
              <a:rPr lang="en-US" sz="1200" b="1" dirty="0" smtClean="0">
                <a:solidFill>
                  <a:srgbClr val="C00000"/>
                </a:solidFill>
                <a:latin typeface="Courier New" pitchFamily="49" charset="0"/>
                <a:cs typeface="Courier New" pitchFamily="49" charset="0"/>
              </a:rPr>
              <a:t>?</a:t>
            </a:r>
          </a:p>
          <a:p>
            <a:pPr algn="just"/>
            <a:endParaRPr lang="en-US" sz="1200" b="1" dirty="0" smtClean="0">
              <a:solidFill>
                <a:srgbClr val="C00000"/>
              </a:solidFill>
              <a:latin typeface="Courier New" pitchFamily="49" charset="0"/>
              <a:cs typeface="Courier New" pitchFamily="49" charset="0"/>
            </a:endParaRPr>
          </a:p>
          <a:p>
            <a:pPr algn="just"/>
            <a:r>
              <a:rPr lang="en-US" sz="1200" b="1" dirty="0" smtClean="0">
                <a:latin typeface="Courier New" pitchFamily="49" charset="0"/>
                <a:cs typeface="Courier New" pitchFamily="49" charset="0"/>
              </a:rPr>
              <a:t>The plan is to not use a SRCL offset to mitigate the optical spring. The simulations performed for phase I to understand the </a:t>
            </a:r>
            <a:r>
              <a:rPr lang="en-US" sz="1200" b="1" dirty="0" smtClean="0">
                <a:latin typeface="Courier New" pitchFamily="49" charset="0"/>
                <a:cs typeface="Courier New" pitchFamily="49" charset="0"/>
              </a:rPr>
              <a:t>origin </a:t>
            </a:r>
            <a:r>
              <a:rPr lang="en-US" sz="1200" b="1" dirty="0" smtClean="0">
                <a:latin typeface="Courier New" pitchFamily="49" charset="0"/>
                <a:cs typeface="Courier New" pitchFamily="49" charset="0"/>
              </a:rPr>
              <a:t>of the strong optical spring measured during the Phase I commissioning, point toward the PRC mismatch (with respect to the SRC). The optical spring should be mitigated by matching the two recycling cavities. Moreover the SRCL offset is not presently used to lower the optical spring to make the lock to survive, because a strong modification on the DARM control allows to lock also with very high level of optical spring.</a:t>
            </a:r>
          </a:p>
          <a:p>
            <a:pPr algn="just">
              <a:buFontTx/>
              <a:buChar char="-"/>
            </a:pPr>
            <a:endParaRPr lang="en-US" sz="1200" b="1" dirty="0" smtClean="0">
              <a:latin typeface="Courier New" pitchFamily="49" charset="0"/>
              <a:cs typeface="Courier New" pitchFamily="49" charset="0"/>
            </a:endParaRPr>
          </a:p>
          <a:p>
            <a:pPr algn="just">
              <a:buFontTx/>
              <a:buChar char="-"/>
            </a:pPr>
            <a:endParaRPr lang="it-IT" sz="1200" b="1" dirty="0" smtClean="0">
              <a:latin typeface="Courier New" pitchFamily="49" charset="0"/>
              <a:cs typeface="Courier New" pitchFamily="49"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a:off x="0" y="1"/>
            <a:ext cx="9144000" cy="5163741"/>
          </a:xfrm>
          <a:prstGeom prst="rect">
            <a:avLst/>
          </a:prstGeom>
          <a:noFill/>
          <a:ln w="9525">
            <a:noFill/>
            <a:round/>
            <a:headEnd/>
            <a:tailEnd/>
          </a:ln>
        </p:spPr>
      </p:pic>
      <p:sp>
        <p:nvSpPr>
          <p:cNvPr id="3" name="TextBox 2"/>
          <p:cNvSpPr txBox="1"/>
          <p:nvPr/>
        </p:nvSpPr>
        <p:spPr>
          <a:xfrm>
            <a:off x="811120" y="3781032"/>
            <a:ext cx="2957861" cy="646331"/>
          </a:xfrm>
          <a:prstGeom prst="rect">
            <a:avLst/>
          </a:prstGeom>
          <a:noFill/>
        </p:spPr>
        <p:txBody>
          <a:bodyPr wrap="none" rtlCol="0">
            <a:spAutoFit/>
          </a:bodyPr>
          <a:lstStyle/>
          <a:p>
            <a:r>
              <a:rPr lang="it-IT" sz="3600" b="1" dirty="0" smtClean="0">
                <a:solidFill>
                  <a:schemeClr val="bg1"/>
                </a:solidFill>
                <a:latin typeface="Courier New" pitchFamily="49" charset="0"/>
                <a:cs typeface="Courier New" pitchFamily="49" charset="0"/>
              </a:rPr>
              <a:t>The end...</a:t>
            </a:r>
            <a:endParaRPr lang="it-IT" sz="3600" b="1" dirty="0">
              <a:solidFill>
                <a:schemeClr val="bg1"/>
              </a:solidFill>
              <a:latin typeface="Courier New" pitchFamily="49" charset="0"/>
              <a:cs typeface="Courier New" pitchFamily="49" charset="0"/>
            </a:endParaRPr>
          </a:p>
        </p:txBody>
      </p:sp>
      <p:sp>
        <p:nvSpPr>
          <p:cNvPr id="4" name="Slide Number Placeholder 3"/>
          <p:cNvSpPr>
            <a:spLocks noGrp="1"/>
          </p:cNvSpPr>
          <p:nvPr>
            <p:ph type="sldNum" sz="quarter" idx="10"/>
          </p:nvPr>
        </p:nvSpPr>
        <p:spPr/>
        <p:txBody>
          <a:bodyPr/>
          <a:lstStyle/>
          <a:p>
            <a:pPr>
              <a:defRPr/>
            </a:pPr>
            <a:fld id="{BE173A6C-60FB-420C-9795-70D997F74414}" type="slidenum">
              <a:rPr lang="fr-FR" smtClean="0"/>
              <a:pPr>
                <a:defRPr/>
              </a:pPr>
              <a:t>5</a:t>
            </a:fld>
            <a:endParaRPr lang="fr-FR" dirty="0"/>
          </a:p>
        </p:txBody>
      </p:sp>
      <p:sp>
        <p:nvSpPr>
          <p:cNvPr id="5" name="Footer Placeholder 4"/>
          <p:cNvSpPr>
            <a:spLocks noGrp="1"/>
          </p:cNvSpPr>
          <p:nvPr>
            <p:ph type="ftr" sz="quarter" idx="12"/>
          </p:nvPr>
        </p:nvSpPr>
        <p:spPr/>
        <p:txBody>
          <a:bodyPr/>
          <a:lstStyle/>
          <a:p>
            <a:r>
              <a:rPr lang="en-US" smtClean="0"/>
              <a:t>SSM Meeting 26th April. '22 - M. Mantovani</a:t>
            </a:r>
            <a:endParaRPr lang="en-US" dirty="0"/>
          </a:p>
        </p:txBody>
      </p:sp>
    </p:spTree>
    <p:extLst>
      <p:ext uri="{BB962C8B-B14F-4D97-AF65-F5344CB8AC3E}">
        <p14:creationId xmlns:p14="http://schemas.microsoft.com/office/powerpoint/2010/main" xmlns="" val="37422942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1st year project</Template>
  <TotalTime>7194</TotalTime>
  <Words>594</Words>
  <Application>Microsoft Office PowerPoint</Application>
  <PresentationFormat>On-screen Show (16:9)</PresentationFormat>
  <Paragraphs>48</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Revolution</vt:lpstr>
      <vt:lpstr>Q&amp;A from STAC phaseII</vt:lpstr>
      <vt:lpstr>Slide 2</vt:lpstr>
      <vt:lpstr>Slide 3</vt:lpstr>
      <vt:lpstr>Slide 4</vt:lpstr>
      <vt:lpstr>Slide 5</vt:lpstr>
    </vt:vector>
  </TitlesOfParts>
  <Company>European Gravitational Observatory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Mattia Boldrini</dc:creator>
  <cp:lastModifiedBy>Maddalena</cp:lastModifiedBy>
  <cp:revision>535</cp:revision>
  <cp:lastPrinted>2016-01-29T14:54:32Z</cp:lastPrinted>
  <dcterms:created xsi:type="dcterms:W3CDTF">2020-11-19T09:31:19Z</dcterms:created>
  <dcterms:modified xsi:type="dcterms:W3CDTF">2022-05-23T06:41:04Z</dcterms:modified>
</cp:coreProperties>
</file>