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9" r:id="rId2"/>
    <p:sldId id="260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17" r:id="rId11"/>
    <p:sldId id="32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07" r:id="rId20"/>
    <p:sldId id="308" r:id="rId21"/>
    <p:sldId id="309" r:id="rId22"/>
    <p:sldId id="313" r:id="rId23"/>
    <p:sldId id="315" r:id="rId24"/>
    <p:sldId id="316" r:id="rId25"/>
    <p:sldId id="314" r:id="rId26"/>
    <p:sldId id="325" r:id="rId27"/>
    <p:sldId id="326" r:id="rId28"/>
    <p:sldId id="29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 di Microsoft Office" initials="UdMO" lastIdx="1" clrIdx="0">
    <p:extLst>
      <p:ext uri="{19B8F6BF-5375-455C-9EA6-DF929625EA0E}">
        <p15:presenceInfo xmlns:p15="http://schemas.microsoft.com/office/powerpoint/2012/main" userId="Utente di Microsoft Offi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6CC0"/>
    <a:srgbClr val="00CC00"/>
    <a:srgbClr val="CC0066"/>
    <a:srgbClr val="00FFFF"/>
    <a:srgbClr val="30F07E"/>
    <a:srgbClr val="2AF63D"/>
    <a:srgbClr val="051CFB"/>
    <a:srgbClr val="FF99FF"/>
    <a:srgbClr val="FFCCFF"/>
    <a:srgbClr val="45B3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 autoAdjust="0"/>
    <p:restoredTop sz="50000" autoAdjust="0"/>
  </p:normalViewPr>
  <p:slideViewPr>
    <p:cSldViewPr snapToGrid="0">
      <p:cViewPr>
        <p:scale>
          <a:sx n="110" d="100"/>
          <a:sy n="110" d="100"/>
        </p:scale>
        <p:origin x="424" y="2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1874F-B221-4E4B-87C9-2663921145D5}" type="datetimeFigureOut">
              <a:rPr lang="en-US" smtClean="0"/>
              <a:pPr/>
              <a:t>9/26/19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F04EA-5707-4A38-822E-F6B80DBBECEE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2CA5-4C7B-43C1-A787-B753FC58B9FD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1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45B5D-B227-4ACD-B5DD-1BB55203F55F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8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36EE-F55C-4D1E-BA36-785E2249A578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3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9B078-DE59-4BC1-B862-27D21A73C2CF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8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57DF6-F562-4C8E-A133-308E753E9E47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9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F6A2-03E2-4F60-BE29-A51CE02839FF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9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F4B-A105-4FAB-BB0A-F49A20FA0D13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2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FD3A-EA17-4F21-87AF-FD49D04EB1A1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3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DA70-81D3-4FD5-B600-C746825A604A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5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BA65F-BCBF-4104-BB46-1B5573F58EAB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BA57-47FE-4831-91CD-85FBB39C9049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44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5E19F-D534-4075-AD0F-5DFAA0A189B1}" type="datetime1">
              <a:rPr lang="en-US" smtClean="0"/>
              <a:pPr/>
              <a:t>9/26/19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E1F0A-C9B5-4182-A23A-1A63F48E0DA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4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ogbook.virgo-gw.eu/virgo/?r=46708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logbook.virgo-gw.eu/virgo/?r=4620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logbook.virgo-gw.eu/virgo/?r=4620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logbook.virgo-gw.eu/virgo/?r=4527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logbook.virgo-gw.eu/virgo/?r=4527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7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gif"/><Relationship Id="rId2" Type="http://schemas.openxmlformats.org/officeDocument/2006/relationships/hyperlink" Target="https://logbook.virgo-gw.eu/virgo/?r=4694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hyperlink" Target="https://logbook.virgo-gw.eu/virgo/?r=4454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7137" y="1200742"/>
            <a:ext cx="9144000" cy="2672397"/>
          </a:xfrm>
          <a:ln w="104775" cap="rnd" cmpd="thickThin">
            <a:solidFill>
              <a:srgbClr val="051CFB"/>
            </a:solidFill>
          </a:ln>
        </p:spPr>
        <p:txBody>
          <a:bodyPr anchor="ctr">
            <a:noAutofit/>
          </a:bodyPr>
          <a:lstStyle/>
          <a:p>
            <a:r>
              <a:rPr lang="en-US" sz="4800" dirty="0"/>
              <a:t>ENV Training Session</a:t>
            </a:r>
            <a:br>
              <a:rPr lang="en-US" sz="4800" dirty="0"/>
            </a:br>
            <a:r>
              <a:rPr lang="en-US" sz="4800" dirty="0"/>
              <a:t>part 2: Experimental techniques</a:t>
            </a:r>
            <a:br>
              <a:rPr lang="en-US" sz="4800" dirty="0"/>
            </a:br>
            <a:r>
              <a:rPr lang="en-US" sz="4800" dirty="0"/>
              <a:t>(stimuli and signals generation)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005943"/>
            <a:ext cx="11495313" cy="1449976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+mj-lt"/>
              </a:rPr>
              <a:t>Federico </a:t>
            </a:r>
            <a:r>
              <a:rPr lang="en-US" sz="2000" dirty="0" err="1">
                <a:latin typeface="+mj-lt"/>
              </a:rPr>
              <a:t>Paoletti</a:t>
            </a:r>
            <a:r>
              <a:rPr lang="en-US" sz="2000" dirty="0">
                <a:latin typeface="+mj-lt"/>
              </a:rPr>
              <a:t> on behalf of the ENV team</a:t>
            </a:r>
            <a:br>
              <a:rPr lang="en-US" sz="2000" dirty="0">
                <a:latin typeface="+mj-lt"/>
              </a:rPr>
            </a:br>
            <a:endParaRPr lang="en-US" sz="2000" dirty="0">
              <a:latin typeface="+mj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940629" y="5964238"/>
            <a:ext cx="4321629" cy="482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Virgo Training Sessions – 26 Sep. 2019</a:t>
            </a:r>
          </a:p>
        </p:txBody>
      </p:sp>
      <p:pic>
        <p:nvPicPr>
          <p:cNvPr id="6" name="Picture 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532" b="57617"/>
          <a:stretch>
            <a:fillRect/>
          </a:stretch>
        </p:blipFill>
        <p:spPr bwMode="auto">
          <a:xfrm>
            <a:off x="9705969" y="189909"/>
            <a:ext cx="2285734" cy="509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dV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565" y="91437"/>
            <a:ext cx="1810411" cy="9797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20639" y="5342708"/>
            <a:ext cx="1900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VIR-0949A-19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267153"/>
            <a:ext cx="8806543" cy="560161"/>
          </a:xfrm>
        </p:spPr>
        <p:txBody>
          <a:bodyPr>
            <a:noAutofit/>
          </a:bodyPr>
          <a:lstStyle/>
          <a:p>
            <a:r>
              <a:rPr lang="en-US" dirty="0"/>
              <a:t>Outline of this session: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B030F08-377C-984D-B777-CAF898E93167}"/>
              </a:ext>
            </a:extLst>
          </p:cNvPr>
          <p:cNvSpPr txBox="1"/>
          <p:nvPr/>
        </p:nvSpPr>
        <p:spPr>
          <a:xfrm>
            <a:off x="5264642" y="2228754"/>
            <a:ext cx="10711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>
                <a:latin typeface="+mj-lt"/>
              </a:rPr>
              <a:t>WHY ?</a:t>
            </a:r>
            <a:endParaRPr lang="en-US" sz="2600" dirty="0">
              <a:latin typeface="+mj-lt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54585A9-0E11-B547-A9CD-DF2234DA8D00}"/>
              </a:ext>
            </a:extLst>
          </p:cNvPr>
          <p:cNvSpPr txBox="1"/>
          <p:nvPr/>
        </p:nvSpPr>
        <p:spPr>
          <a:xfrm>
            <a:off x="5361623" y="3847351"/>
            <a:ext cx="8771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>
                <a:latin typeface="+mj-lt"/>
              </a:rPr>
              <a:t>ALSO</a:t>
            </a:r>
            <a:endParaRPr lang="en-US" sz="2600" dirty="0"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BBBBBE1-D29A-1944-A987-6E87327851CB}"/>
              </a:ext>
            </a:extLst>
          </p:cNvPr>
          <p:cNvSpPr txBox="1"/>
          <p:nvPr/>
        </p:nvSpPr>
        <p:spPr>
          <a:xfrm>
            <a:off x="1832776" y="1645217"/>
            <a:ext cx="7958332" cy="492443"/>
          </a:xfrm>
          <a:prstGeom prst="rect">
            <a:avLst/>
          </a:prstGeom>
          <a:noFill/>
          <a:ln w="12700" cap="rnd">
            <a:solidFill>
              <a:schemeClr val="accent1">
                <a:alpha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Very often it is necessary to GENERATE stimuli for the ITF</a:t>
            </a:r>
            <a:endParaRPr lang="en-US" sz="2600" dirty="0">
              <a:latin typeface="+mj-lt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64906E9-F458-3C48-B3CE-A582672B76F7}"/>
              </a:ext>
            </a:extLst>
          </p:cNvPr>
          <p:cNvSpPr txBox="1"/>
          <p:nvPr/>
        </p:nvSpPr>
        <p:spPr>
          <a:xfrm>
            <a:off x="627475" y="4554394"/>
            <a:ext cx="10977300" cy="492443"/>
          </a:xfrm>
          <a:prstGeom prst="rect">
            <a:avLst/>
          </a:prstGeom>
          <a:noFill/>
          <a:ln w="12700" cap="rnd">
            <a:solidFill>
              <a:schemeClr val="accent1">
                <a:alpha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Example2: to have a projection of the noise level read by environmental sensors</a:t>
            </a:r>
            <a:endParaRPr lang="en-US" sz="2600" dirty="0">
              <a:latin typeface="+mj-lt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E24DA0D-B8B2-7840-B690-7E0A5B5742BE}"/>
              </a:ext>
            </a:extLst>
          </p:cNvPr>
          <p:cNvSpPr txBox="1"/>
          <p:nvPr/>
        </p:nvSpPr>
        <p:spPr>
          <a:xfrm>
            <a:off x="627475" y="2886962"/>
            <a:ext cx="10977300" cy="892552"/>
          </a:xfrm>
          <a:prstGeom prst="rect">
            <a:avLst/>
          </a:prstGeom>
          <a:noFill/>
          <a:ln w="12700" cap="rnd">
            <a:solidFill>
              <a:schemeClr val="accent1">
                <a:alpha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/>
              <a:t>Example1: to excite and find critical “points” of the  ITF that are not evident in 	        standard working conditions</a:t>
            </a:r>
            <a:endParaRPr lang="en-US" sz="2600" dirty="0">
              <a:latin typeface="+mj-lt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FB2DF27-141B-B141-A9BC-4C714E0BF718}"/>
              </a:ext>
            </a:extLst>
          </p:cNvPr>
          <p:cNvSpPr txBox="1"/>
          <p:nvPr/>
        </p:nvSpPr>
        <p:spPr>
          <a:xfrm>
            <a:off x="5374344" y="5195801"/>
            <a:ext cx="11079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>
                <a:latin typeface="+mj-lt"/>
              </a:rPr>
              <a:t>AND …</a:t>
            </a:r>
            <a:endParaRPr lang="en-US" sz="2600">
              <a:latin typeface="+mj-lt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8618101-466C-B24E-B187-314247E72A8B}"/>
              </a:ext>
            </a:extLst>
          </p:cNvPr>
          <p:cNvSpPr txBox="1"/>
          <p:nvPr/>
        </p:nvSpPr>
        <p:spPr>
          <a:xfrm>
            <a:off x="2577787" y="5858933"/>
            <a:ext cx="6468310" cy="492443"/>
          </a:xfrm>
          <a:prstGeom prst="rect">
            <a:avLst/>
          </a:prstGeom>
          <a:noFill/>
          <a:ln w="12700" cap="rnd">
            <a:solidFill>
              <a:schemeClr val="accent1">
                <a:alpha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600"/>
              <a:t>many other situation (non linear analysis, etc.)</a:t>
            </a:r>
            <a:endParaRPr lang="en-US" sz="2600">
              <a:latin typeface="+mj-lt"/>
            </a:endParaRPr>
          </a:p>
        </p:txBody>
      </p:sp>
      <p:pic>
        <p:nvPicPr>
          <p:cNvPr id="15" name="Picture 2" descr="https://i2.wp.com/www.environmentbehavior.it/wp-content/uploads/2018/07/photo_2018-07-09_14-58-56.jpg?resize=1078%2C516">
            <a:extLst>
              <a:ext uri="{FF2B5EF4-FFF2-40B4-BE49-F238E27FC236}">
                <a16:creationId xmlns:a16="http://schemas.microsoft.com/office/drawing/2014/main" id="{56D8BCBB-7FDE-D741-9ED0-8A4FB6FCC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4379" y="-17784"/>
            <a:ext cx="2963215" cy="141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540000" y="266400"/>
            <a:ext cx="8806543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How to excite: noise families</a:t>
            </a:r>
          </a:p>
        </p:txBody>
      </p:sp>
      <p:pic>
        <p:nvPicPr>
          <p:cNvPr id="14" name="Picture 2" descr="https://i2.wp.com/www.environmentbehavior.it/wp-content/uploads/2018/07/photo_2018-07-09_14-58-56.jpg?resize=1078%2C516">
            <a:extLst>
              <a:ext uri="{FF2B5EF4-FFF2-40B4-BE49-F238E27FC236}">
                <a16:creationId xmlns:a16="http://schemas.microsoft.com/office/drawing/2014/main" id="{CA75560F-42BB-6F43-91DB-C1CCD00D6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4379" y="-17784"/>
            <a:ext cx="2963215" cy="141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Seismic</a:t>
            </a:r>
          </a:p>
          <a:p>
            <a:r>
              <a:rPr lang="en-US" dirty="0"/>
              <a:t>Acoustic</a:t>
            </a:r>
          </a:p>
          <a:p>
            <a:r>
              <a:rPr lang="en-US" dirty="0"/>
              <a:t>Magnetic</a:t>
            </a:r>
          </a:p>
          <a:p>
            <a:r>
              <a:rPr lang="en-US" dirty="0" err="1"/>
              <a:t>ElectroMagnetic</a:t>
            </a:r>
            <a:r>
              <a:rPr lang="en-US" dirty="0"/>
              <a:t> (RF)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2294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540000" y="266400"/>
            <a:ext cx="8806543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excite: </a:t>
            </a:r>
            <a:r>
              <a:rPr lang="en-US" u="sng" dirty="0"/>
              <a:t>seismic tools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5" y="5967954"/>
            <a:ext cx="4243753" cy="8179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walking and jumping in uncorrelated way (requires the collaboration of  some young performing researchers)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FC96E0D-9073-154D-9918-5E0AE00CB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42" t="9895" b="6496"/>
          <a:stretch/>
        </p:blipFill>
        <p:spPr>
          <a:xfrm>
            <a:off x="7504885" y="1611240"/>
            <a:ext cx="1579428" cy="198373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0138736-A962-624D-8B49-B1D52DCEF1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40" t="16792" r="3148" b="6511"/>
          <a:stretch/>
        </p:blipFill>
        <p:spPr>
          <a:xfrm>
            <a:off x="5562361" y="1630614"/>
            <a:ext cx="1749259" cy="197853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C4AC11-432C-B848-A255-B9D3B910B3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27" t="11816" r="6388" b="10965"/>
          <a:stretch/>
        </p:blipFill>
        <p:spPr>
          <a:xfrm>
            <a:off x="2459509" y="1724623"/>
            <a:ext cx="3102852" cy="172017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9D0811A-1033-7048-80AA-0206F566DA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30" b="9711"/>
          <a:stretch/>
        </p:blipFill>
        <p:spPr>
          <a:xfrm>
            <a:off x="93785" y="1731961"/>
            <a:ext cx="2358410" cy="1416857"/>
          </a:xfrm>
          <a:prstGeom prst="rect">
            <a:avLst/>
          </a:prstGeom>
        </p:spPr>
      </p:pic>
      <p:pic>
        <p:nvPicPr>
          <p:cNvPr id="6146" name="Picture 2" descr="Risultati immagini per caterpillar excavator">
            <a:extLst>
              <a:ext uri="{FF2B5EF4-FFF2-40B4-BE49-F238E27FC236}">
                <a16:creationId xmlns:a16="http://schemas.microsoft.com/office/drawing/2014/main" id="{E2D6EDC2-CF08-2B44-AEDA-334BEE22E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6389" y="4104283"/>
            <a:ext cx="2344383" cy="17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isultati immagini per tractor cutting grass">
            <a:extLst>
              <a:ext uri="{FF2B5EF4-FFF2-40B4-BE49-F238E27FC236}">
                <a16:creationId xmlns:a16="http://schemas.microsoft.com/office/drawing/2014/main" id="{B4FF5BD9-7DC6-C24B-AC1F-E92E7C266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7538" y="4129103"/>
            <a:ext cx="2568463" cy="171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isultati immagini per noise troops walking jumping">
            <a:extLst>
              <a:ext uri="{FF2B5EF4-FFF2-40B4-BE49-F238E27FC236}">
                <a16:creationId xmlns:a16="http://schemas.microsoft.com/office/drawing/2014/main" id="{C3AB10CF-D759-5143-AA74-C7EE642AA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484" b="8521"/>
          <a:stretch/>
        </p:blipFill>
        <p:spPr bwMode="auto">
          <a:xfrm>
            <a:off x="339131" y="3867025"/>
            <a:ext cx="3205773" cy="210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512FD3E8-C098-8644-B4C0-89E631A53D6A}"/>
              </a:ext>
            </a:extLst>
          </p:cNvPr>
          <p:cNvSpPr txBox="1">
            <a:spLocks/>
          </p:cNvSpPr>
          <p:nvPr/>
        </p:nvSpPr>
        <p:spPr>
          <a:xfrm>
            <a:off x="5023811" y="6016791"/>
            <a:ext cx="3981861" cy="73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Courtesy of farmers</a:t>
            </a:r>
            <a:br>
              <a:rPr lang="en-US" sz="1800" dirty="0"/>
            </a:br>
            <a:r>
              <a:rPr lang="en-US" sz="1800" dirty="0"/>
              <a:t>(although not always required ...)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97BBC6A-0873-0440-A18F-853179181996}"/>
              </a:ext>
            </a:extLst>
          </p:cNvPr>
          <p:cNvSpPr txBox="1">
            <a:spLocks/>
          </p:cNvSpPr>
          <p:nvPr/>
        </p:nvSpPr>
        <p:spPr>
          <a:xfrm>
            <a:off x="93786" y="1115944"/>
            <a:ext cx="2485292" cy="386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tapping</a:t>
            </a:r>
            <a:br>
              <a:rPr lang="en-US" sz="1800" dirty="0"/>
            </a:br>
            <a:r>
              <a:rPr lang="en-US" sz="1800" dirty="0"/>
              <a:t>(aka ”the piano player”)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96FB4DD8-8106-CC43-9D65-22E5019327A9}"/>
              </a:ext>
            </a:extLst>
          </p:cNvPr>
          <p:cNvSpPr txBox="1">
            <a:spLocks/>
          </p:cNvSpPr>
          <p:nvPr/>
        </p:nvSpPr>
        <p:spPr>
          <a:xfrm>
            <a:off x="2938015" y="1236006"/>
            <a:ext cx="2085796" cy="370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hammering gently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C62046E5-6463-1E40-8687-AF160AEB1B7F}"/>
              </a:ext>
            </a:extLst>
          </p:cNvPr>
          <p:cNvSpPr txBox="1">
            <a:spLocks/>
          </p:cNvSpPr>
          <p:nvPr/>
        </p:nvSpPr>
        <p:spPr>
          <a:xfrm>
            <a:off x="5921298" y="1251390"/>
            <a:ext cx="1275809" cy="38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shaking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859D7E7D-1E79-F34E-B63D-617C73AC0004}"/>
              </a:ext>
            </a:extLst>
          </p:cNvPr>
          <p:cNvSpPr txBox="1">
            <a:spLocks/>
          </p:cNvSpPr>
          <p:nvPr/>
        </p:nvSpPr>
        <p:spPr>
          <a:xfrm>
            <a:off x="7377012" y="1226092"/>
            <a:ext cx="2010679" cy="38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hammering hard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2B9EB38-3130-654C-86E7-391EFD0C0C3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531" t="12053" r="16515" b="18290"/>
          <a:stretch/>
        </p:blipFill>
        <p:spPr>
          <a:xfrm>
            <a:off x="9622935" y="1332560"/>
            <a:ext cx="2437691" cy="4532173"/>
          </a:xfrm>
          <a:prstGeom prst="rect">
            <a:avLst/>
          </a:prstGeom>
        </p:spPr>
      </p:pic>
      <p:sp>
        <p:nvSpPr>
          <p:cNvPr id="21" name="Segnaposto contenuto 2">
            <a:extLst>
              <a:ext uri="{FF2B5EF4-FFF2-40B4-BE49-F238E27FC236}">
                <a16:creationId xmlns:a16="http://schemas.microsoft.com/office/drawing/2014/main" id="{2287B666-670C-AE4F-822C-0533265394B7}"/>
              </a:ext>
            </a:extLst>
          </p:cNvPr>
          <p:cNvSpPr txBox="1">
            <a:spLocks/>
          </p:cNvSpPr>
          <p:nvPr/>
        </p:nvSpPr>
        <p:spPr>
          <a:xfrm>
            <a:off x="9761297" y="5967954"/>
            <a:ext cx="2247252" cy="5978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fishing rod </a:t>
            </a:r>
            <a:br>
              <a:rPr lang="en-US" sz="1800" dirty="0"/>
            </a:br>
            <a:r>
              <a:rPr lang="en-US" sz="1800" dirty="0"/>
              <a:t>(tapping far far away)</a:t>
            </a:r>
          </a:p>
        </p:txBody>
      </p:sp>
    </p:spTree>
    <p:extLst>
      <p:ext uri="{BB962C8B-B14F-4D97-AF65-F5344CB8AC3E}">
        <p14:creationId xmlns:p14="http://schemas.microsoft.com/office/powerpoint/2010/main" val="1380484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540000" y="266400"/>
            <a:ext cx="8806543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excite: </a:t>
            </a:r>
            <a:r>
              <a:rPr lang="en-US" u="sng" dirty="0"/>
              <a:t>acoustic tools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388" y="1269899"/>
            <a:ext cx="3089031" cy="523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short impulsive noise</a:t>
            </a:r>
          </a:p>
        </p:txBody>
      </p:sp>
      <p:pic>
        <p:nvPicPr>
          <p:cNvPr id="14" name="Picture 2" descr="Risultati immagini per clap hands">
            <a:extLst>
              <a:ext uri="{FF2B5EF4-FFF2-40B4-BE49-F238E27FC236}">
                <a16:creationId xmlns:a16="http://schemas.microsoft.com/office/drawing/2014/main" id="{6BC7D456-4764-3C40-AE7E-3F7A41984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72" y="1523999"/>
            <a:ext cx="2194357" cy="199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A375586-23D7-7A40-913B-8D0CC7B77D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13231"/>
          <a:stretch/>
        </p:blipFill>
        <p:spPr>
          <a:xfrm>
            <a:off x="3227099" y="1529975"/>
            <a:ext cx="2364640" cy="2051780"/>
          </a:xfrm>
          <a:prstGeom prst="rect">
            <a:avLst/>
          </a:prstGeom>
        </p:spPr>
      </p:pic>
      <p:pic>
        <p:nvPicPr>
          <p:cNvPr id="7172" name="Picture 4" descr="https://cdn.instructables.com/ORIG/FDS/DYEF/F0VE1A59/FDSDYEFF0VE1A59.jpg">
            <a:extLst>
              <a:ext uri="{FF2B5EF4-FFF2-40B4-BE49-F238E27FC236}">
                <a16:creationId xmlns:a16="http://schemas.microsoft.com/office/drawing/2014/main" id="{A4DDCCA5-F0E9-904B-A4A6-98C1C447E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3991" y="1554668"/>
            <a:ext cx="2152465" cy="226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tatic.martin-audio.com/img/products/lightbox/w8lm.jpg">
            <a:extLst>
              <a:ext uri="{FF2B5EF4-FFF2-40B4-BE49-F238E27FC236}">
                <a16:creationId xmlns:a16="http://schemas.microsoft.com/office/drawing/2014/main" id="{8FCA3467-94AB-B342-B6C2-5F42D878C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97" t="5812" r="8091" b="12992"/>
          <a:stretch/>
        </p:blipFill>
        <p:spPr bwMode="auto">
          <a:xfrm rot="5400000">
            <a:off x="8986802" y="2221122"/>
            <a:ext cx="3609926" cy="227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Risultati immagini per firecracker">
            <a:extLst>
              <a:ext uri="{FF2B5EF4-FFF2-40B4-BE49-F238E27FC236}">
                <a16:creationId xmlns:a16="http://schemas.microsoft.com/office/drawing/2014/main" id="{D18D6A6A-CF12-7742-96BE-101011305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080" y="4261597"/>
            <a:ext cx="3198905" cy="180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Risultati immagini per elicottero guardia finanza">
            <a:extLst>
              <a:ext uri="{FF2B5EF4-FFF2-40B4-BE49-F238E27FC236}">
                <a16:creationId xmlns:a16="http://schemas.microsoft.com/office/drawing/2014/main" id="{69C3476C-5662-7E4A-8192-F0C5C4D98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52" b="22564"/>
          <a:stretch/>
        </p:blipFill>
        <p:spPr bwMode="auto">
          <a:xfrm>
            <a:off x="4889230" y="4188069"/>
            <a:ext cx="3464115" cy="226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B4690B0E-D423-8947-98CE-2D433461DADC}"/>
              </a:ext>
            </a:extLst>
          </p:cNvPr>
          <p:cNvSpPr txBox="1">
            <a:spLocks/>
          </p:cNvSpPr>
          <p:nvPr/>
        </p:nvSpPr>
        <p:spPr>
          <a:xfrm>
            <a:off x="8595324" y="5571997"/>
            <a:ext cx="3017800" cy="936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Copter not easily and not always available, however</a:t>
            </a:r>
            <a:r>
              <a:rPr lang="en-US" sz="1800" dirty="0">
                <a:sym typeface="Wingdings" pitchFamily="2" charset="2"/>
              </a:rPr>
              <a:t> (they decide …)</a:t>
            </a:r>
          </a:p>
        </p:txBody>
      </p:sp>
      <p:sp>
        <p:nvSpPr>
          <p:cNvPr id="3" name="Freccia sinistra 2">
            <a:extLst>
              <a:ext uri="{FF2B5EF4-FFF2-40B4-BE49-F238E27FC236}">
                <a16:creationId xmlns:a16="http://schemas.microsoft.com/office/drawing/2014/main" id="{E54C46A6-C73F-5945-888F-909D0EB09724}"/>
              </a:ext>
            </a:extLst>
          </p:cNvPr>
          <p:cNvSpPr/>
          <p:nvPr/>
        </p:nvSpPr>
        <p:spPr>
          <a:xfrm>
            <a:off x="8561220" y="6314587"/>
            <a:ext cx="1335129" cy="2167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18D3695-87B1-C743-A36E-C719F3831AF5}"/>
              </a:ext>
            </a:extLst>
          </p:cNvPr>
          <p:cNvSpPr txBox="1">
            <a:spLocks/>
          </p:cNvSpPr>
          <p:nvPr/>
        </p:nvSpPr>
        <p:spPr>
          <a:xfrm>
            <a:off x="7526215" y="1080660"/>
            <a:ext cx="4401124" cy="631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continuous loud broadband noise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F5F4A396-14B5-5F46-9CFB-F218FE0183F0}"/>
              </a:ext>
            </a:extLst>
          </p:cNvPr>
          <p:cNvSpPr txBox="1">
            <a:spLocks/>
          </p:cNvSpPr>
          <p:nvPr/>
        </p:nvSpPr>
        <p:spPr>
          <a:xfrm>
            <a:off x="323572" y="6267119"/>
            <a:ext cx="3525922" cy="362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impulsive loud broadband noise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85DAA51B-5EC4-4C49-BB25-4C2625474633}"/>
              </a:ext>
            </a:extLst>
          </p:cNvPr>
          <p:cNvSpPr txBox="1">
            <a:spLocks/>
          </p:cNvSpPr>
          <p:nvPr/>
        </p:nvSpPr>
        <p:spPr>
          <a:xfrm>
            <a:off x="5218771" y="6493437"/>
            <a:ext cx="3134574" cy="362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Very Low Frequency noise</a:t>
            </a:r>
          </a:p>
        </p:txBody>
      </p:sp>
    </p:spTree>
    <p:extLst>
      <p:ext uri="{BB962C8B-B14F-4D97-AF65-F5344CB8AC3E}">
        <p14:creationId xmlns:p14="http://schemas.microsoft.com/office/powerpoint/2010/main" val="3416387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540000" y="266400"/>
            <a:ext cx="8806543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excite: </a:t>
            </a:r>
            <a:r>
              <a:rPr lang="en-US" u="sng" dirty="0"/>
              <a:t>magnetic tools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2F5BBC1-CCF5-A441-9CD6-1ACE1F9E26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87"/>
          <a:stretch/>
        </p:blipFill>
        <p:spPr>
          <a:xfrm>
            <a:off x="177200" y="1293195"/>
            <a:ext cx="5892775" cy="354843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E58CFEE-9317-2B4D-8583-F03504902B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310" t="10775" r="16841" b="13750"/>
          <a:stretch/>
        </p:blipFill>
        <p:spPr>
          <a:xfrm>
            <a:off x="6343962" y="1391036"/>
            <a:ext cx="2654535" cy="3350145"/>
          </a:xfrm>
          <a:prstGeom prst="rect">
            <a:avLst/>
          </a:prstGeom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E543619D-94E6-3F40-871A-10CB1C745BF6}"/>
              </a:ext>
            </a:extLst>
          </p:cNvPr>
          <p:cNvSpPr txBox="1">
            <a:spLocks/>
          </p:cNvSpPr>
          <p:nvPr/>
        </p:nvSpPr>
        <p:spPr>
          <a:xfrm>
            <a:off x="2060682" y="4868772"/>
            <a:ext cx="4009293" cy="631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… driven by a power amplifier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8" y="4209829"/>
            <a:ext cx="3569677" cy="631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err="1">
                <a:solidFill>
                  <a:schemeClr val="bg1"/>
                </a:solidFill>
              </a:rPr>
              <a:t>not_so_much</a:t>
            </a:r>
            <a:r>
              <a:rPr lang="en-US" sz="2400" dirty="0">
                <a:solidFill>
                  <a:schemeClr val="bg1"/>
                </a:solidFill>
              </a:rPr>
              <a:t>) Big Coil …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8B7F37E-36CF-E24D-AE85-C4DABC77F8F0}"/>
              </a:ext>
            </a:extLst>
          </p:cNvPr>
          <p:cNvSpPr txBox="1">
            <a:spLocks/>
          </p:cNvSpPr>
          <p:nvPr/>
        </p:nvSpPr>
        <p:spPr>
          <a:xfrm>
            <a:off x="6447691" y="2159963"/>
            <a:ext cx="2414954" cy="6318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Little (portable) Coil …</a:t>
            </a:r>
          </a:p>
        </p:txBody>
      </p:sp>
      <p:sp>
        <p:nvSpPr>
          <p:cNvPr id="8" name="Freccia destra 7">
            <a:extLst>
              <a:ext uri="{FF2B5EF4-FFF2-40B4-BE49-F238E27FC236}">
                <a16:creationId xmlns:a16="http://schemas.microsoft.com/office/drawing/2014/main" id="{DBD1D7A7-5398-8F4D-8EC6-6F8B5ECD1596}"/>
              </a:ext>
            </a:extLst>
          </p:cNvPr>
          <p:cNvSpPr/>
          <p:nvPr/>
        </p:nvSpPr>
        <p:spPr>
          <a:xfrm rot="20499519">
            <a:off x="866572" y="3452560"/>
            <a:ext cx="1520683" cy="43375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ccia destra 13">
            <a:extLst>
              <a:ext uri="{FF2B5EF4-FFF2-40B4-BE49-F238E27FC236}">
                <a16:creationId xmlns:a16="http://schemas.microsoft.com/office/drawing/2014/main" id="{DC5523A2-12F1-8945-BA8B-0F58ECEB3BCE}"/>
              </a:ext>
            </a:extLst>
          </p:cNvPr>
          <p:cNvSpPr/>
          <p:nvPr/>
        </p:nvSpPr>
        <p:spPr>
          <a:xfrm rot="20499519">
            <a:off x="3304987" y="4302141"/>
            <a:ext cx="1520683" cy="43375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ccia destra 15">
            <a:extLst>
              <a:ext uri="{FF2B5EF4-FFF2-40B4-BE49-F238E27FC236}">
                <a16:creationId xmlns:a16="http://schemas.microsoft.com/office/drawing/2014/main" id="{62D9274C-0F4F-F342-B6FA-04639114C8BE}"/>
              </a:ext>
            </a:extLst>
          </p:cNvPr>
          <p:cNvSpPr/>
          <p:nvPr/>
        </p:nvSpPr>
        <p:spPr>
          <a:xfrm>
            <a:off x="6692068" y="2683484"/>
            <a:ext cx="1046787" cy="29053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974D5F56-6BDC-B948-9B02-88031ABB1285}"/>
              </a:ext>
            </a:extLst>
          </p:cNvPr>
          <p:cNvSpPr txBox="1">
            <a:spLocks/>
          </p:cNvSpPr>
          <p:nvPr/>
        </p:nvSpPr>
        <p:spPr>
          <a:xfrm>
            <a:off x="6482517" y="4889255"/>
            <a:ext cx="2476761" cy="567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… idem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AA941E6-1EC3-4147-A1C0-D3926A1EC5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4074" b="20053"/>
          <a:stretch/>
        </p:blipFill>
        <p:spPr>
          <a:xfrm rot="5400000">
            <a:off x="7780526" y="2710305"/>
            <a:ext cx="5316814" cy="2227998"/>
          </a:xfrm>
          <a:prstGeom prst="rect">
            <a:avLst/>
          </a:prstGeom>
        </p:spPr>
      </p:pic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B7174C6A-962C-394C-A46D-35DABA9F6F25}"/>
              </a:ext>
            </a:extLst>
          </p:cNvPr>
          <p:cNvSpPr txBox="1">
            <a:spLocks/>
          </p:cNvSpPr>
          <p:nvPr/>
        </p:nvSpPr>
        <p:spPr>
          <a:xfrm>
            <a:off x="4122014" y="5839910"/>
            <a:ext cx="3637308" cy="895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Self-powered Magic Wand</a:t>
            </a:r>
            <a:br>
              <a:rPr lang="en-US" sz="2400" dirty="0"/>
            </a:br>
            <a:r>
              <a:rPr lang="en-US" sz="2400" dirty="0"/>
              <a:t>(square wave, 55Hz circa)</a:t>
            </a:r>
          </a:p>
        </p:txBody>
      </p:sp>
      <p:sp>
        <p:nvSpPr>
          <p:cNvPr id="20" name="Segnaposto contenuto 2">
            <a:extLst>
              <a:ext uri="{FF2B5EF4-FFF2-40B4-BE49-F238E27FC236}">
                <a16:creationId xmlns:a16="http://schemas.microsoft.com/office/drawing/2014/main" id="{2D443630-FDE3-E94E-B028-1057800E6491}"/>
              </a:ext>
            </a:extLst>
          </p:cNvPr>
          <p:cNvSpPr txBox="1">
            <a:spLocks/>
          </p:cNvSpPr>
          <p:nvPr/>
        </p:nvSpPr>
        <p:spPr>
          <a:xfrm>
            <a:off x="10471323" y="5115737"/>
            <a:ext cx="1135899" cy="493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battery</a:t>
            </a:r>
          </a:p>
        </p:txBody>
      </p:sp>
      <p:sp>
        <p:nvSpPr>
          <p:cNvPr id="21" name="Freccia destra 20">
            <a:extLst>
              <a:ext uri="{FF2B5EF4-FFF2-40B4-BE49-F238E27FC236}">
                <a16:creationId xmlns:a16="http://schemas.microsoft.com/office/drawing/2014/main" id="{4C6C8E7D-65B4-8C42-8F69-F0CF45B7EC56}"/>
              </a:ext>
            </a:extLst>
          </p:cNvPr>
          <p:cNvSpPr/>
          <p:nvPr/>
        </p:nvSpPr>
        <p:spPr>
          <a:xfrm rot="10800000">
            <a:off x="10600384" y="5447964"/>
            <a:ext cx="780629" cy="44282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8FA9071F-6DF8-804B-A219-74FF3869B130}"/>
              </a:ext>
            </a:extLst>
          </p:cNvPr>
          <p:cNvSpPr txBox="1">
            <a:spLocks/>
          </p:cNvSpPr>
          <p:nvPr/>
        </p:nvSpPr>
        <p:spPr>
          <a:xfrm>
            <a:off x="10501062" y="3818483"/>
            <a:ext cx="1135899" cy="493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switch</a:t>
            </a:r>
          </a:p>
        </p:txBody>
      </p:sp>
      <p:sp>
        <p:nvSpPr>
          <p:cNvPr id="23" name="Freccia destra 22">
            <a:extLst>
              <a:ext uri="{FF2B5EF4-FFF2-40B4-BE49-F238E27FC236}">
                <a16:creationId xmlns:a16="http://schemas.microsoft.com/office/drawing/2014/main" id="{70A69ABF-C869-DD40-BD37-774C1B14BAC6}"/>
              </a:ext>
            </a:extLst>
          </p:cNvPr>
          <p:cNvSpPr/>
          <p:nvPr/>
        </p:nvSpPr>
        <p:spPr>
          <a:xfrm rot="10800000">
            <a:off x="10630123" y="4150710"/>
            <a:ext cx="780629" cy="44282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F0926CAF-54EF-BB49-9002-AEBBFDA4B6FF}"/>
              </a:ext>
            </a:extLst>
          </p:cNvPr>
          <p:cNvSpPr txBox="1">
            <a:spLocks/>
          </p:cNvSpPr>
          <p:nvPr/>
        </p:nvSpPr>
        <p:spPr>
          <a:xfrm>
            <a:off x="10534515" y="2837178"/>
            <a:ext cx="1135899" cy="493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clock</a:t>
            </a:r>
          </a:p>
        </p:txBody>
      </p:sp>
      <p:sp>
        <p:nvSpPr>
          <p:cNvPr id="25" name="Freccia destra 24">
            <a:extLst>
              <a:ext uri="{FF2B5EF4-FFF2-40B4-BE49-F238E27FC236}">
                <a16:creationId xmlns:a16="http://schemas.microsoft.com/office/drawing/2014/main" id="{DD5B44C4-BD66-2E42-901E-6472F60E1A62}"/>
              </a:ext>
            </a:extLst>
          </p:cNvPr>
          <p:cNvSpPr/>
          <p:nvPr/>
        </p:nvSpPr>
        <p:spPr>
          <a:xfrm rot="10800000">
            <a:off x="10663576" y="3169405"/>
            <a:ext cx="780629" cy="44282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507B349-AB2D-2C41-89AE-C9BCD279541B}"/>
              </a:ext>
            </a:extLst>
          </p:cNvPr>
          <p:cNvSpPr txBox="1">
            <a:spLocks/>
          </p:cNvSpPr>
          <p:nvPr/>
        </p:nvSpPr>
        <p:spPr>
          <a:xfrm>
            <a:off x="10512213" y="1677453"/>
            <a:ext cx="1135899" cy="493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emitter</a:t>
            </a:r>
          </a:p>
        </p:txBody>
      </p:sp>
      <p:sp>
        <p:nvSpPr>
          <p:cNvPr id="27" name="Freccia destra 26">
            <a:extLst>
              <a:ext uri="{FF2B5EF4-FFF2-40B4-BE49-F238E27FC236}">
                <a16:creationId xmlns:a16="http://schemas.microsoft.com/office/drawing/2014/main" id="{CE3369BB-EA67-F844-AA21-423827F72D85}"/>
              </a:ext>
            </a:extLst>
          </p:cNvPr>
          <p:cNvSpPr/>
          <p:nvPr/>
        </p:nvSpPr>
        <p:spPr>
          <a:xfrm rot="10800000">
            <a:off x="10663576" y="2009680"/>
            <a:ext cx="780629" cy="44282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A0A1FAD-8950-3642-877C-3A77F29428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353" y="235146"/>
            <a:ext cx="1658239" cy="1347776"/>
          </a:xfrm>
          <a:prstGeom prst="rect">
            <a:avLst/>
          </a:prstGeom>
        </p:spPr>
      </p:pic>
      <p:sp>
        <p:nvSpPr>
          <p:cNvPr id="28" name="Freccia destra 13">
            <a:extLst>
              <a:ext uri="{FF2B5EF4-FFF2-40B4-BE49-F238E27FC236}">
                <a16:creationId xmlns:a16="http://schemas.microsoft.com/office/drawing/2014/main" id="{DC5523A2-12F1-8945-BA8B-0F58ECEB3BCE}"/>
              </a:ext>
            </a:extLst>
          </p:cNvPr>
          <p:cNvSpPr/>
          <p:nvPr/>
        </p:nvSpPr>
        <p:spPr>
          <a:xfrm rot="20499519">
            <a:off x="7696012" y="5835666"/>
            <a:ext cx="1520683" cy="433753"/>
          </a:xfrm>
          <a:prstGeom prst="rightArrow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31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468922" y="266400"/>
            <a:ext cx="1148755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How to excite: </a:t>
            </a:r>
            <a:r>
              <a:rPr lang="en-US" sz="4200" u="sng" dirty="0" err="1"/>
              <a:t>ElectroMagnetic</a:t>
            </a:r>
            <a:r>
              <a:rPr lang="en-US" sz="4200" u="sng" dirty="0"/>
              <a:t> (RF) and other tools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328AAE6-7C3A-EA45-80D0-86C557B8CC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732"/>
          <a:stretch/>
        </p:blipFill>
        <p:spPr>
          <a:xfrm>
            <a:off x="494373" y="1229717"/>
            <a:ext cx="2689535" cy="3096989"/>
          </a:xfrm>
          <a:prstGeom prst="rect">
            <a:avLst/>
          </a:prstGeom>
        </p:spPr>
      </p:pic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73" y="3906914"/>
            <a:ext cx="2073556" cy="3594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Vertical antenna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0E106354-0612-644E-A014-32AD9C6DCCEC}"/>
              </a:ext>
            </a:extLst>
          </p:cNvPr>
          <p:cNvGrpSpPr/>
          <p:nvPr/>
        </p:nvGrpSpPr>
        <p:grpSpPr>
          <a:xfrm>
            <a:off x="7345052" y="1219497"/>
            <a:ext cx="4084947" cy="3083396"/>
            <a:chOff x="6456556" y="1220191"/>
            <a:chExt cx="4055218" cy="3049364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FEA472D3-EC9C-2B46-96E3-63AB44388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56556" y="1220191"/>
              <a:ext cx="4055218" cy="3039776"/>
            </a:xfrm>
            <a:prstGeom prst="rect">
              <a:avLst/>
            </a:prstGeom>
          </p:spPr>
        </p:pic>
        <p:sp>
          <p:nvSpPr>
            <p:cNvPr id="10" name="Segnaposto contenuto 2">
              <a:extLst>
                <a:ext uri="{FF2B5EF4-FFF2-40B4-BE49-F238E27FC236}">
                  <a16:creationId xmlns:a16="http://schemas.microsoft.com/office/drawing/2014/main" id="{3566F114-68DE-3B48-B000-396ACF145223}"/>
                </a:ext>
              </a:extLst>
            </p:cNvPr>
            <p:cNvSpPr txBox="1">
              <a:spLocks/>
            </p:cNvSpPr>
            <p:nvPr/>
          </p:nvSpPr>
          <p:spPr>
            <a:xfrm>
              <a:off x="6456556" y="3771900"/>
              <a:ext cx="3580929" cy="497655"/>
            </a:xfrm>
            <a:prstGeom prst="rect">
              <a:avLst/>
            </a:prstGeom>
            <a:solidFill>
              <a:schemeClr val="accent1">
                <a:alpha val="38000"/>
              </a:schemeClr>
            </a:solidFill>
          </p:spPr>
          <p:txBody>
            <a:bodyPr vert="horz" lIns="91440" tIns="45720" rIns="91440" bIns="45720" rtlCol="0">
              <a:normAutofit fontScale="85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2000" dirty="0">
                  <a:solidFill>
                    <a:schemeClr val="bg1"/>
                  </a:solidFill>
                </a:rPr>
                <a:t>Connected to an RF power amplifier (max 100W) via an antenna coupler</a:t>
              </a:r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E7AC4EB1-37A7-FD43-BD4E-B7F0B78200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49" y="5544264"/>
            <a:ext cx="4059745" cy="1242183"/>
          </a:xfrm>
          <a:prstGeom prst="rect">
            <a:avLst/>
          </a:prstGeom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8B2AEFF1-90CB-6345-98CE-F2329E095A70}"/>
              </a:ext>
            </a:extLst>
          </p:cNvPr>
          <p:cNvSpPr txBox="1">
            <a:spLocks/>
          </p:cNvSpPr>
          <p:nvPr/>
        </p:nvSpPr>
        <p:spPr>
          <a:xfrm>
            <a:off x="7058025" y="4886325"/>
            <a:ext cx="4114800" cy="699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Mains power generator (0 to 300Vac </a:t>
            </a:r>
            <a:r>
              <a:rPr lang="en-US" sz="2000" dirty="0" err="1"/>
              <a:t>rms</a:t>
            </a:r>
            <a:r>
              <a:rPr lang="en-US" sz="2000" dirty="0"/>
              <a:t>, 10 to 1200Hz, 2kVA)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94A5A3E9-4061-7B47-9E24-AD7FE25F252A}"/>
              </a:ext>
            </a:extLst>
          </p:cNvPr>
          <p:cNvGrpSpPr/>
          <p:nvPr/>
        </p:nvGrpSpPr>
        <p:grpSpPr>
          <a:xfrm>
            <a:off x="3429699" y="3657476"/>
            <a:ext cx="3729848" cy="482577"/>
            <a:chOff x="3837195" y="3253082"/>
            <a:chExt cx="2307127" cy="482577"/>
          </a:xfrm>
        </p:grpSpPr>
        <p:sp>
          <p:nvSpPr>
            <p:cNvPr id="12" name="Freccia destra 11">
              <a:extLst>
                <a:ext uri="{FF2B5EF4-FFF2-40B4-BE49-F238E27FC236}">
                  <a16:creationId xmlns:a16="http://schemas.microsoft.com/office/drawing/2014/main" id="{F6E25F8B-3B74-8240-9E06-F8A875FD1313}"/>
                </a:ext>
              </a:extLst>
            </p:cNvPr>
            <p:cNvSpPr/>
            <p:nvPr/>
          </p:nvSpPr>
          <p:spPr>
            <a:xfrm>
              <a:off x="4081346" y="3256156"/>
              <a:ext cx="2062976" cy="47950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ccia destra 15">
              <a:extLst>
                <a:ext uri="{FF2B5EF4-FFF2-40B4-BE49-F238E27FC236}">
                  <a16:creationId xmlns:a16="http://schemas.microsoft.com/office/drawing/2014/main" id="{14F4452B-2D39-004B-8D5B-46DCA8596441}"/>
                </a:ext>
              </a:extLst>
            </p:cNvPr>
            <p:cNvSpPr/>
            <p:nvPr/>
          </p:nvSpPr>
          <p:spPr>
            <a:xfrm rot="10800000">
              <a:off x="3837195" y="3253082"/>
              <a:ext cx="2062976" cy="47950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Immagine 16" descr="Spark Generat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107" y="4647970"/>
            <a:ext cx="3357220" cy="2124074"/>
          </a:xfrm>
          <a:prstGeom prst="rect">
            <a:avLst/>
          </a:prstGeom>
        </p:spPr>
      </p:pic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8B2AEFF1-90CB-6345-98CE-F2329E095A70}"/>
              </a:ext>
            </a:extLst>
          </p:cNvPr>
          <p:cNvSpPr txBox="1">
            <a:spLocks/>
          </p:cNvSpPr>
          <p:nvPr/>
        </p:nvSpPr>
        <p:spPr>
          <a:xfrm>
            <a:off x="3330728" y="5391150"/>
            <a:ext cx="1990725" cy="752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“Marconi style” spark generator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7D2D623-8E0D-C146-AFDD-3834F80AA7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t="5854" r="50778" b="50740"/>
          <a:stretch/>
        </p:blipFill>
        <p:spPr>
          <a:xfrm>
            <a:off x="3452001" y="1229717"/>
            <a:ext cx="3729848" cy="2410861"/>
          </a:xfrm>
          <a:prstGeom prst="rect">
            <a:avLst/>
          </a:prstGeom>
        </p:spPr>
      </p:pic>
      <p:sp>
        <p:nvSpPr>
          <p:cNvPr id="20" name="Cornice 19">
            <a:extLst>
              <a:ext uri="{FF2B5EF4-FFF2-40B4-BE49-F238E27FC236}">
                <a16:creationId xmlns:a16="http://schemas.microsoft.com/office/drawing/2014/main" id="{17737DA7-694E-0141-B1E6-AA5D37284FFC}"/>
              </a:ext>
            </a:extLst>
          </p:cNvPr>
          <p:cNvSpPr/>
          <p:nvPr/>
        </p:nvSpPr>
        <p:spPr>
          <a:xfrm>
            <a:off x="6807120" y="4747488"/>
            <a:ext cx="4817327" cy="2105024"/>
          </a:xfrm>
          <a:prstGeom prst="frame">
            <a:avLst>
              <a:gd name="adj1" fmla="val 13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ornice 20">
            <a:extLst>
              <a:ext uri="{FF2B5EF4-FFF2-40B4-BE49-F238E27FC236}">
                <a16:creationId xmlns:a16="http://schemas.microsoft.com/office/drawing/2014/main" id="{0F4BDBB1-7C79-9642-B724-09AD5A178165}"/>
              </a:ext>
            </a:extLst>
          </p:cNvPr>
          <p:cNvSpPr/>
          <p:nvPr/>
        </p:nvSpPr>
        <p:spPr>
          <a:xfrm>
            <a:off x="0" y="4527184"/>
            <a:ext cx="5276849" cy="2330816"/>
          </a:xfrm>
          <a:prstGeom prst="frame">
            <a:avLst>
              <a:gd name="adj1" fmla="val 13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452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3312B6E-587A-054F-9B8F-921EEE8A0B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560" r="28339"/>
          <a:stretch/>
        </p:blipFill>
        <p:spPr>
          <a:xfrm>
            <a:off x="539261" y="1293195"/>
            <a:ext cx="2610864" cy="14472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How to READ: </a:t>
            </a:r>
            <a:r>
              <a:rPr lang="en-US" sz="4200" u="sng" dirty="0"/>
              <a:t>sensors</a:t>
            </a:r>
            <a:r>
              <a:rPr lang="en-US" sz="4200" dirty="0"/>
              <a:t> (just a remind)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1DAA645-25F4-FF41-B2D3-DAF836F2C9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0048" y="1293195"/>
            <a:ext cx="2169429" cy="144713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B5DDF8F-0FF7-AF49-963C-E3AC6FC09F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60" t="13630" r="34008" b="35358"/>
          <a:stretch/>
        </p:blipFill>
        <p:spPr>
          <a:xfrm>
            <a:off x="6201508" y="1293195"/>
            <a:ext cx="2567354" cy="221566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DB5AE5E-5BBE-D344-92E6-D7C7D0B7B3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09" t="4741" r="7701" b="15789"/>
          <a:stretch/>
        </p:blipFill>
        <p:spPr>
          <a:xfrm>
            <a:off x="8082712" y="4757762"/>
            <a:ext cx="3452795" cy="2028108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159A989D-D704-704E-89C6-3CD407CF58E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846" t="15077" r="12025" b="5165"/>
          <a:stretch/>
        </p:blipFill>
        <p:spPr>
          <a:xfrm>
            <a:off x="9228785" y="1226951"/>
            <a:ext cx="2835048" cy="3383085"/>
          </a:xfrm>
          <a:prstGeom prst="rect">
            <a:avLst/>
          </a:prstGeom>
        </p:spPr>
      </p:pic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70" y="6021597"/>
            <a:ext cx="7382464" cy="63180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And many others “non visible” tools (e.g. Voltage and Current sensors on UPS and IPS, Ground Voltage drop sensors …)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AD4A52A-5AFA-B340-A0C4-D321364DD429}"/>
              </a:ext>
            </a:extLst>
          </p:cNvPr>
          <p:cNvSpPr txBox="1"/>
          <p:nvPr/>
        </p:nvSpPr>
        <p:spPr>
          <a:xfrm>
            <a:off x="3371448" y="2688565"/>
            <a:ext cx="2691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Monoaxial accelerometers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FC6BAA1-2516-2840-93FC-DD777E7F2673}"/>
              </a:ext>
            </a:extLst>
          </p:cNvPr>
          <p:cNvSpPr txBox="1"/>
          <p:nvPr/>
        </p:nvSpPr>
        <p:spPr>
          <a:xfrm>
            <a:off x="6304567" y="2873231"/>
            <a:ext cx="236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Triaxial (portable) magnetometer probe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514E37B-4DB0-9D4F-A997-49EB3D91527E}"/>
              </a:ext>
            </a:extLst>
          </p:cNvPr>
          <p:cNvSpPr txBox="1"/>
          <p:nvPr/>
        </p:nvSpPr>
        <p:spPr>
          <a:xfrm>
            <a:off x="9331845" y="1251959"/>
            <a:ext cx="237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RF receiving antennas</a:t>
            </a: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DC772393-0C29-D643-BF1F-B9EFCE840BCE}"/>
              </a:ext>
            </a:extLst>
          </p:cNvPr>
          <p:cNvGrpSpPr/>
          <p:nvPr/>
        </p:nvGrpSpPr>
        <p:grpSpPr>
          <a:xfrm>
            <a:off x="220016" y="3298857"/>
            <a:ext cx="5559461" cy="2317984"/>
            <a:chOff x="220016" y="3150025"/>
            <a:chExt cx="5559461" cy="2317984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643A06AB-CBCA-D04A-B09A-58909FF948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109" t="39965" r="11344" b="11911"/>
            <a:stretch/>
          </p:blipFill>
          <p:spPr>
            <a:xfrm>
              <a:off x="220016" y="3150025"/>
              <a:ext cx="5301554" cy="2317984"/>
            </a:xfrm>
            <a:prstGeom prst="rect">
              <a:avLst/>
            </a:prstGeom>
          </p:spPr>
        </p:pic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F3D54D69-25F5-0344-8DCC-68B647A7995C}"/>
                </a:ext>
              </a:extLst>
            </p:cNvPr>
            <p:cNvSpPr txBox="1"/>
            <p:nvPr/>
          </p:nvSpPr>
          <p:spPr>
            <a:xfrm>
              <a:off x="263770" y="4037624"/>
              <a:ext cx="3346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Monoaxial (very sensitive) magnetometer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BE897F4C-4029-104B-900A-9CA3E43F195F}"/>
                </a:ext>
              </a:extLst>
            </p:cNvPr>
            <p:cNvSpPr txBox="1"/>
            <p:nvPr/>
          </p:nvSpPr>
          <p:spPr>
            <a:xfrm>
              <a:off x="3016534" y="4216581"/>
              <a:ext cx="27629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Triaxial (very sensitive) velocimeter</a:t>
              </a:r>
            </a:p>
          </p:txBody>
        </p:sp>
      </p:grp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2272D9E-B48F-EF41-9E5B-A2A0EB45C152}"/>
              </a:ext>
            </a:extLst>
          </p:cNvPr>
          <p:cNvSpPr txBox="1"/>
          <p:nvPr/>
        </p:nvSpPr>
        <p:spPr>
          <a:xfrm>
            <a:off x="618714" y="2387565"/>
            <a:ext cx="236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Triaxial accelerometer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9308BA9C-8BD2-4448-AE33-48B9BB037754}"/>
              </a:ext>
            </a:extLst>
          </p:cNvPr>
          <p:cNvSpPr txBox="1"/>
          <p:nvPr/>
        </p:nvSpPr>
        <p:spPr>
          <a:xfrm>
            <a:off x="9117281" y="4827078"/>
            <a:ext cx="2418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Broadband Microphone</a:t>
            </a:r>
          </a:p>
        </p:txBody>
      </p:sp>
    </p:spTree>
    <p:extLst>
      <p:ext uri="{BB962C8B-B14F-4D97-AF65-F5344CB8AC3E}">
        <p14:creationId xmlns:p14="http://schemas.microsoft.com/office/powerpoint/2010/main" val="121420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How to use the tools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277" y="2324099"/>
            <a:ext cx="10515600" cy="3959469"/>
          </a:xfrm>
        </p:spPr>
        <p:txBody>
          <a:bodyPr/>
          <a:lstStyle/>
          <a:p>
            <a:r>
              <a:rPr lang="en-US" dirty="0"/>
              <a:t>Rule #1: do not overexcite</a:t>
            </a:r>
          </a:p>
          <a:p>
            <a:r>
              <a:rPr lang="en-US" dirty="0"/>
              <a:t>Rule #2: choose the right type of signal to be generated</a:t>
            </a:r>
          </a:p>
          <a:p>
            <a:r>
              <a:rPr lang="en-US" dirty="0"/>
              <a:t>Rule #3: use the right tool (and if you have not, use your fantasy)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Rule</a:t>
            </a:r>
            <a:r>
              <a:rPr lang="en-US" baseline="30000" dirty="0"/>
              <a:t>(n)</a:t>
            </a:r>
            <a:r>
              <a:rPr lang="en-US" dirty="0"/>
              <a:t>: do not overexcite!</a:t>
            </a:r>
          </a:p>
        </p:txBody>
      </p:sp>
    </p:spTree>
    <p:extLst>
      <p:ext uri="{BB962C8B-B14F-4D97-AF65-F5344CB8AC3E}">
        <p14:creationId xmlns:p14="http://schemas.microsoft.com/office/powerpoint/2010/main" val="3168959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Let’s see some examples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4E4A9D50-48DA-8047-A7F7-7FABF301A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53" y="1293195"/>
            <a:ext cx="4696966" cy="3522724"/>
          </a:xfrm>
        </p:spPr>
      </p:pic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6711462" y="213068"/>
            <a:ext cx="5480538" cy="64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West End Building </a:t>
            </a:r>
            <a:r>
              <a:rPr lang="en-US" sz="2400" u="sng" dirty="0"/>
              <a:t>acoustic</a:t>
            </a:r>
            <a:r>
              <a:rPr lang="en-US" sz="2400" dirty="0"/>
              <a:t> injection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>
                <a:hlinkClick r:id="rId3"/>
              </a:rPr>
              <a:t>see elog </a:t>
            </a:r>
            <a:r>
              <a:rPr lang="it-IT" sz="2400" dirty="0">
                <a:hlinkClick r:id="rId3"/>
              </a:rPr>
              <a:t>46708</a:t>
            </a:r>
            <a:r>
              <a:rPr lang="it-IT" sz="2400" dirty="0"/>
              <a:t>)</a:t>
            </a:r>
            <a:endParaRPr lang="en-US" sz="2400" dirty="0"/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32F80E9C-E2D9-F64E-9FF9-894679EDF117}"/>
              </a:ext>
            </a:extLst>
          </p:cNvPr>
          <p:cNvSpPr txBox="1">
            <a:spLocks/>
          </p:cNvSpPr>
          <p:nvPr/>
        </p:nvSpPr>
        <p:spPr>
          <a:xfrm>
            <a:off x="388620" y="4110066"/>
            <a:ext cx="2136316" cy="492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</a:rPr>
              <a:t>Subwoofers power amplifier</a:t>
            </a:r>
          </a:p>
        </p:txBody>
      </p:sp>
      <p:sp>
        <p:nvSpPr>
          <p:cNvPr id="30" name="Freccia destra 29">
            <a:extLst>
              <a:ext uri="{FF2B5EF4-FFF2-40B4-BE49-F238E27FC236}">
                <a16:creationId xmlns:a16="http://schemas.microsoft.com/office/drawing/2014/main" id="{5DDA29E5-14AC-7740-952A-95B1B93D9888}"/>
              </a:ext>
            </a:extLst>
          </p:cNvPr>
          <p:cNvSpPr/>
          <p:nvPr/>
        </p:nvSpPr>
        <p:spPr>
          <a:xfrm rot="20204570">
            <a:off x="1240777" y="3767336"/>
            <a:ext cx="926009" cy="22652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9F7E6C30-D6EF-744A-9976-B77869FCA5BF}"/>
              </a:ext>
            </a:extLst>
          </p:cNvPr>
          <p:cNvSpPr txBox="1">
            <a:spLocks/>
          </p:cNvSpPr>
          <p:nvPr/>
        </p:nvSpPr>
        <p:spPr>
          <a:xfrm>
            <a:off x="2116850" y="1367729"/>
            <a:ext cx="2756569" cy="729027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Self-amplified broadband loudspeakers</a:t>
            </a:r>
          </a:p>
        </p:txBody>
      </p:sp>
      <p:sp>
        <p:nvSpPr>
          <p:cNvPr id="32" name="Freccia destra 31">
            <a:extLst>
              <a:ext uri="{FF2B5EF4-FFF2-40B4-BE49-F238E27FC236}">
                <a16:creationId xmlns:a16="http://schemas.microsoft.com/office/drawing/2014/main" id="{5A52D8FD-D08F-2443-AB5D-B6ED6494419C}"/>
              </a:ext>
            </a:extLst>
          </p:cNvPr>
          <p:cNvSpPr/>
          <p:nvPr/>
        </p:nvSpPr>
        <p:spPr>
          <a:xfrm rot="8663707">
            <a:off x="2198788" y="2297583"/>
            <a:ext cx="694874" cy="16286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ccia destra 32">
            <a:extLst>
              <a:ext uri="{FF2B5EF4-FFF2-40B4-BE49-F238E27FC236}">
                <a16:creationId xmlns:a16="http://schemas.microsoft.com/office/drawing/2014/main" id="{9878299F-6837-D64A-B122-9389A87ED014}"/>
              </a:ext>
            </a:extLst>
          </p:cNvPr>
          <p:cNvSpPr/>
          <p:nvPr/>
        </p:nvSpPr>
        <p:spPr>
          <a:xfrm rot="3237042">
            <a:off x="3016802" y="2361725"/>
            <a:ext cx="699295" cy="15309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389DC153-C51F-6E4A-B4F3-BADFAE6D80EE}"/>
              </a:ext>
            </a:extLst>
          </p:cNvPr>
          <p:cNvSpPr txBox="1">
            <a:spLocks/>
          </p:cNvSpPr>
          <p:nvPr/>
        </p:nvSpPr>
        <p:spPr>
          <a:xfrm>
            <a:off x="2970390" y="3823950"/>
            <a:ext cx="1327420" cy="343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</a:rPr>
              <a:t>Subwoofer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88B67299-B61F-784D-95FA-998CB7C74C4B}"/>
              </a:ext>
            </a:extLst>
          </p:cNvPr>
          <p:cNvSpPr txBox="1">
            <a:spLocks/>
          </p:cNvSpPr>
          <p:nvPr/>
        </p:nvSpPr>
        <p:spPr>
          <a:xfrm>
            <a:off x="1197516" y="3135055"/>
            <a:ext cx="1327420" cy="343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</a:rPr>
              <a:t>Subwoofer</a:t>
            </a:r>
          </a:p>
        </p:txBody>
      </p:sp>
      <p:pic>
        <p:nvPicPr>
          <p:cNvPr id="1026" name="Picture 2" descr="https://logbook.virgo-gw.eu/virgo/uploads/46708_1566222863_spectro.PNG">
            <a:extLst>
              <a:ext uri="{FF2B5EF4-FFF2-40B4-BE49-F238E27FC236}">
                <a16:creationId xmlns:a16="http://schemas.microsoft.com/office/drawing/2014/main" id="{E533D325-0E72-CF4B-A508-CA8CA7940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57"/>
          <a:stretch/>
        </p:blipFill>
        <p:spPr bwMode="auto">
          <a:xfrm>
            <a:off x="7769965" y="1128421"/>
            <a:ext cx="4111436" cy="31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ogbook.virgo-gw.eu/virgo/uploads/46708_1566223267_WEB%20acoustic_106Hz_bump.jpg">
            <a:extLst>
              <a:ext uri="{FF2B5EF4-FFF2-40B4-BE49-F238E27FC236}">
                <a16:creationId xmlns:a16="http://schemas.microsoft.com/office/drawing/2014/main" id="{A2B28914-375A-884B-AC9B-7528D7F4C6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708" t="5555" r="6105" b="7817"/>
          <a:stretch/>
        </p:blipFill>
        <p:spPr bwMode="auto">
          <a:xfrm>
            <a:off x="8147538" y="4308679"/>
            <a:ext cx="3808936" cy="220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ogbook.virgo-gw.eu/virgo/uploads/46708_1566222859_FFT_highRes_Hrec.PNG">
            <a:extLst>
              <a:ext uri="{FF2B5EF4-FFF2-40B4-BE49-F238E27FC236}">
                <a16:creationId xmlns:a16="http://schemas.microsoft.com/office/drawing/2014/main" id="{A2FA3741-E51A-E74D-8BF4-688B9F81D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7" t="2044" r="1932" b="9455"/>
          <a:stretch/>
        </p:blipFill>
        <p:spPr bwMode="auto">
          <a:xfrm>
            <a:off x="2430739" y="4374693"/>
            <a:ext cx="5645434" cy="216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C5D9FF40-EB5F-F74F-AE02-D1CFCFDC37C5}"/>
              </a:ext>
            </a:extLst>
          </p:cNvPr>
          <p:cNvSpPr txBox="1">
            <a:spLocks/>
          </p:cNvSpPr>
          <p:nvPr/>
        </p:nvSpPr>
        <p:spPr>
          <a:xfrm>
            <a:off x="4939443" y="1813153"/>
            <a:ext cx="3231541" cy="1320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“colored” noise (= bandpass filtered white noise) generated with different levels/frequencies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CE2064F9-8237-434E-B71D-C56698B8F791}"/>
              </a:ext>
            </a:extLst>
          </p:cNvPr>
          <p:cNvSpPr txBox="1">
            <a:spLocks/>
          </p:cNvSpPr>
          <p:nvPr/>
        </p:nvSpPr>
        <p:spPr>
          <a:xfrm>
            <a:off x="176454" y="5234149"/>
            <a:ext cx="2699666" cy="14236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Broad excitation spotted some problems in </a:t>
            </a:r>
            <a:r>
              <a:rPr lang="en-US" sz="2000" dirty="0" err="1"/>
              <a:t>Hrec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br>
              <a:rPr lang="en-US" sz="2000" dirty="0"/>
            </a:br>
            <a:r>
              <a:rPr lang="en-US" sz="1800" dirty="0"/>
              <a:t>(41.5 Hz and others)</a:t>
            </a:r>
          </a:p>
        </p:txBody>
      </p:sp>
      <p:sp>
        <p:nvSpPr>
          <p:cNvPr id="2" name="Freccia destra 1">
            <a:extLst>
              <a:ext uri="{FF2B5EF4-FFF2-40B4-BE49-F238E27FC236}">
                <a16:creationId xmlns:a16="http://schemas.microsoft.com/office/drawing/2014/main" id="{530E9C71-4D07-A74C-B7B6-4CDC206A1238}"/>
              </a:ext>
            </a:extLst>
          </p:cNvPr>
          <p:cNvSpPr/>
          <p:nvPr/>
        </p:nvSpPr>
        <p:spPr>
          <a:xfrm rot="20356213">
            <a:off x="1796166" y="5824849"/>
            <a:ext cx="2016173" cy="2506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egnaposto contenuto 2">
            <a:extLst>
              <a:ext uri="{FF2B5EF4-FFF2-40B4-BE49-F238E27FC236}">
                <a16:creationId xmlns:a16="http://schemas.microsoft.com/office/drawing/2014/main" id="{3F5221DC-11F1-0842-A13F-D82D17872469}"/>
              </a:ext>
            </a:extLst>
          </p:cNvPr>
          <p:cNvSpPr txBox="1">
            <a:spLocks/>
          </p:cNvSpPr>
          <p:nvPr/>
        </p:nvSpPr>
        <p:spPr>
          <a:xfrm>
            <a:off x="4939443" y="4648607"/>
            <a:ext cx="3144485" cy="4792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Analysis in progress (planned in October commissioning stop)</a:t>
            </a:r>
          </a:p>
        </p:txBody>
      </p:sp>
    </p:spTree>
    <p:extLst>
      <p:ext uri="{BB962C8B-B14F-4D97-AF65-F5344CB8AC3E}">
        <p14:creationId xmlns:p14="http://schemas.microsoft.com/office/powerpoint/2010/main" val="93802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Let’s see some examples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7151300" y="370389"/>
            <a:ext cx="3856224" cy="514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Acoustic noise </a:t>
            </a:r>
            <a:r>
              <a:rPr lang="en-US" sz="2400" u="sng" dirty="0"/>
              <a:t>projection</a:t>
            </a:r>
            <a:endParaRPr lang="en-US" sz="2400" dirty="0"/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2F9E93-A6E2-394D-BFCA-9642C44F7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2" y="5393803"/>
            <a:ext cx="5472529" cy="1026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How generated acoustic noise is seen in the sensor (microphone) and in </a:t>
            </a:r>
            <a:r>
              <a:rPr lang="en-US" sz="2000" dirty="0" err="1"/>
              <a:t>Hrec</a:t>
            </a:r>
            <a:endParaRPr lang="en-US" sz="20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65B0B70-F31E-6E43-8506-415C2FA4E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1" y="1324442"/>
            <a:ext cx="5634750" cy="389927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7E2D593-BAAD-4047-A0C7-16B0565BF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79" y="1324442"/>
            <a:ext cx="6133693" cy="3899276"/>
          </a:xfrm>
          <a:prstGeom prst="rect">
            <a:avLst/>
          </a:prstGeom>
        </p:spPr>
      </p:pic>
      <p:sp>
        <p:nvSpPr>
          <p:cNvPr id="27" name="Segnaposto contenuto 3">
            <a:extLst>
              <a:ext uri="{FF2B5EF4-FFF2-40B4-BE49-F238E27FC236}">
                <a16:creationId xmlns:a16="http://schemas.microsoft.com/office/drawing/2014/main" id="{6B28583B-8AC5-D941-BEAE-B44651A3C752}"/>
              </a:ext>
            </a:extLst>
          </p:cNvPr>
          <p:cNvSpPr txBox="1">
            <a:spLocks/>
          </p:cNvSpPr>
          <p:nvPr/>
        </p:nvSpPr>
        <p:spPr>
          <a:xfrm>
            <a:off x="6045387" y="5393803"/>
            <a:ext cx="5472529" cy="102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How the “quiet” acoustic noise is projected in </a:t>
            </a:r>
            <a:r>
              <a:rPr lang="en-US" sz="2000" dirty="0" err="1"/>
              <a:t>Hrec</a:t>
            </a:r>
            <a:r>
              <a:rPr lang="en-US" sz="2000" dirty="0"/>
              <a:t> (RED dots = coherence)</a:t>
            </a:r>
          </a:p>
        </p:txBody>
      </p:sp>
    </p:spTree>
    <p:extLst>
      <p:ext uri="{BB962C8B-B14F-4D97-AF65-F5344CB8AC3E}">
        <p14:creationId xmlns:p14="http://schemas.microsoft.com/office/powerpoint/2010/main" val="1926035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Let’s see some examples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7632700" y="213068"/>
            <a:ext cx="4114800" cy="64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Buildings </a:t>
            </a:r>
            <a:r>
              <a:rPr lang="en-US" sz="2400" u="sng" dirty="0"/>
              <a:t>Magnetic</a:t>
            </a:r>
            <a:r>
              <a:rPr lang="en-US" sz="2400" dirty="0"/>
              <a:t> injections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see elog </a:t>
            </a:r>
            <a:r>
              <a:rPr lang="it-IT" sz="2400" dirty="0">
                <a:hlinkClick r:id="rId2"/>
              </a:rPr>
              <a:t>46207</a:t>
            </a:r>
            <a:r>
              <a:rPr lang="it-IT" sz="2400" dirty="0"/>
              <a:t>)</a:t>
            </a:r>
            <a:endParaRPr lang="en-US" sz="2400" dirty="0"/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8" name="Picture 4" descr="https://logbook.virgo-gw.eu/virgo/uploads/46941_1568723966_IMG_3257.jpg">
            <a:extLst>
              <a:ext uri="{FF2B5EF4-FFF2-40B4-BE49-F238E27FC236}">
                <a16:creationId xmlns:a16="http://schemas.microsoft.com/office/drawing/2014/main" id="{1F53D307-1BFB-C947-B683-A43A90962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764" y="1125568"/>
            <a:ext cx="3555042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D05523B-C55A-5540-AD8E-D9B35BB66F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r="2812"/>
          <a:stretch/>
        </p:blipFill>
        <p:spPr>
          <a:xfrm>
            <a:off x="18111" y="1655218"/>
            <a:ext cx="5849289" cy="297335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2ED0202-DC8F-2047-B455-B68FD10FDC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"/>
          <a:stretch/>
        </p:blipFill>
        <p:spPr>
          <a:xfrm>
            <a:off x="6236542" y="2671070"/>
            <a:ext cx="5259889" cy="4114800"/>
          </a:xfrm>
          <a:prstGeom prst="rect">
            <a:avLst/>
          </a:prstGeom>
        </p:spPr>
      </p:pic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E8133AAF-9E09-2049-A89B-CA5C5B1B9521}"/>
              </a:ext>
            </a:extLst>
          </p:cNvPr>
          <p:cNvSpPr txBox="1">
            <a:spLocks/>
          </p:cNvSpPr>
          <p:nvPr/>
        </p:nvSpPr>
        <p:spPr>
          <a:xfrm>
            <a:off x="78790" y="1223996"/>
            <a:ext cx="6157752" cy="397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Signal generated (sine, different levels and frequencies)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4F163814-E6FE-B944-AF5D-FD3AB57014C9}"/>
              </a:ext>
            </a:extLst>
          </p:cNvPr>
          <p:cNvSpPr txBox="1">
            <a:spLocks/>
          </p:cNvSpPr>
          <p:nvPr/>
        </p:nvSpPr>
        <p:spPr>
          <a:xfrm>
            <a:off x="5978236" y="1420676"/>
            <a:ext cx="1728739" cy="1123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dirty="0"/>
              <a:t>Typical power amplifier working point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42F87176-38C6-4647-95FD-3AC281C0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620" y="5384800"/>
            <a:ext cx="5076092" cy="12898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An unexpected rise is visible in all Central Building Transfer Functions (while no problems are visible in Terminal buildings)</a:t>
            </a:r>
          </a:p>
        </p:txBody>
      </p:sp>
      <p:sp>
        <p:nvSpPr>
          <p:cNvPr id="19" name="Freccia destra 18">
            <a:extLst>
              <a:ext uri="{FF2B5EF4-FFF2-40B4-BE49-F238E27FC236}">
                <a16:creationId xmlns:a16="http://schemas.microsoft.com/office/drawing/2014/main" id="{E4AF8BE0-3D5F-5E4A-9E42-0CC55AD83EC2}"/>
              </a:ext>
            </a:extLst>
          </p:cNvPr>
          <p:cNvSpPr/>
          <p:nvPr/>
        </p:nvSpPr>
        <p:spPr>
          <a:xfrm rot="21286517">
            <a:off x="5090005" y="5484465"/>
            <a:ext cx="3505200" cy="2413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ccia destra 40">
            <a:extLst>
              <a:ext uri="{FF2B5EF4-FFF2-40B4-BE49-F238E27FC236}">
                <a16:creationId xmlns:a16="http://schemas.microsoft.com/office/drawing/2014/main" id="{95AC2552-9835-DC4B-9A75-FE6FBE8A15B5}"/>
              </a:ext>
            </a:extLst>
          </p:cNvPr>
          <p:cNvSpPr/>
          <p:nvPr/>
        </p:nvSpPr>
        <p:spPr>
          <a:xfrm rot="21286517">
            <a:off x="4483942" y="6127405"/>
            <a:ext cx="3505200" cy="2413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62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Let’s see some examples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7632700" y="213068"/>
            <a:ext cx="4114800" cy="64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Buildings </a:t>
            </a:r>
            <a:r>
              <a:rPr lang="en-US" sz="2400" u="sng" dirty="0"/>
              <a:t>Magnetic</a:t>
            </a:r>
            <a:r>
              <a:rPr lang="en-US" sz="2400" dirty="0"/>
              <a:t> injections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see elog </a:t>
            </a:r>
            <a:r>
              <a:rPr lang="it-IT" sz="2400" dirty="0">
                <a:hlinkClick r:id="rId2"/>
              </a:rPr>
              <a:t>46207</a:t>
            </a:r>
            <a:r>
              <a:rPr lang="it-IT" sz="2400" dirty="0"/>
              <a:t>)</a:t>
            </a:r>
            <a:endParaRPr lang="en-US" sz="2400" dirty="0"/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Freccia destra 1">
            <a:extLst>
              <a:ext uri="{FF2B5EF4-FFF2-40B4-BE49-F238E27FC236}">
                <a16:creationId xmlns:a16="http://schemas.microsoft.com/office/drawing/2014/main" id="{F4412A29-CE28-A141-A319-7E3D142263B5}"/>
              </a:ext>
            </a:extLst>
          </p:cNvPr>
          <p:cNvSpPr/>
          <p:nvPr/>
        </p:nvSpPr>
        <p:spPr>
          <a:xfrm rot="5400000">
            <a:off x="10202814" y="4020893"/>
            <a:ext cx="911154" cy="403718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ttps://logbook.virgo-gw.eu/virgo/uploads/46228_1561729413_368Hz.PNG">
            <a:extLst>
              <a:ext uri="{FF2B5EF4-FFF2-40B4-BE49-F238E27FC236}">
                <a16:creationId xmlns:a16="http://schemas.microsoft.com/office/drawing/2014/main" id="{D93F0107-8572-4E4B-9095-08D7ADD72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2165"/>
            <a:ext cx="5261251" cy="473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42F87176-38C6-4647-95FD-3AC281C0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1" y="1179672"/>
            <a:ext cx="8001000" cy="8524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Suspecting some localized coupling, we changed from Far Field to Near Field injections trying to find the weak point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A5EB699-DA00-AF4E-817E-AC9FDF4E4F53}"/>
              </a:ext>
            </a:extLst>
          </p:cNvPr>
          <p:cNvGrpSpPr/>
          <p:nvPr/>
        </p:nvGrpSpPr>
        <p:grpSpPr>
          <a:xfrm>
            <a:off x="8255000" y="1175645"/>
            <a:ext cx="3701473" cy="4737100"/>
            <a:chOff x="8254999" y="1175645"/>
            <a:chExt cx="3701473" cy="4737101"/>
          </a:xfrm>
        </p:grpSpPr>
        <p:pic>
          <p:nvPicPr>
            <p:cNvPr id="2050" name="Picture 2" descr="https://logbook.virgo-gw.eu/virgo/uploads/46228_1561729404_20190627_125853.jpg">
              <a:extLst>
                <a:ext uri="{FF2B5EF4-FFF2-40B4-BE49-F238E27FC236}">
                  <a16:creationId xmlns:a16="http://schemas.microsoft.com/office/drawing/2014/main" id="{D644FF5E-EF1E-3749-9B6F-995AF9E48E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7" b="9685"/>
            <a:stretch/>
          </p:blipFill>
          <p:spPr bwMode="auto">
            <a:xfrm>
              <a:off x="8254999" y="1175645"/>
              <a:ext cx="3701473" cy="4737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Segnaposto contenuto 2">
              <a:extLst>
                <a:ext uri="{FF2B5EF4-FFF2-40B4-BE49-F238E27FC236}">
                  <a16:creationId xmlns:a16="http://schemas.microsoft.com/office/drawing/2014/main" id="{6E807E2D-91D1-0649-8C20-AABC013FB9D5}"/>
                </a:ext>
              </a:extLst>
            </p:cNvPr>
            <p:cNvSpPr txBox="1">
              <a:spLocks/>
            </p:cNvSpPr>
            <p:nvPr/>
          </p:nvSpPr>
          <p:spPr>
            <a:xfrm>
              <a:off x="8846287" y="2338087"/>
              <a:ext cx="3110185" cy="1467841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dirty="0"/>
                <a:t>Little Coil, driven by the usual Power Amplifier, and placed near the DET tower</a:t>
              </a:r>
            </a:p>
            <a:p>
              <a:pPr marL="0" indent="0" algn="ctr">
                <a:buNone/>
              </a:pPr>
              <a:r>
                <a:rPr lang="en-US" sz="1800" dirty="0"/>
                <a:t>Generated a single line (a sine) at high frequency (368Hz)</a:t>
              </a:r>
            </a:p>
          </p:txBody>
        </p:sp>
      </p:grp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EFBB9CF6-E2DE-1048-A0AD-EF2E05C546C5}"/>
              </a:ext>
            </a:extLst>
          </p:cNvPr>
          <p:cNvSpPr txBox="1">
            <a:spLocks/>
          </p:cNvSpPr>
          <p:nvPr/>
        </p:nvSpPr>
        <p:spPr>
          <a:xfrm>
            <a:off x="5223152" y="2579933"/>
            <a:ext cx="2892149" cy="31678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Indeed we found an increase in coupling when working around the DET tower.</a:t>
            </a:r>
          </a:p>
          <a:p>
            <a:pPr marL="0" indent="0">
              <a:buNone/>
            </a:pPr>
            <a:br>
              <a:rPr lang="en-US" sz="2000" dirty="0"/>
            </a:br>
            <a:r>
              <a:rPr lang="en-US" sz="2000" dirty="0"/>
              <a:t>Analysis still in progress, we suspect a coupling with cables or electronics (if not directly with the magnets of the suspended bench)</a:t>
            </a:r>
          </a:p>
        </p:txBody>
      </p:sp>
      <p:sp>
        <p:nvSpPr>
          <p:cNvPr id="12" name="Freccia destra 11">
            <a:extLst>
              <a:ext uri="{FF2B5EF4-FFF2-40B4-BE49-F238E27FC236}">
                <a16:creationId xmlns:a16="http://schemas.microsoft.com/office/drawing/2014/main" id="{5944FC67-2CF8-0E49-93C9-23EAE22E880F}"/>
              </a:ext>
            </a:extLst>
          </p:cNvPr>
          <p:cNvSpPr/>
          <p:nvPr/>
        </p:nvSpPr>
        <p:spPr>
          <a:xfrm rot="2188834">
            <a:off x="7256007" y="1882146"/>
            <a:ext cx="911154" cy="403718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1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Let’s see some examples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7632700" y="213068"/>
            <a:ext cx="4114800" cy="64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Optical benches </a:t>
            </a:r>
            <a:r>
              <a:rPr lang="en-US" sz="2400" u="sng" dirty="0"/>
              <a:t>Seismic</a:t>
            </a:r>
            <a:r>
              <a:rPr lang="en-US" sz="2400" dirty="0"/>
              <a:t> injections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see elog </a:t>
            </a:r>
            <a:r>
              <a:rPr lang="it-IT" sz="2400" dirty="0">
                <a:hlinkClick r:id="rId2"/>
              </a:rPr>
              <a:t>45279</a:t>
            </a:r>
            <a:r>
              <a:rPr lang="it-IT" sz="2400" dirty="0"/>
              <a:t>)</a:t>
            </a:r>
            <a:endParaRPr lang="en-US" sz="2400" dirty="0"/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F5762D2-1C69-354A-8554-31686D63B4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3" y="4440105"/>
            <a:ext cx="3179255" cy="238444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975E199-F47F-2D4F-97FA-6D33E85484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7"/>
          <a:stretch/>
        </p:blipFill>
        <p:spPr>
          <a:xfrm>
            <a:off x="161016" y="1129830"/>
            <a:ext cx="11634439" cy="240578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EEAEE61-FE76-CB49-9E96-2E36AF566F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t="7713" r="7273" b="1905"/>
          <a:stretch/>
        </p:blipFill>
        <p:spPr>
          <a:xfrm>
            <a:off x="4049472" y="4385438"/>
            <a:ext cx="4211428" cy="2412000"/>
          </a:xfrm>
          <a:prstGeom prst="rect">
            <a:avLst/>
          </a:prstGeom>
        </p:spPr>
      </p:pic>
      <p:sp>
        <p:nvSpPr>
          <p:cNvPr id="23" name="Segnaposto contenuto 2">
            <a:extLst>
              <a:ext uri="{FF2B5EF4-FFF2-40B4-BE49-F238E27FC236}">
                <a16:creationId xmlns:a16="http://schemas.microsoft.com/office/drawing/2014/main" id="{2AAFDEF1-EAD7-5945-ADF5-6C66FBCD6DB6}"/>
              </a:ext>
            </a:extLst>
          </p:cNvPr>
          <p:cNvSpPr txBox="1">
            <a:spLocks/>
          </p:cNvSpPr>
          <p:nvPr/>
        </p:nvSpPr>
        <p:spPr>
          <a:xfrm>
            <a:off x="535259" y="2209757"/>
            <a:ext cx="1817648" cy="1058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“colored” noise generated and sent to the shaker via a power amplifier</a:t>
            </a:r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61E46351-6C94-7846-8F96-91439D9A7F53}"/>
              </a:ext>
            </a:extLst>
          </p:cNvPr>
          <p:cNvSpPr txBox="1">
            <a:spLocks/>
          </p:cNvSpPr>
          <p:nvPr/>
        </p:nvSpPr>
        <p:spPr>
          <a:xfrm>
            <a:off x="2008681" y="4516495"/>
            <a:ext cx="1326624" cy="332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</a:rPr>
              <a:t>Little shaker</a:t>
            </a:r>
          </a:p>
        </p:txBody>
      </p:sp>
      <p:sp>
        <p:nvSpPr>
          <p:cNvPr id="25" name="Freccia destra 24">
            <a:extLst>
              <a:ext uri="{FF2B5EF4-FFF2-40B4-BE49-F238E27FC236}">
                <a16:creationId xmlns:a16="http://schemas.microsoft.com/office/drawing/2014/main" id="{8B0E197F-3379-E642-A575-DE230BD9F9B6}"/>
              </a:ext>
            </a:extLst>
          </p:cNvPr>
          <p:cNvSpPr/>
          <p:nvPr/>
        </p:nvSpPr>
        <p:spPr>
          <a:xfrm rot="5400000">
            <a:off x="2199999" y="4901159"/>
            <a:ext cx="490198" cy="29053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nello 15">
            <a:extLst>
              <a:ext uri="{FF2B5EF4-FFF2-40B4-BE49-F238E27FC236}">
                <a16:creationId xmlns:a16="http://schemas.microsoft.com/office/drawing/2014/main" id="{F76E1290-0FB3-0642-8908-29B099C4D029}"/>
              </a:ext>
            </a:extLst>
          </p:cNvPr>
          <p:cNvSpPr/>
          <p:nvPr/>
        </p:nvSpPr>
        <p:spPr>
          <a:xfrm>
            <a:off x="870217" y="4536227"/>
            <a:ext cx="1080000" cy="1080000"/>
          </a:xfrm>
          <a:prstGeom prst="donut">
            <a:avLst>
              <a:gd name="adj" fmla="val 303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BF75B55A-6AB6-404C-8BC9-00208354D4A5}"/>
              </a:ext>
            </a:extLst>
          </p:cNvPr>
          <p:cNvSpPr txBox="1">
            <a:spLocks/>
          </p:cNvSpPr>
          <p:nvPr/>
        </p:nvSpPr>
        <p:spPr>
          <a:xfrm>
            <a:off x="74952" y="3857706"/>
            <a:ext cx="2772419" cy="563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One triaxial accelerometer</a:t>
            </a:r>
            <a:br>
              <a:rPr lang="en-US" sz="1600" dirty="0"/>
            </a:br>
            <a:r>
              <a:rPr lang="en-US" sz="1600" dirty="0"/>
              <a:t>+ two monoaxial acc. on EDB</a:t>
            </a:r>
          </a:p>
        </p:txBody>
      </p:sp>
      <p:sp>
        <p:nvSpPr>
          <p:cNvPr id="30" name="Freccia destra 29">
            <a:extLst>
              <a:ext uri="{FF2B5EF4-FFF2-40B4-BE49-F238E27FC236}">
                <a16:creationId xmlns:a16="http://schemas.microsoft.com/office/drawing/2014/main" id="{40A2A08A-327B-774A-8BD4-5C7E9CBBB6F0}"/>
              </a:ext>
            </a:extLst>
          </p:cNvPr>
          <p:cNvSpPr/>
          <p:nvPr/>
        </p:nvSpPr>
        <p:spPr>
          <a:xfrm rot="2441208">
            <a:off x="625118" y="4371225"/>
            <a:ext cx="490198" cy="29053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ccia destra 30">
            <a:extLst>
              <a:ext uri="{FF2B5EF4-FFF2-40B4-BE49-F238E27FC236}">
                <a16:creationId xmlns:a16="http://schemas.microsoft.com/office/drawing/2014/main" id="{6C998E8F-40FD-7543-89B6-F120B2125CBA}"/>
              </a:ext>
            </a:extLst>
          </p:cNvPr>
          <p:cNvSpPr/>
          <p:nvPr/>
        </p:nvSpPr>
        <p:spPr>
          <a:xfrm rot="16200000">
            <a:off x="1165117" y="1758225"/>
            <a:ext cx="490198" cy="29053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7BC3C2ED-89B6-4B41-84A1-A8F2B0F63899}"/>
              </a:ext>
            </a:extLst>
          </p:cNvPr>
          <p:cNvSpPr txBox="1">
            <a:spLocks/>
          </p:cNvSpPr>
          <p:nvPr/>
        </p:nvSpPr>
        <p:spPr>
          <a:xfrm>
            <a:off x="5092859" y="3639794"/>
            <a:ext cx="2338087" cy="641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EDB excited at 189Hz</a:t>
            </a:r>
            <a:br>
              <a:rPr lang="en-US" sz="1600" dirty="0"/>
            </a:br>
            <a:r>
              <a:rPr lang="en-US" sz="1600" dirty="0"/>
              <a:t>(bench resonant mode?)</a:t>
            </a:r>
            <a:br>
              <a:rPr lang="en-US" sz="1600" dirty="0"/>
            </a:br>
            <a:r>
              <a:rPr lang="en-US" sz="1600" dirty="0"/>
              <a:t>and mainly above 500Hz</a:t>
            </a:r>
          </a:p>
        </p:txBody>
      </p:sp>
      <p:sp>
        <p:nvSpPr>
          <p:cNvPr id="33" name="Freccia destra 32">
            <a:extLst>
              <a:ext uri="{FF2B5EF4-FFF2-40B4-BE49-F238E27FC236}">
                <a16:creationId xmlns:a16="http://schemas.microsoft.com/office/drawing/2014/main" id="{8DC57D4A-7450-5843-9783-14697E435EC0}"/>
              </a:ext>
            </a:extLst>
          </p:cNvPr>
          <p:cNvSpPr/>
          <p:nvPr/>
        </p:nvSpPr>
        <p:spPr>
          <a:xfrm rot="16200000">
            <a:off x="6133764" y="3158005"/>
            <a:ext cx="765638" cy="29053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923755C8-CD95-4349-9FC1-46F94BDD1F50}"/>
              </a:ext>
            </a:extLst>
          </p:cNvPr>
          <p:cNvSpPr txBox="1">
            <a:spLocks/>
          </p:cNvSpPr>
          <p:nvPr/>
        </p:nvSpPr>
        <p:spPr>
          <a:xfrm>
            <a:off x="7467602" y="3711169"/>
            <a:ext cx="2338087" cy="641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No acoustic emission (good!)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18E6BE5D-445F-6643-B451-3561B4FF100E}"/>
              </a:ext>
            </a:extLst>
          </p:cNvPr>
          <p:cNvSpPr txBox="1">
            <a:spLocks/>
          </p:cNvSpPr>
          <p:nvPr/>
        </p:nvSpPr>
        <p:spPr>
          <a:xfrm>
            <a:off x="9529826" y="3759394"/>
            <a:ext cx="2338087" cy="641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No visible effect in DARM (good!)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E4AD9F2F-D3A4-C642-88F8-72F135A890A9}"/>
              </a:ext>
            </a:extLst>
          </p:cNvPr>
          <p:cNvSpPr txBox="1">
            <a:spLocks/>
          </p:cNvSpPr>
          <p:nvPr/>
        </p:nvSpPr>
        <p:spPr>
          <a:xfrm>
            <a:off x="8407080" y="4884522"/>
            <a:ext cx="3017133" cy="1377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Signal and Coherence near zero in DARM, only upper limit projection is possible</a:t>
            </a:r>
            <a:br>
              <a:rPr lang="en-US" sz="2000" dirty="0"/>
            </a:br>
            <a:r>
              <a:rPr lang="en-US" sz="2000" dirty="0"/>
              <a:t>(no “RED dots”)</a:t>
            </a:r>
          </a:p>
        </p:txBody>
      </p:sp>
    </p:spTree>
    <p:extLst>
      <p:ext uri="{BB962C8B-B14F-4D97-AF65-F5344CB8AC3E}">
        <p14:creationId xmlns:p14="http://schemas.microsoft.com/office/powerpoint/2010/main" val="3223376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Let’s see some examples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7632700" y="213068"/>
            <a:ext cx="4114800" cy="64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GPS receiver </a:t>
            </a:r>
            <a:r>
              <a:rPr lang="en-US" sz="2400" u="sng" dirty="0"/>
              <a:t>Tapping</a:t>
            </a:r>
            <a:r>
              <a:rPr lang="en-US" sz="2400" dirty="0"/>
              <a:t> injections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see elog </a:t>
            </a:r>
            <a:r>
              <a:rPr lang="it-IT" sz="2400" dirty="0">
                <a:hlinkClick r:id="rId2"/>
              </a:rPr>
              <a:t>45279</a:t>
            </a:r>
            <a:r>
              <a:rPr lang="it-IT" sz="2400" dirty="0"/>
              <a:t>)</a:t>
            </a:r>
            <a:endParaRPr lang="en-US" sz="2400" dirty="0"/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26" name="Picture 2" descr="https://logbook.virgo-gw.eu/virgo/uploads/41763_20180608182426_tappingtimingchassis378.png">
            <a:extLst>
              <a:ext uri="{FF2B5EF4-FFF2-40B4-BE49-F238E27FC236}">
                <a16:creationId xmlns:a16="http://schemas.microsoft.com/office/drawing/2014/main" id="{D176FCB7-AADE-ED46-91B0-846609119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" t="7377" r="8196" b="9583"/>
          <a:stretch/>
        </p:blipFill>
        <p:spPr bwMode="auto">
          <a:xfrm>
            <a:off x="327951" y="4362685"/>
            <a:ext cx="5511800" cy="242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ogbook.virgo-gw.eu/virgo/uploads/41763_20180608182405_timinggenerator.jpg">
            <a:extLst>
              <a:ext uri="{FF2B5EF4-FFF2-40B4-BE49-F238E27FC236}">
                <a16:creationId xmlns:a16="http://schemas.microsoft.com/office/drawing/2014/main" id="{4CF2876D-9739-8644-81FB-4C098EFDE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10" y="2254248"/>
            <a:ext cx="3857926" cy="289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21944BFF-05FB-6F40-90C6-2BBB4FA2033F}"/>
              </a:ext>
            </a:extLst>
          </p:cNvPr>
          <p:cNvSpPr txBox="1">
            <a:spLocks/>
          </p:cNvSpPr>
          <p:nvPr/>
        </p:nvSpPr>
        <p:spPr>
          <a:xfrm>
            <a:off x="327951" y="1201922"/>
            <a:ext cx="11419549" cy="1377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We had an annoying forest of lines in many signals (DARM, PRCL, MICH …); some evidence of frequency change following the </a:t>
            </a:r>
            <a:r>
              <a:rPr lang="en-US" sz="2000" dirty="0" err="1"/>
              <a:t>DAQ_room</a:t>
            </a:r>
            <a:r>
              <a:rPr lang="en-US" sz="2000" dirty="0"/>
              <a:t> temperature: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E12AF005-6060-5C4B-AB7D-7C288377CD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30" b="9711"/>
          <a:stretch/>
        </p:blipFill>
        <p:spPr>
          <a:xfrm>
            <a:off x="8371667" y="1648294"/>
            <a:ext cx="2358410" cy="1416857"/>
          </a:xfrm>
          <a:prstGeom prst="rect">
            <a:avLst/>
          </a:prstGeom>
        </p:spPr>
      </p:pic>
      <p:pic>
        <p:nvPicPr>
          <p:cNvPr id="1032" name="Picture 8" descr="https://logbook.virgo-gw.eu/virgo/uploads/41624_20180531140948_movinglines320380.png">
            <a:extLst>
              <a:ext uri="{FF2B5EF4-FFF2-40B4-BE49-F238E27FC236}">
                <a16:creationId xmlns:a16="http://schemas.microsoft.com/office/drawing/2014/main" id="{53CB3951-002D-BB42-93F3-0D95709A0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" t="7441" r="-1" b="10488"/>
          <a:stretch/>
        </p:blipFill>
        <p:spPr bwMode="auto">
          <a:xfrm>
            <a:off x="457200" y="1852516"/>
            <a:ext cx="5892800" cy="244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82C21D33-F329-9147-8F6B-89C9956AA9B4}"/>
              </a:ext>
            </a:extLst>
          </p:cNvPr>
          <p:cNvSpPr txBox="1">
            <a:spLocks/>
          </p:cNvSpPr>
          <p:nvPr/>
        </p:nvSpPr>
        <p:spPr>
          <a:xfrm>
            <a:off x="5943600" y="5349088"/>
            <a:ext cx="5956300" cy="1166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Gently tapping on one of the two GPS receiver created an increase in amplitude and width of the lines.</a:t>
            </a:r>
            <a:br>
              <a:rPr lang="en-US" sz="2000" dirty="0"/>
            </a:br>
            <a:r>
              <a:rPr lang="en-US" sz="2000" dirty="0"/>
              <a:t>The receiver was faulty, and promptly  changed with a spare one</a:t>
            </a:r>
          </a:p>
        </p:txBody>
      </p:sp>
    </p:spTree>
    <p:extLst>
      <p:ext uri="{BB962C8B-B14F-4D97-AF65-F5344CB8AC3E}">
        <p14:creationId xmlns:p14="http://schemas.microsoft.com/office/powerpoint/2010/main" val="1171272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Let’s see some examples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7632700" y="213068"/>
            <a:ext cx="4114800" cy="64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Use of hammers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see elog 46948</a:t>
            </a:r>
            <a:r>
              <a:rPr lang="it-IT" sz="2400" dirty="0"/>
              <a:t>)</a:t>
            </a:r>
            <a:endParaRPr lang="en-US" sz="2400" dirty="0"/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21944BFF-05FB-6F40-90C6-2BBB4FA2033F}"/>
              </a:ext>
            </a:extLst>
          </p:cNvPr>
          <p:cNvSpPr txBox="1">
            <a:spLocks/>
          </p:cNvSpPr>
          <p:nvPr/>
        </p:nvSpPr>
        <p:spPr>
          <a:xfrm>
            <a:off x="163488" y="1887592"/>
            <a:ext cx="2649424" cy="895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Little hammer useful for excitation of (e.g.) optics, pipes …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82C21D33-F329-9147-8F6B-89C9956AA9B4}"/>
              </a:ext>
            </a:extLst>
          </p:cNvPr>
          <p:cNvSpPr txBox="1">
            <a:spLocks/>
          </p:cNvSpPr>
          <p:nvPr/>
        </p:nvSpPr>
        <p:spPr>
          <a:xfrm>
            <a:off x="9612043" y="4773119"/>
            <a:ext cx="2186878" cy="902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Big hammer useful for buildings’ </a:t>
            </a:r>
            <a:r>
              <a:rPr lang="it-IT" sz="2000" dirty="0" err="1"/>
              <a:t>eigenmodes</a:t>
            </a:r>
            <a:r>
              <a:rPr lang="en-US" sz="2000" dirty="0"/>
              <a:t> study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88FEDAA-0B8F-8D45-B00B-4E53C0C588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805" y="1123600"/>
            <a:ext cx="3638782" cy="294150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16DB5B6-EB20-2F42-89B2-58FCB7487B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5" y="3182690"/>
            <a:ext cx="2719352" cy="3625803"/>
          </a:xfrm>
          <a:prstGeom prst="rect">
            <a:avLst/>
          </a:prstGeom>
        </p:spPr>
      </p:pic>
      <p:pic>
        <p:nvPicPr>
          <p:cNvPr id="7" name="Picture 2" descr="https://logbook.virgo-gw.eu/virgo/uploads/39373_20170904174218_p20170904122015li3.jpg">
            <a:extLst>
              <a:ext uri="{FF2B5EF4-FFF2-40B4-BE49-F238E27FC236}">
                <a16:creationId xmlns:a16="http://schemas.microsoft.com/office/drawing/2014/main" id="{5F09702C-AC55-0341-8218-766D0FB71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563" y="4453801"/>
            <a:ext cx="3139589" cy="235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logbook.virgo-gw.eu/virgo/uploads/39373_20170904180253_tappingdet201709041.jpg">
            <a:extLst>
              <a:ext uri="{FF2B5EF4-FFF2-40B4-BE49-F238E27FC236}">
                <a16:creationId xmlns:a16="http://schemas.microsoft.com/office/drawing/2014/main" id="{AAF25E33-FCD7-4A40-AC64-B04EA2A942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" t="5829" r="50793" b="4770"/>
          <a:stretch/>
        </p:blipFill>
        <p:spPr bwMode="auto">
          <a:xfrm>
            <a:off x="2610095" y="1293195"/>
            <a:ext cx="3976721" cy="316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ogbook.virgo-gw.eu/virgo/uploads/46948_1568733331_NEB_wall_2.gif">
            <a:extLst>
              <a:ext uri="{FF2B5EF4-FFF2-40B4-BE49-F238E27FC236}">
                <a16:creationId xmlns:a16="http://schemas.microsoft.com/office/drawing/2014/main" id="{325A33EA-6E85-5F4E-BE72-085B5EFA64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" t="5458" r="6577"/>
          <a:stretch/>
        </p:blipFill>
        <p:spPr bwMode="auto">
          <a:xfrm>
            <a:off x="6333893" y="3601844"/>
            <a:ext cx="2974824" cy="319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5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The art of sniffing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E455486C-73E6-3E41-8ADA-CD5F0963B705}"/>
              </a:ext>
            </a:extLst>
          </p:cNvPr>
          <p:cNvSpPr txBox="1">
            <a:spLocks/>
          </p:cNvSpPr>
          <p:nvPr/>
        </p:nvSpPr>
        <p:spPr>
          <a:xfrm>
            <a:off x="7632700" y="213068"/>
            <a:ext cx="4114800" cy="64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Find a source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see elog 44540</a:t>
            </a:r>
            <a:r>
              <a:rPr lang="it-IT" sz="2400" dirty="0"/>
              <a:t>)</a:t>
            </a:r>
            <a:endParaRPr lang="en-US" sz="2400" dirty="0"/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21944BFF-05FB-6F40-90C6-2BBB4FA2033F}"/>
              </a:ext>
            </a:extLst>
          </p:cNvPr>
          <p:cNvSpPr txBox="1">
            <a:spLocks/>
          </p:cNvSpPr>
          <p:nvPr/>
        </p:nvSpPr>
        <p:spPr>
          <a:xfrm>
            <a:off x="0" y="1067512"/>
            <a:ext cx="5991225" cy="106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The story: a little magnetic probe, placed over a </a:t>
            </a:r>
            <a:r>
              <a:rPr lang="en-US" sz="2000" u="sng" dirty="0"/>
              <a:t>INJ</a:t>
            </a:r>
            <a:r>
              <a:rPr lang="en-US" sz="2000" dirty="0"/>
              <a:t> electronic chassis, detected the working cycle of a far far HVAC (</a:t>
            </a:r>
            <a:r>
              <a:rPr lang="en-US" sz="1400" i="1" u="sng" dirty="0"/>
              <a:t>Heating, Ventilation and Air Conditioning</a:t>
            </a:r>
            <a:r>
              <a:rPr lang="en-US" sz="2000" i="1" dirty="0"/>
              <a:t>) </a:t>
            </a:r>
            <a:r>
              <a:rPr lang="en-US" sz="2000" dirty="0"/>
              <a:t>machine (</a:t>
            </a:r>
            <a:r>
              <a:rPr lang="en-US" sz="2000" u="sng" dirty="0"/>
              <a:t>MCB</a:t>
            </a:r>
            <a:r>
              <a:rPr lang="en-US" sz="2000" dirty="0"/>
              <a:t>, 150 meters apart)</a:t>
            </a:r>
          </a:p>
        </p:txBody>
      </p:sp>
      <p:pic>
        <p:nvPicPr>
          <p:cNvPr id="1026" name="Picture 2" descr="https://logbook.virgo-gw.eu/virgo/uploads/44508_20190124135506_cattura1.png">
            <a:extLst>
              <a:ext uri="{FF2B5EF4-FFF2-40B4-BE49-F238E27FC236}">
                <a16:creationId xmlns:a16="http://schemas.microsoft.com/office/drawing/2014/main" id="{DB0BB22B-4F97-D849-9A33-4941D8330A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" t="5061"/>
          <a:stretch/>
        </p:blipFill>
        <p:spPr bwMode="auto">
          <a:xfrm>
            <a:off x="0" y="4753216"/>
            <a:ext cx="2842070" cy="155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logbook.virgo-gw.eu/virgo/uploads/44540_20190125223957_plot1.jpg">
            <a:extLst>
              <a:ext uri="{FF2B5EF4-FFF2-40B4-BE49-F238E27FC236}">
                <a16:creationId xmlns:a16="http://schemas.microsoft.com/office/drawing/2014/main" id="{CE46B783-E26A-5A4E-9717-4C69DA4379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77"/>
          <a:stretch/>
        </p:blipFill>
        <p:spPr bwMode="auto">
          <a:xfrm>
            <a:off x="5164253" y="4616013"/>
            <a:ext cx="4486141" cy="202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ogbook.virgo-gw.eu/virgo/uploads/46302_1562663615_20190709_100430.png">
            <a:extLst>
              <a:ext uri="{FF2B5EF4-FFF2-40B4-BE49-F238E27FC236}">
                <a16:creationId xmlns:a16="http://schemas.microsoft.com/office/drawing/2014/main" id="{0EA413AF-5550-F849-95FD-027F0AC31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"/>
          <a:stretch/>
        </p:blipFill>
        <p:spPr bwMode="auto">
          <a:xfrm>
            <a:off x="7692849" y="1198453"/>
            <a:ext cx="2209686" cy="285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ogbook.virgo-gw.eu/virgo/uploads/44540_20190125223948_setup.jpg">
            <a:extLst>
              <a:ext uri="{FF2B5EF4-FFF2-40B4-BE49-F238E27FC236}">
                <a16:creationId xmlns:a16="http://schemas.microsoft.com/office/drawing/2014/main" id="{283BA747-C371-7E41-80CB-10925805B8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6" r="-1" b="19886"/>
          <a:stretch/>
        </p:blipFill>
        <p:spPr bwMode="auto">
          <a:xfrm>
            <a:off x="66908" y="2215157"/>
            <a:ext cx="2385427" cy="225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logbook.virgo-gw.eu/virgo/uploads/46302_1562663629_20190709_100446.png">
            <a:extLst>
              <a:ext uri="{FF2B5EF4-FFF2-40B4-BE49-F238E27FC236}">
                <a16:creationId xmlns:a16="http://schemas.microsoft.com/office/drawing/2014/main" id="{605537DD-EF41-7143-A01E-BC4AAC0AE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966" y="1198452"/>
            <a:ext cx="2141034" cy="285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344DA88-FC55-0243-BEE1-EC80EAA9D8AB}"/>
              </a:ext>
            </a:extLst>
          </p:cNvPr>
          <p:cNvSpPr txBox="1"/>
          <p:nvPr/>
        </p:nvSpPr>
        <p:spPr>
          <a:xfrm>
            <a:off x="7969924" y="1782854"/>
            <a:ext cx="1667444" cy="64633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Over the tube:</a:t>
            </a:r>
            <a:br>
              <a:rPr lang="en-US" dirty="0"/>
            </a:br>
            <a:r>
              <a:rPr lang="en-US" dirty="0"/>
              <a:t>&gt;500nT @ 50Hz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60E174EF-7127-864B-B848-7FA29816CF15}"/>
              </a:ext>
            </a:extLst>
          </p:cNvPr>
          <p:cNvSpPr txBox="1"/>
          <p:nvPr/>
        </p:nvSpPr>
        <p:spPr>
          <a:xfrm>
            <a:off x="10170726" y="1744839"/>
            <a:ext cx="1899559" cy="64633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Far from the tube:</a:t>
            </a:r>
            <a:br>
              <a:rPr lang="en-US" dirty="0"/>
            </a:br>
            <a:r>
              <a:rPr lang="en-US" dirty="0"/>
              <a:t>57nT @ 50Hz</a:t>
            </a:r>
          </a:p>
        </p:txBody>
      </p:sp>
      <p:pic>
        <p:nvPicPr>
          <p:cNvPr id="1036" name="Picture 12" descr="https://static.techprincess.it/wp-content/uploads/sites/5/2018/12/Virgo_aerial-780x405.jpg">
            <a:extLst>
              <a:ext uri="{FF2B5EF4-FFF2-40B4-BE49-F238E27FC236}">
                <a16:creationId xmlns:a16="http://schemas.microsoft.com/office/drawing/2014/main" id="{2822B814-BF9B-9143-8FE1-8909E1EC8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9" r="17429"/>
          <a:stretch/>
        </p:blipFill>
        <p:spPr bwMode="auto">
          <a:xfrm>
            <a:off x="2459178" y="2215912"/>
            <a:ext cx="4008532" cy="224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magine 20" descr="20150311_120719.JPG">
            <a:extLst>
              <a:ext uri="{FF2B5EF4-FFF2-40B4-BE49-F238E27FC236}">
                <a16:creationId xmlns:a16="http://schemas.microsoft.com/office/drawing/2014/main" id="{6BDEFB75-09EA-F046-A9D1-EF1F213134D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49203" y="46887"/>
            <a:ext cx="1573122" cy="3149389"/>
          </a:xfrm>
          <a:prstGeom prst="rect">
            <a:avLst/>
          </a:prstGeom>
        </p:spPr>
      </p:pic>
      <p:sp>
        <p:nvSpPr>
          <p:cNvPr id="27" name="Freccia destra 26">
            <a:extLst>
              <a:ext uri="{FF2B5EF4-FFF2-40B4-BE49-F238E27FC236}">
                <a16:creationId xmlns:a16="http://schemas.microsoft.com/office/drawing/2014/main" id="{2F0B9004-288D-2C4C-BD73-884411923153}"/>
              </a:ext>
            </a:extLst>
          </p:cNvPr>
          <p:cNvSpPr/>
          <p:nvPr/>
        </p:nvSpPr>
        <p:spPr>
          <a:xfrm rot="7815330">
            <a:off x="5312875" y="2997139"/>
            <a:ext cx="926009" cy="22652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ccia destra 28">
            <a:extLst>
              <a:ext uri="{FF2B5EF4-FFF2-40B4-BE49-F238E27FC236}">
                <a16:creationId xmlns:a16="http://schemas.microsoft.com/office/drawing/2014/main" id="{278694F3-74DB-1940-9DAC-B8CC353CDA7F}"/>
              </a:ext>
            </a:extLst>
          </p:cNvPr>
          <p:cNvSpPr/>
          <p:nvPr/>
        </p:nvSpPr>
        <p:spPr>
          <a:xfrm>
            <a:off x="5521357" y="1146450"/>
            <a:ext cx="926009" cy="22652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ccia destra 29">
            <a:extLst>
              <a:ext uri="{FF2B5EF4-FFF2-40B4-BE49-F238E27FC236}">
                <a16:creationId xmlns:a16="http://schemas.microsoft.com/office/drawing/2014/main" id="{BE7384B0-6765-7A4A-B3E6-5B4AD2D735AF}"/>
              </a:ext>
            </a:extLst>
          </p:cNvPr>
          <p:cNvSpPr/>
          <p:nvPr/>
        </p:nvSpPr>
        <p:spPr>
          <a:xfrm rot="3563881">
            <a:off x="2628310" y="2220699"/>
            <a:ext cx="818444" cy="22652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82C21D33-F329-9147-8F6B-89C9956AA9B4}"/>
              </a:ext>
            </a:extLst>
          </p:cNvPr>
          <p:cNvSpPr txBox="1">
            <a:spLocks/>
          </p:cNvSpPr>
          <p:nvPr/>
        </p:nvSpPr>
        <p:spPr>
          <a:xfrm>
            <a:off x="2838526" y="4458807"/>
            <a:ext cx="2711373" cy="234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Moving the probe all around, we found the most of the correlation when near the Mode Cleaner vacuum tube</a:t>
            </a:r>
            <a:br>
              <a:rPr lang="en-US" sz="2000" dirty="0"/>
            </a:br>
            <a:r>
              <a:rPr lang="en-US" sz="2000" dirty="0"/>
              <a:t>(it was few meters apart, on the other side of the wall)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A8DD011A-8842-5C4C-8673-828105BACB50}"/>
              </a:ext>
            </a:extLst>
          </p:cNvPr>
          <p:cNvSpPr txBox="1">
            <a:spLocks/>
          </p:cNvSpPr>
          <p:nvPr/>
        </p:nvSpPr>
        <p:spPr>
          <a:xfrm>
            <a:off x="9637369" y="4455527"/>
            <a:ext cx="2484394" cy="1920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Suspect of ground parasitic current flowing into the tube; galvanic insulation planned on the next commissioning period</a:t>
            </a:r>
          </a:p>
        </p:txBody>
      </p:sp>
    </p:spTree>
    <p:extLst>
      <p:ext uri="{BB962C8B-B14F-4D97-AF65-F5344CB8AC3E}">
        <p14:creationId xmlns:p14="http://schemas.microsoft.com/office/powerpoint/2010/main" val="575120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838200" y="266400"/>
            <a:ext cx="10251831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Close to the goal</a:t>
            </a:r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9951D207-54FD-6943-BD44-0474DD5B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A8DD011A-8842-5C4C-8673-828105BACB50}"/>
              </a:ext>
            </a:extLst>
          </p:cNvPr>
          <p:cNvSpPr txBox="1">
            <a:spLocks/>
          </p:cNvSpPr>
          <p:nvPr/>
        </p:nvSpPr>
        <p:spPr>
          <a:xfrm>
            <a:off x="1550400" y="2349499"/>
            <a:ext cx="9539631" cy="12963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/>
              <a:t>Take a break; and have a (virtual) cup of coffee </a:t>
            </a:r>
            <a:r>
              <a:rPr lang="en-US" sz="3600" dirty="0">
                <a:sym typeface="Wingdings" pitchFamily="2" charset="2"/>
              </a:rPr>
              <a:t></a:t>
            </a:r>
            <a:endParaRPr lang="en-US" sz="3600" dirty="0"/>
          </a:p>
        </p:txBody>
      </p:sp>
      <p:pic>
        <p:nvPicPr>
          <p:cNvPr id="2050" name="Picture 2" descr="coffee caffeine impact on creativity">
            <a:extLst>
              <a:ext uri="{FF2B5EF4-FFF2-40B4-BE49-F238E27FC236}">
                <a16:creationId xmlns:a16="http://schemas.microsoft.com/office/drawing/2014/main" id="{1B0DB238-E1CE-7043-9BFB-0F11F559E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99" y="3201628"/>
            <a:ext cx="3540125" cy="204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155C24-D96B-994C-8C8C-A2D5CEBAB96B}"/>
              </a:ext>
            </a:extLst>
          </p:cNvPr>
          <p:cNvSpPr txBox="1"/>
          <p:nvPr/>
        </p:nvSpPr>
        <p:spPr>
          <a:xfrm>
            <a:off x="4622800" y="5727896"/>
            <a:ext cx="2586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(We are close to the goal)</a:t>
            </a:r>
          </a:p>
        </p:txBody>
      </p:sp>
    </p:spTree>
    <p:extLst>
      <p:ext uri="{BB962C8B-B14F-4D97-AF65-F5344CB8AC3E}">
        <p14:creationId xmlns:p14="http://schemas.microsoft.com/office/powerpoint/2010/main" val="2952309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Synchronous signals to be generated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08" y="1176018"/>
            <a:ext cx="4624754" cy="2012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For some tools it is possible (</a:t>
            </a:r>
            <a:r>
              <a:rPr lang="en-US" sz="2400" i="1" u="sng" dirty="0"/>
              <a:t>mandatory</a:t>
            </a:r>
            <a:r>
              <a:rPr lang="en-US" sz="2400" dirty="0"/>
              <a:t> in some case!) to use a Virgo coherent generated signal. This is done using some dedicated DACs: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1B4AF35-3F40-E547-BD6B-4581FAE060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35" b="4006"/>
          <a:stretch/>
        </p:blipFill>
        <p:spPr>
          <a:xfrm>
            <a:off x="3176954" y="3996970"/>
            <a:ext cx="8779519" cy="236516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9B31DEB8-0E6C-3F4F-A824-72F789792BB6}"/>
              </a:ext>
            </a:extLst>
          </p:cNvPr>
          <p:cNvSpPr txBox="1">
            <a:spLocks/>
          </p:cNvSpPr>
          <p:nvPr/>
        </p:nvSpPr>
        <p:spPr>
          <a:xfrm>
            <a:off x="166848" y="6351089"/>
            <a:ext cx="9061937" cy="4933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kind of signal (a sine, a ramp, a noise, a comb …) is written in a page reachable and modifiable following these instructions: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CFB658C-98B6-3944-9623-2DDFD562C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2830" y="735981"/>
            <a:ext cx="5274261" cy="3818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</p:pic>
      <p:sp>
        <p:nvSpPr>
          <p:cNvPr id="8" name="Freccia sinistra 7">
            <a:extLst>
              <a:ext uri="{FF2B5EF4-FFF2-40B4-BE49-F238E27FC236}">
                <a16:creationId xmlns:a16="http://schemas.microsoft.com/office/drawing/2014/main" id="{D0CD2519-AD2E-4B42-9E92-9D345F98BD30}"/>
              </a:ext>
            </a:extLst>
          </p:cNvPr>
          <p:cNvSpPr/>
          <p:nvPr/>
        </p:nvSpPr>
        <p:spPr>
          <a:xfrm rot="10800000">
            <a:off x="5757667" y="2941667"/>
            <a:ext cx="2152907" cy="2088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70F73E8F-4653-524A-92C2-4CF3A9CFB38F}"/>
              </a:ext>
            </a:extLst>
          </p:cNvPr>
          <p:cNvSpPr txBox="1">
            <a:spLocks/>
          </p:cNvSpPr>
          <p:nvPr/>
        </p:nvSpPr>
        <p:spPr>
          <a:xfrm>
            <a:off x="4728510" y="2611047"/>
            <a:ext cx="1583873" cy="623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Physical DAC location</a:t>
            </a:r>
          </a:p>
        </p:txBody>
      </p:sp>
      <p:sp>
        <p:nvSpPr>
          <p:cNvPr id="14" name="Freccia sinistra 13">
            <a:extLst>
              <a:ext uri="{FF2B5EF4-FFF2-40B4-BE49-F238E27FC236}">
                <a16:creationId xmlns:a16="http://schemas.microsoft.com/office/drawing/2014/main" id="{1840ACC2-F73B-6C43-8199-E2D1706892ED}"/>
              </a:ext>
            </a:extLst>
          </p:cNvPr>
          <p:cNvSpPr/>
          <p:nvPr/>
        </p:nvSpPr>
        <p:spPr>
          <a:xfrm rot="11963573">
            <a:off x="1276325" y="4311667"/>
            <a:ext cx="2152907" cy="2605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1A63F3E8-7593-EA4C-A4D8-DF536019DAC8}"/>
              </a:ext>
            </a:extLst>
          </p:cNvPr>
          <p:cNvSpPr txBox="1">
            <a:spLocks/>
          </p:cNvSpPr>
          <p:nvPr/>
        </p:nvSpPr>
        <p:spPr>
          <a:xfrm>
            <a:off x="166848" y="3458626"/>
            <a:ext cx="3244567" cy="656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Matrix enabling the DAC output and the kind of signal</a:t>
            </a:r>
          </a:p>
        </p:txBody>
      </p:sp>
    </p:spTree>
    <p:extLst>
      <p:ext uri="{BB962C8B-B14F-4D97-AF65-F5344CB8AC3E}">
        <p14:creationId xmlns:p14="http://schemas.microsoft.com/office/powerpoint/2010/main" val="1816753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Synchronous signals to be generated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BA0B50D-3CE9-FA43-9DAF-5E466FAF9C70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" y="1260000"/>
            <a:ext cx="1008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77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Synchronous signals to be generated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2C25691-AC4B-0241-9237-1D14A4DBC69D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" y="1260000"/>
            <a:ext cx="1008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99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Synchronous signals to be generated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B786020-CBF2-4C47-8DBF-41CC11B3C95A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711" b="12330"/>
          <a:stretch/>
        </p:blipFill>
        <p:spPr>
          <a:xfrm>
            <a:off x="1080000" y="1260000"/>
            <a:ext cx="1008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96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23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Synchronous signals to be generated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02363DB-A02D-BA46-8A3E-8C59ACA7D96B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000"/>
          <a:stretch/>
        </p:blipFill>
        <p:spPr>
          <a:xfrm>
            <a:off x="1080000" y="1260000"/>
            <a:ext cx="1008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60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24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Synchronous signals to be generated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21E3277-DFDA-1449-B29B-C5CFE9D5F218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" y="1260000"/>
            <a:ext cx="1008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82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25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Configuring the file (and some example)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07" y="1080769"/>
            <a:ext cx="11086367" cy="652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1) Choose the kind of signal and enable the DAC output in the Matrix</a:t>
            </a:r>
            <a:br>
              <a:rPr lang="en-US" sz="2000" dirty="0"/>
            </a:br>
            <a:r>
              <a:rPr lang="en-US" sz="2000" dirty="0"/>
              <a:t>(example: noise colored generated in WEB (West End Building)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690688"/>
            <a:ext cx="10182225" cy="1661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 txBox="1">
            <a:spLocks/>
          </p:cNvSpPr>
          <p:nvPr/>
        </p:nvSpPr>
        <p:spPr>
          <a:xfrm>
            <a:off x="486507" y="3347720"/>
            <a:ext cx="11086367" cy="395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Locate the filter characteristics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(example: noise from 10 to 990Hz)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 txBox="1">
            <a:spLocks/>
          </p:cNvSpPr>
          <p:nvPr/>
        </p:nvSpPr>
        <p:spPr>
          <a:xfrm>
            <a:off x="553182" y="5081270"/>
            <a:ext cx="11086367" cy="395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 Locate the amplitude command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(example: amplitude 1mV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rms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88" y="5495925"/>
            <a:ext cx="80486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 b="9043"/>
          <a:stretch>
            <a:fillRect/>
          </a:stretch>
        </p:blipFill>
        <p:spPr bwMode="auto">
          <a:xfrm>
            <a:off x="533400" y="3684922"/>
            <a:ext cx="10410825" cy="135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7816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26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FF0000"/>
                </a:solidFill>
              </a:rPr>
              <a:t>Save the file</a:t>
            </a:r>
            <a:r>
              <a:rPr lang="en-US" sz="4200" dirty="0"/>
              <a:t>…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 txBox="1">
            <a:spLocks/>
          </p:cNvSpPr>
          <p:nvPr/>
        </p:nvSpPr>
        <p:spPr>
          <a:xfrm>
            <a:off x="133350" y="3576320"/>
            <a:ext cx="11591925" cy="395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 reload it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(and remember: when you press the “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Reload </a:t>
            </a:r>
            <a:r>
              <a:rPr lang="en-US" sz="2000" i="1" dirty="0" err="1"/>
              <a:t>c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onfig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button, </a:t>
            </a:r>
            <a:r>
              <a:rPr lang="en-US" sz="2000" dirty="0"/>
              <a:t>then you really unleash hell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</p:txBody>
      </p:sp>
      <p:pic>
        <p:nvPicPr>
          <p:cNvPr id="14" name="Immagine 13" descr="Cattura.JPG"/>
          <p:cNvPicPr>
            <a:picLocks noChangeAspect="1"/>
          </p:cNvPicPr>
          <p:nvPr/>
        </p:nvPicPr>
        <p:blipFill>
          <a:blip r:embed="rId2" cstate="print"/>
          <a:srcRect t="4844" b="1498"/>
          <a:stretch>
            <a:fillRect/>
          </a:stretch>
        </p:blipFill>
        <p:spPr>
          <a:xfrm>
            <a:off x="19050" y="1219200"/>
            <a:ext cx="10096500" cy="1962150"/>
          </a:xfrm>
          <a:prstGeom prst="rect">
            <a:avLst/>
          </a:prstGeom>
        </p:spPr>
      </p:pic>
      <p:sp>
        <p:nvSpPr>
          <p:cNvPr id="16" name="Anello 15"/>
          <p:cNvSpPr/>
          <p:nvPr/>
        </p:nvSpPr>
        <p:spPr>
          <a:xfrm>
            <a:off x="7000875" y="1028700"/>
            <a:ext cx="2028825" cy="1295400"/>
          </a:xfrm>
          <a:prstGeom prst="donut">
            <a:avLst>
              <a:gd name="adj" fmla="val 2205"/>
            </a:avLst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ccia a destra 16"/>
          <p:cNvSpPr/>
          <p:nvPr/>
        </p:nvSpPr>
        <p:spPr>
          <a:xfrm rot="780479">
            <a:off x="3569106" y="993640"/>
            <a:ext cx="3253515" cy="2667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" y="3961738"/>
            <a:ext cx="11041687" cy="257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magine 18" descr="Immagine.png"/>
          <p:cNvPicPr>
            <a:picLocks noChangeAspect="1"/>
          </p:cNvPicPr>
          <p:nvPr/>
        </p:nvPicPr>
        <p:blipFill>
          <a:blip r:embed="rId4" cstate="print"/>
          <a:srcRect l="27965" t="27863" r="65132" b="60534"/>
          <a:stretch>
            <a:fillRect/>
          </a:stretch>
        </p:blipFill>
        <p:spPr>
          <a:xfrm>
            <a:off x="702570" y="5011236"/>
            <a:ext cx="642552" cy="24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16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27</a:t>
            </a:fld>
            <a:endParaRPr lang="en-US"/>
          </a:p>
        </p:txBody>
      </p:sp>
      <p:cxnSp>
        <p:nvCxnSpPr>
          <p:cNvPr id="5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8EEA4A9-C6C4-0D42-8F8D-317396D0EBA9}"/>
              </a:ext>
            </a:extLst>
          </p:cNvPr>
          <p:cNvSpPr txBox="1">
            <a:spLocks/>
          </p:cNvSpPr>
          <p:nvPr/>
        </p:nvSpPr>
        <p:spPr>
          <a:xfrm>
            <a:off x="316522" y="266400"/>
            <a:ext cx="11875477" cy="560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Some caveat</a:t>
            </a: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A73FEF41-41D7-A54F-8047-564E03C613DF}"/>
              </a:ext>
            </a:extLst>
          </p:cNvPr>
          <p:cNvSpPr txBox="1">
            <a:spLocks/>
          </p:cNvSpPr>
          <p:nvPr/>
        </p:nvSpPr>
        <p:spPr>
          <a:xfrm>
            <a:off x="391257" y="1299844"/>
            <a:ext cx="11429268" cy="50340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 not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it alone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first time (I mean: without a </a:t>
            </a:r>
            <a:r>
              <a:rPr kumimoji="0" lang="en-US" sz="20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senior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ENV trainer with you): the risk is to overexcite the tool you are using (e.g. the shaker: </a:t>
            </a:r>
            <a:r>
              <a:rPr lang="en-US" sz="2000" dirty="0"/>
              <a:t>i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 could bang to the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endtravel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damaging the internal supports)</a:t>
            </a:r>
            <a:b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en-US" sz="20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happens, it happens, believe me …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written at the beginning: always start with a very low level, then increase step by step. Too much noise is often </a:t>
            </a:r>
            <a:r>
              <a:rPr lang="en-US" sz="2000" dirty="0"/>
              <a:t>puzzling (and could propagate in other physical areas where you do not want to excite)</a:t>
            </a:r>
            <a:endParaRPr kumimoji="0" lang="en-US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you generate acoustic noise, remember that you can’t confine it: you are exciting a whole room/building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/>
              <a:t>The kind of signal to generate depend by many variables: if you do not know where to look for the response of the system, start with broadband colored noise (but is not very efficient); if instead you want to use all the energy to increase the signal-to-noise ratio, use a single line, or a comb of lines, or a stepped sweep line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sz="2000" dirty="0"/>
              <a:t>You will find some non linear systems: you put a line, and you’ll see sidebands around it in the ITF signals; or you increase a level, and you’ll see an abnormal response of the ITF. That deserves a special analysis, see Irene’s slides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/>
            </a:pPr>
            <a:endParaRPr lang="en-US" sz="2000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/>
              <a:t>Too many hints to give … come and play with us!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816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0"/>
            <a:ext cx="10515600" cy="1325563"/>
          </a:xfrm>
        </p:spPr>
        <p:txBody>
          <a:bodyPr/>
          <a:lstStyle/>
          <a:p>
            <a:pPr marL="0" indent="0"/>
            <a:r>
              <a:rPr lang="en-US" dirty="0"/>
              <a:t>END </a:t>
            </a:r>
            <a:r>
              <a:rPr lang="en-US" sz="1600" dirty="0"/>
              <a:t>of part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28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BF33BCD-91D4-BD40-BC9D-032E3B23CE2A}"/>
              </a:ext>
            </a:extLst>
          </p:cNvPr>
          <p:cNvSpPr txBox="1">
            <a:spLocks/>
          </p:cNvSpPr>
          <p:nvPr/>
        </p:nvSpPr>
        <p:spPr>
          <a:xfrm>
            <a:off x="398210" y="1818640"/>
            <a:ext cx="11421307" cy="788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>
                <a:latin typeface="+mj-lt"/>
              </a:rPr>
              <a:t>Thank you for your kind attention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667F28E-90AD-004C-8CF6-35E1CEB47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764" y="2851921"/>
            <a:ext cx="8458198" cy="4006079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8" name="CasellaDiTesto 7"/>
          <p:cNvSpPr txBox="1"/>
          <p:nvPr/>
        </p:nvSpPr>
        <p:spPr>
          <a:xfrm>
            <a:off x="3343275" y="466725"/>
            <a:ext cx="8116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"Leave the beaten path and dive into the woods. You are certain to find something interesting."</a:t>
            </a:r>
          </a:p>
        </p:txBody>
      </p:sp>
    </p:spTree>
    <p:extLst>
      <p:ext uri="{BB962C8B-B14F-4D97-AF65-F5344CB8AC3E}">
        <p14:creationId xmlns:p14="http://schemas.microsoft.com/office/powerpoint/2010/main" val="384139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25512</TotalTime>
  <Words>1123</Words>
  <Application>Microsoft Macintosh PowerPoint</Application>
  <PresentationFormat>Widescreen</PresentationFormat>
  <Paragraphs>169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Tema di Office</vt:lpstr>
      <vt:lpstr>ENV Training Session part 2: Experimental techniques (stimuli and signals generation)</vt:lpstr>
      <vt:lpstr>Outline of this session: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END of part 2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rderosa</dc:creator>
  <cp:lastModifiedBy>Utente di Microsoft Office</cp:lastModifiedBy>
  <cp:revision>605</cp:revision>
  <dcterms:created xsi:type="dcterms:W3CDTF">2018-04-13T05:10:21Z</dcterms:created>
  <dcterms:modified xsi:type="dcterms:W3CDTF">2019-09-26T10:37:31Z</dcterms:modified>
</cp:coreProperties>
</file>