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4" r:id="rId3"/>
    <p:sldId id="265" r:id="rId4"/>
    <p:sldId id="288" r:id="rId5"/>
    <p:sldId id="266" r:id="rId6"/>
    <p:sldId id="259" r:id="rId7"/>
    <p:sldId id="270" r:id="rId8"/>
    <p:sldId id="271" r:id="rId9"/>
    <p:sldId id="286" r:id="rId10"/>
    <p:sldId id="287" r:id="rId11"/>
    <p:sldId id="260" r:id="rId12"/>
    <p:sldId id="262" r:id="rId13"/>
    <p:sldId id="267" r:id="rId14"/>
    <p:sldId id="268" r:id="rId15"/>
    <p:sldId id="269" r:id="rId16"/>
    <p:sldId id="273" r:id="rId17"/>
    <p:sldId id="277" r:id="rId18"/>
    <p:sldId id="274" r:id="rId19"/>
    <p:sldId id="275" r:id="rId20"/>
    <p:sldId id="276" r:id="rId21"/>
    <p:sldId id="278" r:id="rId22"/>
    <p:sldId id="280" r:id="rId23"/>
    <p:sldId id="281" r:id="rId24"/>
    <p:sldId id="282" r:id="rId25"/>
    <p:sldId id="283" r:id="rId26"/>
    <p:sldId id="284" r:id="rId27"/>
    <p:sldId id="261" r:id="rId28"/>
    <p:sldId id="285" r:id="rId29"/>
    <p:sldId id="289" r:id="rId3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99"/>
    <a:srgbClr val="FF9966"/>
    <a:srgbClr val="FFF9C9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3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9839E-BBF3-4178-B536-2900E91F834F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E0081-C228-45E8-AC48-15D2B404E1D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タイトル、テキスト、クリップ アー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クリップアート プレースホルダ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ja-JP" alt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CCAFD-FA87-4B46-824F-ED2C2E7A22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1007D-6A52-4014-9AFD-9ECB654DD5C1}" type="datetimeFigureOut">
              <a:rPr kumimoji="1" lang="ja-JP" altLang="en-US" smtClean="0"/>
              <a:pPr/>
              <a:t>2012/12/19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D858E-F575-4E7F-B7CA-2280E59DDD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LCGTnewpi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294974"/>
            <a:ext cx="8856984" cy="656302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800" dirty="0" smtClean="0">
                <a:solidFill>
                  <a:schemeClr val="bg1"/>
                </a:solidFill>
              </a:rPr>
              <a:t>Status of KAGRA</a:t>
            </a:r>
            <a:endParaRPr kumimoji="1" lang="ja-JP" altLang="en-US" sz="4800" dirty="0">
              <a:solidFill>
                <a:schemeClr val="bg1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483768" y="5105400"/>
            <a:ext cx="6400800" cy="1752600"/>
          </a:xfrm>
        </p:spPr>
        <p:txBody>
          <a:bodyPr>
            <a:noAutofit/>
          </a:bodyPr>
          <a:lstStyle/>
          <a:p>
            <a:r>
              <a:rPr kumimoji="1" lang="en-US" altLang="ja-JP" dirty="0" smtClean="0">
                <a:solidFill>
                  <a:schemeClr val="accent4">
                    <a:lumMod val="75000"/>
                  </a:schemeClr>
                </a:solidFill>
              </a:rPr>
              <a:t>                         Kazuaki Kuroda</a:t>
            </a:r>
          </a:p>
          <a:p>
            <a:r>
              <a:rPr lang="en-US" altLang="ja-JP" dirty="0" smtClean="0">
                <a:solidFill>
                  <a:schemeClr val="accent4">
                    <a:lumMod val="75000"/>
                  </a:schemeClr>
                </a:solidFill>
              </a:rPr>
              <a:t>         ICRR, UT</a:t>
            </a:r>
          </a:p>
          <a:p>
            <a:r>
              <a:rPr kumimoji="1" lang="en-US" altLang="ja-JP" dirty="0" smtClean="0">
                <a:solidFill>
                  <a:schemeClr val="accent4">
                    <a:lumMod val="75000"/>
                  </a:schemeClr>
                </a:solidFill>
              </a:rPr>
              <a:t>On behalf of KAGRA Collaboration</a:t>
            </a:r>
            <a:endParaRPr kumimoji="1" lang="ja-JP" alt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940152" y="1124744"/>
            <a:ext cx="28577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ET Workshop </a:t>
            </a:r>
            <a:r>
              <a:rPr kumimoji="1" lang="en-US" altLang="ja-JP" sz="2000" dirty="0" smtClean="0">
                <a:solidFill>
                  <a:schemeClr val="bg1"/>
                </a:solidFill>
              </a:rPr>
              <a:t>@Hannover</a:t>
            </a:r>
          </a:p>
          <a:p>
            <a:r>
              <a:rPr kumimoji="1" lang="en-US" altLang="ja-JP" sz="2000" dirty="0" smtClean="0">
                <a:solidFill>
                  <a:schemeClr val="bg1"/>
                </a:solidFill>
              </a:rPr>
              <a:t>4-5 December, 2012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  <p:pic>
        <p:nvPicPr>
          <p:cNvPr id="5" name="図 4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tunnel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5400" dirty="0" smtClean="0">
                <a:solidFill>
                  <a:schemeClr val="bg1"/>
                </a:solidFill>
              </a:rPr>
              <a:t>Overview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1691680" y="1556792"/>
            <a:ext cx="5976664" cy="4525963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sz="4400" dirty="0" smtClean="0">
                <a:solidFill>
                  <a:srgbClr val="FFFF00"/>
                </a:solidFill>
              </a:rPr>
              <a:t>Scientific Objective</a:t>
            </a:r>
          </a:p>
          <a:p>
            <a:r>
              <a:rPr lang="en-US" altLang="ja-JP" sz="4400" dirty="0" smtClean="0">
                <a:solidFill>
                  <a:srgbClr val="FFFF00"/>
                </a:solidFill>
              </a:rPr>
              <a:t>Interferometer</a:t>
            </a:r>
          </a:p>
          <a:p>
            <a:r>
              <a:rPr lang="en-US" altLang="ja-JP" sz="4400" dirty="0" smtClean="0">
                <a:solidFill>
                  <a:srgbClr val="FFFF00"/>
                </a:solidFill>
              </a:rPr>
              <a:t>Schedule</a:t>
            </a:r>
          </a:p>
          <a:p>
            <a:r>
              <a:rPr lang="en-US" altLang="ja-JP" sz="4400" dirty="0" smtClean="0">
                <a:solidFill>
                  <a:srgbClr val="FFFF00"/>
                </a:solidFill>
              </a:rPr>
              <a:t>Design &amp; Construction</a:t>
            </a:r>
          </a:p>
          <a:p>
            <a:r>
              <a:rPr lang="en-US" altLang="ja-JP" sz="4400" dirty="0" smtClean="0">
                <a:solidFill>
                  <a:srgbClr val="FFFF00"/>
                </a:solidFill>
              </a:rPr>
              <a:t>Man power</a:t>
            </a:r>
            <a:endParaRPr kumimoji="1" lang="en-US" altLang="ja-JP" sz="4400" dirty="0" smtClean="0">
              <a:solidFill>
                <a:srgbClr val="FFFF00"/>
              </a:solidFill>
            </a:endParaRPr>
          </a:p>
          <a:p>
            <a:r>
              <a:rPr kumimoji="1" lang="en-US" altLang="ja-JP" sz="4400" dirty="0" smtClean="0">
                <a:solidFill>
                  <a:srgbClr val="FFFF00"/>
                </a:solidFill>
              </a:rPr>
              <a:t>Collaboration</a:t>
            </a:r>
          </a:p>
          <a:p>
            <a:r>
              <a:rPr lang="en-US" altLang="ja-JP" sz="4400" dirty="0" smtClean="0">
                <a:solidFill>
                  <a:srgbClr val="FFFF00"/>
                </a:solidFill>
              </a:rPr>
              <a:t>Summary</a:t>
            </a:r>
            <a:endParaRPr kumimoji="1" lang="ja-JP" altLang="en-US" sz="4400" dirty="0">
              <a:solidFill>
                <a:srgbClr val="FFFF00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0" y="0"/>
            <a:ext cx="1835696" cy="8367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 descr="tunel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5" name="正方形/長方形 24"/>
          <p:cNvSpPr/>
          <p:nvPr/>
        </p:nvSpPr>
        <p:spPr>
          <a:xfrm>
            <a:off x="0" y="0"/>
            <a:ext cx="1691680" cy="7647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8229600" cy="582613"/>
          </a:xfrm>
        </p:spPr>
        <p:txBody>
          <a:bodyPr>
            <a:noAutofit/>
          </a:bodyPr>
          <a:lstStyle/>
          <a:p>
            <a:r>
              <a:rPr lang="en-US" altLang="ja-JP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Scientific Objective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2564905"/>
            <a:ext cx="3384376" cy="2376264"/>
          </a:xfrm>
        </p:spPr>
        <p:txBody>
          <a:bodyPr/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PSR B1913+16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PSR B1534+21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PSR J0737-3039A 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PSR J1756-2251                          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PSR J1906+0746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PSR J2127+11C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0" y="2276872"/>
            <a:ext cx="58133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FF0000"/>
                </a:solidFill>
              </a:rPr>
              <a:t>Existing neutron</a:t>
            </a:r>
            <a:r>
              <a:rPr lang="en-US" altLang="ja-JP" sz="2000" dirty="0">
                <a:solidFill>
                  <a:schemeClr val="bg1"/>
                </a:solidFill>
              </a:rPr>
              <a:t> star binaries </a:t>
            </a:r>
            <a:r>
              <a:rPr lang="en-US" altLang="ja-JP" sz="2000" dirty="0" smtClean="0">
                <a:solidFill>
                  <a:schemeClr val="bg1"/>
                </a:solidFill>
              </a:rPr>
              <a:t>that coalesce in 10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10</a:t>
            </a:r>
            <a:r>
              <a:rPr lang="en-US" altLang="ja-JP" sz="2000" dirty="0" smtClean="0">
                <a:solidFill>
                  <a:schemeClr val="bg1"/>
                </a:solidFill>
              </a:rPr>
              <a:t>Year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619672" y="692696"/>
            <a:ext cx="554355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Detection of gravitational waves:  </a:t>
            </a:r>
          </a:p>
          <a:p>
            <a:r>
              <a:rPr lang="en-US" altLang="ja-JP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    1. coalescence </a:t>
            </a:r>
            <a:r>
              <a:rPr lang="en-US" altLang="ja-JP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of </a:t>
            </a:r>
            <a:r>
              <a:rPr lang="en-US" altLang="ja-JP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compact star binaries</a:t>
            </a:r>
            <a:endParaRPr lang="en-US" altLang="ja-JP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en-US" altLang="ja-JP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    2. </a:t>
            </a:r>
            <a:r>
              <a:rPr lang="en-US" altLang="ja-JP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</a:t>
            </a:r>
            <a:r>
              <a:rPr lang="en-US" altLang="ja-JP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ore </a:t>
            </a:r>
            <a:r>
              <a:rPr lang="en-US" altLang="ja-JP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collapse of massive stars</a:t>
            </a:r>
          </a:p>
          <a:p>
            <a:r>
              <a:rPr lang="en-US" altLang="ja-JP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    3. others</a:t>
            </a:r>
            <a:endParaRPr lang="ja-JP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127" name="Picture 4" descr="SN1987A_Rin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0462" y="548680"/>
            <a:ext cx="2183538" cy="240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図 8" descr="wavy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011738"/>
            <a:ext cx="2952750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chirp_maerge"/>
          <p:cNvPicPr>
            <a:picLocks noChangeAspect="1" noChangeArrowheads="1"/>
          </p:cNvPicPr>
          <p:nvPr/>
        </p:nvPicPr>
        <p:blipFill>
          <a:blip r:embed="rId5" cstate="print"/>
          <a:srcRect l="4688" t="8133" r="1562" b="7822"/>
          <a:stretch>
            <a:fillRect/>
          </a:stretch>
        </p:blipFill>
        <p:spPr>
          <a:xfrm>
            <a:off x="4000496" y="3857628"/>
            <a:ext cx="5115882" cy="2643206"/>
          </a:xfrm>
          <a:prstGeom prst="rect">
            <a:avLst/>
          </a:prstGeom>
          <a:noFill/>
          <a:ln/>
        </p:spPr>
      </p:pic>
      <p:sp>
        <p:nvSpPr>
          <p:cNvPr id="10" name="テキスト ボックス 9"/>
          <p:cNvSpPr txBox="1"/>
          <p:nvPr/>
        </p:nvSpPr>
        <p:spPr>
          <a:xfrm>
            <a:off x="6072198" y="635795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msec</a:t>
            </a:r>
            <a:endParaRPr kumimoji="1" lang="ja-JP" alt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857752" y="3571876"/>
            <a:ext cx="1125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chemeClr val="bg1"/>
                </a:solidFill>
              </a:rPr>
              <a:t>c</a:t>
            </a:r>
            <a:r>
              <a:rPr kumimoji="1" lang="en-US" altLang="ja-JP" sz="1600" dirty="0" smtClean="0">
                <a:solidFill>
                  <a:schemeClr val="bg1"/>
                </a:solidFill>
              </a:rPr>
              <a:t>hirp signal</a:t>
            </a:r>
            <a:endParaRPr kumimoji="1" lang="ja-JP" altLang="en-US" sz="1600" dirty="0">
              <a:solidFill>
                <a:schemeClr val="bg1"/>
              </a:solidFill>
            </a:endParaRPr>
          </a:p>
        </p:txBody>
      </p:sp>
      <p:cxnSp>
        <p:nvCxnSpPr>
          <p:cNvPr id="13" name="直線矢印コネクタ 12"/>
          <p:cNvCxnSpPr>
            <a:stCxn id="11" idx="1"/>
          </p:cNvCxnSpPr>
          <p:nvPr/>
        </p:nvCxnSpPr>
        <p:spPr>
          <a:xfrm flipH="1">
            <a:off x="4214810" y="3741153"/>
            <a:ext cx="642942" cy="15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stCxn id="11" idx="3"/>
          </p:cNvCxnSpPr>
          <p:nvPr/>
        </p:nvCxnSpPr>
        <p:spPr>
          <a:xfrm>
            <a:off x="5983381" y="3741153"/>
            <a:ext cx="12318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8215338" y="3714752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>
            <a:off x="7215206" y="3714752"/>
            <a:ext cx="92869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6929454" y="3357562"/>
            <a:ext cx="1066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</a:rPr>
              <a:t>coalescence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8024783" y="3214686"/>
            <a:ext cx="1048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chemeClr val="bg1"/>
                </a:solidFill>
              </a:rPr>
              <a:t>q</a:t>
            </a:r>
            <a:r>
              <a:rPr kumimoji="1" lang="en-US" altLang="ja-JP" sz="1400" dirty="0" smtClean="0">
                <a:solidFill>
                  <a:schemeClr val="bg1"/>
                </a:solidFill>
              </a:rPr>
              <a:t>uasi-mode</a:t>
            </a:r>
          </a:p>
          <a:p>
            <a:r>
              <a:rPr lang="en-US" altLang="ja-JP" sz="1400" dirty="0" smtClean="0">
                <a:solidFill>
                  <a:schemeClr val="bg1"/>
                </a:solidFill>
              </a:rPr>
              <a:t>oscillation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072066" y="3929066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CC0000"/>
                </a:solidFill>
              </a:rPr>
              <a:t>-300Hz</a:t>
            </a:r>
            <a:endParaRPr kumimoji="1" lang="ja-JP" altLang="en-US" sz="1400" dirty="0">
              <a:solidFill>
                <a:srgbClr val="CC000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215338" y="3929066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solidFill>
                  <a:srgbClr val="CC0000"/>
                </a:solidFill>
              </a:rPr>
              <a:t>-1k</a:t>
            </a:r>
            <a:r>
              <a:rPr kumimoji="1" lang="en-US" altLang="ja-JP" sz="1400" dirty="0" smtClean="0">
                <a:solidFill>
                  <a:srgbClr val="CC0000"/>
                </a:solidFill>
              </a:rPr>
              <a:t>Hz</a:t>
            </a:r>
            <a:endParaRPr kumimoji="1" lang="ja-JP" altLang="en-US" sz="1400" dirty="0">
              <a:solidFill>
                <a:srgbClr val="CC0000"/>
              </a:solidFill>
            </a:endParaRPr>
          </a:p>
        </p:txBody>
      </p:sp>
      <p:pic>
        <p:nvPicPr>
          <p:cNvPr id="23" name="図 22" descr="KAGRA-logo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1676821" cy="764704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1" descr="worldatlas_500"/>
          <p:cNvPicPr>
            <a:picLocks noChangeAspect="1" noChangeArrowheads="1"/>
          </p:cNvPicPr>
          <p:nvPr/>
        </p:nvPicPr>
        <p:blipFill>
          <a:blip r:embed="rId2" cstate="print">
            <a:lum bright="-20000" contrast="-20000"/>
          </a:blip>
          <a:srcRect/>
          <a:stretch>
            <a:fillRect/>
          </a:stretch>
        </p:blipFill>
        <p:spPr bwMode="auto">
          <a:xfrm>
            <a:off x="0" y="714375"/>
            <a:ext cx="9144000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214313"/>
            <a:ext cx="8534400" cy="334962"/>
          </a:xfrm>
        </p:spPr>
        <p:txBody>
          <a:bodyPr>
            <a:noAutofit/>
          </a:bodyPr>
          <a:lstStyle/>
          <a:p>
            <a:r>
              <a:rPr lang="en-US" altLang="ja-JP" sz="3200" dirty="0"/>
              <a:t>Detectors in the world</a:t>
            </a:r>
            <a:endParaRPr lang="ja-JP" altLang="en-US" sz="3600" i="1" dirty="0" smtClean="0">
              <a:solidFill>
                <a:srgbClr val="0000FF"/>
              </a:solidFill>
            </a:endParaRP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6876256" y="2357438"/>
            <a:ext cx="2267744" cy="538609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spcBef>
                <a:spcPct val="50000"/>
              </a:spcBef>
            </a:pPr>
            <a:r>
              <a:rPr lang="en-US" altLang="ja-JP" b="1" dirty="0"/>
              <a:t>Adv. LIGO</a:t>
            </a:r>
          </a:p>
          <a:p>
            <a:pPr>
              <a:lnSpc>
                <a:spcPts val="1200"/>
              </a:lnSpc>
              <a:spcBef>
                <a:spcPct val="50000"/>
              </a:spcBef>
            </a:pPr>
            <a:r>
              <a:rPr lang="en-US" altLang="ja-JP" sz="1600" b="1" dirty="0"/>
              <a:t> </a:t>
            </a:r>
            <a:r>
              <a:rPr lang="en-US" altLang="ja-JP" b="1" dirty="0"/>
              <a:t>(under </a:t>
            </a:r>
            <a:r>
              <a:rPr lang="en-US" altLang="ja-JP" b="1" dirty="0" smtClean="0"/>
              <a:t>construction</a:t>
            </a:r>
            <a:r>
              <a:rPr lang="ja-JP" altLang="en-US" b="1" dirty="0" smtClean="0"/>
              <a:t>）</a:t>
            </a:r>
            <a:endParaRPr lang="ja-JP" altLang="en-US" b="1" dirty="0"/>
          </a:p>
        </p:txBody>
      </p:sp>
      <p:sp>
        <p:nvSpPr>
          <p:cNvPr id="9221" name="Text Box 12"/>
          <p:cNvSpPr txBox="1">
            <a:spLocks noChangeArrowheads="1"/>
          </p:cNvSpPr>
          <p:nvPr/>
        </p:nvSpPr>
        <p:spPr bwMode="auto">
          <a:xfrm>
            <a:off x="4429125" y="2714625"/>
            <a:ext cx="2357438" cy="830997"/>
          </a:xfrm>
          <a:prstGeom prst="rect">
            <a:avLst/>
          </a:prstGeom>
          <a:solidFill>
            <a:srgbClr val="FFFF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600" b="1" dirty="0"/>
              <a:t>TAMA/CLIO</a:t>
            </a:r>
          </a:p>
          <a:p>
            <a:r>
              <a:rPr lang="en-US" altLang="ja-JP" sz="1600" b="1" dirty="0" smtClean="0">
                <a:solidFill>
                  <a:srgbClr val="FF0000"/>
                </a:solidFill>
              </a:rPr>
              <a:t>KAGRA construction started in 2010</a:t>
            </a:r>
            <a:endParaRPr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9222" name="Line 13"/>
          <p:cNvSpPr>
            <a:spLocks noChangeShapeType="1"/>
          </p:cNvSpPr>
          <p:nvPr/>
        </p:nvSpPr>
        <p:spPr bwMode="auto">
          <a:xfrm flipH="1" flipV="1">
            <a:off x="4286250" y="2857500"/>
            <a:ext cx="214313" cy="284163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223" name="Text Box 15"/>
          <p:cNvSpPr txBox="1">
            <a:spLocks noChangeArrowheads="1"/>
          </p:cNvSpPr>
          <p:nvPr/>
        </p:nvSpPr>
        <p:spPr bwMode="auto">
          <a:xfrm>
            <a:off x="4786313" y="714375"/>
            <a:ext cx="1908175" cy="376238"/>
          </a:xfrm>
          <a:prstGeom prst="rect">
            <a:avLst/>
          </a:prstGeom>
          <a:solidFill>
            <a:srgbClr val="6699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solidFill>
                  <a:srgbClr val="0000FF"/>
                </a:solidFill>
              </a:rPr>
              <a:t>LIGO(I) Hanford</a:t>
            </a:r>
            <a:endParaRPr lang="ja-JP" altLang="en-US" b="1">
              <a:solidFill>
                <a:srgbClr val="0000FF"/>
              </a:solidFill>
            </a:endParaRPr>
          </a:p>
        </p:txBody>
      </p:sp>
      <p:sp>
        <p:nvSpPr>
          <p:cNvPr id="9224" name="Line 16"/>
          <p:cNvSpPr>
            <a:spLocks noChangeShapeType="1"/>
          </p:cNvSpPr>
          <p:nvPr/>
        </p:nvSpPr>
        <p:spPr bwMode="auto">
          <a:xfrm>
            <a:off x="5715000" y="1143000"/>
            <a:ext cx="1143000" cy="142875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225" name="Text Box 17"/>
          <p:cNvSpPr txBox="1">
            <a:spLocks noChangeArrowheads="1"/>
          </p:cNvSpPr>
          <p:nvPr/>
        </p:nvSpPr>
        <p:spPr bwMode="auto">
          <a:xfrm>
            <a:off x="6143625" y="3643313"/>
            <a:ext cx="2187575" cy="376237"/>
          </a:xfrm>
          <a:prstGeom prst="rect">
            <a:avLst/>
          </a:prstGeom>
          <a:solidFill>
            <a:srgbClr val="6699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="1"/>
              <a:t>LIGO(I) Livingston</a:t>
            </a:r>
          </a:p>
        </p:txBody>
      </p:sp>
      <p:sp>
        <p:nvSpPr>
          <p:cNvPr id="9226" name="Line 18"/>
          <p:cNvSpPr>
            <a:spLocks noChangeShapeType="1"/>
          </p:cNvSpPr>
          <p:nvPr/>
        </p:nvSpPr>
        <p:spPr bwMode="auto">
          <a:xfrm flipV="1">
            <a:off x="7072313" y="3143250"/>
            <a:ext cx="571500" cy="500063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227" name="Text Box 19"/>
          <p:cNvSpPr txBox="1">
            <a:spLocks noChangeArrowheads="1"/>
          </p:cNvSpPr>
          <p:nvPr/>
        </p:nvSpPr>
        <p:spPr bwMode="auto">
          <a:xfrm>
            <a:off x="1285875" y="714375"/>
            <a:ext cx="1071563" cy="36988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 dirty="0"/>
              <a:t>GEO</a:t>
            </a:r>
            <a:r>
              <a:rPr lang="ja-JP" altLang="en-US" b="1" dirty="0"/>
              <a:t> </a:t>
            </a:r>
            <a:r>
              <a:rPr lang="en-US" altLang="ja-JP" b="1" dirty="0"/>
              <a:t>HF</a:t>
            </a:r>
          </a:p>
        </p:txBody>
      </p:sp>
      <p:sp>
        <p:nvSpPr>
          <p:cNvPr id="9228" name="Line 20"/>
          <p:cNvSpPr>
            <a:spLocks noChangeShapeType="1"/>
          </p:cNvSpPr>
          <p:nvPr/>
        </p:nvSpPr>
        <p:spPr bwMode="auto">
          <a:xfrm flipH="1">
            <a:off x="1000125" y="1143000"/>
            <a:ext cx="285750" cy="1208088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229" name="Text Box 21"/>
          <p:cNvSpPr txBox="1">
            <a:spLocks noChangeArrowheads="1"/>
          </p:cNvSpPr>
          <p:nvPr/>
        </p:nvSpPr>
        <p:spPr bwMode="auto">
          <a:xfrm>
            <a:off x="428625" y="3214688"/>
            <a:ext cx="777875" cy="376237"/>
          </a:xfrm>
          <a:prstGeom prst="rect">
            <a:avLst/>
          </a:prstGeom>
          <a:solidFill>
            <a:srgbClr val="FF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/>
              <a:t>Virgo</a:t>
            </a:r>
          </a:p>
        </p:txBody>
      </p:sp>
      <p:sp>
        <p:nvSpPr>
          <p:cNvPr id="9230" name="Line 22"/>
          <p:cNvSpPr>
            <a:spLocks noChangeShapeType="1"/>
          </p:cNvSpPr>
          <p:nvPr/>
        </p:nvSpPr>
        <p:spPr bwMode="auto">
          <a:xfrm flipV="1">
            <a:off x="857250" y="2571750"/>
            <a:ext cx="142875" cy="642938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231" name="Text Box 23"/>
          <p:cNvSpPr txBox="1">
            <a:spLocks noChangeArrowheads="1"/>
          </p:cNvSpPr>
          <p:nvPr/>
        </p:nvSpPr>
        <p:spPr bwMode="auto">
          <a:xfrm>
            <a:off x="2643188" y="5143500"/>
            <a:ext cx="2841227" cy="36933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="1" dirty="0" smtClean="0"/>
              <a:t>LIGO-India </a:t>
            </a:r>
            <a:r>
              <a:rPr lang="en-US" altLang="ja-JP" b="1" dirty="0"/>
              <a:t>(budget request)</a:t>
            </a:r>
            <a:endParaRPr lang="ja-JP" altLang="en-US" b="1" dirty="0"/>
          </a:p>
        </p:txBody>
      </p:sp>
      <p:sp>
        <p:nvSpPr>
          <p:cNvPr id="9232" name="Line 25"/>
          <p:cNvSpPr>
            <a:spLocks noChangeShapeType="1"/>
          </p:cNvSpPr>
          <p:nvPr/>
        </p:nvSpPr>
        <p:spPr bwMode="auto">
          <a:xfrm flipH="1" flipV="1">
            <a:off x="2699793" y="3645023"/>
            <a:ext cx="514896" cy="1484189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233" name="Text Box 26"/>
          <p:cNvSpPr txBox="1">
            <a:spLocks noChangeArrowheads="1"/>
          </p:cNvSpPr>
          <p:nvPr/>
        </p:nvSpPr>
        <p:spPr bwMode="auto">
          <a:xfrm>
            <a:off x="8512175" y="63293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altLang="ja-JP"/>
          </a:p>
        </p:txBody>
      </p:sp>
      <p:sp>
        <p:nvSpPr>
          <p:cNvPr id="9234" name="テキスト ボックス 17"/>
          <p:cNvSpPr txBox="1">
            <a:spLocks noChangeArrowheads="1"/>
          </p:cNvSpPr>
          <p:nvPr/>
        </p:nvSpPr>
        <p:spPr bwMode="auto">
          <a:xfrm>
            <a:off x="1214438" y="3214688"/>
            <a:ext cx="3110852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Adv. Virgo </a:t>
            </a:r>
            <a:r>
              <a:rPr lang="en-US" altLang="ja-JP" dirty="0" smtClean="0"/>
              <a:t>(under construction)</a:t>
            </a:r>
            <a:endParaRPr lang="ja-JP" altLang="en-US" dirty="0"/>
          </a:p>
        </p:txBody>
      </p:sp>
      <p:sp>
        <p:nvSpPr>
          <p:cNvPr id="9235" name="テキスト ボックス 18"/>
          <p:cNvSpPr txBox="1">
            <a:spLocks noChangeArrowheads="1"/>
          </p:cNvSpPr>
          <p:nvPr/>
        </p:nvSpPr>
        <p:spPr bwMode="auto">
          <a:xfrm>
            <a:off x="357188" y="5214938"/>
            <a:ext cx="1385887" cy="3698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/>
              <a:t>ET (planed)</a:t>
            </a:r>
            <a:endParaRPr lang="ja-JP" altLang="en-US"/>
          </a:p>
        </p:txBody>
      </p:sp>
      <p:pic>
        <p:nvPicPr>
          <p:cNvPr id="9236" name="Picture 4" descr="fullari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2425" y="4000500"/>
            <a:ext cx="3711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7" name="Picture 5" descr="bild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75" y="1071563"/>
            <a:ext cx="2000250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8" name="Picture 4" descr="aerea_350p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" y="3571875"/>
            <a:ext cx="218598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9" name="Picture 5" descr="AIGOairview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88" y="5500688"/>
            <a:ext cx="17859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0" name="Picture 4" descr="aerial_ful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688" y="714375"/>
            <a:ext cx="235426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41" name="正方形/長方形 24"/>
          <p:cNvSpPr>
            <a:spLocks noChangeArrowheads="1"/>
          </p:cNvSpPr>
          <p:nvPr/>
        </p:nvSpPr>
        <p:spPr bwMode="auto">
          <a:xfrm>
            <a:off x="4572000" y="557212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b="1">
                <a:solidFill>
                  <a:srgbClr val="CC3399"/>
                </a:solidFill>
              </a:rPr>
              <a:t>A network of detectors is indispensable  to position the source.</a:t>
            </a:r>
          </a:p>
        </p:txBody>
      </p:sp>
      <p:sp>
        <p:nvSpPr>
          <p:cNvPr id="9242" name="テキスト ボックス 25"/>
          <p:cNvSpPr txBox="1">
            <a:spLocks noChangeArrowheads="1"/>
          </p:cNvSpPr>
          <p:nvPr/>
        </p:nvSpPr>
        <p:spPr bwMode="auto">
          <a:xfrm>
            <a:off x="4714875" y="2357438"/>
            <a:ext cx="840230" cy="369332"/>
          </a:xfrm>
          <a:prstGeom prst="rect">
            <a:avLst/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KAGRA</a:t>
            </a:r>
            <a:endParaRPr lang="ja-JP" altLang="en-US" dirty="0">
              <a:solidFill>
                <a:schemeClr val="bg1"/>
              </a:solidFill>
            </a:endParaRPr>
          </a:p>
        </p:txBody>
      </p:sp>
      <p:pic>
        <p:nvPicPr>
          <p:cNvPr id="28" name="図 27" descr="KAGRA-logo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547664" cy="70580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図 96" descr="tunnel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9" name="グループ化 252"/>
          <p:cNvGrpSpPr/>
          <p:nvPr/>
        </p:nvGrpSpPr>
        <p:grpSpPr>
          <a:xfrm>
            <a:off x="179512" y="908720"/>
            <a:ext cx="3277366" cy="4053246"/>
            <a:chOff x="35496" y="963154"/>
            <a:chExt cx="3277366" cy="4053246"/>
          </a:xfrm>
          <a:solidFill>
            <a:srgbClr val="002060"/>
          </a:solidFill>
        </p:grpSpPr>
        <p:grpSp>
          <p:nvGrpSpPr>
            <p:cNvPr id="18" name="グループ化 248"/>
            <p:cNvGrpSpPr/>
            <p:nvPr/>
          </p:nvGrpSpPr>
          <p:grpSpPr>
            <a:xfrm>
              <a:off x="35496" y="963154"/>
              <a:ext cx="3277366" cy="4053246"/>
              <a:chOff x="35496" y="963154"/>
              <a:chExt cx="3277366" cy="4053246"/>
            </a:xfrm>
            <a:grpFill/>
          </p:grpSpPr>
          <p:sp>
            <p:nvSpPr>
              <p:cNvPr id="182" name="AutoShape 29"/>
              <p:cNvSpPr>
                <a:spLocks noChangeArrowheads="1"/>
              </p:cNvSpPr>
              <p:nvPr/>
            </p:nvSpPr>
            <p:spPr bwMode="auto">
              <a:xfrm>
                <a:off x="1979712" y="3339418"/>
                <a:ext cx="1333150" cy="1676982"/>
              </a:xfrm>
              <a:prstGeom prst="roundRect">
                <a:avLst>
                  <a:gd name="adj" fmla="val 4505"/>
                </a:avLst>
              </a:prstGeom>
              <a:grpFill/>
              <a:ln w="3175">
                <a:solidFill>
                  <a:schemeClr val="accent4">
                    <a:lumMod val="60000"/>
                    <a:lumOff val="40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ja-JP" altLang="en-US" dirty="0"/>
              </a:p>
            </p:txBody>
          </p:sp>
          <p:sp>
            <p:nvSpPr>
              <p:cNvPr id="173" name="Rectangle 3"/>
              <p:cNvSpPr txBox="1">
                <a:spLocks noChangeArrowheads="1"/>
              </p:cNvSpPr>
              <p:nvPr/>
            </p:nvSpPr>
            <p:spPr>
              <a:xfrm>
                <a:off x="35496" y="963154"/>
                <a:ext cx="2882056" cy="2313017"/>
              </a:xfrm>
              <a:prstGeom prst="rect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800" b="1" kern="0" dirty="0" smtClean="0">
                    <a:solidFill>
                      <a:srgbClr val="99CCFF"/>
                    </a:solidFill>
                    <a:ea typeface="+mn-ea"/>
                  </a:rPr>
                  <a:t>Input/Output  Optics</a:t>
                </a:r>
                <a:endParaRPr lang="en-US" altLang="ja-JP" sz="1600" kern="0" dirty="0" smtClean="0">
                  <a:solidFill>
                    <a:srgbClr val="99CCFF"/>
                  </a:solidFill>
                  <a:ea typeface="+mn-ea"/>
                </a:endParaRPr>
              </a:p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600" kern="0" dirty="0" smtClean="0">
                    <a:solidFill>
                      <a:srgbClr val="DDDDDD"/>
                    </a:solidFill>
                    <a:ea typeface="+mn-ea"/>
                  </a:rPr>
                  <a:t>  - Beam Cleaning and stab.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600" kern="0" dirty="0" smtClean="0">
                    <a:solidFill>
                      <a:srgbClr val="DDDDDD"/>
                    </a:solidFill>
                    <a:ea typeface="+mn-ea"/>
                  </a:rPr>
                  <a:t>  - Modulator, Isolator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600" kern="0" dirty="0">
                    <a:solidFill>
                      <a:srgbClr val="DDDDDD"/>
                    </a:solidFill>
                    <a:ea typeface="+mn-ea"/>
                  </a:rPr>
                  <a:t> </a:t>
                </a:r>
                <a:r>
                  <a:rPr lang="en-US" altLang="ja-JP" sz="1600" kern="0" dirty="0" smtClean="0">
                    <a:solidFill>
                      <a:srgbClr val="DDDDDD"/>
                    </a:solidFill>
                    <a:ea typeface="+mn-ea"/>
                  </a:rPr>
                  <a:t> - Fixed pre-mode cleaner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600" kern="0" dirty="0" smtClean="0">
                    <a:solidFill>
                      <a:srgbClr val="DDDDDD"/>
                    </a:solidFill>
                    <a:ea typeface="+mn-ea"/>
                  </a:rPr>
                  <a:t>  - Suspended </a:t>
                </a:r>
                <a:r>
                  <a:rPr lang="en-US" altLang="ja-JP" sz="1600" kern="0" dirty="0">
                    <a:solidFill>
                      <a:srgbClr val="DDDDDD"/>
                    </a:solidFill>
                    <a:ea typeface="+mn-ea"/>
                  </a:rPr>
                  <a:t>m</a:t>
                </a:r>
                <a:r>
                  <a:rPr lang="en-US" altLang="ja-JP" sz="1600" kern="0" dirty="0" smtClean="0">
                    <a:solidFill>
                      <a:srgbClr val="DDDDDD"/>
                    </a:solidFill>
                    <a:ea typeface="+mn-ea"/>
                  </a:rPr>
                  <a:t>ode </a:t>
                </a:r>
                <a:r>
                  <a:rPr lang="en-US" altLang="ja-JP" sz="1600" kern="0" dirty="0">
                    <a:solidFill>
                      <a:srgbClr val="DDDDDD"/>
                    </a:solidFill>
                    <a:ea typeface="+mn-ea"/>
                  </a:rPr>
                  <a:t>c</a:t>
                </a:r>
                <a:r>
                  <a:rPr lang="en-US" altLang="ja-JP" sz="1600" kern="0" dirty="0" smtClean="0">
                    <a:solidFill>
                      <a:srgbClr val="DDDDDD"/>
                    </a:solidFill>
                    <a:ea typeface="+mn-ea"/>
                  </a:rPr>
                  <a:t>leaner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600" kern="0" dirty="0">
                    <a:solidFill>
                      <a:srgbClr val="DDDDDD"/>
                    </a:solidFill>
                    <a:ea typeface="+mn-ea"/>
                  </a:rPr>
                  <a:t> </a:t>
                </a:r>
                <a:r>
                  <a:rPr lang="en-US" altLang="ja-JP" sz="1600" kern="0" dirty="0" smtClean="0">
                    <a:solidFill>
                      <a:srgbClr val="DDDDDD"/>
                    </a:solidFill>
                    <a:ea typeface="+mn-ea"/>
                  </a:rPr>
                  <a:t>     Length </a:t>
                </a:r>
                <a:r>
                  <a:rPr lang="en-US" altLang="ja-JP" sz="1600" kern="0" dirty="0" smtClean="0">
                    <a:solidFill>
                      <a:srgbClr val="99CCFF"/>
                    </a:solidFill>
                    <a:ea typeface="+mn-ea"/>
                  </a:rPr>
                  <a:t>26 m</a:t>
                </a:r>
                <a:r>
                  <a:rPr lang="en-US" altLang="ja-JP" sz="1600" kern="0" dirty="0" smtClean="0">
                    <a:solidFill>
                      <a:srgbClr val="DDDDDD"/>
                    </a:solidFill>
                    <a:ea typeface="+mn-ea"/>
                  </a:rPr>
                  <a:t>, Finesse 500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endParaRPr lang="en-US" altLang="ja-JP" sz="1600" kern="0" dirty="0" smtClean="0">
                  <a:solidFill>
                    <a:srgbClr val="DDDDDD"/>
                  </a:solidFill>
                  <a:ea typeface="+mn-ea"/>
                </a:endParaRPr>
              </a:p>
            </p:txBody>
          </p:sp>
        </p:grpSp>
        <p:sp>
          <p:nvSpPr>
            <p:cNvPr id="180" name="Rectangle 3"/>
            <p:cNvSpPr txBox="1">
              <a:spLocks noChangeArrowheads="1"/>
            </p:cNvSpPr>
            <p:nvPr/>
          </p:nvSpPr>
          <p:spPr>
            <a:xfrm>
              <a:off x="323528" y="2403314"/>
              <a:ext cx="2304256" cy="864096"/>
            </a:xfrm>
            <a:prstGeom prst="rect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endParaRPr lang="en-US" altLang="ja-JP" sz="1600" kern="0" dirty="0" smtClean="0">
                <a:solidFill>
                  <a:srgbClr val="DDDDDD"/>
                </a:solidFill>
                <a:ea typeface="+mn-ea"/>
              </a:endParaRP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- Output MC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- Photo detector</a:t>
              </a:r>
            </a:p>
          </p:txBody>
        </p:sp>
      </p:grpSp>
      <p:grpSp>
        <p:nvGrpSpPr>
          <p:cNvPr id="20" name="グループ化 247"/>
          <p:cNvGrpSpPr/>
          <p:nvPr/>
        </p:nvGrpSpPr>
        <p:grpSpPr>
          <a:xfrm>
            <a:off x="3372944" y="1004098"/>
            <a:ext cx="5231504" cy="5305222"/>
            <a:chOff x="3372944" y="1004098"/>
            <a:chExt cx="5231504" cy="5305222"/>
          </a:xfrm>
          <a:solidFill>
            <a:schemeClr val="tx2">
              <a:lumMod val="75000"/>
            </a:schemeClr>
          </a:solidFill>
        </p:grpSpPr>
        <p:sp>
          <p:nvSpPr>
            <p:cNvPr id="181" name="AutoShape 29"/>
            <p:cNvSpPr>
              <a:spLocks noChangeArrowheads="1"/>
            </p:cNvSpPr>
            <p:nvPr/>
          </p:nvSpPr>
          <p:spPr bwMode="auto">
            <a:xfrm>
              <a:off x="3372944" y="1004098"/>
              <a:ext cx="5231504" cy="5305222"/>
            </a:xfrm>
            <a:prstGeom prst="roundRect">
              <a:avLst>
                <a:gd name="adj" fmla="val 4505"/>
              </a:avLst>
            </a:prstGeom>
            <a:solidFill>
              <a:schemeClr val="tx2">
                <a:lumMod val="75000"/>
              </a:schemeClr>
            </a:solidFill>
            <a:ln w="3175">
              <a:solidFill>
                <a:srgbClr val="99FF66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 wrap="square" anchor="ctr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184" name="AutoShape 29"/>
            <p:cNvSpPr>
              <a:spLocks noChangeArrowheads="1"/>
            </p:cNvSpPr>
            <p:nvPr/>
          </p:nvSpPr>
          <p:spPr bwMode="auto">
            <a:xfrm>
              <a:off x="5508104" y="1164924"/>
              <a:ext cx="2910968" cy="2579266"/>
            </a:xfrm>
            <a:prstGeom prst="roundRect">
              <a:avLst>
                <a:gd name="adj" fmla="val 4505"/>
              </a:avLst>
            </a:prstGeom>
            <a:grpFill/>
            <a:ln w="3175">
              <a:solidFill>
                <a:srgbClr val="000000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 wrap="square" anchor="ctr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239" name="Rectangle 3"/>
            <p:cNvSpPr txBox="1">
              <a:spLocks noChangeArrowheads="1"/>
            </p:cNvSpPr>
            <p:nvPr/>
          </p:nvSpPr>
          <p:spPr>
            <a:xfrm>
              <a:off x="5436096" y="1196752"/>
              <a:ext cx="3168352" cy="2523018"/>
            </a:xfrm>
            <a:prstGeom prst="rect">
              <a:avLst/>
            </a:prstGeom>
            <a:grpFill/>
          </p:spPr>
          <p:txBody>
            <a:bodyPr/>
            <a:lstStyle/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800" b="1" kern="0" dirty="0" smtClean="0">
                  <a:solidFill>
                    <a:srgbClr val="66FF66"/>
                  </a:solidFill>
                  <a:ea typeface="+mn-ea"/>
                </a:rPr>
                <a:t>Main Interferometer</a:t>
              </a:r>
              <a:endParaRPr lang="en-US" altLang="ja-JP" sz="1600" kern="0" dirty="0" smtClean="0">
                <a:solidFill>
                  <a:srgbClr val="66FF66"/>
                </a:solidFill>
                <a:ea typeface="+mn-ea"/>
              </a:endParaRP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- </a:t>
              </a:r>
              <a:r>
                <a:rPr lang="en-US" altLang="ja-JP" sz="1600" kern="0" dirty="0" smtClean="0">
                  <a:solidFill>
                    <a:srgbClr val="CCFF99"/>
                  </a:solidFill>
                  <a:ea typeface="+mn-ea"/>
                </a:rPr>
                <a:t>3 km </a:t>
              </a: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arm cavities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- RSE with power recycling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- Cryogenic test masses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>
                  <a:solidFill>
                    <a:srgbClr val="DDDDDD"/>
                  </a:solidFill>
                  <a:ea typeface="+mn-ea"/>
                </a:rPr>
                <a:t> </a:t>
              </a: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    Sapphire, </a:t>
              </a:r>
              <a:r>
                <a:rPr lang="en-US" altLang="ja-JP" sz="1600" kern="0" dirty="0" smtClean="0">
                  <a:solidFill>
                    <a:srgbClr val="CCFF99"/>
                  </a:solidFill>
                  <a:ea typeface="+mn-ea"/>
                </a:rPr>
                <a:t>20K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>
                  <a:solidFill>
                    <a:srgbClr val="DDDDDD"/>
                  </a:solidFill>
                  <a:ea typeface="+mn-ea"/>
                </a:rPr>
                <a:t> </a:t>
              </a: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    ‘Type-A’ vibration isolator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>
                  <a:solidFill>
                    <a:srgbClr val="DDDDDD"/>
                  </a:solidFill>
                  <a:ea typeface="+mn-ea"/>
                </a:rPr>
                <a:t> </a:t>
              </a: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    Cryostat + Cryo-cooler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>
                  <a:solidFill>
                    <a:srgbClr val="DDDDDD"/>
                  </a:solidFill>
                  <a:ea typeface="+mn-ea"/>
                </a:rPr>
                <a:t> </a:t>
              </a: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- Room-temp. Core optics 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>
                  <a:solidFill>
                    <a:srgbClr val="DDDDDD"/>
                  </a:solidFill>
                  <a:ea typeface="+mn-ea"/>
                </a:rPr>
                <a:t> </a:t>
              </a: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     (BS, PRM, SEM, …)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endParaRPr lang="en-US" altLang="ja-JP" sz="1600" kern="0" dirty="0" smtClean="0">
                <a:solidFill>
                  <a:srgbClr val="DDDDDD"/>
                </a:solidFill>
                <a:ea typeface="+mn-ea"/>
              </a:endParaRPr>
            </a:p>
          </p:txBody>
        </p:sp>
      </p:grpSp>
      <p:grpSp>
        <p:nvGrpSpPr>
          <p:cNvPr id="21" name="グループ化 119"/>
          <p:cNvGrpSpPr/>
          <p:nvPr/>
        </p:nvGrpSpPr>
        <p:grpSpPr>
          <a:xfrm>
            <a:off x="1043608" y="1178291"/>
            <a:ext cx="7141632" cy="5073630"/>
            <a:chOff x="1015472" y="1700808"/>
            <a:chExt cx="5951360" cy="4228025"/>
          </a:xfrm>
          <a:solidFill>
            <a:srgbClr val="FFFFFF">
              <a:alpha val="20000"/>
            </a:srgbClr>
          </a:solidFill>
        </p:grpSpPr>
        <p:sp>
          <p:nvSpPr>
            <p:cNvPr id="102" name="正方形/長方形 101"/>
            <p:cNvSpPr/>
            <p:nvPr/>
          </p:nvSpPr>
          <p:spPr bwMode="auto">
            <a:xfrm>
              <a:off x="1015472" y="4179902"/>
              <a:ext cx="3340504" cy="678043"/>
            </a:xfrm>
            <a:prstGeom prst="rect">
              <a:avLst/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03" name="正方形/長方形 102"/>
            <p:cNvSpPr/>
            <p:nvPr/>
          </p:nvSpPr>
          <p:spPr bwMode="auto">
            <a:xfrm>
              <a:off x="2069705" y="3583290"/>
              <a:ext cx="583259" cy="596803"/>
            </a:xfrm>
            <a:prstGeom prst="rect">
              <a:avLst/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04" name="正方形/長方形 103"/>
            <p:cNvSpPr/>
            <p:nvPr/>
          </p:nvSpPr>
          <p:spPr bwMode="auto">
            <a:xfrm>
              <a:off x="3810734" y="1700808"/>
              <a:ext cx="583259" cy="596803"/>
            </a:xfrm>
            <a:prstGeom prst="rect">
              <a:avLst/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05" name="正方形/長方形 104"/>
            <p:cNvSpPr/>
            <p:nvPr/>
          </p:nvSpPr>
          <p:spPr bwMode="auto">
            <a:xfrm>
              <a:off x="3800460" y="3439274"/>
              <a:ext cx="583259" cy="596803"/>
            </a:xfrm>
            <a:prstGeom prst="rect">
              <a:avLst/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06" name="正方形/長方形 105"/>
            <p:cNvSpPr/>
            <p:nvPr/>
          </p:nvSpPr>
          <p:spPr bwMode="auto">
            <a:xfrm>
              <a:off x="4644008" y="4261142"/>
              <a:ext cx="583259" cy="596803"/>
            </a:xfrm>
            <a:prstGeom prst="rect">
              <a:avLst/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07" name="正方形/長方形 106"/>
            <p:cNvSpPr/>
            <p:nvPr/>
          </p:nvSpPr>
          <p:spPr bwMode="auto">
            <a:xfrm>
              <a:off x="6383573" y="4252101"/>
              <a:ext cx="583259" cy="596803"/>
            </a:xfrm>
            <a:prstGeom prst="rect">
              <a:avLst/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11" name="正方形/長方形 110"/>
            <p:cNvSpPr/>
            <p:nvPr/>
          </p:nvSpPr>
          <p:spPr bwMode="auto">
            <a:xfrm>
              <a:off x="3952860" y="4035886"/>
              <a:ext cx="291629" cy="143672"/>
            </a:xfrm>
            <a:prstGeom prst="rect">
              <a:avLst/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12" name="正方形/長方形 111"/>
            <p:cNvSpPr/>
            <p:nvPr/>
          </p:nvSpPr>
          <p:spPr bwMode="auto">
            <a:xfrm>
              <a:off x="3951243" y="2297611"/>
              <a:ext cx="291629" cy="1141663"/>
            </a:xfrm>
            <a:prstGeom prst="rect">
              <a:avLst/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13" name="正方形/長方形 112"/>
            <p:cNvSpPr/>
            <p:nvPr/>
          </p:nvSpPr>
          <p:spPr bwMode="auto">
            <a:xfrm rot="5400000">
              <a:off x="5659604" y="3963778"/>
              <a:ext cx="291629" cy="1156308"/>
            </a:xfrm>
            <a:prstGeom prst="rect">
              <a:avLst/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15" name="正方形/長方形 114"/>
            <p:cNvSpPr/>
            <p:nvPr/>
          </p:nvSpPr>
          <p:spPr bwMode="auto">
            <a:xfrm rot="5400000">
              <a:off x="4354176" y="4397916"/>
              <a:ext cx="291629" cy="288031"/>
            </a:xfrm>
            <a:prstGeom prst="rect">
              <a:avLst/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18" name="正方形/長方形 117"/>
            <p:cNvSpPr/>
            <p:nvPr/>
          </p:nvSpPr>
          <p:spPr bwMode="auto">
            <a:xfrm>
              <a:off x="3729506" y="4857945"/>
              <a:ext cx="626470" cy="1070888"/>
            </a:xfrm>
            <a:prstGeom prst="rect">
              <a:avLst/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8229600" cy="562074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</a:rPr>
              <a:t>Interferometer configuration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grpSp>
        <p:nvGrpSpPr>
          <p:cNvPr id="23" name="グループ化 251"/>
          <p:cNvGrpSpPr/>
          <p:nvPr/>
        </p:nvGrpSpPr>
        <p:grpSpPr>
          <a:xfrm>
            <a:off x="2483768" y="1351111"/>
            <a:ext cx="5574445" cy="4717655"/>
            <a:chOff x="2478967" y="1351111"/>
            <a:chExt cx="5574445" cy="4717655"/>
          </a:xfrm>
        </p:grpSpPr>
        <p:sp>
          <p:nvSpPr>
            <p:cNvPr id="4" name="円/楕円 3"/>
            <p:cNvSpPr/>
            <p:nvPr/>
          </p:nvSpPr>
          <p:spPr bwMode="auto">
            <a:xfrm>
              <a:off x="7621364" y="4372623"/>
              <a:ext cx="432048" cy="432048"/>
            </a:xfrm>
            <a:prstGeom prst="ellipse">
              <a:avLst/>
            </a:prstGeom>
            <a:solidFill>
              <a:srgbClr val="FF9999">
                <a:alpha val="50000"/>
              </a:srgbClr>
            </a:solidFill>
            <a:ln w="15875" cap="flat" cmpd="sng" algn="ctr">
              <a:solidFill>
                <a:srgbClr val="FF9999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5" name="円/楕円 4"/>
            <p:cNvSpPr/>
            <p:nvPr/>
          </p:nvSpPr>
          <p:spPr bwMode="auto">
            <a:xfrm>
              <a:off x="5495310" y="4394366"/>
              <a:ext cx="432048" cy="432048"/>
            </a:xfrm>
            <a:prstGeom prst="ellipse">
              <a:avLst/>
            </a:prstGeom>
            <a:solidFill>
              <a:srgbClr val="FF9999">
                <a:alpha val="50000"/>
              </a:srgbClr>
            </a:solidFill>
            <a:ln w="15875" cap="flat" cmpd="sng" algn="ctr">
              <a:solidFill>
                <a:srgbClr val="FF9999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6" name="円/楕円 5"/>
            <p:cNvSpPr/>
            <p:nvPr/>
          </p:nvSpPr>
          <p:spPr bwMode="auto">
            <a:xfrm>
              <a:off x="4533755" y="3424941"/>
              <a:ext cx="432048" cy="432048"/>
            </a:xfrm>
            <a:prstGeom prst="ellipse">
              <a:avLst/>
            </a:prstGeom>
            <a:solidFill>
              <a:srgbClr val="FF9999">
                <a:alpha val="50000"/>
              </a:srgbClr>
            </a:solidFill>
            <a:ln w="15875" cap="flat" cmpd="sng" algn="ctr">
              <a:solidFill>
                <a:srgbClr val="FF9999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7" name="円/楕円 6"/>
            <p:cNvSpPr/>
            <p:nvPr/>
          </p:nvSpPr>
          <p:spPr bwMode="auto">
            <a:xfrm>
              <a:off x="4533755" y="1351111"/>
              <a:ext cx="432048" cy="432048"/>
            </a:xfrm>
            <a:prstGeom prst="ellipse">
              <a:avLst/>
            </a:prstGeom>
            <a:solidFill>
              <a:srgbClr val="FF9999">
                <a:alpha val="50000"/>
              </a:srgbClr>
            </a:solidFill>
            <a:ln w="15875" cap="flat" cmpd="sng" algn="ctr">
              <a:solidFill>
                <a:srgbClr val="FF9999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8" name="円/楕円 7"/>
            <p:cNvSpPr/>
            <p:nvPr/>
          </p:nvSpPr>
          <p:spPr bwMode="auto">
            <a:xfrm>
              <a:off x="4533755" y="4375447"/>
              <a:ext cx="432048" cy="432048"/>
            </a:xfrm>
            <a:prstGeom prst="ellipse">
              <a:avLst/>
            </a:prstGeom>
            <a:solidFill>
              <a:srgbClr val="99FF99">
                <a:alpha val="50000"/>
              </a:srgbClr>
            </a:solidFill>
            <a:ln w="15875" cap="flat" cmpd="sng" algn="ctr">
              <a:solidFill>
                <a:srgbClr val="99FF99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0" name="円/楕円 9"/>
            <p:cNvSpPr/>
            <p:nvPr/>
          </p:nvSpPr>
          <p:spPr bwMode="auto">
            <a:xfrm>
              <a:off x="4101707" y="4331127"/>
              <a:ext cx="345600" cy="345600"/>
            </a:xfrm>
            <a:prstGeom prst="ellipse">
              <a:avLst/>
            </a:prstGeom>
            <a:solidFill>
              <a:srgbClr val="99FF99">
                <a:alpha val="50000"/>
              </a:srgbClr>
            </a:solidFill>
            <a:ln w="15875" cap="flat" cmpd="sng" algn="ctr">
              <a:solidFill>
                <a:srgbClr val="99FF99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1" name="円/楕円 10"/>
            <p:cNvSpPr/>
            <p:nvPr/>
          </p:nvSpPr>
          <p:spPr bwMode="auto">
            <a:xfrm>
              <a:off x="3542693" y="4422949"/>
              <a:ext cx="345600" cy="345600"/>
            </a:xfrm>
            <a:prstGeom prst="ellipse">
              <a:avLst/>
            </a:prstGeom>
            <a:solidFill>
              <a:srgbClr val="99FF99">
                <a:alpha val="50000"/>
              </a:srgbClr>
            </a:solidFill>
            <a:ln w="15875" cap="flat" cmpd="sng" algn="ctr">
              <a:solidFill>
                <a:srgbClr val="99FF99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2" name="円/楕円 11"/>
            <p:cNvSpPr/>
            <p:nvPr/>
          </p:nvSpPr>
          <p:spPr bwMode="auto">
            <a:xfrm>
              <a:off x="3104792" y="4358304"/>
              <a:ext cx="345600" cy="345600"/>
            </a:xfrm>
            <a:prstGeom prst="ellipse">
              <a:avLst/>
            </a:prstGeom>
            <a:solidFill>
              <a:srgbClr val="99FF99">
                <a:alpha val="50000"/>
              </a:srgbClr>
            </a:solidFill>
            <a:ln w="15875" cap="flat" cmpd="sng" algn="ctr">
              <a:solidFill>
                <a:srgbClr val="99FF99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3" name="円/楕円 12"/>
            <p:cNvSpPr/>
            <p:nvPr/>
          </p:nvSpPr>
          <p:spPr bwMode="auto">
            <a:xfrm>
              <a:off x="4461642" y="4893943"/>
              <a:ext cx="345600" cy="345600"/>
            </a:xfrm>
            <a:prstGeom prst="ellipse">
              <a:avLst/>
            </a:prstGeom>
            <a:solidFill>
              <a:srgbClr val="99FF99">
                <a:alpha val="50000"/>
              </a:srgbClr>
            </a:solidFill>
            <a:ln w="15875" cap="flat" cmpd="sng" algn="ctr">
              <a:solidFill>
                <a:srgbClr val="99FF99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4" name="円/楕円 13"/>
            <p:cNvSpPr/>
            <p:nvPr/>
          </p:nvSpPr>
          <p:spPr bwMode="auto">
            <a:xfrm>
              <a:off x="4574480" y="5351657"/>
              <a:ext cx="345600" cy="345600"/>
            </a:xfrm>
            <a:prstGeom prst="ellipse">
              <a:avLst/>
            </a:prstGeom>
            <a:solidFill>
              <a:srgbClr val="99FF99">
                <a:alpha val="50000"/>
              </a:srgbClr>
            </a:solidFill>
            <a:ln w="15875" cap="flat" cmpd="sng" algn="ctr">
              <a:solidFill>
                <a:srgbClr val="99FF99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5" name="円/楕円 14"/>
            <p:cNvSpPr/>
            <p:nvPr/>
          </p:nvSpPr>
          <p:spPr bwMode="auto">
            <a:xfrm>
              <a:off x="4441229" y="5723166"/>
              <a:ext cx="345600" cy="345600"/>
            </a:xfrm>
            <a:prstGeom prst="ellipse">
              <a:avLst/>
            </a:prstGeom>
            <a:solidFill>
              <a:srgbClr val="99FF99">
                <a:alpha val="50000"/>
              </a:srgbClr>
            </a:solidFill>
            <a:ln w="15875" cap="flat" cmpd="sng" algn="ctr">
              <a:solidFill>
                <a:srgbClr val="99FF99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6" name="円/楕円 15"/>
            <p:cNvSpPr/>
            <p:nvPr/>
          </p:nvSpPr>
          <p:spPr bwMode="auto">
            <a:xfrm>
              <a:off x="2478967" y="4403184"/>
              <a:ext cx="345600" cy="345600"/>
            </a:xfrm>
            <a:prstGeom prst="ellipse">
              <a:avLst/>
            </a:prstGeom>
            <a:solidFill>
              <a:srgbClr val="6699FF">
                <a:alpha val="50000"/>
              </a:srgbClr>
            </a:solidFill>
            <a:ln w="15875" cap="flat" cmpd="sng" algn="ctr">
              <a:solidFill>
                <a:srgbClr val="6699FF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  <p:sp>
          <p:nvSpPr>
            <p:cNvPr id="17" name="円/楕円 16"/>
            <p:cNvSpPr/>
            <p:nvPr/>
          </p:nvSpPr>
          <p:spPr bwMode="auto">
            <a:xfrm>
              <a:off x="2493663" y="3589070"/>
              <a:ext cx="345600" cy="345600"/>
            </a:xfrm>
            <a:prstGeom prst="ellipse">
              <a:avLst/>
            </a:prstGeom>
            <a:solidFill>
              <a:srgbClr val="6699FF">
                <a:alpha val="50000"/>
              </a:srgbClr>
            </a:solidFill>
            <a:ln w="15875" cap="flat" cmpd="sng" algn="ctr">
              <a:solidFill>
                <a:srgbClr val="6699FF">
                  <a:alpha val="8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HGP創英角ｺﾞｼｯｸUB" pitchFamily="50" charset="-128"/>
              </a:endParaRPr>
            </a:p>
          </p:txBody>
        </p:sp>
      </p:grpSp>
      <p:grpSp>
        <p:nvGrpSpPr>
          <p:cNvPr id="25" name="グループ化 31"/>
          <p:cNvGrpSpPr/>
          <p:nvPr/>
        </p:nvGrpSpPr>
        <p:grpSpPr>
          <a:xfrm>
            <a:off x="323528" y="4066588"/>
            <a:ext cx="2501039" cy="2458756"/>
            <a:chOff x="323528" y="4066588"/>
            <a:chExt cx="2501039" cy="2458756"/>
          </a:xfrm>
          <a:solidFill>
            <a:schemeClr val="accent6">
              <a:lumMod val="75000"/>
            </a:schemeClr>
          </a:solidFill>
        </p:grpSpPr>
        <p:sp>
          <p:nvSpPr>
            <p:cNvPr id="209" name="AutoShape 29"/>
            <p:cNvSpPr>
              <a:spLocks noChangeArrowheads="1"/>
            </p:cNvSpPr>
            <p:nvPr/>
          </p:nvSpPr>
          <p:spPr bwMode="auto">
            <a:xfrm>
              <a:off x="323529" y="5239543"/>
              <a:ext cx="2378310" cy="1141785"/>
            </a:xfrm>
            <a:prstGeom prst="roundRect">
              <a:avLst>
                <a:gd name="adj" fmla="val 4505"/>
              </a:avLst>
            </a:prstGeom>
            <a:grpFill/>
            <a:ln w="3175">
              <a:solidFill>
                <a:srgbClr val="000000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 wrap="square" anchor="ctr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183" name="AutoShape 29"/>
            <p:cNvSpPr>
              <a:spLocks noChangeArrowheads="1"/>
            </p:cNvSpPr>
            <p:nvPr/>
          </p:nvSpPr>
          <p:spPr bwMode="auto">
            <a:xfrm>
              <a:off x="899592" y="4066588"/>
              <a:ext cx="959632" cy="959211"/>
            </a:xfrm>
            <a:prstGeom prst="roundRect">
              <a:avLst>
                <a:gd name="adj" fmla="val 4505"/>
              </a:avLst>
            </a:prstGeom>
            <a:grpFill/>
            <a:ln w="3175">
              <a:solidFill>
                <a:srgbClr val="FF9999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 wrap="square" anchor="ctr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174" name="Rectangle 3"/>
            <p:cNvSpPr txBox="1">
              <a:spLocks noChangeArrowheads="1"/>
            </p:cNvSpPr>
            <p:nvPr/>
          </p:nvSpPr>
          <p:spPr>
            <a:xfrm>
              <a:off x="323528" y="5220439"/>
              <a:ext cx="2501039" cy="1304905"/>
            </a:xfrm>
            <a:prstGeom prst="rect">
              <a:avLst/>
            </a:prstGeom>
            <a:grpFill/>
          </p:spPr>
          <p:txBody>
            <a:bodyPr/>
            <a:lstStyle/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800" b="1" kern="0" dirty="0" smtClean="0">
                  <a:solidFill>
                    <a:srgbClr val="FF9999"/>
                  </a:solidFill>
                  <a:ea typeface="+mn-ea"/>
                </a:rPr>
                <a:t>Laser Source</a:t>
              </a:r>
              <a:endParaRPr lang="en-US" altLang="ja-JP" sz="1600" kern="0" dirty="0" smtClean="0">
                <a:solidFill>
                  <a:srgbClr val="FF9999"/>
                </a:solidFill>
                <a:ea typeface="+mn-ea"/>
              </a:endParaRP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- Wavelength 1064 nm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- Output power </a:t>
              </a:r>
              <a:r>
                <a:rPr lang="en-US" altLang="ja-JP" sz="1600" kern="0" dirty="0" smtClean="0">
                  <a:solidFill>
                    <a:srgbClr val="FF9999"/>
                  </a:solidFill>
                  <a:ea typeface="+mn-ea"/>
                </a:rPr>
                <a:t>180 W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600" kern="0" dirty="0" smtClean="0">
                  <a:solidFill>
                    <a:srgbClr val="DDDDDD"/>
                  </a:solidFill>
                  <a:ea typeface="+mn-ea"/>
                </a:rPr>
                <a:t>        High-power MOPA</a:t>
              </a:r>
            </a:p>
          </p:txBody>
        </p:sp>
      </p:grpSp>
      <p:grpSp>
        <p:nvGrpSpPr>
          <p:cNvPr id="27" name="グループ化 254"/>
          <p:cNvGrpSpPr/>
          <p:nvPr/>
        </p:nvGrpSpPr>
        <p:grpSpPr>
          <a:xfrm>
            <a:off x="971600" y="1264701"/>
            <a:ext cx="7434678" cy="4838938"/>
            <a:chOff x="971600" y="1264701"/>
            <a:chExt cx="7434678" cy="4838938"/>
          </a:xfrm>
        </p:grpSpPr>
        <p:grpSp>
          <p:nvGrpSpPr>
            <p:cNvPr id="29" name="グループ化 250"/>
            <p:cNvGrpSpPr/>
            <p:nvPr/>
          </p:nvGrpSpPr>
          <p:grpSpPr>
            <a:xfrm>
              <a:off x="1228130" y="1264701"/>
              <a:ext cx="7178148" cy="4838938"/>
              <a:chOff x="1228130" y="1264701"/>
              <a:chExt cx="7178148" cy="4838938"/>
            </a:xfrm>
          </p:grpSpPr>
          <p:cxnSp>
            <p:nvCxnSpPr>
              <p:cNvPr id="19" name="直線コネクタ 18"/>
              <p:cNvCxnSpPr/>
              <p:nvPr/>
            </p:nvCxnSpPr>
            <p:spPr bwMode="auto">
              <a:xfrm flipH="1" flipV="1">
                <a:off x="3689162" y="4604118"/>
                <a:ext cx="4482430" cy="6256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158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直線コネクタ 21"/>
              <p:cNvCxnSpPr>
                <a:cxnSpLocks noChangeAspect="1"/>
                <a:endCxn id="79" idx="3"/>
              </p:cNvCxnSpPr>
              <p:nvPr/>
            </p:nvCxnSpPr>
            <p:spPr bwMode="auto">
              <a:xfrm>
                <a:off x="4747280" y="1264701"/>
                <a:ext cx="2731" cy="4250120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158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直線コネクタ 23"/>
              <p:cNvCxnSpPr>
                <a:stCxn id="65" idx="1"/>
                <a:endCxn id="69" idx="3"/>
              </p:cNvCxnSpPr>
              <p:nvPr/>
            </p:nvCxnSpPr>
            <p:spPr bwMode="auto">
              <a:xfrm flipH="1" flipV="1">
                <a:off x="2943766" y="4488615"/>
                <a:ext cx="1401226" cy="9402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158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直線コネクタ 25"/>
              <p:cNvCxnSpPr/>
              <p:nvPr/>
            </p:nvCxnSpPr>
            <p:spPr bwMode="auto">
              <a:xfrm flipH="1">
                <a:off x="3714594" y="4490676"/>
                <a:ext cx="649590" cy="122896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158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直線コネクタ 27"/>
              <p:cNvCxnSpPr/>
              <p:nvPr/>
            </p:nvCxnSpPr>
            <p:spPr bwMode="auto">
              <a:xfrm>
                <a:off x="4634442" y="5033641"/>
                <a:ext cx="115337" cy="465112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158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直線コネクタ 30"/>
              <p:cNvCxnSpPr/>
              <p:nvPr/>
            </p:nvCxnSpPr>
            <p:spPr bwMode="auto">
              <a:xfrm flipH="1">
                <a:off x="4618824" y="5033641"/>
                <a:ext cx="23567" cy="1069998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158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直線コネクタ 32"/>
              <p:cNvCxnSpPr>
                <a:stCxn id="70" idx="1"/>
                <a:endCxn id="157" idx="0"/>
              </p:cNvCxnSpPr>
              <p:nvPr/>
            </p:nvCxnSpPr>
            <p:spPr bwMode="auto">
              <a:xfrm flipH="1">
                <a:off x="1693840" y="4580372"/>
                <a:ext cx="1484651" cy="138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158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直線コネクタ 33"/>
              <p:cNvCxnSpPr>
                <a:stCxn id="69" idx="3"/>
                <a:endCxn id="70" idx="1"/>
              </p:cNvCxnSpPr>
              <p:nvPr/>
            </p:nvCxnSpPr>
            <p:spPr bwMode="auto">
              <a:xfrm>
                <a:off x="2943766" y="4488615"/>
                <a:ext cx="234725" cy="91757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158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直線コネクタ 39"/>
              <p:cNvCxnSpPr/>
              <p:nvPr/>
            </p:nvCxnSpPr>
            <p:spPr bwMode="auto">
              <a:xfrm flipV="1">
                <a:off x="2578965" y="3747423"/>
                <a:ext cx="84980" cy="860636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2540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直線コネクタ 41"/>
              <p:cNvCxnSpPr/>
              <p:nvPr/>
            </p:nvCxnSpPr>
            <p:spPr bwMode="auto">
              <a:xfrm flipH="1" flipV="1">
                <a:off x="2671602" y="3755727"/>
                <a:ext cx="60473" cy="852332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2540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3" name="正方形/長方形 62"/>
              <p:cNvSpPr>
                <a:spLocks noChangeAspect="1"/>
              </p:cNvSpPr>
              <p:nvPr/>
            </p:nvSpPr>
            <p:spPr bwMode="auto">
              <a:xfrm>
                <a:off x="7825954" y="4542108"/>
                <a:ext cx="64800" cy="162000"/>
              </a:xfrm>
              <a:prstGeom prst="rect">
                <a:avLst/>
              </a:prstGeom>
              <a:solidFill>
                <a:srgbClr val="6699FF">
                  <a:alpha val="50000"/>
                </a:srgbClr>
              </a:solidFill>
              <a:ln w="9525" cap="flat" cmpd="sng" algn="ctr">
                <a:solidFill>
                  <a:srgbClr val="6699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64" name="正方形/長方形 63"/>
              <p:cNvSpPr>
                <a:spLocks noChangeAspect="1"/>
              </p:cNvSpPr>
              <p:nvPr/>
            </p:nvSpPr>
            <p:spPr bwMode="auto">
              <a:xfrm>
                <a:off x="5704607" y="4521435"/>
                <a:ext cx="64800" cy="162000"/>
              </a:xfrm>
              <a:prstGeom prst="rect">
                <a:avLst/>
              </a:prstGeom>
              <a:solidFill>
                <a:srgbClr val="6699FF">
                  <a:alpha val="50000"/>
                </a:srgbClr>
              </a:solidFill>
              <a:ln w="9525" cap="flat" cmpd="sng" algn="ctr">
                <a:solidFill>
                  <a:srgbClr val="6699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65" name="正方形/長方形 64"/>
              <p:cNvSpPr/>
              <p:nvPr/>
            </p:nvSpPr>
            <p:spPr bwMode="auto">
              <a:xfrm rot="21000000">
                <a:off x="4344664" y="4440266"/>
                <a:ext cx="43200" cy="108000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66" name="正方形/長方形 65"/>
              <p:cNvSpPr>
                <a:spLocks noChangeAspect="1"/>
              </p:cNvSpPr>
              <p:nvPr/>
            </p:nvSpPr>
            <p:spPr bwMode="auto">
              <a:xfrm>
                <a:off x="3372944" y="4434928"/>
                <a:ext cx="51840" cy="129600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69" name="正方形/長方形 68"/>
              <p:cNvSpPr/>
              <p:nvPr/>
            </p:nvSpPr>
            <p:spPr bwMode="auto">
              <a:xfrm rot="600000">
                <a:off x="2900894" y="4430864"/>
                <a:ext cx="43200" cy="108000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70" name="正方形/長方形 69"/>
              <p:cNvSpPr/>
              <p:nvPr/>
            </p:nvSpPr>
            <p:spPr bwMode="auto">
              <a:xfrm rot="600000">
                <a:off x="3178144" y="4531401"/>
                <a:ext cx="45719" cy="105882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71" name="正方形/長方形 70"/>
              <p:cNvSpPr/>
              <p:nvPr/>
            </p:nvSpPr>
            <p:spPr bwMode="auto">
              <a:xfrm rot="21000000">
                <a:off x="3670136" y="4565484"/>
                <a:ext cx="43200" cy="108000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72" name="正方形/長方形 71"/>
              <p:cNvSpPr/>
              <p:nvPr/>
            </p:nvSpPr>
            <p:spPr bwMode="auto">
              <a:xfrm rot="5400000">
                <a:off x="2647890" y="3694980"/>
                <a:ext cx="43200" cy="108000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74" name="正方形/長方形 73"/>
              <p:cNvSpPr/>
              <p:nvPr/>
            </p:nvSpPr>
            <p:spPr bwMode="auto">
              <a:xfrm rot="2700000">
                <a:off x="2717421" y="4559076"/>
                <a:ext cx="43200" cy="108000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75" name="正方形/長方形 74"/>
              <p:cNvSpPr/>
              <p:nvPr/>
            </p:nvSpPr>
            <p:spPr bwMode="auto">
              <a:xfrm rot="18900000">
                <a:off x="2550822" y="4558647"/>
                <a:ext cx="43200" cy="108000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76" name="正方形/長方形 75"/>
              <p:cNvSpPr>
                <a:spLocks noChangeAspect="1"/>
              </p:cNvSpPr>
              <p:nvPr/>
            </p:nvSpPr>
            <p:spPr bwMode="auto">
              <a:xfrm rot="2700000">
                <a:off x="4733207" y="4554460"/>
                <a:ext cx="51840" cy="185694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77" name="正方形/長方形 76"/>
              <p:cNvSpPr>
                <a:spLocks noChangeAspect="1"/>
              </p:cNvSpPr>
              <p:nvPr/>
            </p:nvSpPr>
            <p:spPr bwMode="auto">
              <a:xfrm rot="5400000">
                <a:off x="4706914" y="3557732"/>
                <a:ext cx="64800" cy="162000"/>
              </a:xfrm>
              <a:prstGeom prst="rect">
                <a:avLst/>
              </a:prstGeom>
              <a:solidFill>
                <a:srgbClr val="6699FF">
                  <a:alpha val="50000"/>
                </a:srgbClr>
              </a:solidFill>
              <a:ln w="9525" cap="flat" cmpd="sng" algn="ctr">
                <a:solidFill>
                  <a:srgbClr val="6699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78" name="正方形/長方形 77"/>
              <p:cNvSpPr>
                <a:spLocks noChangeAspect="1"/>
              </p:cNvSpPr>
              <p:nvPr/>
            </p:nvSpPr>
            <p:spPr bwMode="auto">
              <a:xfrm rot="5400000">
                <a:off x="4730730" y="1496935"/>
                <a:ext cx="64800" cy="162000"/>
              </a:xfrm>
              <a:prstGeom prst="rect">
                <a:avLst/>
              </a:prstGeom>
              <a:solidFill>
                <a:srgbClr val="6699FF">
                  <a:alpha val="50000"/>
                </a:srgbClr>
              </a:solidFill>
              <a:ln w="9525" cap="flat" cmpd="sng" algn="ctr">
                <a:solidFill>
                  <a:srgbClr val="6699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79" name="正方形/長方形 78"/>
              <p:cNvSpPr/>
              <p:nvPr/>
            </p:nvSpPr>
            <p:spPr bwMode="auto">
              <a:xfrm rot="4800000">
                <a:off x="4724660" y="5439549"/>
                <a:ext cx="43200" cy="108000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81" name="正方形/長方形 80"/>
              <p:cNvSpPr/>
              <p:nvPr/>
            </p:nvSpPr>
            <p:spPr bwMode="auto">
              <a:xfrm rot="4800000">
                <a:off x="4613729" y="4981530"/>
                <a:ext cx="43200" cy="108000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83" name="正方形/長方形 82"/>
              <p:cNvSpPr>
                <a:spLocks noChangeAspect="1"/>
              </p:cNvSpPr>
              <p:nvPr/>
            </p:nvSpPr>
            <p:spPr bwMode="auto">
              <a:xfrm rot="5400000">
                <a:off x="4581745" y="5844218"/>
                <a:ext cx="51840" cy="129600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cxnSp>
            <p:nvCxnSpPr>
              <p:cNvPr id="84" name="直線コネクタ 83"/>
              <p:cNvCxnSpPr>
                <a:stCxn id="74" idx="1"/>
              </p:cNvCxnSpPr>
              <p:nvPr/>
            </p:nvCxnSpPr>
            <p:spPr bwMode="auto">
              <a:xfrm flipH="1" flipV="1">
                <a:off x="2568222" y="4595610"/>
                <a:ext cx="155526" cy="2192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2540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直線コネクタ 85"/>
              <p:cNvCxnSpPr/>
              <p:nvPr/>
            </p:nvCxnSpPr>
            <p:spPr bwMode="auto">
              <a:xfrm flipH="1" flipV="1">
                <a:off x="5769407" y="4586533"/>
                <a:ext cx="2056547" cy="20673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50800" cap="flat" cmpd="sng" algn="ctr">
                <a:solidFill>
                  <a:srgbClr val="FFCCC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直線コネクタ 95"/>
              <p:cNvCxnSpPr>
                <a:stCxn id="78" idx="3"/>
                <a:endCxn id="77" idx="1"/>
              </p:cNvCxnSpPr>
              <p:nvPr/>
            </p:nvCxnSpPr>
            <p:spPr bwMode="auto">
              <a:xfrm flipH="1">
                <a:off x="4739314" y="1610335"/>
                <a:ext cx="23816" cy="1995997"/>
              </a:xfrm>
              <a:prstGeom prst="line">
                <a:avLst/>
              </a:prstGeom>
              <a:solidFill>
                <a:srgbClr val="FAFFC9">
                  <a:alpha val="50000"/>
                </a:srgbClr>
              </a:solidFill>
              <a:ln w="50800" cap="flat" cmpd="sng" algn="ctr">
                <a:solidFill>
                  <a:srgbClr val="FFCCC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6" name="Rectangle 3"/>
              <p:cNvSpPr txBox="1">
                <a:spLocks noChangeArrowheads="1"/>
              </p:cNvSpPr>
              <p:nvPr/>
            </p:nvSpPr>
            <p:spPr>
              <a:xfrm>
                <a:off x="4960843" y="1417477"/>
                <a:ext cx="782646" cy="279271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noProof="0" dirty="0" smtClean="0">
                    <a:solidFill>
                      <a:srgbClr val="EAEAEA"/>
                    </a:solidFill>
                    <a:ea typeface="+mn-ea"/>
                  </a:rPr>
                  <a:t>ETM</a:t>
                </a:r>
                <a:endParaRPr lang="en-US" altLang="ja-JP" sz="1100" kern="0" dirty="0" smtClean="0">
                  <a:solidFill>
                    <a:srgbClr val="EAEAEA"/>
                  </a:solidFill>
                  <a:ea typeface="+mn-ea"/>
                </a:endParaRPr>
              </a:p>
            </p:txBody>
          </p:sp>
          <p:sp>
            <p:nvSpPr>
              <p:cNvPr id="227" name="Rectangle 3"/>
              <p:cNvSpPr txBox="1">
                <a:spLocks noChangeArrowheads="1"/>
              </p:cNvSpPr>
              <p:nvPr/>
            </p:nvSpPr>
            <p:spPr>
              <a:xfrm>
                <a:off x="4965803" y="3491308"/>
                <a:ext cx="782646" cy="279271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>
                    <a:solidFill>
                      <a:srgbClr val="EAEAEA"/>
                    </a:solidFill>
                    <a:ea typeface="+mn-ea"/>
                  </a:rPr>
                  <a:t>I</a:t>
                </a:r>
                <a:r>
                  <a:rPr lang="en-US" altLang="ja-JP" sz="1100" kern="0" noProof="0" dirty="0" smtClean="0">
                    <a:solidFill>
                      <a:srgbClr val="EAEAEA"/>
                    </a:solidFill>
                    <a:ea typeface="+mn-ea"/>
                  </a:rPr>
                  <a:t>TM</a:t>
                </a:r>
                <a:endParaRPr lang="en-US" altLang="ja-JP" sz="1100" kern="0" dirty="0" smtClean="0">
                  <a:solidFill>
                    <a:srgbClr val="EAEAEA"/>
                  </a:solidFill>
                  <a:ea typeface="+mn-ea"/>
                </a:endParaRPr>
              </a:p>
            </p:txBody>
          </p:sp>
          <p:sp>
            <p:nvSpPr>
              <p:cNvPr id="228" name="Rectangle 3"/>
              <p:cNvSpPr txBox="1">
                <a:spLocks noChangeArrowheads="1"/>
              </p:cNvSpPr>
              <p:nvPr/>
            </p:nvSpPr>
            <p:spPr>
              <a:xfrm rot="16200000">
                <a:off x="3874385" y="2341025"/>
                <a:ext cx="1098437" cy="279271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Y-arm cavity</a:t>
                </a:r>
              </a:p>
            </p:txBody>
          </p:sp>
          <p:sp>
            <p:nvSpPr>
              <p:cNvPr id="229" name="Rectangle 3"/>
              <p:cNvSpPr txBox="1">
                <a:spLocks noChangeArrowheads="1"/>
              </p:cNvSpPr>
              <p:nvPr/>
            </p:nvSpPr>
            <p:spPr>
              <a:xfrm>
                <a:off x="6136155" y="4748514"/>
                <a:ext cx="1460181" cy="750239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X-arm cavity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  Length  3,000 m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  Finesse 1,550</a:t>
                </a:r>
                <a:endParaRPr lang="en-US" altLang="ja-JP" sz="1100" kern="0" dirty="0" smtClean="0">
                  <a:solidFill>
                    <a:srgbClr val="FFCCCC"/>
                  </a:solidFill>
                  <a:ea typeface="+mn-ea"/>
                </a:endParaRPr>
              </a:p>
            </p:txBody>
          </p:sp>
          <p:sp>
            <p:nvSpPr>
              <p:cNvPr id="230" name="Rectangle 3"/>
              <p:cNvSpPr txBox="1">
                <a:spLocks noChangeArrowheads="1"/>
              </p:cNvSpPr>
              <p:nvPr/>
            </p:nvSpPr>
            <p:spPr>
              <a:xfrm>
                <a:off x="5576344" y="4163689"/>
                <a:ext cx="782646" cy="279271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>
                    <a:solidFill>
                      <a:srgbClr val="EAEAEA"/>
                    </a:solidFill>
                    <a:ea typeface="+mn-ea"/>
                  </a:rPr>
                  <a:t>I</a:t>
                </a:r>
                <a:r>
                  <a:rPr lang="en-US" altLang="ja-JP" sz="1100" kern="0" noProof="0" dirty="0" smtClean="0">
                    <a:solidFill>
                      <a:srgbClr val="EAEAEA"/>
                    </a:solidFill>
                    <a:ea typeface="+mn-ea"/>
                  </a:rPr>
                  <a:t>TM</a:t>
                </a:r>
                <a:endParaRPr lang="en-US" altLang="ja-JP" sz="1100" kern="0" dirty="0" smtClean="0">
                  <a:solidFill>
                    <a:srgbClr val="EAEAEA"/>
                  </a:solidFill>
                  <a:ea typeface="+mn-ea"/>
                </a:endParaRPr>
              </a:p>
            </p:txBody>
          </p:sp>
          <p:sp>
            <p:nvSpPr>
              <p:cNvPr id="231" name="Rectangle 3"/>
              <p:cNvSpPr txBox="1">
                <a:spLocks noChangeArrowheads="1"/>
              </p:cNvSpPr>
              <p:nvPr/>
            </p:nvSpPr>
            <p:spPr>
              <a:xfrm>
                <a:off x="7623632" y="4145154"/>
                <a:ext cx="782646" cy="279271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noProof="0" dirty="0" smtClean="0">
                    <a:solidFill>
                      <a:srgbClr val="EAEAEA"/>
                    </a:solidFill>
                    <a:ea typeface="+mn-ea"/>
                  </a:rPr>
                  <a:t>ETM</a:t>
                </a:r>
                <a:endParaRPr lang="en-US" altLang="ja-JP" sz="1100" kern="0" dirty="0" smtClean="0">
                  <a:solidFill>
                    <a:srgbClr val="EAEAEA"/>
                  </a:solidFill>
                  <a:ea typeface="+mn-ea"/>
                </a:endParaRPr>
              </a:p>
            </p:txBody>
          </p:sp>
          <p:sp>
            <p:nvSpPr>
              <p:cNvPr id="232" name="Rectangle 3"/>
              <p:cNvSpPr txBox="1">
                <a:spLocks noChangeArrowheads="1"/>
              </p:cNvSpPr>
              <p:nvPr/>
            </p:nvSpPr>
            <p:spPr>
              <a:xfrm>
                <a:off x="4800353" y="4145490"/>
                <a:ext cx="782646" cy="279271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BS</a:t>
                </a:r>
              </a:p>
            </p:txBody>
          </p:sp>
          <p:sp>
            <p:nvSpPr>
              <p:cNvPr id="233" name="Rectangle 3"/>
              <p:cNvSpPr txBox="1">
                <a:spLocks noChangeArrowheads="1"/>
              </p:cNvSpPr>
              <p:nvPr/>
            </p:nvSpPr>
            <p:spPr>
              <a:xfrm>
                <a:off x="4067944" y="5774944"/>
                <a:ext cx="782646" cy="279271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SEM</a:t>
                </a:r>
              </a:p>
            </p:txBody>
          </p:sp>
          <p:sp>
            <p:nvSpPr>
              <p:cNvPr id="234" name="Rectangle 3"/>
              <p:cNvSpPr txBox="1">
                <a:spLocks noChangeArrowheads="1"/>
              </p:cNvSpPr>
              <p:nvPr/>
            </p:nvSpPr>
            <p:spPr>
              <a:xfrm>
                <a:off x="3357306" y="4177337"/>
                <a:ext cx="782646" cy="279271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PRM</a:t>
                </a:r>
              </a:p>
            </p:txBody>
          </p:sp>
          <p:sp>
            <p:nvSpPr>
              <p:cNvPr id="235" name="Rectangle 3"/>
              <p:cNvSpPr txBox="1">
                <a:spLocks noChangeArrowheads="1"/>
              </p:cNvSpPr>
              <p:nvPr/>
            </p:nvSpPr>
            <p:spPr>
              <a:xfrm>
                <a:off x="2310515" y="4733905"/>
                <a:ext cx="782646" cy="279271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26-m MC</a:t>
                </a:r>
              </a:p>
            </p:txBody>
          </p:sp>
          <p:sp>
            <p:nvSpPr>
              <p:cNvPr id="157" name="正方形/長方形 156"/>
              <p:cNvSpPr/>
              <p:nvPr/>
            </p:nvSpPr>
            <p:spPr bwMode="auto">
              <a:xfrm rot="5400000">
                <a:off x="1387817" y="4382493"/>
                <a:ext cx="216012" cy="396033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  <p:sp>
            <p:nvSpPr>
              <p:cNvPr id="158" name="Rectangle 3"/>
              <p:cNvSpPr txBox="1">
                <a:spLocks noChangeArrowheads="1"/>
              </p:cNvSpPr>
              <p:nvPr/>
            </p:nvSpPr>
            <p:spPr>
              <a:xfrm>
                <a:off x="3327843" y="4811762"/>
                <a:ext cx="1460181" cy="539896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Power-recycling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    Gain ~11</a:t>
                </a:r>
              </a:p>
            </p:txBody>
          </p:sp>
          <p:sp>
            <p:nvSpPr>
              <p:cNvPr id="163" name="Rectangle 3"/>
              <p:cNvSpPr txBox="1">
                <a:spLocks noChangeArrowheads="1"/>
              </p:cNvSpPr>
              <p:nvPr/>
            </p:nvSpPr>
            <p:spPr>
              <a:xfrm>
                <a:off x="1228130" y="4693922"/>
                <a:ext cx="782646" cy="279271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Laser</a:t>
                </a:r>
              </a:p>
            </p:txBody>
          </p:sp>
          <p:sp>
            <p:nvSpPr>
              <p:cNvPr id="164" name="Rectangle 3"/>
              <p:cNvSpPr txBox="1">
                <a:spLocks noChangeArrowheads="1"/>
              </p:cNvSpPr>
              <p:nvPr/>
            </p:nvSpPr>
            <p:spPr>
              <a:xfrm>
                <a:off x="3766039" y="4053626"/>
                <a:ext cx="589937" cy="214000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FFCCCC"/>
                    </a:solidFill>
                    <a:ea typeface="+mn-ea"/>
                  </a:rPr>
                  <a:t>825 W</a:t>
                </a:r>
              </a:p>
            </p:txBody>
          </p:sp>
          <p:sp>
            <p:nvSpPr>
              <p:cNvPr id="175" name="Rectangle 3"/>
              <p:cNvSpPr txBox="1">
                <a:spLocks noChangeArrowheads="1"/>
              </p:cNvSpPr>
              <p:nvPr/>
            </p:nvSpPr>
            <p:spPr>
              <a:xfrm>
                <a:off x="4860032" y="5315817"/>
                <a:ext cx="1747553" cy="539896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RSE: (Resonant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>
                    <a:solidFill>
                      <a:srgbClr val="EAEAEA"/>
                    </a:solidFill>
                    <a:ea typeface="+mn-ea"/>
                  </a:rPr>
                  <a:t> </a:t>
                </a: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    sideband Extraction)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  Signal-band Gain ~15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  Detuned RSE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>
                    <a:solidFill>
                      <a:srgbClr val="EAEAEA"/>
                    </a:solidFill>
                    <a:ea typeface="+mn-ea"/>
                  </a:rPr>
                  <a:t> </a:t>
                </a: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     (Variable tuning)</a:t>
                </a:r>
              </a:p>
            </p:txBody>
          </p:sp>
          <p:sp>
            <p:nvSpPr>
              <p:cNvPr id="176" name="Rectangle 3"/>
              <p:cNvSpPr txBox="1">
                <a:spLocks noChangeArrowheads="1"/>
              </p:cNvSpPr>
              <p:nvPr/>
            </p:nvSpPr>
            <p:spPr>
              <a:xfrm>
                <a:off x="6084168" y="4088795"/>
                <a:ext cx="1460181" cy="750239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   </a:t>
                </a:r>
                <a:r>
                  <a:rPr lang="en-US" altLang="ja-JP" sz="1100" kern="0" dirty="0" smtClean="0">
                    <a:solidFill>
                      <a:srgbClr val="FFCCCC"/>
                    </a:solidFill>
                    <a:ea typeface="+mn-ea"/>
                  </a:rPr>
                  <a:t>Power  ~400 kW</a:t>
                </a:r>
              </a:p>
            </p:txBody>
          </p:sp>
          <p:sp>
            <p:nvSpPr>
              <p:cNvPr id="177" name="Rectangle 3"/>
              <p:cNvSpPr txBox="1">
                <a:spLocks noChangeArrowheads="1"/>
              </p:cNvSpPr>
              <p:nvPr/>
            </p:nvSpPr>
            <p:spPr>
              <a:xfrm>
                <a:off x="1944442" y="4100442"/>
                <a:ext cx="782646" cy="279271"/>
              </a:xfrm>
              <a:prstGeom prst="rect">
                <a:avLst/>
              </a:prstGeom>
            </p:spPr>
            <p:txBody>
              <a:bodyPr/>
              <a:lstStyle/>
              <a:p>
                <a:pPr marL="193675" marR="0" lvl="0" indent="-193675" algn="l" defTabSz="914400" rtl="0" eaLnBrk="0" fontAlgn="base" latinLnBrk="0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Input</a:t>
                </a:r>
              </a:p>
              <a:p>
                <a:pPr marL="193675" marR="0" lvl="0" indent="-193675" algn="l" defTabSz="914400" rtl="0" eaLnBrk="0" fontAlgn="base" latinLnBrk="0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70000"/>
                  <a:buFont typeface="Wingdings" pitchFamily="2" charset="2"/>
                  <a:buNone/>
                  <a:tabLst/>
                  <a:defRPr/>
                </a:pPr>
                <a:r>
                  <a:rPr lang="en-US" altLang="ja-JP" sz="1100" kern="0" dirty="0" smtClean="0">
                    <a:solidFill>
                      <a:srgbClr val="EAEAEA"/>
                    </a:solidFill>
                    <a:ea typeface="+mn-ea"/>
                  </a:rPr>
                  <a:t>Bench</a:t>
                </a:r>
              </a:p>
            </p:txBody>
          </p:sp>
          <p:sp>
            <p:nvSpPr>
              <p:cNvPr id="178" name="正方形/長方形 177"/>
              <p:cNvSpPr/>
              <p:nvPr/>
            </p:nvSpPr>
            <p:spPr bwMode="auto">
              <a:xfrm rot="5400000">
                <a:off x="2105737" y="4389007"/>
                <a:ext cx="216012" cy="396033"/>
              </a:xfrm>
              <a:prstGeom prst="rect">
                <a:avLst/>
              </a:prstGeom>
              <a:solidFill>
                <a:srgbClr val="FFFFFF">
                  <a:alpha val="50000"/>
                </a:srgbClr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1" lang="ja-JP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HGP創英角ｺﾞｼｯｸUB" pitchFamily="50" charset="-128"/>
                </a:endParaRPr>
              </a:p>
            </p:txBody>
          </p:sp>
        </p:grpSp>
        <p:sp>
          <p:nvSpPr>
            <p:cNvPr id="210" name="Rectangle 3"/>
            <p:cNvSpPr txBox="1">
              <a:spLocks noChangeArrowheads="1"/>
            </p:cNvSpPr>
            <p:nvPr/>
          </p:nvSpPr>
          <p:spPr>
            <a:xfrm>
              <a:off x="971600" y="4077072"/>
              <a:ext cx="1460181" cy="750239"/>
            </a:xfrm>
            <a:prstGeom prst="rect">
              <a:avLst/>
            </a:prstGeom>
          </p:spPr>
          <p:txBody>
            <a:bodyPr/>
            <a:lstStyle/>
            <a:p>
              <a:pPr marL="193675" marR="0" lvl="0" indent="-193675" algn="l" defTabSz="914400" rtl="0" eaLnBrk="0" fontAlgn="base" latinLnBrk="0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100" kern="0" dirty="0" smtClean="0">
                  <a:solidFill>
                    <a:srgbClr val="EAEAEA"/>
                  </a:solidFill>
                  <a:ea typeface="+mn-ea"/>
                </a:rPr>
                <a:t>   </a:t>
              </a:r>
              <a:r>
                <a:rPr lang="en-US" altLang="ja-JP" sz="1100" kern="0" dirty="0" smtClean="0">
                  <a:solidFill>
                    <a:srgbClr val="FFCCCC"/>
                  </a:solidFill>
                  <a:ea typeface="+mn-ea"/>
                </a:rPr>
                <a:t>Power </a:t>
              </a:r>
            </a:p>
            <a:p>
              <a:pPr marL="193675" marR="0" lvl="0" indent="-193675" algn="l" defTabSz="914400" rtl="0" eaLnBrk="0" fontAlgn="base" latinLnBrk="0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70000"/>
                <a:buFont typeface="Wingdings" pitchFamily="2" charset="2"/>
                <a:buNone/>
                <a:tabLst/>
                <a:defRPr/>
              </a:pPr>
              <a:r>
                <a:rPr lang="en-US" altLang="ja-JP" sz="1100" kern="0" dirty="0">
                  <a:solidFill>
                    <a:srgbClr val="FFCCCC"/>
                  </a:solidFill>
                  <a:ea typeface="+mn-ea"/>
                </a:rPr>
                <a:t> </a:t>
              </a:r>
              <a:r>
                <a:rPr lang="en-US" altLang="ja-JP" sz="1100" kern="0" dirty="0" smtClean="0">
                  <a:solidFill>
                    <a:srgbClr val="FFCCCC"/>
                  </a:solidFill>
                  <a:ea typeface="+mn-ea"/>
                </a:rPr>
                <a:t>   ~180 W</a:t>
              </a:r>
            </a:p>
          </p:txBody>
        </p:sp>
      </p:grpSp>
      <p:sp>
        <p:nvSpPr>
          <p:cNvPr id="211" name="Rectangle 3"/>
          <p:cNvSpPr txBox="1">
            <a:spLocks noChangeArrowheads="1"/>
          </p:cNvSpPr>
          <p:nvPr/>
        </p:nvSpPr>
        <p:spPr>
          <a:xfrm>
            <a:off x="2987344" y="4067373"/>
            <a:ext cx="589937" cy="214000"/>
          </a:xfrm>
          <a:prstGeom prst="rect">
            <a:avLst/>
          </a:prstGeom>
        </p:spPr>
        <p:txBody>
          <a:bodyPr/>
          <a:lstStyle/>
          <a:p>
            <a:pPr marL="193675" marR="0" lvl="0" indent="-193675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Pct val="70000"/>
              <a:buFont typeface="Wingdings" pitchFamily="2" charset="2"/>
              <a:buNone/>
              <a:tabLst/>
              <a:defRPr/>
            </a:pPr>
            <a:r>
              <a:rPr lang="en-US" altLang="ja-JP" sz="1100" kern="0" dirty="0" smtClean="0">
                <a:solidFill>
                  <a:srgbClr val="FFCCCC"/>
                </a:solidFill>
                <a:ea typeface="+mn-ea"/>
              </a:rPr>
              <a:t>80 W</a:t>
            </a:r>
          </a:p>
        </p:txBody>
      </p:sp>
      <p:sp>
        <p:nvSpPr>
          <p:cNvPr id="98" name="正方形/長方形 97"/>
          <p:cNvSpPr/>
          <p:nvPr/>
        </p:nvSpPr>
        <p:spPr>
          <a:xfrm>
            <a:off x="0" y="0"/>
            <a:ext cx="1835696" cy="8367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95" name="図 94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xmlns="" val="1583267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tunnel_out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116632"/>
            <a:ext cx="8229600" cy="490066"/>
          </a:xfrm>
        </p:spPr>
        <p:txBody>
          <a:bodyPr>
            <a:noAutofit/>
          </a:bodyPr>
          <a:lstStyle/>
          <a:p>
            <a:r>
              <a:rPr lang="en-US" altLang="ja-JP" sz="3200" dirty="0" smtClean="0"/>
              <a:t>Ultimate</a:t>
            </a:r>
            <a:r>
              <a:rPr lang="en-US" altLang="ja-JP" sz="3200" dirty="0" smtClean="0">
                <a:solidFill>
                  <a:srgbClr val="FFFF00"/>
                </a:solidFill>
              </a:rPr>
              <a:t> </a:t>
            </a:r>
            <a:r>
              <a:rPr lang="en-US" altLang="ja-JP" sz="3200" dirty="0" smtClean="0"/>
              <a:t>design sensitivity of </a:t>
            </a:r>
            <a:r>
              <a:rPr lang="en-US" altLang="ja-JP" sz="3200" dirty="0"/>
              <a:t>KAGRA</a:t>
            </a:r>
            <a:endParaRPr kumimoji="1" lang="ja-JP" altLang="en-US" sz="3200" dirty="0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1691680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676821" cy="7647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正方形/長方形 4"/>
          <p:cNvSpPr/>
          <p:nvPr/>
        </p:nvSpPr>
        <p:spPr>
          <a:xfrm>
            <a:off x="251520" y="1700808"/>
            <a:ext cx="8640960" cy="4896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kagra-sensitivit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772816"/>
            <a:ext cx="8529403" cy="4736892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2525393" y="764704"/>
            <a:ext cx="48047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This sensitivity achieves 166 </a:t>
            </a:r>
            <a:r>
              <a:rPr kumimoji="1" lang="en-US" altLang="ja-JP" sz="2400" dirty="0" err="1" smtClean="0">
                <a:solidFill>
                  <a:srgbClr val="FF0000"/>
                </a:solidFill>
              </a:rPr>
              <a:t>Mpc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 for </a:t>
            </a:r>
          </a:p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coalescence GW of 1.4 Ms NSB.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419872" y="1700808"/>
            <a:ext cx="2948179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20kg test mass at 20 K</a:t>
            </a:r>
          </a:p>
          <a:p>
            <a:r>
              <a:rPr lang="en-US" altLang="ja-JP" sz="2400" dirty="0" smtClean="0"/>
              <a:t>Suspension of Q=10</a:t>
            </a:r>
            <a:r>
              <a:rPr lang="en-US" altLang="ja-JP" sz="2400" baseline="30000" dirty="0" smtClean="0"/>
              <a:t>8</a:t>
            </a:r>
          </a:p>
          <a:p>
            <a:r>
              <a:rPr lang="en-US" altLang="ja-JP" sz="2400" dirty="0" smtClean="0"/>
              <a:t>Bulk Q of mirror 10</a:t>
            </a:r>
            <a:r>
              <a:rPr lang="en-US" altLang="ja-JP" sz="2400" baseline="30000" dirty="0" smtClean="0"/>
              <a:t>8</a:t>
            </a:r>
            <a:endParaRPr lang="en-US" altLang="ja-JP" sz="2400" dirty="0" smtClean="0"/>
          </a:p>
          <a:p>
            <a:r>
              <a:rPr lang="en-US" altLang="ja-JP" sz="2400" dirty="0" smtClean="0"/>
              <a:t>400kW cavity power</a:t>
            </a:r>
          </a:p>
          <a:p>
            <a:r>
              <a:rPr lang="en-US" altLang="ja-JP" sz="2400" dirty="0" smtClean="0"/>
              <a:t>Q of coating: 10</a:t>
            </a:r>
            <a:r>
              <a:rPr lang="en-US" altLang="ja-JP" sz="2400" baseline="30000" dirty="0" smtClean="0"/>
              <a:t>4</a:t>
            </a:r>
          </a:p>
          <a:p>
            <a:r>
              <a:rPr lang="en-US" altLang="ja-JP" sz="2400" dirty="0" smtClean="0"/>
              <a:t>DC read out</a:t>
            </a:r>
          </a:p>
          <a:p>
            <a:endParaRPr lang="en-US" altLang="ja-JP" sz="2400" baseline="30000" dirty="0" smtClean="0"/>
          </a:p>
          <a:p>
            <a:endParaRPr lang="en-US" altLang="ja-JP" sz="2400" baseline="30000" dirty="0" smtClean="0"/>
          </a:p>
          <a:p>
            <a:endParaRPr lang="en-US" altLang="ja-JP" sz="2400" dirty="0" smtClean="0"/>
          </a:p>
          <a:p>
            <a:r>
              <a:rPr lang="en-US" altLang="ja-JP" sz="2400" dirty="0" smtClean="0"/>
              <a:t> </a:t>
            </a:r>
            <a:endParaRPr kumimoji="1" lang="ja-JP" alt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altLang="ja-JP" sz="3600" dirty="0" smtClean="0"/>
              <a:t>World sensitivities</a:t>
            </a:r>
            <a:endParaRPr kumimoji="1" lang="ja-JP" altLang="en-US" sz="3600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76821" cy="76470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764704"/>
            <a:ext cx="8097321" cy="565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7463988" y="476672"/>
            <a:ext cx="1680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2010 GWIC </a:t>
            </a:r>
            <a:r>
              <a:rPr kumimoji="1" lang="en-US" altLang="ja-JP" dirty="0" err="1" smtClean="0"/>
              <a:t>rept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tunel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US" altLang="ja-JP" sz="4000" dirty="0" smtClean="0">
                <a:solidFill>
                  <a:schemeClr val="bg1"/>
                </a:solidFill>
              </a:rPr>
              <a:t>Coalescence events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179510" y="1988840"/>
          <a:ext cx="8640960" cy="334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1728192"/>
                <a:gridCol w="1728192"/>
                <a:gridCol w="1728192"/>
                <a:gridCol w="1728192"/>
              </a:tblGrid>
              <a:tr h="667761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1.4-1.4M</a:t>
                      </a:r>
                      <a:r>
                        <a:rPr kumimoji="1" lang="en-US" altLang="ja-JP" baseline="-25000" dirty="0" smtClean="0"/>
                        <a:t>sun</a:t>
                      </a:r>
                      <a:endParaRPr kumimoji="1" lang="ja-JP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1.4-10M</a:t>
                      </a:r>
                      <a:r>
                        <a:rPr kumimoji="1" lang="en-US" altLang="ja-JP" baseline="-25000" dirty="0" smtClean="0"/>
                        <a:t>sun</a:t>
                      </a:r>
                      <a:endParaRPr kumimoji="1" lang="ja-JP" altLang="en-US" baseline="-25000" dirty="0" smtClean="0"/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10-10M</a:t>
                      </a:r>
                      <a:r>
                        <a:rPr kumimoji="1" lang="en-US" altLang="ja-JP" baseline="-25000" dirty="0" smtClean="0"/>
                        <a:t>sun</a:t>
                      </a:r>
                      <a:endParaRPr kumimoji="1" lang="ja-JP" altLang="en-US" baseline="-25000" dirty="0" smtClean="0"/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comment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66776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Range*</a:t>
                      </a:r>
                      <a:r>
                        <a:rPr kumimoji="1" lang="en-US" altLang="ja-JP" baseline="30000" dirty="0" smtClean="0"/>
                        <a:t>1</a:t>
                      </a:r>
                      <a:endParaRPr kumimoji="1" lang="ja-JP" alt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167 </a:t>
                      </a:r>
                      <a:r>
                        <a:rPr kumimoji="1" lang="en-US" altLang="ja-JP" dirty="0" err="1" smtClean="0"/>
                        <a:t>Mpc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352 </a:t>
                      </a:r>
                      <a:r>
                        <a:rPr kumimoji="1" lang="en-US" altLang="ja-JP" dirty="0" err="1" smtClean="0"/>
                        <a:t>Mpc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830 </a:t>
                      </a:r>
                      <a:r>
                        <a:rPr kumimoji="1" lang="en-US" altLang="ja-JP" dirty="0" err="1" smtClean="0"/>
                        <a:t>Mpc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Whole sky</a:t>
                      </a:r>
                      <a:r>
                        <a:rPr kumimoji="1" lang="en-US" altLang="ja-JP" baseline="0" dirty="0" smtClean="0"/>
                        <a:t> and angular average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824718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(old definition of KAGRA)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(282 </a:t>
                      </a:r>
                      <a:r>
                        <a:rPr kumimoji="1" lang="en-US" altLang="ja-JP" dirty="0" err="1" smtClean="0"/>
                        <a:t>Mpc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(593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en-US" altLang="ja-JP" baseline="0" dirty="0" err="1" smtClean="0"/>
                        <a:t>Mpc</a:t>
                      </a:r>
                      <a:r>
                        <a:rPr kumimoji="1" lang="en-US" altLang="ja-JP" baseline="0" dirty="0" smtClean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(1398 </a:t>
                      </a:r>
                      <a:r>
                        <a:rPr kumimoji="1" lang="en-US" altLang="ja-JP" dirty="0" err="1" smtClean="0"/>
                        <a:t>Mpc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Optimal event horizon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66776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Detection rate*</a:t>
                      </a:r>
                      <a:r>
                        <a:rPr kumimoji="1" lang="en-US" altLang="ja-JP" baseline="30000" dirty="0" smtClean="0"/>
                        <a:t>2</a:t>
                      </a:r>
                    </a:p>
                    <a:p>
                      <a:r>
                        <a:rPr kumimoji="1" lang="en-US" altLang="ja-JP" dirty="0" smtClean="0"/>
                        <a:t>Events/year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0.2 - 200</a:t>
                      </a:r>
                    </a:p>
                    <a:p>
                      <a:endParaRPr kumimoji="1" lang="en-US" altLang="ja-JP" dirty="0" smtClean="0"/>
                    </a:p>
                    <a:p>
                      <a:r>
                        <a:rPr kumimoji="1" lang="en-US" altLang="ja-JP" dirty="0" smtClean="0"/>
                        <a:t>(20)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 – 183</a:t>
                      </a:r>
                    </a:p>
                    <a:p>
                      <a:endParaRPr kumimoji="1" lang="en-US" altLang="ja-JP" dirty="0" smtClean="0"/>
                    </a:p>
                    <a:p>
                      <a:r>
                        <a:rPr kumimoji="1" lang="en-US" altLang="ja-JP" dirty="0" smtClean="0"/>
                        <a:t>(5.5)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0.2</a:t>
                      </a:r>
                      <a:r>
                        <a:rPr kumimoji="1" lang="en-US" altLang="ja-JP" baseline="0" dirty="0" smtClean="0"/>
                        <a:t> – 717</a:t>
                      </a:r>
                    </a:p>
                    <a:p>
                      <a:endParaRPr kumimoji="1" lang="en-US" altLang="ja-JP" baseline="0" dirty="0" smtClean="0"/>
                    </a:p>
                    <a:p>
                      <a:r>
                        <a:rPr kumimoji="1" lang="en-US" altLang="ja-JP" baseline="0" dirty="0" smtClean="0"/>
                        <a:t>(9.6)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en-US" altLang="ja-JP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( ) :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en-US" altLang="ja-JP" dirty="0" smtClean="0"/>
                        <a:t>realistic estimate</a:t>
                      </a:r>
                      <a:endParaRPr kumimoji="1" lang="ja-JP" altLang="en-US" dirty="0" smtClean="0"/>
                    </a:p>
                    <a:p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正方形/長方形 7"/>
          <p:cNvSpPr/>
          <p:nvPr/>
        </p:nvSpPr>
        <p:spPr>
          <a:xfrm>
            <a:off x="0" y="0"/>
            <a:ext cx="1691680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55576" y="1340768"/>
            <a:ext cx="7507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FF0000"/>
                </a:solidFill>
              </a:rPr>
              <a:t>Ｅｓｔｉｍａｔｅｄ　ｒａｔｅ　ｏｆ　ｄｅｔｅｃｔｉｏｎ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of compact binary stars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547664" y="5589240"/>
            <a:ext cx="5221942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*1  Re-calculated from </a:t>
            </a:r>
            <a:r>
              <a:rPr kumimoji="1" lang="en-US" altLang="ja-JP" dirty="0" err="1" smtClean="0"/>
              <a:t>Tagoshi</a:t>
            </a:r>
            <a:r>
              <a:rPr kumimoji="1" lang="en-US" altLang="ja-JP" dirty="0" smtClean="0"/>
              <a:t> for the case of BRSE-D</a:t>
            </a:r>
          </a:p>
          <a:p>
            <a:r>
              <a:rPr lang="en-US" altLang="ja-JP" dirty="0" smtClean="0"/>
              <a:t>*2</a:t>
            </a:r>
            <a:r>
              <a:rPr kumimoji="1" lang="en-US" altLang="ja-JP" dirty="0" smtClean="0"/>
              <a:t> CQG 27 (2010) 173001 + Galaxy density 0.01/Mpc</a:t>
            </a:r>
            <a:r>
              <a:rPr kumimoji="1" lang="en-US" altLang="ja-JP" baseline="30000" dirty="0" smtClean="0"/>
              <a:t>3</a:t>
            </a:r>
            <a:endParaRPr kumimoji="1" lang="ja-JP" altLang="en-US" baseline="30000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676821" cy="764704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tunnel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691680" y="0"/>
            <a:ext cx="6048672" cy="706090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Burst waves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539552" y="764704"/>
            <a:ext cx="7992888" cy="59766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0" y="0"/>
            <a:ext cx="1691680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754844"/>
            <a:ext cx="7986701" cy="594242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5" name="図 4" descr="KAGRA-log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676821" cy="620688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tunnel_ini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539552" y="836712"/>
            <a:ext cx="8280920" cy="57606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123728" y="116632"/>
            <a:ext cx="5040560" cy="70609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</a:rPr>
              <a:t>Continuous waves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0" y="0"/>
            <a:ext cx="1619672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8280920" cy="573853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5" name="図 4" descr="KAGRA-log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676821" cy="7647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ひし形 10"/>
          <p:cNvSpPr/>
          <p:nvPr/>
        </p:nvSpPr>
        <p:spPr>
          <a:xfrm>
            <a:off x="3131840" y="908720"/>
            <a:ext cx="144016" cy="14401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907704" y="1340768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Vela pulsar</a:t>
            </a:r>
          </a:p>
          <a:p>
            <a:r>
              <a:rPr lang="en-US" altLang="ja-JP" dirty="0" smtClean="0"/>
              <a:t>ε=0.02</a:t>
            </a:r>
            <a:endParaRPr kumimoji="1" lang="ja-JP" altLang="en-US" dirty="0"/>
          </a:p>
        </p:txBody>
      </p:sp>
      <p:cxnSp>
        <p:nvCxnSpPr>
          <p:cNvPr id="15" name="直線矢印コネクタ 14"/>
          <p:cNvCxnSpPr/>
          <p:nvPr/>
        </p:nvCxnSpPr>
        <p:spPr>
          <a:xfrm flipV="1">
            <a:off x="2627784" y="1052736"/>
            <a:ext cx="504056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ひし形 16"/>
          <p:cNvSpPr/>
          <p:nvPr/>
        </p:nvSpPr>
        <p:spPr>
          <a:xfrm>
            <a:off x="5364088" y="3861048"/>
            <a:ext cx="144016" cy="14401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580112" y="292494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Crab pulsar</a:t>
            </a:r>
          </a:p>
          <a:p>
            <a:r>
              <a:rPr lang="en-US" altLang="ja-JP" dirty="0" smtClean="0"/>
              <a:t>ε=10</a:t>
            </a:r>
            <a:r>
              <a:rPr lang="en-US" altLang="ja-JP" baseline="30000" dirty="0" smtClean="0"/>
              <a:t>-5</a:t>
            </a:r>
            <a:endParaRPr kumimoji="1" lang="ja-JP" altLang="en-US" baseline="30000" dirty="0"/>
          </a:p>
        </p:txBody>
      </p:sp>
      <p:cxnSp>
        <p:nvCxnSpPr>
          <p:cNvPr id="19" name="直線矢印コネクタ 18"/>
          <p:cNvCxnSpPr/>
          <p:nvPr/>
        </p:nvCxnSpPr>
        <p:spPr>
          <a:xfrm flipH="1">
            <a:off x="5436096" y="3284984"/>
            <a:ext cx="144016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tunnel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0" y="0"/>
            <a:ext cx="1691680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490066"/>
          </a:xfrm>
        </p:spPr>
        <p:txBody>
          <a:bodyPr>
            <a:noAutofit/>
          </a:bodyPr>
          <a:lstStyle/>
          <a:p>
            <a:r>
              <a:rPr lang="en-US" altLang="ja-JP" sz="3200" dirty="0" smtClean="0">
                <a:solidFill>
                  <a:schemeClr val="bg1"/>
                </a:solidFill>
              </a:rPr>
              <a:t>Planned schedule of KAGRA</a:t>
            </a:r>
            <a:endParaRPr kumimoji="1" lang="ja-JP" altLang="en-US" sz="3200" dirty="0">
              <a:solidFill>
                <a:schemeClr val="bg1"/>
              </a:solidFill>
            </a:endParaRPr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691680" cy="771480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sp>
        <p:nvSpPr>
          <p:cNvPr id="5" name="正方形/長方形 4"/>
          <p:cNvSpPr/>
          <p:nvPr/>
        </p:nvSpPr>
        <p:spPr>
          <a:xfrm>
            <a:off x="0" y="1052736"/>
            <a:ext cx="9144000" cy="54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KAGRA_schedu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24744"/>
            <a:ext cx="9038844" cy="53355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10" descr="LCGTPosterSimpleE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492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936104"/>
          </a:xfrm>
        </p:spPr>
        <p:txBody>
          <a:bodyPr>
            <a:normAutofit/>
          </a:bodyPr>
          <a:lstStyle/>
          <a:p>
            <a:r>
              <a:rPr lang="en-US" altLang="ja-JP" sz="4000" dirty="0" smtClean="0">
                <a:solidFill>
                  <a:schemeClr val="bg1"/>
                </a:solidFill>
              </a:rPr>
              <a:t>Location and Tunnel Design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1835696" cy="8367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499176" cy="562074"/>
          </a:xfrm>
        </p:spPr>
        <p:txBody>
          <a:bodyPr>
            <a:noAutofit/>
          </a:bodyPr>
          <a:lstStyle/>
          <a:p>
            <a:r>
              <a:rPr kumimoji="1" lang="en-US" altLang="ja-JP" dirty="0" smtClean="0"/>
              <a:t>Tunnel Design</a:t>
            </a:r>
            <a:endParaRPr kumimoji="1" lang="ja-JP" altLang="en-US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4" name="図 3" descr="tunnel_cen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764705"/>
            <a:ext cx="8828645" cy="60932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4" name="Picture 2"/>
          <p:cNvPicPr>
            <a:picLocks noChangeArrowheads="1"/>
          </p:cNvPicPr>
          <p:nvPr/>
        </p:nvPicPr>
        <p:blipFill>
          <a:blip r:embed="rId3" cstate="print"/>
          <a:srcRect l="5406" t="5495" r="7020" b="21131"/>
          <a:stretch>
            <a:fillRect/>
          </a:stretch>
        </p:blipFill>
        <p:spPr bwMode="auto">
          <a:xfrm>
            <a:off x="2915816" y="0"/>
            <a:ext cx="6228184" cy="4005064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l="4937" t="15506" b="11067"/>
          <a:stretch>
            <a:fillRect/>
          </a:stretch>
        </p:blipFill>
        <p:spPr bwMode="auto">
          <a:xfrm>
            <a:off x="0" y="2996952"/>
            <a:ext cx="6229289" cy="3861048"/>
          </a:xfrm>
          <a:prstGeom prst="rect">
            <a:avLst/>
          </a:prstGeom>
          <a:noFill/>
          <a:ln w="12700" cap="flat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2060848"/>
            <a:ext cx="3384376" cy="562074"/>
          </a:xfrm>
        </p:spPr>
        <p:txBody>
          <a:bodyPr>
            <a:noAutofit/>
          </a:bodyPr>
          <a:lstStyle/>
          <a:p>
            <a:r>
              <a:rPr kumimoji="1" lang="en-US" altLang="ja-JP" sz="4000" dirty="0" smtClean="0"/>
              <a:t>Tunnel Design</a:t>
            </a:r>
            <a:endParaRPr kumimoji="1" lang="ja-JP" altLang="en-US" sz="4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940152" y="260648"/>
            <a:ext cx="2711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X-end, Sin-</a:t>
            </a:r>
            <a:r>
              <a:rPr kumimoji="1" lang="en-US" altLang="ja-JP" sz="2800" dirty="0" err="1" smtClean="0"/>
              <a:t>Atotsu</a:t>
            </a:r>
            <a:endParaRPr kumimoji="1" lang="ja-JP" altLang="en-US" sz="28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076056" y="5805264"/>
            <a:ext cx="3058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Y-end, </a:t>
            </a:r>
            <a:r>
              <a:rPr kumimoji="1" lang="en-US" altLang="ja-JP" sz="2800" dirty="0" err="1" smtClean="0"/>
              <a:t>Mozumi</a:t>
            </a:r>
            <a:r>
              <a:rPr kumimoji="1" lang="en-US" altLang="ja-JP" sz="2800" dirty="0" smtClean="0"/>
              <a:t> side</a:t>
            </a:r>
            <a:endParaRPr kumimoji="1" lang="ja-JP" altLang="en-US" sz="28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67744" y="188640"/>
            <a:ext cx="12746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SAS-IP floor</a:t>
            </a:r>
            <a:endParaRPr kumimoji="1" lang="ja-JP" altLang="en-US" dirty="0"/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3491880" y="476672"/>
            <a:ext cx="504056" cy="504056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107504" y="4653136"/>
            <a:ext cx="12746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SAS-IP floor</a:t>
            </a:r>
            <a:endParaRPr kumimoji="1" lang="ja-JP" altLang="en-US" dirty="0"/>
          </a:p>
        </p:txBody>
      </p:sp>
      <p:cxnSp>
        <p:nvCxnSpPr>
          <p:cNvPr id="16" name="直線矢印コネクタ 15"/>
          <p:cNvCxnSpPr>
            <a:stCxn id="14" idx="0"/>
          </p:cNvCxnSpPr>
          <p:nvPr/>
        </p:nvCxnSpPr>
        <p:spPr>
          <a:xfrm flipV="1">
            <a:off x="744826" y="4509120"/>
            <a:ext cx="658822" cy="144016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>
            <a:off x="6660232" y="3356992"/>
            <a:ext cx="720080" cy="36004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 rot="1611673">
            <a:off x="7347868" y="3736814"/>
            <a:ext cx="813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Center</a:t>
            </a:r>
            <a:endParaRPr kumimoji="1" lang="ja-JP" altLang="en-US" dirty="0"/>
          </a:p>
        </p:txBody>
      </p:sp>
      <p:cxnSp>
        <p:nvCxnSpPr>
          <p:cNvPr id="22" name="直線矢印コネクタ 21"/>
          <p:cNvCxnSpPr/>
          <p:nvPr/>
        </p:nvCxnSpPr>
        <p:spPr>
          <a:xfrm flipH="1">
            <a:off x="899592" y="6381328"/>
            <a:ext cx="576064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 rot="20512778">
            <a:off x="1440916" y="6066586"/>
            <a:ext cx="813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Center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kumimoji="1" lang="en-US" altLang="ja-JP" sz="4000" dirty="0" smtClean="0"/>
              <a:t>Tunnel construction status</a:t>
            </a:r>
            <a:endParaRPr kumimoji="1" lang="ja-JP" altLang="en-US" sz="4000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79512" y="806946"/>
            <a:ext cx="8745512" cy="5581055"/>
            <a:chOff x="0" y="0"/>
            <a:chExt cx="7834" cy="500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1674" r="15669" b="31308"/>
            <a:stretch>
              <a:fillRect/>
            </a:stretch>
          </p:blipFill>
          <p:spPr bwMode="auto">
            <a:xfrm>
              <a:off x="0" y="0"/>
              <a:ext cx="7834" cy="5000"/>
            </a:xfrm>
            <a:prstGeom prst="rect">
              <a:avLst/>
            </a:prstGeom>
            <a:noFill/>
            <a:ln w="57150" cap="flat">
              <a:noFill/>
              <a:miter lim="800000"/>
              <a:headEnd/>
              <a:tailEnd/>
            </a:ln>
          </p:spPr>
        </p:pic>
        <p:sp>
          <p:nvSpPr>
            <p:cNvPr id="6" name="Line 4"/>
            <p:cNvSpPr>
              <a:spLocks noChangeShapeType="1"/>
            </p:cNvSpPr>
            <p:nvPr/>
          </p:nvSpPr>
          <p:spPr bwMode="auto">
            <a:xfrm rot="10800000" flipH="1">
              <a:off x="5931" y="2535"/>
              <a:ext cx="1056" cy="649"/>
            </a:xfrm>
            <a:prstGeom prst="line">
              <a:avLst/>
            </a:prstGeom>
            <a:noFill/>
            <a:ln w="5715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ja-JP" alt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744" y="3063"/>
              <a:ext cx="1052" cy="864"/>
            </a:xfrm>
            <a:custGeom>
              <a:avLst/>
              <a:gdLst/>
              <a:ahLst/>
              <a:cxnLst>
                <a:cxn ang="0">
                  <a:pos x="0" y="21600"/>
                </a:cxn>
                <a:cxn ang="0">
                  <a:pos x="3877" y="15300"/>
                </a:cxn>
                <a:cxn ang="0">
                  <a:pos x="7754" y="7650"/>
                </a:cxn>
                <a:cxn ang="0">
                  <a:pos x="11815" y="4050"/>
                </a:cxn>
                <a:cxn ang="0">
                  <a:pos x="12185" y="0"/>
                </a:cxn>
                <a:cxn ang="0">
                  <a:pos x="13662" y="0"/>
                </a:cxn>
                <a:cxn ang="0">
                  <a:pos x="13477" y="3825"/>
                </a:cxn>
                <a:cxn ang="0">
                  <a:pos x="18092" y="4275"/>
                </a:cxn>
                <a:cxn ang="0">
                  <a:pos x="21600" y="4050"/>
                </a:cxn>
                <a:cxn ang="0">
                  <a:pos x="21600" y="5625"/>
                </a:cxn>
                <a:cxn ang="0">
                  <a:pos x="20492" y="6525"/>
                </a:cxn>
                <a:cxn ang="0">
                  <a:pos x="20123" y="9225"/>
                </a:cxn>
                <a:cxn ang="0">
                  <a:pos x="19200" y="6300"/>
                </a:cxn>
                <a:cxn ang="0">
                  <a:pos x="18092" y="6300"/>
                </a:cxn>
                <a:cxn ang="0">
                  <a:pos x="13108" y="5625"/>
                </a:cxn>
                <a:cxn ang="0">
                  <a:pos x="9600" y="7200"/>
                </a:cxn>
                <a:cxn ang="0">
                  <a:pos x="6462" y="11475"/>
                </a:cxn>
                <a:cxn ang="0">
                  <a:pos x="4062" y="17100"/>
                </a:cxn>
                <a:cxn ang="0">
                  <a:pos x="923" y="21375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3877" y="15300"/>
                  </a:lnTo>
                  <a:lnTo>
                    <a:pt x="7754" y="7650"/>
                  </a:lnTo>
                  <a:lnTo>
                    <a:pt x="11815" y="4050"/>
                  </a:lnTo>
                  <a:lnTo>
                    <a:pt x="12185" y="0"/>
                  </a:lnTo>
                  <a:lnTo>
                    <a:pt x="13662" y="0"/>
                  </a:lnTo>
                  <a:lnTo>
                    <a:pt x="13477" y="3825"/>
                  </a:lnTo>
                  <a:lnTo>
                    <a:pt x="18092" y="4275"/>
                  </a:lnTo>
                  <a:lnTo>
                    <a:pt x="21600" y="4050"/>
                  </a:lnTo>
                  <a:lnTo>
                    <a:pt x="21600" y="5625"/>
                  </a:lnTo>
                  <a:lnTo>
                    <a:pt x="20492" y="6525"/>
                  </a:lnTo>
                  <a:lnTo>
                    <a:pt x="20123" y="9225"/>
                  </a:lnTo>
                  <a:lnTo>
                    <a:pt x="19200" y="6300"/>
                  </a:lnTo>
                  <a:lnTo>
                    <a:pt x="18092" y="6300"/>
                  </a:lnTo>
                  <a:lnTo>
                    <a:pt x="13108" y="5625"/>
                  </a:lnTo>
                  <a:lnTo>
                    <a:pt x="9600" y="7200"/>
                  </a:lnTo>
                  <a:lnTo>
                    <a:pt x="6462" y="11475"/>
                  </a:lnTo>
                  <a:lnTo>
                    <a:pt x="4062" y="17100"/>
                  </a:lnTo>
                  <a:lnTo>
                    <a:pt x="923" y="21375"/>
                  </a:lnTo>
                </a:path>
              </a:pathLst>
            </a:custGeom>
            <a:solidFill>
              <a:srgbClr val="FF243A">
                <a:alpha val="54999"/>
              </a:srgbClr>
            </a:solidFill>
            <a:ln w="5715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ja-JP" alt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2791" y="3265"/>
              <a:ext cx="164" cy="0"/>
            </a:xfrm>
            <a:prstGeom prst="line">
              <a:avLst/>
            </a:prstGeom>
            <a:noFill/>
            <a:ln w="5715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ja-JP" altLang="en-US"/>
            </a:p>
          </p:txBody>
        </p:sp>
      </p:grpSp>
      <p:sp>
        <p:nvSpPr>
          <p:cNvPr id="9" name="コンテンツ プレースホルダ 15"/>
          <p:cNvSpPr txBox="1">
            <a:spLocks/>
          </p:cNvSpPr>
          <p:nvPr/>
        </p:nvSpPr>
        <p:spPr>
          <a:xfrm>
            <a:off x="251520" y="980728"/>
            <a:ext cx="4536504" cy="244827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  <a:sym typeface="Gill Sans" charset="0"/>
              </a:rPr>
              <a:t>The blasting started on May 22, 2012.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  <a:sym typeface="Gill Sans" charset="0"/>
              </a:rPr>
              <a:t>Excavation is carried out from the </a:t>
            </a:r>
            <a:r>
              <a:rPr kumimoji="1" lang="en-US" altLang="ja-JP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  <a:sym typeface="Gill Sans" charset="0"/>
              </a:rPr>
              <a:t>Mozumi</a:t>
            </a:r>
            <a:r>
              <a:rPr kumimoji="1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  <a:sym typeface="Gill Sans" charset="0"/>
              </a:rPr>
              <a:t> and New-</a:t>
            </a:r>
            <a:r>
              <a:rPr kumimoji="1" lang="en-US" altLang="ja-JP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  <a:sym typeface="Gill Sans" charset="0"/>
              </a:rPr>
              <a:t>Atotsu</a:t>
            </a:r>
            <a:r>
              <a:rPr kumimoji="1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  <a:sym typeface="Gill Sans" charset="0"/>
              </a:rPr>
              <a:t> entrances.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  <a:sym typeface="Gill Sans" charset="0"/>
              </a:rPr>
              <a:t>The excavated area are shown by red.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en-US" altLang="ja-JP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+mn-cs"/>
              <a:sym typeface="Gill Sans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3491880" y="4437112"/>
            <a:ext cx="288032" cy="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5868144" y="4437112"/>
            <a:ext cx="792088" cy="72008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コネクタ 13"/>
          <p:cNvCxnSpPr>
            <a:stCxn id="6" idx="0"/>
            <a:endCxn id="12" idx="3"/>
          </p:cNvCxnSpPr>
          <p:nvPr/>
        </p:nvCxnSpPr>
        <p:spPr>
          <a:xfrm flipH="1">
            <a:off x="6660232" y="4360962"/>
            <a:ext cx="140372" cy="112154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vacuumsyst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180528" y="1268760"/>
            <a:ext cx="3168352" cy="634082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Vacuum System</a:t>
            </a:r>
            <a:endParaRPr kumimoji="1" lang="ja-JP" altLang="en-US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図形グループ 200"/>
          <p:cNvGrpSpPr/>
          <p:nvPr/>
        </p:nvGrpSpPr>
        <p:grpSpPr>
          <a:xfrm>
            <a:off x="984471" y="2328446"/>
            <a:ext cx="7787007" cy="4300954"/>
            <a:chOff x="984471" y="2328446"/>
            <a:chExt cx="7787007" cy="4300954"/>
          </a:xfrm>
        </p:grpSpPr>
        <p:sp>
          <p:nvSpPr>
            <p:cNvPr id="110" name="正方形/長方形 109"/>
            <p:cNvSpPr/>
            <p:nvPr/>
          </p:nvSpPr>
          <p:spPr>
            <a:xfrm>
              <a:off x="984471" y="3373421"/>
              <a:ext cx="3337766" cy="325597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正方形/長方形 116"/>
            <p:cNvSpPr/>
            <p:nvPr/>
          </p:nvSpPr>
          <p:spPr>
            <a:xfrm>
              <a:off x="1371669" y="6008958"/>
              <a:ext cx="86345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ja-JP" sz="1400" dirty="0" smtClean="0">
                  <a:solidFill>
                    <a:srgbClr val="FF0000"/>
                  </a:solidFill>
                  <a:latin typeface="Arial"/>
                  <a:cs typeface="Arial"/>
                </a:rPr>
                <a:t>Jul 2014</a:t>
              </a:r>
            </a:p>
          </p:txBody>
        </p:sp>
        <p:sp>
          <p:nvSpPr>
            <p:cNvPr id="102" name="正方形/長方形 101"/>
            <p:cNvSpPr/>
            <p:nvPr/>
          </p:nvSpPr>
          <p:spPr>
            <a:xfrm>
              <a:off x="4199478" y="2328446"/>
              <a:ext cx="4572000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5) installing chambers in Center Room; </a:t>
              </a:r>
              <a:r>
                <a:rPr lang="en-US" sz="1600" dirty="0" smtClean="0">
                  <a:solidFill>
                    <a:srgbClr val="FF0000"/>
                  </a:solidFill>
                  <a:latin typeface="Arial"/>
                  <a:cs typeface="Arial"/>
                </a:rPr>
                <a:t>Jul 2014</a:t>
              </a:r>
              <a:endParaRPr lang="en-US" sz="1600" dirty="0" smtClean="0">
                <a:latin typeface="Arial"/>
                <a:cs typeface="Arial"/>
              </a:endParaRPr>
            </a:p>
          </p:txBody>
        </p:sp>
      </p:grpSp>
      <p:grpSp>
        <p:nvGrpSpPr>
          <p:cNvPr id="3" name="図形グループ 207"/>
          <p:cNvGrpSpPr/>
          <p:nvPr/>
        </p:nvGrpSpPr>
        <p:grpSpPr>
          <a:xfrm>
            <a:off x="587021" y="1787843"/>
            <a:ext cx="8184457" cy="4015308"/>
            <a:chOff x="587021" y="1787843"/>
            <a:chExt cx="8184457" cy="4015308"/>
          </a:xfrm>
        </p:grpSpPr>
        <p:sp>
          <p:nvSpPr>
            <p:cNvPr id="109" name="正方形/長方形 108"/>
            <p:cNvSpPr/>
            <p:nvPr/>
          </p:nvSpPr>
          <p:spPr>
            <a:xfrm>
              <a:off x="2113535" y="2736795"/>
              <a:ext cx="1313167" cy="639786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" name="正方形/長方形 110"/>
            <p:cNvSpPr/>
            <p:nvPr/>
          </p:nvSpPr>
          <p:spPr>
            <a:xfrm>
              <a:off x="4291985" y="3376582"/>
              <a:ext cx="1332284" cy="1868024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4199478" y="1787843"/>
              <a:ext cx="4572000" cy="584776"/>
            </a:xfrm>
            <a:prstGeom prst="rect">
              <a:avLst/>
            </a:prstGeom>
            <a:solidFill>
              <a:srgbClr val="CCFFCC"/>
            </a:solidFill>
          </p:spPr>
          <p:txBody>
            <a:bodyPr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4) carrying tubes and lay on the supports; </a:t>
              </a:r>
            </a:p>
            <a:p>
              <a:pPr lvl="4"/>
              <a:r>
                <a:rPr lang="en-US" sz="1600" dirty="0" smtClean="0">
                  <a:latin typeface="Arial"/>
                  <a:cs typeface="Arial"/>
                </a:rPr>
                <a:t>from</a:t>
              </a:r>
              <a:r>
                <a:rPr lang="en-US" sz="1600" dirty="0" smtClean="0">
                  <a:solidFill>
                    <a:srgbClr val="FF0000"/>
                  </a:solidFill>
                  <a:latin typeface="Arial"/>
                  <a:cs typeface="Arial"/>
                </a:rPr>
                <a:t> Apr 2014 </a:t>
              </a:r>
              <a:r>
                <a:rPr lang="en-US" sz="1600" dirty="0" smtClean="0">
                  <a:latin typeface="Arial"/>
                  <a:cs typeface="Arial"/>
                </a:rPr>
                <a:t>to </a:t>
              </a:r>
              <a:r>
                <a:rPr lang="en-US" sz="1600" dirty="0" smtClean="0">
                  <a:solidFill>
                    <a:srgbClr val="FF0000"/>
                  </a:solidFill>
                  <a:latin typeface="Arial"/>
                  <a:cs typeface="Arial"/>
                </a:rPr>
                <a:t>Jun 2014</a:t>
              </a:r>
              <a:endParaRPr lang="en-US" sz="1600" dirty="0" smtClean="0">
                <a:latin typeface="Arial"/>
                <a:cs typeface="Arial"/>
              </a:endParaRPr>
            </a:p>
          </p:txBody>
        </p:sp>
        <p:sp>
          <p:nvSpPr>
            <p:cNvPr id="116" name="正方形/長方形 115"/>
            <p:cNvSpPr/>
            <p:nvPr/>
          </p:nvSpPr>
          <p:spPr>
            <a:xfrm>
              <a:off x="4663446" y="5495374"/>
              <a:ext cx="187141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400" dirty="0" smtClean="0">
                  <a:solidFill>
                    <a:srgbClr val="FF0000"/>
                  </a:solidFill>
                  <a:latin typeface="Arial"/>
                  <a:cs typeface="Arial"/>
                </a:rPr>
                <a:t>Jul 2014 to Mar 2015</a:t>
              </a:r>
            </a:p>
          </p:txBody>
        </p:sp>
        <p:sp>
          <p:nvSpPr>
            <p:cNvPr id="196" name="正方形/長方形 195"/>
            <p:cNvSpPr/>
            <p:nvPr/>
          </p:nvSpPr>
          <p:spPr>
            <a:xfrm>
              <a:off x="587021" y="2892623"/>
              <a:ext cx="187141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ja-JP" sz="1400" dirty="0" smtClean="0">
                  <a:solidFill>
                    <a:srgbClr val="FF0000"/>
                  </a:solidFill>
                  <a:latin typeface="Arial"/>
                  <a:cs typeface="Arial"/>
                </a:rPr>
                <a:t>Jul 2014 to Mar 2015</a:t>
              </a:r>
            </a:p>
          </p:txBody>
        </p:sp>
      </p:grpSp>
      <p:grpSp>
        <p:nvGrpSpPr>
          <p:cNvPr id="4" name="図形グループ 206"/>
          <p:cNvGrpSpPr/>
          <p:nvPr/>
        </p:nvGrpSpPr>
        <p:grpSpPr>
          <a:xfrm>
            <a:off x="267350" y="1447801"/>
            <a:ext cx="8504128" cy="4112463"/>
            <a:chOff x="267350" y="1447801"/>
            <a:chExt cx="8504128" cy="4112463"/>
          </a:xfrm>
        </p:grpSpPr>
        <p:sp>
          <p:nvSpPr>
            <p:cNvPr id="100" name="正方形/長方形 99"/>
            <p:cNvSpPr/>
            <p:nvPr/>
          </p:nvSpPr>
          <p:spPr>
            <a:xfrm>
              <a:off x="4199478" y="1490246"/>
              <a:ext cx="4572000" cy="33855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3) installing chambers in X and Y ends; </a:t>
              </a:r>
              <a:r>
                <a:rPr lang="en-US" sz="1600" dirty="0" smtClean="0">
                  <a:solidFill>
                    <a:srgbClr val="FF0000"/>
                  </a:solidFill>
                  <a:latin typeface="Arial"/>
                  <a:cs typeface="Arial"/>
                </a:rPr>
                <a:t>Apr 2014</a:t>
              </a:r>
              <a:r>
                <a:rPr lang="en-US" sz="1600" dirty="0" smtClean="0">
                  <a:latin typeface="Arial"/>
                  <a:cs typeface="Arial"/>
                </a:rPr>
                <a:t> </a:t>
              </a:r>
            </a:p>
          </p:txBody>
        </p:sp>
        <p:grpSp>
          <p:nvGrpSpPr>
            <p:cNvPr id="5" name="図形グループ 205"/>
            <p:cNvGrpSpPr/>
            <p:nvPr/>
          </p:nvGrpSpPr>
          <p:grpSpPr>
            <a:xfrm>
              <a:off x="5624269" y="3376582"/>
              <a:ext cx="2095101" cy="1854227"/>
              <a:chOff x="5624269" y="3376582"/>
              <a:chExt cx="2095101" cy="1854227"/>
            </a:xfrm>
          </p:grpSpPr>
          <p:sp>
            <p:nvSpPr>
              <p:cNvPr id="113" name="正方形/長方形 112"/>
              <p:cNvSpPr/>
              <p:nvPr/>
            </p:nvSpPr>
            <p:spPr>
              <a:xfrm>
                <a:off x="5624269" y="3376582"/>
                <a:ext cx="2095101" cy="1854227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4" name="正方形/長方形 113"/>
              <p:cNvSpPr/>
              <p:nvPr/>
            </p:nvSpPr>
            <p:spPr>
              <a:xfrm>
                <a:off x="6695317" y="4062540"/>
                <a:ext cx="9133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ja-JP" sz="1400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Apr 2014</a:t>
                </a:r>
              </a:p>
            </p:txBody>
          </p:sp>
        </p:grpSp>
        <p:grpSp>
          <p:nvGrpSpPr>
            <p:cNvPr id="6" name="図形グループ 202"/>
            <p:cNvGrpSpPr/>
            <p:nvPr/>
          </p:nvGrpSpPr>
          <p:grpSpPr>
            <a:xfrm>
              <a:off x="1411732" y="1447801"/>
              <a:ext cx="2014970" cy="1306174"/>
              <a:chOff x="1411732" y="1447801"/>
              <a:chExt cx="2014970" cy="1306174"/>
            </a:xfrm>
          </p:grpSpPr>
          <p:sp>
            <p:nvSpPr>
              <p:cNvPr id="112" name="正方形/長方形 111"/>
              <p:cNvSpPr/>
              <p:nvPr/>
            </p:nvSpPr>
            <p:spPr>
              <a:xfrm>
                <a:off x="2120073" y="1447801"/>
                <a:ext cx="1306629" cy="1306174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7" name="正方形/長方形 196"/>
              <p:cNvSpPr/>
              <p:nvPr/>
            </p:nvSpPr>
            <p:spPr>
              <a:xfrm>
                <a:off x="1411732" y="1725422"/>
                <a:ext cx="9133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ja-JP" sz="1400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Apr 2014</a:t>
                </a:r>
              </a:p>
            </p:txBody>
          </p:sp>
        </p:grpSp>
        <p:grpSp>
          <p:nvGrpSpPr>
            <p:cNvPr id="7" name="図形グループ 204"/>
            <p:cNvGrpSpPr/>
            <p:nvPr/>
          </p:nvGrpSpPr>
          <p:grpSpPr>
            <a:xfrm>
              <a:off x="267350" y="3376582"/>
              <a:ext cx="969113" cy="2183682"/>
              <a:chOff x="267350" y="3376582"/>
              <a:chExt cx="969113" cy="2183682"/>
            </a:xfrm>
          </p:grpSpPr>
          <p:sp>
            <p:nvSpPr>
              <p:cNvPr id="108" name="正方形/長方形 107"/>
              <p:cNvSpPr/>
              <p:nvPr/>
            </p:nvSpPr>
            <p:spPr>
              <a:xfrm>
                <a:off x="267350" y="3376582"/>
                <a:ext cx="717121" cy="1749328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5" name="正方形/長方形 114"/>
              <p:cNvSpPr/>
              <p:nvPr/>
            </p:nvSpPr>
            <p:spPr>
              <a:xfrm>
                <a:off x="323132" y="5252487"/>
                <a:ext cx="9133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ja-JP" sz="1400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Apr 2014</a:t>
                </a:r>
              </a:p>
            </p:txBody>
          </p:sp>
        </p:grpSp>
      </p:grpSp>
      <p:sp>
        <p:nvSpPr>
          <p:cNvPr id="98" name="サブタイトル 2"/>
          <p:cNvSpPr txBox="1">
            <a:spLocks/>
          </p:cNvSpPr>
          <p:nvPr/>
        </p:nvSpPr>
        <p:spPr>
          <a:xfrm>
            <a:off x="7467600" y="0"/>
            <a:ext cx="1676400" cy="341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altLang="ja-JP" dirty="0" smtClean="0">
                <a:latin typeface="Arial"/>
                <a:cs typeface="Arial"/>
              </a:rPr>
              <a:t>Planned by </a:t>
            </a:r>
            <a:r>
              <a:rPr kumimoji="1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VAC (YS)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4" name="スライド番号プレースホルダ 8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7" name="正方形/長方形 106"/>
          <p:cNvSpPr/>
          <p:nvPr/>
        </p:nvSpPr>
        <p:spPr>
          <a:xfrm>
            <a:off x="4199478" y="457200"/>
            <a:ext cx="452920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en-US" sz="1600" dirty="0" smtClean="0">
                <a:latin typeface="Arial"/>
                <a:cs typeface="Arial"/>
              </a:rPr>
              <a:t>1) manufacturing 478 of tubes;</a:t>
            </a:r>
          </a:p>
          <a:p>
            <a:pPr marL="2171700" lvl="4" indent="-342900"/>
            <a:r>
              <a:rPr lang="en-US" sz="1600" dirty="0" smtClean="0">
                <a:latin typeface="Arial"/>
                <a:cs typeface="Arial"/>
              </a:rPr>
              <a:t>from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 Apr 2011 </a:t>
            </a:r>
            <a:r>
              <a:rPr lang="en-US" sz="1600" dirty="0" smtClean="0">
                <a:latin typeface="Arial"/>
                <a:cs typeface="Arial"/>
              </a:rPr>
              <a:t>to 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Mar 2013</a:t>
            </a:r>
            <a:endParaRPr lang="ja-JP" altLang="en-US" sz="1600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2) manufacturing chambers;</a:t>
            </a:r>
          </a:p>
          <a:p>
            <a:pPr lvl="4"/>
            <a:r>
              <a:rPr lang="en-US" sz="1600" dirty="0" smtClean="0">
                <a:latin typeface="Arial"/>
                <a:cs typeface="Arial"/>
              </a:rPr>
              <a:t>from 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Sep 2012 </a:t>
            </a:r>
            <a:r>
              <a:rPr lang="en-US" sz="1600" dirty="0" smtClean="0">
                <a:latin typeface="Arial"/>
                <a:cs typeface="Arial"/>
              </a:rPr>
              <a:t>to 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Mar 2014</a:t>
            </a:r>
            <a:endParaRPr lang="ja-JP" altLang="en-US" sz="1600" dirty="0" smtClean="0">
              <a:latin typeface="Arial"/>
              <a:cs typeface="Arial"/>
            </a:endParaRPr>
          </a:p>
        </p:txBody>
      </p:sp>
      <p:sp>
        <p:nvSpPr>
          <p:cNvPr id="118" name="正方形/長方形 117"/>
          <p:cNvSpPr/>
          <p:nvPr/>
        </p:nvSpPr>
        <p:spPr>
          <a:xfrm>
            <a:off x="159611" y="849868"/>
            <a:ext cx="3947978" cy="369332"/>
          </a:xfrm>
          <a:prstGeom prst="rect">
            <a:avLst/>
          </a:prstGeom>
          <a:ln w="254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/>
                <a:cs typeface="Arial"/>
              </a:rPr>
              <a:t>carrying tubes from </a:t>
            </a:r>
            <a:r>
              <a:rPr lang="en-US" altLang="ja-JP" i="1" dirty="0" smtClean="0">
                <a:latin typeface="Times New Roman Bold Italic"/>
                <a:cs typeface="Times New Roman Bold Italic"/>
              </a:rPr>
              <a:t>ATOTSU</a:t>
            </a:r>
            <a:r>
              <a:rPr lang="en-US" altLang="ja-JP" dirty="0" smtClean="0">
                <a:latin typeface="Arial"/>
                <a:cs typeface="Arial"/>
              </a:rPr>
              <a:t> pithead</a:t>
            </a:r>
            <a:endParaRPr lang="ja-JP" altLang="en-US" dirty="0"/>
          </a:p>
        </p:txBody>
      </p:sp>
      <p:sp>
        <p:nvSpPr>
          <p:cNvPr id="119" name="下矢印 118"/>
          <p:cNvSpPr/>
          <p:nvPr/>
        </p:nvSpPr>
        <p:spPr>
          <a:xfrm flipV="1">
            <a:off x="3124200" y="2812995"/>
            <a:ext cx="381000" cy="1682805"/>
          </a:xfrm>
          <a:prstGeom prst="downArrow">
            <a:avLst>
              <a:gd name="adj1" fmla="val 50000"/>
              <a:gd name="adj2" fmla="val 13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0" name="曲折矢印 119"/>
          <p:cNvSpPr/>
          <p:nvPr/>
        </p:nvSpPr>
        <p:spPr>
          <a:xfrm>
            <a:off x="3200400" y="3746462"/>
            <a:ext cx="1828800" cy="2959138"/>
          </a:xfrm>
          <a:prstGeom prst="bentArrow">
            <a:avLst>
              <a:gd name="adj1" fmla="val 9214"/>
              <a:gd name="adj2" fmla="val 11644"/>
              <a:gd name="adj3" fmla="val 30463"/>
              <a:gd name="adj4" fmla="val 43750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図形グループ 87"/>
          <p:cNvGrpSpPr>
            <a:grpSpLocks noChangeAspect="1"/>
          </p:cNvGrpSpPr>
          <p:nvPr/>
        </p:nvGrpSpPr>
        <p:grpSpPr>
          <a:xfrm>
            <a:off x="374134" y="1537156"/>
            <a:ext cx="6956186" cy="5052414"/>
            <a:chOff x="152399" y="121740"/>
            <a:chExt cx="9064691" cy="6583860"/>
          </a:xfrm>
        </p:grpSpPr>
        <p:cxnSp>
          <p:nvCxnSpPr>
            <p:cNvPr id="122" name="直線コネクタ 121"/>
            <p:cNvCxnSpPr>
              <a:stCxn id="186" idx="4"/>
              <a:endCxn id="123" idx="4"/>
            </p:cNvCxnSpPr>
            <p:nvPr/>
          </p:nvCxnSpPr>
          <p:spPr>
            <a:xfrm rot="16200000" flipH="1">
              <a:off x="302285" y="3633175"/>
              <a:ext cx="6137993" cy="6856"/>
            </a:xfrm>
            <a:prstGeom prst="line">
              <a:avLst/>
            </a:prstGeom>
            <a:ln w="508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円/楕円 122"/>
            <p:cNvSpPr>
              <a:spLocks noChangeAspect="1"/>
            </p:cNvSpPr>
            <p:nvPr/>
          </p:nvSpPr>
          <p:spPr>
            <a:xfrm>
              <a:off x="3097904" y="6151990"/>
              <a:ext cx="553610" cy="553610"/>
            </a:xfrm>
            <a:prstGeom prst="ellipse">
              <a:avLst/>
            </a:prstGeom>
            <a:solidFill>
              <a:srgbClr val="F6BB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cxnSp>
          <p:nvCxnSpPr>
            <p:cNvPr id="124" name="直線コネクタ 123"/>
            <p:cNvCxnSpPr>
              <a:stCxn id="136" idx="0"/>
              <a:endCxn id="132" idx="4"/>
            </p:cNvCxnSpPr>
            <p:nvPr/>
          </p:nvCxnSpPr>
          <p:spPr>
            <a:xfrm rot="16200000" flipH="1">
              <a:off x="-404209" y="3613457"/>
              <a:ext cx="1666827" cy="1221"/>
            </a:xfrm>
            <a:prstGeom prst="line">
              <a:avLst/>
            </a:prstGeom>
            <a:ln w="508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線コネクタ 124"/>
            <p:cNvCxnSpPr>
              <a:stCxn id="132" idx="2"/>
              <a:endCxn id="187" idx="2"/>
            </p:cNvCxnSpPr>
            <p:nvPr/>
          </p:nvCxnSpPr>
          <p:spPr>
            <a:xfrm rot="10800000" flipH="1">
              <a:off x="152399" y="4170066"/>
              <a:ext cx="8423993" cy="1588"/>
            </a:xfrm>
            <a:prstGeom prst="line">
              <a:avLst/>
            </a:prstGeom>
            <a:ln w="508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円/楕円 125"/>
            <p:cNvSpPr>
              <a:spLocks noChangeAspect="1"/>
            </p:cNvSpPr>
            <p:nvPr/>
          </p:nvSpPr>
          <p:spPr>
            <a:xfrm>
              <a:off x="3097904" y="655584"/>
              <a:ext cx="553610" cy="55361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27" name="円/楕円 126"/>
            <p:cNvSpPr>
              <a:spLocks noChangeAspect="1"/>
            </p:cNvSpPr>
            <p:nvPr/>
          </p:nvSpPr>
          <p:spPr>
            <a:xfrm>
              <a:off x="3097904" y="2968638"/>
              <a:ext cx="553610" cy="55361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28" name="円/楕円 127"/>
            <p:cNvSpPr>
              <a:spLocks noChangeAspect="1"/>
            </p:cNvSpPr>
            <p:nvPr/>
          </p:nvSpPr>
          <p:spPr>
            <a:xfrm>
              <a:off x="2570591" y="3962462"/>
              <a:ext cx="415207" cy="415207"/>
            </a:xfrm>
            <a:prstGeom prst="ellipse">
              <a:avLst/>
            </a:prstGeom>
            <a:solidFill>
              <a:srgbClr val="F9FAB4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29" name="円/楕円 128"/>
            <p:cNvSpPr>
              <a:spLocks noChangeAspect="1"/>
            </p:cNvSpPr>
            <p:nvPr/>
          </p:nvSpPr>
          <p:spPr>
            <a:xfrm>
              <a:off x="3097903" y="3893262"/>
              <a:ext cx="553610" cy="553610"/>
            </a:xfrm>
            <a:prstGeom prst="ellipse">
              <a:avLst/>
            </a:prstGeom>
            <a:solidFill>
              <a:srgbClr val="F9FAB4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30" name="円/楕円 129"/>
            <p:cNvSpPr>
              <a:spLocks noChangeAspect="1"/>
            </p:cNvSpPr>
            <p:nvPr/>
          </p:nvSpPr>
          <p:spPr>
            <a:xfrm>
              <a:off x="1979612" y="3962462"/>
              <a:ext cx="415207" cy="415207"/>
            </a:xfrm>
            <a:prstGeom prst="ellipse">
              <a:avLst/>
            </a:prstGeom>
            <a:solidFill>
              <a:srgbClr val="F9FAB4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31" name="円/楕円 130"/>
            <p:cNvSpPr>
              <a:spLocks noChangeAspect="1"/>
            </p:cNvSpPr>
            <p:nvPr/>
          </p:nvSpPr>
          <p:spPr>
            <a:xfrm>
              <a:off x="1452299" y="3962462"/>
              <a:ext cx="415207" cy="415207"/>
            </a:xfrm>
            <a:prstGeom prst="ellipse">
              <a:avLst/>
            </a:prstGeom>
            <a:solidFill>
              <a:srgbClr val="F9FAB4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32" name="円/楕円 131"/>
            <p:cNvSpPr>
              <a:spLocks noChangeAspect="1"/>
            </p:cNvSpPr>
            <p:nvPr/>
          </p:nvSpPr>
          <p:spPr>
            <a:xfrm>
              <a:off x="152400" y="3893261"/>
              <a:ext cx="553610" cy="553610"/>
            </a:xfrm>
            <a:prstGeom prst="ellipse">
              <a:avLst/>
            </a:prstGeom>
            <a:solidFill>
              <a:srgbClr val="F6BB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33" name="円/楕円 132"/>
            <p:cNvSpPr>
              <a:spLocks noChangeAspect="1"/>
            </p:cNvSpPr>
            <p:nvPr/>
          </p:nvSpPr>
          <p:spPr>
            <a:xfrm>
              <a:off x="3167105" y="4537755"/>
              <a:ext cx="415207" cy="415207"/>
            </a:xfrm>
            <a:prstGeom prst="ellipse">
              <a:avLst/>
            </a:prstGeom>
            <a:solidFill>
              <a:srgbClr val="F9FAB4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34" name="円/楕円 133"/>
            <p:cNvSpPr>
              <a:spLocks noChangeAspect="1"/>
            </p:cNvSpPr>
            <p:nvPr/>
          </p:nvSpPr>
          <p:spPr>
            <a:xfrm>
              <a:off x="3167105" y="5065069"/>
              <a:ext cx="415207" cy="415207"/>
            </a:xfrm>
            <a:prstGeom prst="ellipse">
              <a:avLst/>
            </a:prstGeom>
            <a:solidFill>
              <a:srgbClr val="F9FAB4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35" name="円/楕円 134"/>
            <p:cNvSpPr>
              <a:spLocks noChangeAspect="1"/>
            </p:cNvSpPr>
            <p:nvPr/>
          </p:nvSpPr>
          <p:spPr>
            <a:xfrm>
              <a:off x="3167105" y="5533792"/>
              <a:ext cx="415207" cy="415207"/>
            </a:xfrm>
            <a:prstGeom prst="ellipse">
              <a:avLst/>
            </a:prstGeom>
            <a:solidFill>
              <a:srgbClr val="F9FAB4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36" name="円/楕円 135"/>
            <p:cNvSpPr>
              <a:spLocks noChangeAspect="1"/>
            </p:cNvSpPr>
            <p:nvPr/>
          </p:nvSpPr>
          <p:spPr>
            <a:xfrm>
              <a:off x="152400" y="2780044"/>
              <a:ext cx="553610" cy="553610"/>
            </a:xfrm>
            <a:prstGeom prst="ellipse">
              <a:avLst/>
            </a:prstGeom>
            <a:solidFill>
              <a:srgbClr val="F6BB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37" name="円/楕円 136"/>
            <p:cNvSpPr>
              <a:spLocks noChangeAspect="1"/>
            </p:cNvSpPr>
            <p:nvPr/>
          </p:nvSpPr>
          <p:spPr>
            <a:xfrm>
              <a:off x="3166494" y="724785"/>
              <a:ext cx="415207" cy="415207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38" name="円/楕円 137"/>
            <p:cNvSpPr>
              <a:spLocks noChangeAspect="1"/>
            </p:cNvSpPr>
            <p:nvPr/>
          </p:nvSpPr>
          <p:spPr>
            <a:xfrm>
              <a:off x="3167717" y="3037839"/>
              <a:ext cx="415207" cy="415207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39" name="円/楕円 138"/>
            <p:cNvSpPr>
              <a:spLocks noChangeAspect="1"/>
            </p:cNvSpPr>
            <p:nvPr/>
          </p:nvSpPr>
          <p:spPr>
            <a:xfrm>
              <a:off x="4130237" y="3882609"/>
              <a:ext cx="553610" cy="55361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40" name="円/楕円 139"/>
            <p:cNvSpPr>
              <a:spLocks noChangeAspect="1"/>
            </p:cNvSpPr>
            <p:nvPr/>
          </p:nvSpPr>
          <p:spPr>
            <a:xfrm>
              <a:off x="4200049" y="3951811"/>
              <a:ext cx="415207" cy="415207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41" name="円/楕円 140"/>
            <p:cNvSpPr>
              <a:spLocks noChangeAspect="1"/>
            </p:cNvSpPr>
            <p:nvPr/>
          </p:nvSpPr>
          <p:spPr>
            <a:xfrm>
              <a:off x="7904590" y="3893261"/>
              <a:ext cx="553610" cy="55361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42" name="円/楕円 141"/>
            <p:cNvSpPr>
              <a:spLocks noChangeAspect="1"/>
            </p:cNvSpPr>
            <p:nvPr/>
          </p:nvSpPr>
          <p:spPr>
            <a:xfrm>
              <a:off x="7974403" y="3962462"/>
              <a:ext cx="415207" cy="415207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43" name="正方形/長方形 142"/>
            <p:cNvSpPr/>
            <p:nvPr/>
          </p:nvSpPr>
          <p:spPr>
            <a:xfrm rot="5400000">
              <a:off x="6910829" y="4111476"/>
              <a:ext cx="468723" cy="1171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44" name="正方形/長方形 143"/>
            <p:cNvSpPr/>
            <p:nvPr/>
          </p:nvSpPr>
          <p:spPr>
            <a:xfrm rot="5400000">
              <a:off x="5234429" y="4111476"/>
              <a:ext cx="468723" cy="1171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45" name="正方形/長方形 144"/>
            <p:cNvSpPr/>
            <p:nvPr/>
          </p:nvSpPr>
          <p:spPr>
            <a:xfrm>
              <a:off x="3031926" y="3613132"/>
              <a:ext cx="686788" cy="1171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46" name="正方形/長方形 145"/>
            <p:cNvSpPr/>
            <p:nvPr/>
          </p:nvSpPr>
          <p:spPr>
            <a:xfrm rot="16200000">
              <a:off x="3633366" y="4111475"/>
              <a:ext cx="686788" cy="1171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47" name="正方形/長方形 146"/>
            <p:cNvSpPr/>
            <p:nvPr/>
          </p:nvSpPr>
          <p:spPr>
            <a:xfrm rot="16200000">
              <a:off x="512090" y="4112697"/>
              <a:ext cx="686788" cy="1171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48" name="正方形/長方形 147"/>
            <p:cNvSpPr/>
            <p:nvPr/>
          </p:nvSpPr>
          <p:spPr>
            <a:xfrm rot="1263119">
              <a:off x="3162827" y="2054984"/>
              <a:ext cx="425586" cy="795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cxnSp>
          <p:nvCxnSpPr>
            <p:cNvPr id="149" name="直線コネクタ 148"/>
            <p:cNvCxnSpPr/>
            <p:nvPr/>
          </p:nvCxnSpPr>
          <p:spPr>
            <a:xfrm>
              <a:off x="3132810" y="1981200"/>
              <a:ext cx="485020" cy="175771"/>
            </a:xfrm>
            <a:prstGeom prst="line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線コネクタ 149"/>
            <p:cNvCxnSpPr/>
            <p:nvPr/>
          </p:nvCxnSpPr>
          <p:spPr>
            <a:xfrm>
              <a:off x="3140198" y="2069085"/>
              <a:ext cx="485020" cy="175771"/>
            </a:xfrm>
            <a:prstGeom prst="line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テキスト ボックス 150"/>
            <p:cNvSpPr txBox="1"/>
            <p:nvPr/>
          </p:nvSpPr>
          <p:spPr>
            <a:xfrm>
              <a:off x="2445181" y="799676"/>
              <a:ext cx="703364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ETMYA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52" name="テキスト ボックス 151"/>
            <p:cNvSpPr txBox="1"/>
            <p:nvPr/>
          </p:nvSpPr>
          <p:spPr>
            <a:xfrm>
              <a:off x="2588004" y="3068212"/>
              <a:ext cx="552256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ITMY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53" name="テキスト ボックス 152"/>
            <p:cNvSpPr txBox="1"/>
            <p:nvPr/>
          </p:nvSpPr>
          <p:spPr>
            <a:xfrm>
              <a:off x="7807227" y="4391516"/>
              <a:ext cx="714783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ETMXA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54" name="テキスト ボックス 153"/>
            <p:cNvSpPr txBox="1"/>
            <p:nvPr/>
          </p:nvSpPr>
          <p:spPr>
            <a:xfrm>
              <a:off x="4176759" y="4391516"/>
              <a:ext cx="552256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ITMX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55" name="テキスト ボックス 154"/>
            <p:cNvSpPr txBox="1"/>
            <p:nvPr/>
          </p:nvSpPr>
          <p:spPr>
            <a:xfrm>
              <a:off x="3185505" y="4052961"/>
              <a:ext cx="493850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BS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56" name="テキスト ボックス 155"/>
            <p:cNvSpPr txBox="1"/>
            <p:nvPr/>
          </p:nvSpPr>
          <p:spPr>
            <a:xfrm>
              <a:off x="1420843" y="4052961"/>
              <a:ext cx="526631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PRM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57" name="テキスト ボックス 156"/>
            <p:cNvSpPr txBox="1"/>
            <p:nvPr/>
          </p:nvSpPr>
          <p:spPr>
            <a:xfrm>
              <a:off x="1948155" y="4052961"/>
              <a:ext cx="596321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PR3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58" name="テキスト ボックス 157"/>
            <p:cNvSpPr txBox="1"/>
            <p:nvPr/>
          </p:nvSpPr>
          <p:spPr>
            <a:xfrm>
              <a:off x="2563972" y="4052961"/>
              <a:ext cx="533931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PR2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59" name="テキスト ボックス 158"/>
            <p:cNvSpPr txBox="1"/>
            <p:nvPr/>
          </p:nvSpPr>
          <p:spPr>
            <a:xfrm>
              <a:off x="3124201" y="5591237"/>
              <a:ext cx="526631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Arial"/>
                  <a:cs typeface="Arial"/>
                </a:rPr>
                <a:t>S</a:t>
              </a:r>
              <a:r>
                <a:rPr kumimoji="1" lang="en-US" altLang="ja-JP" sz="800" dirty="0" smtClean="0">
                  <a:latin typeface="Arial"/>
                  <a:cs typeface="Arial"/>
                </a:rPr>
                <a:t>RM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60" name="テキスト ボックス 159"/>
            <p:cNvSpPr txBox="1"/>
            <p:nvPr/>
          </p:nvSpPr>
          <p:spPr>
            <a:xfrm>
              <a:off x="3143309" y="5123659"/>
              <a:ext cx="536046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 smtClean="0">
                  <a:latin typeface="Arial"/>
                  <a:cs typeface="Arial"/>
                </a:rPr>
                <a:t>S</a:t>
              </a:r>
              <a:r>
                <a:rPr kumimoji="1" lang="en-US" altLang="ja-JP" sz="800" dirty="0" smtClean="0">
                  <a:latin typeface="Arial"/>
                  <a:cs typeface="Arial"/>
                </a:rPr>
                <a:t>R3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61" name="テキスト ボックス 160"/>
            <p:cNvSpPr txBox="1"/>
            <p:nvPr/>
          </p:nvSpPr>
          <p:spPr>
            <a:xfrm>
              <a:off x="3144532" y="4596346"/>
              <a:ext cx="572956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 smtClean="0">
                  <a:latin typeface="Arial"/>
                  <a:cs typeface="Arial"/>
                </a:rPr>
                <a:t>S</a:t>
              </a:r>
              <a:r>
                <a:rPr kumimoji="1" lang="en-US" altLang="ja-JP" sz="800" dirty="0" smtClean="0">
                  <a:latin typeface="Arial"/>
                  <a:cs typeface="Arial"/>
                </a:rPr>
                <a:t>R2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62" name="テキスト ボックス 161"/>
            <p:cNvSpPr txBox="1"/>
            <p:nvPr/>
          </p:nvSpPr>
          <p:spPr>
            <a:xfrm>
              <a:off x="3142337" y="6295466"/>
              <a:ext cx="537018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 smtClean="0">
                  <a:latin typeface="Arial"/>
                  <a:cs typeface="Arial"/>
                </a:rPr>
                <a:t>PD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63" name="テキスト ボックス 162"/>
            <p:cNvSpPr txBox="1"/>
            <p:nvPr/>
          </p:nvSpPr>
          <p:spPr>
            <a:xfrm>
              <a:off x="178979" y="4051740"/>
              <a:ext cx="517988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 smtClean="0">
                  <a:latin typeface="Arial"/>
                  <a:cs typeface="Arial"/>
                </a:rPr>
                <a:t>MCF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64" name="テキスト ボックス 163"/>
            <p:cNvSpPr txBox="1"/>
            <p:nvPr/>
          </p:nvSpPr>
          <p:spPr>
            <a:xfrm>
              <a:off x="225016" y="2938523"/>
              <a:ext cx="571875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 smtClean="0">
                  <a:latin typeface="Arial"/>
                  <a:cs typeface="Arial"/>
                </a:rPr>
                <a:t>MC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65" name="正方形/長方形 164"/>
            <p:cNvSpPr/>
            <p:nvPr/>
          </p:nvSpPr>
          <p:spPr>
            <a:xfrm>
              <a:off x="3235695" y="6002515"/>
              <a:ext cx="276805" cy="8304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cxnSp>
          <p:nvCxnSpPr>
            <p:cNvPr id="166" name="直線矢印コネクタ 165"/>
            <p:cNvCxnSpPr/>
            <p:nvPr/>
          </p:nvCxnSpPr>
          <p:spPr>
            <a:xfrm>
              <a:off x="4372383" y="4840318"/>
              <a:ext cx="3766507" cy="1588"/>
            </a:xfrm>
            <a:prstGeom prst="straightConnector1">
              <a:avLst/>
            </a:prstGeom>
            <a:ln w="6350" cap="flat" cmpd="sng" algn="ctr">
              <a:solidFill>
                <a:srgbClr val="000000"/>
              </a:solidFill>
              <a:prstDash val="solid"/>
              <a:round/>
              <a:headEnd type="stealth" w="med" len="med"/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テキスト ボックス 166"/>
            <p:cNvSpPr txBox="1"/>
            <p:nvPr/>
          </p:nvSpPr>
          <p:spPr>
            <a:xfrm>
              <a:off x="5963470" y="4585147"/>
              <a:ext cx="697953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3000 </a:t>
              </a:r>
              <a:r>
                <a:rPr kumimoji="1" lang="en-US" altLang="ja-JP" sz="800" dirty="0" err="1" smtClean="0">
                  <a:latin typeface="Arial"/>
                  <a:cs typeface="Arial"/>
                </a:rPr>
                <a:t>m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cxnSp>
          <p:nvCxnSpPr>
            <p:cNvPr id="168" name="直線コネクタ 167"/>
            <p:cNvCxnSpPr/>
            <p:nvPr/>
          </p:nvCxnSpPr>
          <p:spPr>
            <a:xfrm rot="16200000" flipH="1">
              <a:off x="3633366" y="4111475"/>
              <a:ext cx="686788" cy="117182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線コネクタ 168"/>
            <p:cNvCxnSpPr/>
            <p:nvPr/>
          </p:nvCxnSpPr>
          <p:spPr>
            <a:xfrm rot="5400000">
              <a:off x="3632754" y="4112086"/>
              <a:ext cx="688014" cy="117183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線コネクタ 169"/>
            <p:cNvCxnSpPr/>
            <p:nvPr/>
          </p:nvCxnSpPr>
          <p:spPr>
            <a:xfrm flipH="1">
              <a:off x="3030702" y="3616799"/>
              <a:ext cx="686788" cy="117182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線コネクタ 170"/>
            <p:cNvCxnSpPr/>
            <p:nvPr/>
          </p:nvCxnSpPr>
          <p:spPr>
            <a:xfrm rot="10800000">
              <a:off x="3030090" y="3617410"/>
              <a:ext cx="688014" cy="117183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線コネクタ 171"/>
            <p:cNvCxnSpPr/>
            <p:nvPr/>
          </p:nvCxnSpPr>
          <p:spPr>
            <a:xfrm rot="16200000" flipH="1">
              <a:off x="512090" y="4110250"/>
              <a:ext cx="686788" cy="117182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線コネクタ 172"/>
            <p:cNvCxnSpPr/>
            <p:nvPr/>
          </p:nvCxnSpPr>
          <p:spPr>
            <a:xfrm rot="5400000">
              <a:off x="511478" y="4110861"/>
              <a:ext cx="688014" cy="117183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線コネクタ 173"/>
            <p:cNvCxnSpPr/>
            <p:nvPr/>
          </p:nvCxnSpPr>
          <p:spPr>
            <a:xfrm rot="16200000" flipH="1">
              <a:off x="5234431" y="4111474"/>
              <a:ext cx="468724" cy="117184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線コネクタ 174"/>
            <p:cNvCxnSpPr/>
            <p:nvPr/>
          </p:nvCxnSpPr>
          <p:spPr>
            <a:xfrm rot="5400000">
              <a:off x="5238003" y="4115048"/>
              <a:ext cx="468727" cy="110041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線コネクタ 175"/>
            <p:cNvCxnSpPr/>
            <p:nvPr/>
          </p:nvCxnSpPr>
          <p:spPr>
            <a:xfrm rot="16200000" flipH="1">
              <a:off x="6912049" y="4111478"/>
              <a:ext cx="468724" cy="117184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線コネクタ 176"/>
            <p:cNvCxnSpPr/>
            <p:nvPr/>
          </p:nvCxnSpPr>
          <p:spPr>
            <a:xfrm rot="5400000">
              <a:off x="6915621" y="4115052"/>
              <a:ext cx="468727" cy="110041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円/楕円 177"/>
            <p:cNvSpPr>
              <a:spLocks noChangeAspect="1"/>
            </p:cNvSpPr>
            <p:nvPr/>
          </p:nvSpPr>
          <p:spPr>
            <a:xfrm>
              <a:off x="4842593" y="3951811"/>
              <a:ext cx="415207" cy="415207"/>
            </a:xfrm>
            <a:prstGeom prst="ellipse">
              <a:avLst/>
            </a:prstGeom>
            <a:solidFill>
              <a:srgbClr val="F6BB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79" name="円/楕円 178"/>
            <p:cNvSpPr>
              <a:spLocks noChangeAspect="1"/>
            </p:cNvSpPr>
            <p:nvPr/>
          </p:nvSpPr>
          <p:spPr>
            <a:xfrm>
              <a:off x="7347100" y="3951811"/>
              <a:ext cx="415207" cy="415207"/>
            </a:xfrm>
            <a:prstGeom prst="ellipse">
              <a:avLst/>
            </a:prstGeom>
            <a:solidFill>
              <a:srgbClr val="F6BB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80" name="テキスト ボックス 179"/>
            <p:cNvSpPr txBox="1"/>
            <p:nvPr/>
          </p:nvSpPr>
          <p:spPr>
            <a:xfrm>
              <a:off x="4780926" y="4367017"/>
              <a:ext cx="629274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 smtClean="0">
                  <a:latin typeface="Arial"/>
                  <a:cs typeface="Arial"/>
                </a:rPr>
                <a:t>IAOX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81" name="テキスト ボックス 180"/>
            <p:cNvSpPr txBox="1"/>
            <p:nvPr/>
          </p:nvSpPr>
          <p:spPr>
            <a:xfrm>
              <a:off x="7239001" y="4339588"/>
              <a:ext cx="629274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 smtClean="0">
                  <a:latin typeface="Arial"/>
                  <a:cs typeface="Arial"/>
                </a:rPr>
                <a:t>EAOX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82" name="円/楕円 181"/>
            <p:cNvSpPr>
              <a:spLocks noChangeAspect="1"/>
            </p:cNvSpPr>
            <p:nvPr/>
          </p:nvSpPr>
          <p:spPr>
            <a:xfrm>
              <a:off x="1005635" y="3951811"/>
              <a:ext cx="415207" cy="415207"/>
            </a:xfrm>
            <a:prstGeom prst="ellipse">
              <a:avLst/>
            </a:prstGeom>
            <a:solidFill>
              <a:srgbClr val="F6BB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83" name="テキスト ボックス 182"/>
            <p:cNvSpPr txBox="1"/>
            <p:nvPr/>
          </p:nvSpPr>
          <p:spPr>
            <a:xfrm>
              <a:off x="914400" y="4051172"/>
              <a:ext cx="535047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MMT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84" name="円/楕円 183"/>
            <p:cNvSpPr>
              <a:spLocks noChangeAspect="1"/>
            </p:cNvSpPr>
            <p:nvPr/>
          </p:nvSpPr>
          <p:spPr>
            <a:xfrm>
              <a:off x="3160249" y="2514600"/>
              <a:ext cx="415207" cy="415207"/>
            </a:xfrm>
            <a:prstGeom prst="ellipse">
              <a:avLst/>
            </a:prstGeom>
            <a:solidFill>
              <a:srgbClr val="F6BB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85" name="円/楕円 184"/>
            <p:cNvSpPr>
              <a:spLocks noChangeAspect="1"/>
            </p:cNvSpPr>
            <p:nvPr/>
          </p:nvSpPr>
          <p:spPr>
            <a:xfrm>
              <a:off x="3162739" y="1269797"/>
              <a:ext cx="415207" cy="415207"/>
            </a:xfrm>
            <a:prstGeom prst="ellipse">
              <a:avLst/>
            </a:prstGeom>
            <a:solidFill>
              <a:srgbClr val="F6BB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86" name="円/楕円 185"/>
            <p:cNvSpPr>
              <a:spLocks noChangeAspect="1"/>
            </p:cNvSpPr>
            <p:nvPr/>
          </p:nvSpPr>
          <p:spPr>
            <a:xfrm>
              <a:off x="3160249" y="152400"/>
              <a:ext cx="415207" cy="415207"/>
            </a:xfrm>
            <a:prstGeom prst="ellipse">
              <a:avLst/>
            </a:prstGeom>
            <a:solidFill>
              <a:srgbClr val="F6BB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87" name="円/楕円 186"/>
            <p:cNvSpPr>
              <a:spLocks noChangeAspect="1"/>
            </p:cNvSpPr>
            <p:nvPr/>
          </p:nvSpPr>
          <p:spPr>
            <a:xfrm>
              <a:off x="8576393" y="3962462"/>
              <a:ext cx="415207" cy="415207"/>
            </a:xfrm>
            <a:prstGeom prst="ellipse">
              <a:avLst/>
            </a:prstGeom>
            <a:solidFill>
              <a:srgbClr val="F6BB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sp>
          <p:nvSpPr>
            <p:cNvPr id="188" name="正方形/長方形 187"/>
            <p:cNvSpPr/>
            <p:nvPr/>
          </p:nvSpPr>
          <p:spPr>
            <a:xfrm>
              <a:off x="3140198" y="2303658"/>
              <a:ext cx="468723" cy="1171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cxnSp>
          <p:nvCxnSpPr>
            <p:cNvPr id="189" name="直線コネクタ 188"/>
            <p:cNvCxnSpPr/>
            <p:nvPr/>
          </p:nvCxnSpPr>
          <p:spPr>
            <a:xfrm rot="10800000" flipH="1">
              <a:off x="3140200" y="2303656"/>
              <a:ext cx="468724" cy="117184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線コネクタ 189"/>
            <p:cNvCxnSpPr/>
            <p:nvPr/>
          </p:nvCxnSpPr>
          <p:spPr>
            <a:xfrm>
              <a:off x="3143772" y="2307230"/>
              <a:ext cx="468727" cy="110041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正方形/長方形 190"/>
            <p:cNvSpPr/>
            <p:nvPr/>
          </p:nvSpPr>
          <p:spPr>
            <a:xfrm>
              <a:off x="3119778" y="1784006"/>
              <a:ext cx="468723" cy="1171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600"/>
            </a:p>
          </p:txBody>
        </p:sp>
        <p:cxnSp>
          <p:nvCxnSpPr>
            <p:cNvPr id="192" name="直線コネクタ 191"/>
            <p:cNvCxnSpPr/>
            <p:nvPr/>
          </p:nvCxnSpPr>
          <p:spPr>
            <a:xfrm rot="10800000" flipH="1">
              <a:off x="3119780" y="1784004"/>
              <a:ext cx="468724" cy="117184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線コネクタ 192"/>
            <p:cNvCxnSpPr/>
            <p:nvPr/>
          </p:nvCxnSpPr>
          <p:spPr>
            <a:xfrm>
              <a:off x="3123352" y="1787578"/>
              <a:ext cx="468727" cy="110041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テキスト ボックス 193"/>
            <p:cNvSpPr txBox="1"/>
            <p:nvPr/>
          </p:nvSpPr>
          <p:spPr>
            <a:xfrm>
              <a:off x="2624072" y="121740"/>
              <a:ext cx="714783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BRTY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  <p:sp>
          <p:nvSpPr>
            <p:cNvPr id="195" name="テキスト ボックス 194"/>
            <p:cNvSpPr txBox="1"/>
            <p:nvPr/>
          </p:nvSpPr>
          <p:spPr>
            <a:xfrm>
              <a:off x="8502307" y="4391516"/>
              <a:ext cx="714783" cy="28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 smtClean="0">
                  <a:latin typeface="Arial"/>
                  <a:cs typeface="Arial"/>
                </a:rPr>
                <a:t>BRTX</a:t>
              </a:r>
              <a:endParaRPr kumimoji="1" lang="ja-JP" altLang="en-US" sz="800" dirty="0">
                <a:latin typeface="Arial"/>
                <a:cs typeface="Arial"/>
              </a:endParaRPr>
            </a:p>
          </p:txBody>
        </p:sp>
      </p:grpSp>
      <p:sp>
        <p:nvSpPr>
          <p:cNvPr id="198" name="テキスト ボックス 197"/>
          <p:cNvSpPr txBox="1"/>
          <p:nvPr/>
        </p:nvSpPr>
        <p:spPr>
          <a:xfrm>
            <a:off x="2279643" y="3469400"/>
            <a:ext cx="5397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IAOY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199" name="テキスト ボックス 198"/>
          <p:cNvSpPr txBox="1"/>
          <p:nvPr/>
        </p:nvSpPr>
        <p:spPr>
          <a:xfrm>
            <a:off x="2209800" y="2438400"/>
            <a:ext cx="5397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EAOY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103" name="正方形/長方形 102"/>
          <p:cNvSpPr/>
          <p:nvPr/>
        </p:nvSpPr>
        <p:spPr>
          <a:xfrm>
            <a:off x="4199478" y="2691824"/>
            <a:ext cx="4572000" cy="5847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6) jointing tubes and pump down in X  and Y arm</a:t>
            </a:r>
          </a:p>
          <a:p>
            <a:pPr lvl="4"/>
            <a:r>
              <a:rPr lang="en-US" sz="1600" dirty="0" smtClean="0">
                <a:latin typeface="Arial"/>
                <a:cs typeface="Arial"/>
              </a:rPr>
              <a:t>from 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Jul 2014</a:t>
            </a:r>
            <a:r>
              <a:rPr lang="en-US" sz="1600" dirty="0" smtClean="0">
                <a:latin typeface="Arial"/>
                <a:cs typeface="Arial"/>
              </a:rPr>
              <a:t> to 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Mar 2015</a:t>
            </a:r>
            <a:endParaRPr lang="ja-JP" altLang="en-US" sz="1600" dirty="0" smtClean="0">
              <a:latin typeface="Arial"/>
              <a:cs typeface="Arial"/>
            </a:endParaRPr>
          </a:p>
        </p:txBody>
      </p:sp>
      <p:pic>
        <p:nvPicPr>
          <p:cNvPr id="121" name="図 120" descr="KAGRA-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19672" cy="738641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sp>
        <p:nvSpPr>
          <p:cNvPr id="200" name="タイトル 1"/>
          <p:cNvSpPr txBox="1">
            <a:spLocks/>
          </p:cNvSpPr>
          <p:nvPr/>
        </p:nvSpPr>
        <p:spPr>
          <a:xfrm>
            <a:off x="1691680" y="0"/>
            <a:ext cx="316835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Vacuum System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tunel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0" y="0"/>
            <a:ext cx="1835696" cy="8367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</a:rPr>
              <a:t>Vacuum System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4" name="図 3" descr="tubestor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2911980"/>
            <a:ext cx="5230238" cy="3800708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95536" y="1124744"/>
            <a:ext cx="7950253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chemeClr val="bg1"/>
                </a:solidFill>
              </a:rPr>
              <a:t>Almost all vacuum parts will be manufactured by the end of </a:t>
            </a:r>
          </a:p>
          <a:p>
            <a:r>
              <a:rPr kumimoji="1" lang="en-US" altLang="ja-JP" sz="2400" dirty="0" smtClean="0">
                <a:solidFill>
                  <a:schemeClr val="bg1"/>
                </a:solidFill>
              </a:rPr>
              <a:t>this financial year  (End of the next March)</a:t>
            </a:r>
          </a:p>
          <a:p>
            <a:endParaRPr lang="en-US" altLang="ja-JP" sz="2800" dirty="0" smtClean="0">
              <a:solidFill>
                <a:schemeClr val="bg1"/>
              </a:solidFill>
            </a:endParaRPr>
          </a:p>
          <a:p>
            <a:r>
              <a:rPr kumimoji="1" lang="en-US" altLang="ja-JP" sz="2400" dirty="0" smtClean="0">
                <a:solidFill>
                  <a:srgbClr val="002060"/>
                </a:solidFill>
              </a:rPr>
              <a:t>Vacuum </a:t>
            </a:r>
            <a:r>
              <a:rPr kumimoji="1" lang="en-US" altLang="ja-JP" sz="2400" dirty="0" smtClean="0">
                <a:solidFill>
                  <a:schemeClr val="bg1"/>
                </a:solidFill>
              </a:rPr>
              <a:t>tubes transported to a storage place near KAGRA site.</a:t>
            </a:r>
          </a:p>
          <a:p>
            <a:endParaRPr lang="en-US" altLang="ja-JP" sz="2400" dirty="0" smtClean="0">
              <a:solidFill>
                <a:schemeClr val="bg1"/>
              </a:solidFill>
            </a:endParaRPr>
          </a:p>
          <a:p>
            <a:endParaRPr kumimoji="1" lang="ja-JP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4" name="図 3" descr="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188640"/>
            <a:ext cx="6480720" cy="642937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268760"/>
            <a:ext cx="1944216" cy="706090"/>
          </a:xfrm>
        </p:spPr>
        <p:txBody>
          <a:bodyPr>
            <a:noAutofit/>
          </a:bodyPr>
          <a:lstStyle/>
          <a:p>
            <a:r>
              <a:rPr kumimoji="1" lang="en-US" altLang="ja-JP" sz="3200" dirty="0" smtClean="0"/>
              <a:t>Vibration Isolation</a:t>
            </a:r>
            <a:endParaRPr kumimoji="1" lang="ja-JP" altLang="en-US" sz="3200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619672" cy="73864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sp>
        <p:nvSpPr>
          <p:cNvPr id="6" name="テキスト ボックス 5"/>
          <p:cNvSpPr txBox="1"/>
          <p:nvPr/>
        </p:nvSpPr>
        <p:spPr>
          <a:xfrm>
            <a:off x="0" y="2420888"/>
            <a:ext cx="213334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Type A  (13m tall)</a:t>
            </a:r>
          </a:p>
          <a:p>
            <a:r>
              <a:rPr lang="en-US" altLang="ja-JP" sz="2000" dirty="0" smtClean="0"/>
              <a:t>for Main TM</a:t>
            </a:r>
          </a:p>
          <a:p>
            <a:r>
              <a:rPr kumimoji="1" lang="en-US" altLang="ja-JP" sz="2000" dirty="0" smtClean="0"/>
              <a:t>              &amp;</a:t>
            </a:r>
          </a:p>
          <a:p>
            <a:r>
              <a:rPr lang="en-US" altLang="ja-JP" sz="2000" dirty="0" smtClean="0"/>
              <a:t>Type B </a:t>
            </a:r>
          </a:p>
          <a:p>
            <a:r>
              <a:rPr lang="en-US" altLang="ja-JP" sz="2000" dirty="0" smtClean="0"/>
              <a:t>for BS, PRM, SRM, </a:t>
            </a:r>
          </a:p>
          <a:p>
            <a:r>
              <a:rPr lang="en-US" altLang="ja-JP" sz="2000" dirty="0" smtClean="0"/>
              <a:t>Etc</a:t>
            </a:r>
          </a:p>
          <a:p>
            <a:r>
              <a:rPr lang="en-US" altLang="ja-JP" sz="2000" dirty="0" smtClean="0"/>
              <a:t>              &amp;</a:t>
            </a:r>
          </a:p>
          <a:p>
            <a:r>
              <a:rPr lang="en-US" altLang="ja-JP" sz="2000" dirty="0" smtClean="0"/>
              <a:t>Type C</a:t>
            </a:r>
          </a:p>
          <a:p>
            <a:r>
              <a:rPr lang="en-US" altLang="ja-JP" sz="2000" dirty="0" smtClean="0"/>
              <a:t>for  </a:t>
            </a:r>
          </a:p>
          <a:p>
            <a:endParaRPr kumimoji="1" lang="en-US" altLang="ja-JP" sz="2000" dirty="0" smtClean="0"/>
          </a:p>
          <a:p>
            <a:r>
              <a:rPr lang="en-US" altLang="ja-JP" sz="2000" dirty="0" smtClean="0"/>
              <a:t>All parts are made</a:t>
            </a:r>
          </a:p>
          <a:p>
            <a:r>
              <a:rPr kumimoji="1" lang="en-US" altLang="ja-JP" sz="2000" dirty="0" smtClean="0"/>
              <a:t>By the end of FY12</a:t>
            </a:r>
            <a:endParaRPr kumimoji="1" lang="ja-JP" alt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IP-</a:t>
            </a:r>
            <a:r>
              <a:rPr kumimoji="1" lang="en-US" altLang="ja-JP" dirty="0" smtClean="0"/>
              <a:t>prototype test by DGS</a:t>
            </a:r>
            <a:endParaRPr kumimoji="1" lang="ja-JP" altLang="en-US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5" name="図 4" descr="dg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24745"/>
            <a:ext cx="9081546" cy="573325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toshiba_cry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3200400"/>
            <a:ext cx="4876800" cy="3657600"/>
          </a:xfrm>
          <a:prstGeom prst="rect">
            <a:avLst/>
          </a:prstGeom>
        </p:spPr>
      </p:pic>
      <p:pic>
        <p:nvPicPr>
          <p:cNvPr id="4" name="図 3" descr="cryogenics-suzuki 6.jpg"/>
          <p:cNvPicPr>
            <a:picLocks noChangeAspect="1"/>
          </p:cNvPicPr>
          <p:nvPr/>
        </p:nvPicPr>
        <p:blipFill>
          <a:blip r:embed="rId3" cstate="print"/>
          <a:srcRect l="11434" t="26571" r="48212" b="33001"/>
          <a:stretch>
            <a:fillRect/>
          </a:stretch>
        </p:blipFill>
        <p:spPr>
          <a:xfrm>
            <a:off x="0" y="476672"/>
            <a:ext cx="4844207" cy="342900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0" y="0"/>
            <a:ext cx="1835696" cy="8367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32040" y="332656"/>
            <a:ext cx="3898776" cy="1224136"/>
          </a:xfrm>
        </p:spPr>
        <p:txBody>
          <a:bodyPr>
            <a:noAutofit/>
          </a:bodyPr>
          <a:lstStyle/>
          <a:p>
            <a:r>
              <a:rPr kumimoji="1" lang="en-US" altLang="ja-JP" sz="3200" dirty="0" smtClean="0"/>
              <a:t>Cryogenic system</a:t>
            </a:r>
            <a:br>
              <a:rPr kumimoji="1" lang="en-US" altLang="ja-JP" sz="3200" dirty="0" smtClean="0"/>
            </a:br>
            <a:r>
              <a:rPr lang="en-US" altLang="ja-JP" sz="3200" dirty="0" smtClean="0"/>
              <a:t>&amp;</a:t>
            </a:r>
            <a:br>
              <a:rPr lang="en-US" altLang="ja-JP" sz="3200" dirty="0" smtClean="0"/>
            </a:br>
            <a:r>
              <a:rPr lang="en-US" altLang="ja-JP" sz="3200" dirty="0" smtClean="0"/>
              <a:t>Suspension</a:t>
            </a:r>
            <a:endParaRPr kumimoji="1" lang="ja-JP" altLang="en-US" sz="3200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テキスト ボックス 6"/>
          <p:cNvSpPr txBox="1"/>
          <p:nvPr/>
        </p:nvSpPr>
        <p:spPr>
          <a:xfrm>
            <a:off x="251520" y="6237312"/>
            <a:ext cx="3829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(More detail by K Yamamoto)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932040" y="2132856"/>
            <a:ext cx="4028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Four vacuum cryostats are manufactured</a:t>
            </a:r>
          </a:p>
          <a:p>
            <a:r>
              <a:rPr lang="en-US" altLang="ja-JP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and are inspected </a:t>
            </a:r>
            <a:r>
              <a:rPr kumimoji="1" lang="en-US" altLang="ja-JP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in Toshiba company.</a:t>
            </a:r>
            <a:endParaRPr kumimoji="1" lang="ja-JP" altLang="en-US" dirty="0">
              <a:ln>
                <a:solidFill>
                  <a:schemeClr val="accent1">
                    <a:lumMod val="75000"/>
                  </a:schemeClr>
                </a:solidFill>
              </a:ln>
            </a:endParaRPr>
          </a:p>
        </p:txBody>
      </p:sp>
      <p:sp>
        <p:nvSpPr>
          <p:cNvPr id="9" name="下矢印 8"/>
          <p:cNvSpPr/>
          <p:nvPr/>
        </p:nvSpPr>
        <p:spPr>
          <a:xfrm>
            <a:off x="6660232" y="2852936"/>
            <a:ext cx="36004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23528" y="4437112"/>
            <a:ext cx="36072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n>
                  <a:solidFill>
                    <a:schemeClr val="accent1">
                      <a:lumMod val="75000"/>
                    </a:schemeClr>
                  </a:solidFill>
                  <a:prstDash val="solid"/>
                </a:ln>
              </a:rPr>
              <a:t>Four </a:t>
            </a:r>
            <a:r>
              <a:rPr kumimoji="1" lang="en-US" altLang="ja-JP" dirty="0" err="1" smtClean="0">
                <a:ln>
                  <a:solidFill>
                    <a:schemeClr val="accent1">
                      <a:lumMod val="75000"/>
                    </a:schemeClr>
                  </a:solidFill>
                  <a:prstDash val="solid"/>
                </a:ln>
              </a:rPr>
              <a:t>cryo</a:t>
            </a:r>
            <a:r>
              <a:rPr kumimoji="1" lang="en-US" altLang="ja-JP" dirty="0" smtClean="0">
                <a:ln>
                  <a:solidFill>
                    <a:schemeClr val="accent1">
                      <a:lumMod val="75000"/>
                    </a:schemeClr>
                  </a:solidFill>
                  <a:prstDash val="solid"/>
                </a:ln>
              </a:rPr>
              <a:t>-coolers are designed to be</a:t>
            </a:r>
          </a:p>
          <a:p>
            <a:r>
              <a:rPr lang="en-US" altLang="ja-JP" dirty="0" smtClean="0">
                <a:ln>
                  <a:solidFill>
                    <a:schemeClr val="accent1">
                      <a:lumMod val="75000"/>
                    </a:schemeClr>
                  </a:solidFill>
                  <a:prstDash val="solid"/>
                </a:ln>
              </a:rPr>
              <a:t>used: t</a:t>
            </a:r>
            <a:r>
              <a:rPr kumimoji="1" lang="en-US" altLang="ja-JP" dirty="0" smtClean="0">
                <a:ln>
                  <a:solidFill>
                    <a:schemeClr val="accent1">
                      <a:lumMod val="75000"/>
                    </a:schemeClr>
                  </a:solidFill>
                  <a:prstDash val="solid"/>
                </a:ln>
              </a:rPr>
              <a:t>wo for direct cooling of TM,</a:t>
            </a:r>
          </a:p>
          <a:p>
            <a:r>
              <a:rPr lang="en-US" altLang="ja-JP" dirty="0" smtClean="0">
                <a:ln>
                  <a:solidFill>
                    <a:schemeClr val="accent1">
                      <a:lumMod val="75000"/>
                    </a:schemeClr>
                  </a:solidFill>
                  <a:prstDash val="solid"/>
                </a:ln>
              </a:rPr>
              <a:t>and two for radiation shields</a:t>
            </a:r>
            <a:endParaRPr kumimoji="1" lang="ja-JP" altLang="en-US" dirty="0">
              <a:ln>
                <a:solidFill>
                  <a:schemeClr val="accent1">
                    <a:lumMod val="75000"/>
                  </a:schemeClr>
                </a:solidFill>
                <a:prstDash val="solid"/>
              </a:ln>
            </a:endParaRPr>
          </a:p>
        </p:txBody>
      </p:sp>
      <p:sp>
        <p:nvSpPr>
          <p:cNvPr id="12" name="左矢印 11"/>
          <p:cNvSpPr/>
          <p:nvPr/>
        </p:nvSpPr>
        <p:spPr>
          <a:xfrm rot="5400000">
            <a:off x="1727684" y="4041068"/>
            <a:ext cx="432048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tunel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3096344" cy="504056"/>
          </a:xfrm>
          <a:solidFill>
            <a:schemeClr val="accent4"/>
          </a:solidFill>
        </p:spPr>
        <p:txBody>
          <a:bodyPr>
            <a:normAutofit fontScale="90000"/>
          </a:bodyPr>
          <a:lstStyle/>
          <a:p>
            <a:r>
              <a:rPr kumimoji="1" lang="en-US" altLang="ja-JP" sz="3200" dirty="0" smtClean="0"/>
              <a:t>Mirrors Subsystem  </a:t>
            </a:r>
            <a:endParaRPr kumimoji="1" lang="ja-JP" altLang="en-US" sz="3200" dirty="0"/>
          </a:p>
        </p:txBody>
      </p:sp>
      <p:sp>
        <p:nvSpPr>
          <p:cNvPr id="8" name="正方形/長方形 7"/>
          <p:cNvSpPr/>
          <p:nvPr/>
        </p:nvSpPr>
        <p:spPr>
          <a:xfrm>
            <a:off x="0" y="0"/>
            <a:ext cx="1835696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mirror_configur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45843"/>
            <a:ext cx="6696744" cy="4612157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4788024" y="6457890"/>
            <a:ext cx="15456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(TMs : 22cm)</a:t>
            </a:r>
            <a:endParaRPr kumimoji="1" lang="ja-JP" altLang="en-US" sz="2000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2" descr="\\133.11.143.101\My Documents\My Pictures\fig\重力波\装置準備の写真\サファイア\1207\2012-07-21_00-40-00_79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85705" y="0"/>
            <a:ext cx="4258295" cy="240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テキスト ボックス 9"/>
          <p:cNvSpPr txBox="1"/>
          <p:nvPr/>
        </p:nvSpPr>
        <p:spPr>
          <a:xfrm>
            <a:off x="251520" y="2276872"/>
            <a:ext cx="2155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Designed optics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768991" y="1916832"/>
            <a:ext cx="2375009" cy="584775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Recently delivered to ICRR</a:t>
            </a:r>
          </a:p>
          <a:p>
            <a:r>
              <a:rPr lang="en-US" altLang="ja-JP" sz="1600" dirty="0" smtClean="0"/>
              <a:t>22cm Sapphire substrate</a:t>
            </a:r>
            <a:endParaRPr kumimoji="1" lang="ja-JP" alt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mi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724" y="566928"/>
            <a:ext cx="9066276" cy="6291072"/>
          </a:xfrm>
          <a:prstGeom prst="rect">
            <a:avLst/>
          </a:prstGeom>
        </p:spPr>
      </p:pic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805264"/>
            <a:ext cx="1834718" cy="83671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Autofit/>
          </a:bodyPr>
          <a:lstStyle/>
          <a:p>
            <a:r>
              <a:rPr kumimoji="1" lang="en-US" altLang="ja-JP" sz="3600" dirty="0" smtClean="0"/>
              <a:t>Main Interferometer Control</a:t>
            </a:r>
            <a:endParaRPr kumimoji="1" lang="ja-JP" alt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ioo.jpg"/>
          <p:cNvPicPr>
            <a:picLocks noChangeAspect="1"/>
          </p:cNvPicPr>
          <p:nvPr/>
        </p:nvPicPr>
        <p:blipFill>
          <a:blip r:embed="rId2" cstate="print"/>
          <a:srcRect b="4851"/>
          <a:stretch>
            <a:fillRect/>
          </a:stretch>
        </p:blipFill>
        <p:spPr>
          <a:xfrm>
            <a:off x="0" y="332656"/>
            <a:ext cx="9144000" cy="652534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92696"/>
          </a:xfrm>
        </p:spPr>
        <p:txBody>
          <a:bodyPr>
            <a:normAutofit/>
          </a:bodyPr>
          <a:lstStyle/>
          <a:p>
            <a:r>
              <a:rPr kumimoji="1" lang="en-US" altLang="ja-JP" sz="3200" dirty="0" err="1" smtClean="0"/>
              <a:t>Input/Output</a:t>
            </a:r>
            <a:r>
              <a:rPr kumimoji="1" lang="en-US" altLang="ja-JP" sz="3200" dirty="0" smtClean="0"/>
              <a:t> Subsystem</a:t>
            </a:r>
            <a:endParaRPr kumimoji="1" lang="ja-JP" altLang="en-US" sz="3200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9282" y="0"/>
            <a:ext cx="1834718" cy="836712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Digital Subsystem</a:t>
            </a:r>
            <a:endParaRPr kumimoji="1" lang="ja-JP" altLang="en-US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図 3" descr="dg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9572" y="999091"/>
            <a:ext cx="9193572" cy="585890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Data Taking &amp; Analysis</a:t>
            </a:r>
            <a:endParaRPr kumimoji="1" lang="ja-JP" altLang="en-US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図 3" descr="da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44824"/>
            <a:ext cx="9161872" cy="488701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619672" y="4293096"/>
            <a:ext cx="2834046" cy="707886"/>
          </a:xfrm>
          <a:prstGeom prst="rect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Data acquisition &amp;</a:t>
            </a:r>
          </a:p>
          <a:p>
            <a:r>
              <a:rPr lang="en-US" altLang="ja-JP" sz="2000" dirty="0" smtClean="0"/>
              <a:t>Detector characterization</a:t>
            </a:r>
            <a:endParaRPr kumimoji="1" lang="ja-JP" altLang="en-US" sz="2000" dirty="0"/>
          </a:p>
        </p:txBody>
      </p:sp>
      <p:cxnSp>
        <p:nvCxnSpPr>
          <p:cNvPr id="7" name="直線矢印コネクタ 6"/>
          <p:cNvCxnSpPr/>
          <p:nvPr/>
        </p:nvCxnSpPr>
        <p:spPr>
          <a:xfrm flipH="1" flipV="1">
            <a:off x="2915816" y="3789040"/>
            <a:ext cx="72008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107504" y="4149080"/>
            <a:ext cx="1225015" cy="369332"/>
          </a:xfrm>
          <a:prstGeom prst="rect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70GB/hour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187624" y="5445224"/>
            <a:ext cx="3611958" cy="707886"/>
          </a:xfrm>
          <a:prstGeom prst="rect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*50 TB for one month in </a:t>
            </a:r>
            <a:r>
              <a:rPr lang="en-US" altLang="ja-JP" sz="2000" dirty="0" err="1" smtClean="0"/>
              <a:t>iKAGRA</a:t>
            </a:r>
            <a:endParaRPr lang="en-US" altLang="ja-JP" sz="2000" dirty="0" smtClean="0"/>
          </a:p>
          <a:p>
            <a:r>
              <a:rPr lang="en-US" altLang="ja-JP" sz="2000" dirty="0" smtClean="0"/>
              <a:t>(200 TB in total)</a:t>
            </a:r>
            <a:endParaRPr kumimoji="1" lang="ja-JP" altLang="en-US" sz="2000" dirty="0"/>
          </a:p>
        </p:txBody>
      </p:sp>
      <p:cxnSp>
        <p:nvCxnSpPr>
          <p:cNvPr id="11" name="直線矢印コネクタ 10"/>
          <p:cNvCxnSpPr>
            <a:stCxn id="8" idx="0"/>
          </p:cNvCxnSpPr>
          <p:nvPr/>
        </p:nvCxnSpPr>
        <p:spPr>
          <a:xfrm flipV="1">
            <a:off x="720012" y="3717032"/>
            <a:ext cx="35564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>
            <a:stCxn id="5" idx="2"/>
          </p:cNvCxnSpPr>
          <p:nvPr/>
        </p:nvCxnSpPr>
        <p:spPr>
          <a:xfrm flipH="1">
            <a:off x="2938953" y="5000982"/>
            <a:ext cx="97742" cy="4564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3707904" y="1124744"/>
            <a:ext cx="1907766" cy="646331"/>
          </a:xfrm>
          <a:prstGeom prst="rect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500 TB for </a:t>
            </a:r>
            <a:r>
              <a:rPr kumimoji="1" lang="en-US" altLang="ja-JP" dirty="0" err="1" smtClean="0"/>
              <a:t>iKAGRA</a:t>
            </a:r>
            <a:endParaRPr lang="en-US" altLang="ja-JP" dirty="0" smtClean="0"/>
          </a:p>
          <a:p>
            <a:r>
              <a:rPr kumimoji="1" lang="en-US" altLang="ja-JP" dirty="0" smtClean="0"/>
              <a:t> 1 PB/year</a:t>
            </a:r>
            <a:endParaRPr kumimoji="1" lang="ja-JP" altLang="en-US" dirty="0"/>
          </a:p>
        </p:txBody>
      </p:sp>
      <p:cxnSp>
        <p:nvCxnSpPr>
          <p:cNvPr id="16" name="直線矢印コネクタ 15"/>
          <p:cNvCxnSpPr/>
          <p:nvPr/>
        </p:nvCxnSpPr>
        <p:spPr>
          <a:xfrm>
            <a:off x="4716016" y="1772816"/>
            <a:ext cx="54229" cy="28977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6228184" y="908720"/>
            <a:ext cx="2677336" cy="646331"/>
          </a:xfrm>
          <a:prstGeom prst="rect">
            <a:avLst/>
          </a:prstGeom>
          <a:solidFill>
            <a:srgbClr val="CC0000"/>
          </a:solidFill>
          <a:ln w="28575">
            <a:solidFill>
              <a:srgbClr val="CC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</a:rPr>
              <a:t>5 TB/year for International</a:t>
            </a:r>
          </a:p>
          <a:p>
            <a:r>
              <a:rPr lang="en-US" altLang="ja-JP" dirty="0" smtClean="0">
                <a:solidFill>
                  <a:schemeClr val="bg1"/>
                </a:solidFill>
              </a:rPr>
              <a:t>Data sharing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0" y="0"/>
            <a:ext cx="1835696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706090"/>
          </a:xfrm>
        </p:spPr>
        <p:txBody>
          <a:bodyPr>
            <a:normAutofit/>
          </a:bodyPr>
          <a:lstStyle/>
          <a:p>
            <a:r>
              <a:rPr lang="en-US" altLang="ja-JP" sz="3600" dirty="0" smtClean="0"/>
              <a:t>Manpower organization</a:t>
            </a:r>
            <a:endParaRPr kumimoji="1" lang="ja-JP" altLang="en-US" sz="3600" dirty="0"/>
          </a:p>
        </p:txBody>
      </p:sp>
      <p:pic>
        <p:nvPicPr>
          <p:cNvPr id="3" name="図 2" descr="KAGRA-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4" name="図 3" descr="organizationcha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669" y="1308412"/>
            <a:ext cx="9145669" cy="4175702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524328" y="1844824"/>
            <a:ext cx="1619672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No affiliation for ICRR members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499992" y="5733256"/>
            <a:ext cx="772969" cy="600164"/>
          </a:xfrm>
          <a:prstGeom prst="rect">
            <a:avLst/>
          </a:prstGeom>
          <a:solidFill>
            <a:srgbClr val="FFF9C9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100" b="1" dirty="0" err="1" smtClean="0"/>
              <a:t>DetC</a:t>
            </a:r>
            <a:r>
              <a:rPr lang="en-US" altLang="ja-JP" sz="1100" b="1" dirty="0" err="1" smtClean="0"/>
              <a:t>har</a:t>
            </a:r>
            <a:endParaRPr lang="en-US" altLang="ja-JP" sz="1100" b="1" dirty="0" smtClean="0"/>
          </a:p>
          <a:p>
            <a:r>
              <a:rPr kumimoji="1" lang="en-US" altLang="ja-JP" sz="1100" b="1" dirty="0" smtClean="0"/>
              <a:t>K </a:t>
            </a:r>
            <a:r>
              <a:rPr kumimoji="1" lang="en-US" altLang="ja-JP" sz="1100" b="1" dirty="0" err="1" smtClean="0"/>
              <a:t>Hayama</a:t>
            </a:r>
            <a:endParaRPr kumimoji="1" lang="en-US" altLang="ja-JP" sz="1100" b="1" dirty="0" smtClean="0"/>
          </a:p>
          <a:p>
            <a:r>
              <a:rPr kumimoji="1" lang="en-US" altLang="ja-JP" sz="1100" b="1" dirty="0" smtClean="0"/>
              <a:t> (NAOJ)</a:t>
            </a:r>
            <a:endParaRPr kumimoji="1" lang="ja-JP" altLang="en-US" sz="1100" b="1" dirty="0"/>
          </a:p>
        </p:txBody>
      </p:sp>
      <p:cxnSp>
        <p:nvCxnSpPr>
          <p:cNvPr id="10" name="直線コネクタ 9"/>
          <p:cNvCxnSpPr>
            <a:endCxn id="8" idx="0"/>
          </p:cNvCxnSpPr>
          <p:nvPr/>
        </p:nvCxnSpPr>
        <p:spPr>
          <a:xfrm>
            <a:off x="4860032" y="5445224"/>
            <a:ext cx="26445" cy="28803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539552" y="5661248"/>
            <a:ext cx="715260" cy="430887"/>
          </a:xfrm>
          <a:prstGeom prst="rect">
            <a:avLst/>
          </a:prstGeom>
          <a:solidFill>
            <a:srgbClr val="FFF9C9"/>
          </a:solidFill>
        </p:spPr>
        <p:txBody>
          <a:bodyPr wrap="none" rtlCol="0">
            <a:spAutoFit/>
          </a:bodyPr>
          <a:lstStyle/>
          <a:p>
            <a:r>
              <a:rPr lang="en-US" altLang="ja-JP" sz="1100" b="1" dirty="0" smtClean="0"/>
              <a:t>Safety</a:t>
            </a:r>
          </a:p>
          <a:p>
            <a:r>
              <a:rPr lang="en-US" altLang="ja-JP" sz="1100" b="1" dirty="0" smtClean="0"/>
              <a:t>N </a:t>
            </a:r>
            <a:r>
              <a:rPr lang="en-US" altLang="ja-JP" sz="1100" b="1" dirty="0" err="1" smtClean="0"/>
              <a:t>Ohishi</a:t>
            </a:r>
            <a:r>
              <a:rPr kumimoji="1" lang="en-US" altLang="ja-JP" sz="1100" b="1" dirty="0" smtClean="0"/>
              <a:t> </a:t>
            </a:r>
          </a:p>
        </p:txBody>
      </p:sp>
      <p:cxnSp>
        <p:nvCxnSpPr>
          <p:cNvPr id="13" name="直線コネクタ 12"/>
          <p:cNvCxnSpPr/>
          <p:nvPr/>
        </p:nvCxnSpPr>
        <p:spPr>
          <a:xfrm>
            <a:off x="827584" y="5445224"/>
            <a:ext cx="0" cy="21602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3491880" y="5661248"/>
            <a:ext cx="950901" cy="430887"/>
          </a:xfrm>
          <a:prstGeom prst="rect">
            <a:avLst/>
          </a:prstGeom>
          <a:solidFill>
            <a:srgbClr val="FFF9C9"/>
          </a:solidFill>
        </p:spPr>
        <p:txBody>
          <a:bodyPr wrap="none" rtlCol="0">
            <a:spAutoFit/>
          </a:bodyPr>
          <a:lstStyle/>
          <a:p>
            <a:r>
              <a:rPr lang="en-US" altLang="ja-JP" sz="1100" b="1" dirty="0" smtClean="0"/>
              <a:t>Procurement</a:t>
            </a:r>
          </a:p>
          <a:p>
            <a:r>
              <a:rPr lang="en-US" altLang="ja-JP" sz="1100" b="1" dirty="0" smtClean="0"/>
              <a:t>E. Hirose</a:t>
            </a:r>
            <a:r>
              <a:rPr kumimoji="1" lang="en-US" altLang="ja-JP" sz="1100" b="1" dirty="0" smtClean="0"/>
              <a:t> 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491880" y="6165304"/>
            <a:ext cx="793807" cy="600164"/>
          </a:xfrm>
          <a:prstGeom prst="rect">
            <a:avLst/>
          </a:prstGeom>
          <a:solidFill>
            <a:srgbClr val="FFF9C9"/>
          </a:solidFill>
        </p:spPr>
        <p:txBody>
          <a:bodyPr wrap="none" rtlCol="0">
            <a:spAutoFit/>
          </a:bodyPr>
          <a:lstStyle/>
          <a:p>
            <a:r>
              <a:rPr lang="en-US" altLang="ja-JP" sz="1100" b="1" dirty="0" smtClean="0"/>
              <a:t>Inspection</a:t>
            </a:r>
          </a:p>
          <a:p>
            <a:pPr marL="228600" indent="-228600"/>
            <a:r>
              <a:rPr lang="en-US" altLang="ja-JP" sz="1100" b="1" dirty="0" smtClean="0"/>
              <a:t>A. Ueda</a:t>
            </a:r>
          </a:p>
          <a:p>
            <a:pPr marL="228600" indent="-228600"/>
            <a:r>
              <a:rPr lang="en-US" altLang="ja-JP" sz="1100" b="1" dirty="0" smtClean="0"/>
              <a:t> (NAOJ)</a:t>
            </a:r>
            <a:r>
              <a:rPr kumimoji="1" lang="en-US" altLang="ja-JP" sz="1100" b="1" dirty="0" smtClean="0"/>
              <a:t> </a:t>
            </a:r>
          </a:p>
        </p:txBody>
      </p:sp>
      <p:cxnSp>
        <p:nvCxnSpPr>
          <p:cNvPr id="17" name="直線コネクタ 16"/>
          <p:cNvCxnSpPr/>
          <p:nvPr/>
        </p:nvCxnSpPr>
        <p:spPr>
          <a:xfrm>
            <a:off x="3419872" y="5589240"/>
            <a:ext cx="0" cy="86409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コネクタ 19"/>
          <p:cNvCxnSpPr>
            <a:endCxn id="16" idx="1"/>
          </p:cNvCxnSpPr>
          <p:nvPr/>
        </p:nvCxnSpPr>
        <p:spPr>
          <a:xfrm>
            <a:off x="3419872" y="6453336"/>
            <a:ext cx="72008" cy="1205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3419872" y="5877272"/>
            <a:ext cx="7200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3419872" y="5589240"/>
            <a:ext cx="14401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V="1">
            <a:off x="3563888" y="5445224"/>
            <a:ext cx="0" cy="14401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6588224" y="6309320"/>
            <a:ext cx="1152128" cy="4308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1100" b="1" dirty="0" smtClean="0"/>
              <a:t>     N. Kanda</a:t>
            </a:r>
          </a:p>
          <a:p>
            <a:r>
              <a:rPr kumimoji="1" lang="en-US" altLang="ja-JP" sz="1100" b="1" dirty="0" smtClean="0"/>
              <a:t>       (OCU)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812360" y="6309320"/>
            <a:ext cx="1008112" cy="4308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1100" b="1" dirty="0" smtClean="0"/>
              <a:t>H. </a:t>
            </a:r>
            <a:r>
              <a:rPr lang="en-US" altLang="ja-JP" sz="1100" b="1" dirty="0" err="1" smtClean="0"/>
              <a:t>Tagoshi</a:t>
            </a:r>
            <a:endParaRPr lang="en-US" altLang="ja-JP" sz="1100" b="1" dirty="0" smtClean="0"/>
          </a:p>
          <a:p>
            <a:r>
              <a:rPr kumimoji="1" lang="en-US" altLang="ja-JP" sz="1100" b="1" dirty="0" smtClean="0"/>
              <a:t>     (OU)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588224" y="5877272"/>
            <a:ext cx="1152128" cy="461665"/>
          </a:xfrm>
          <a:prstGeom prst="rect">
            <a:avLst/>
          </a:prstGeom>
          <a:solidFill>
            <a:srgbClr val="FFCC99"/>
          </a:solidFill>
        </p:spPr>
        <p:txBody>
          <a:bodyPr wrap="square" rtlCol="0">
            <a:spAutoFit/>
          </a:bodyPr>
          <a:lstStyle/>
          <a:p>
            <a:r>
              <a:rPr lang="en-US" altLang="ja-JP" sz="1200" dirty="0" smtClean="0"/>
              <a:t>       </a:t>
            </a:r>
            <a:r>
              <a:rPr lang="en-US" altLang="ja-JP" sz="1200" b="1" dirty="0" smtClean="0"/>
              <a:t>Data </a:t>
            </a:r>
          </a:p>
          <a:p>
            <a:r>
              <a:rPr lang="en-US" altLang="ja-JP" sz="1200" b="1" dirty="0" smtClean="0"/>
              <a:t>Management</a:t>
            </a:r>
            <a:endParaRPr kumimoji="1" lang="ja-JP" altLang="en-US" sz="1200" b="1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812360" y="5877272"/>
            <a:ext cx="1040028" cy="461665"/>
          </a:xfrm>
          <a:prstGeom prst="rect">
            <a:avLst/>
          </a:prstGeom>
          <a:solidFill>
            <a:srgbClr val="FFCC99"/>
          </a:solidFill>
        </p:spPr>
        <p:txBody>
          <a:bodyPr wrap="none" rtlCol="0">
            <a:spAutoFit/>
          </a:bodyPr>
          <a:lstStyle/>
          <a:p>
            <a:r>
              <a:rPr lang="en-US" altLang="ja-JP" sz="1200" b="1" dirty="0" smtClean="0"/>
              <a:t>Data Analysis</a:t>
            </a:r>
          </a:p>
          <a:p>
            <a:endParaRPr kumimoji="1" lang="ja-JP" altLang="en-US" sz="1200" b="1" dirty="0"/>
          </a:p>
        </p:txBody>
      </p:sp>
      <p:cxnSp>
        <p:nvCxnSpPr>
          <p:cNvPr id="37" name="直線コネクタ 36"/>
          <p:cNvCxnSpPr>
            <a:stCxn id="32" idx="0"/>
          </p:cNvCxnSpPr>
          <p:nvPr/>
        </p:nvCxnSpPr>
        <p:spPr>
          <a:xfrm flipV="1">
            <a:off x="7164288" y="5661248"/>
            <a:ext cx="0" cy="21602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V="1">
            <a:off x="8316416" y="5661248"/>
            <a:ext cx="0" cy="21602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6948264" y="5661248"/>
            <a:ext cx="16561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左右矢印 42"/>
          <p:cNvSpPr/>
          <p:nvPr/>
        </p:nvSpPr>
        <p:spPr>
          <a:xfrm rot="17562209">
            <a:off x="7781710" y="5333064"/>
            <a:ext cx="415521" cy="210130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5" name="直線コネクタ 44"/>
          <p:cNvCxnSpPr/>
          <p:nvPr/>
        </p:nvCxnSpPr>
        <p:spPr>
          <a:xfrm flipH="1">
            <a:off x="7812360" y="4653136"/>
            <a:ext cx="504056" cy="792088"/>
          </a:xfrm>
          <a:prstGeom prst="line">
            <a:avLst/>
          </a:prstGeom>
          <a:ln w="28575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>
            <a:off x="7812360" y="4653136"/>
            <a:ext cx="504056" cy="720080"/>
          </a:xfrm>
          <a:prstGeom prst="line">
            <a:avLst/>
          </a:prstGeom>
          <a:ln w="28575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/>
          <p:cNvSpPr txBox="1"/>
          <p:nvPr/>
        </p:nvSpPr>
        <p:spPr>
          <a:xfrm>
            <a:off x="4211960" y="3717032"/>
            <a:ext cx="966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 smtClean="0"/>
              <a:t>Y. Saito (KEK)</a:t>
            </a:r>
            <a:endParaRPr kumimoji="1" lang="ja-JP" altLang="en-US" sz="11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 descr="tunel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23512" cy="6858000"/>
          </a:xfrm>
          <a:prstGeom prst="rect">
            <a:avLst/>
          </a:prstGeom>
        </p:spPr>
      </p:pic>
      <p:sp>
        <p:nvSpPr>
          <p:cNvPr id="27" name="角丸四角形 26"/>
          <p:cNvSpPr/>
          <p:nvPr/>
        </p:nvSpPr>
        <p:spPr>
          <a:xfrm>
            <a:off x="1979712" y="4581128"/>
            <a:ext cx="1656184" cy="172819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角丸四角形 25"/>
          <p:cNvSpPr/>
          <p:nvPr/>
        </p:nvSpPr>
        <p:spPr>
          <a:xfrm>
            <a:off x="5652120" y="4437112"/>
            <a:ext cx="1944216" cy="201622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角丸四角形 24"/>
          <p:cNvSpPr/>
          <p:nvPr/>
        </p:nvSpPr>
        <p:spPr>
          <a:xfrm>
            <a:off x="2267744" y="620688"/>
            <a:ext cx="4608512" cy="32403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252520" cy="706090"/>
          </a:xfrm>
        </p:spPr>
        <p:txBody>
          <a:bodyPr>
            <a:noAutofit/>
          </a:bodyPr>
          <a:lstStyle/>
          <a:p>
            <a:r>
              <a:rPr lang="en-US" altLang="ja-JP" sz="3200" dirty="0" smtClean="0">
                <a:solidFill>
                  <a:schemeClr val="bg1"/>
                </a:solidFill>
              </a:rPr>
              <a:t>Collaboration with Overseas Universities</a:t>
            </a:r>
            <a:endParaRPr kumimoji="1" lang="ja-JP" altLang="en-US" sz="3200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483768" y="692696"/>
            <a:ext cx="4234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Core research center in Asia &amp; Oceania</a:t>
            </a:r>
            <a:endParaRPr kumimoji="1" lang="ja-JP" altLang="en-US" sz="20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419872" y="2420888"/>
            <a:ext cx="2219454" cy="135421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Japan: KAGRA</a:t>
            </a:r>
          </a:p>
          <a:p>
            <a:endParaRPr lang="en-US" altLang="ja-JP" dirty="0" smtClean="0"/>
          </a:p>
          <a:p>
            <a:r>
              <a:rPr kumimoji="1" lang="en-US" altLang="ja-JP" dirty="0" smtClean="0"/>
              <a:t> ICRR, UT</a:t>
            </a:r>
            <a:endParaRPr lang="en-US" altLang="ja-JP" dirty="0" smtClean="0"/>
          </a:p>
          <a:p>
            <a:r>
              <a:rPr kumimoji="1" lang="en-US" altLang="ja-JP" dirty="0" smtClean="0"/>
              <a:t>KEK, NAOJ etc.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059832" y="1268760"/>
            <a:ext cx="288032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UWA,</a:t>
            </a:r>
            <a:r>
              <a:rPr lang="en-US" altLang="ja-JP" dirty="0" smtClean="0"/>
              <a:t> Korea U, Beijing N U, </a:t>
            </a:r>
          </a:p>
          <a:p>
            <a:r>
              <a:rPr lang="en-US" altLang="ja-JP" dirty="0" err="1" smtClean="0"/>
              <a:t>Tsing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Hua</a:t>
            </a:r>
            <a:r>
              <a:rPr lang="en-US" altLang="ja-JP" dirty="0" smtClean="0"/>
              <a:t> U, </a:t>
            </a:r>
            <a:r>
              <a:rPr lang="en-US" altLang="ja-JP" dirty="0" err="1" smtClean="0"/>
              <a:t>Inje</a:t>
            </a:r>
            <a:r>
              <a:rPr lang="en-US" altLang="ja-JP" dirty="0" smtClean="0"/>
              <a:t> U, </a:t>
            </a:r>
          </a:p>
          <a:p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652120" y="4437112"/>
            <a:ext cx="1962525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Europe: ET</a:t>
            </a:r>
          </a:p>
          <a:p>
            <a:r>
              <a:rPr lang="en-US" altLang="ja-JP" dirty="0" smtClean="0"/>
              <a:t>&amp; Virgo (EGO)</a:t>
            </a:r>
          </a:p>
          <a:p>
            <a:r>
              <a:rPr kumimoji="1" lang="en-US" altLang="ja-JP" dirty="0" smtClean="0"/>
              <a:t>MPI, Glasgow, FSU,</a:t>
            </a:r>
          </a:p>
          <a:p>
            <a:r>
              <a:rPr lang="en-US" altLang="ja-JP" dirty="0" smtClean="0"/>
              <a:t>Rome U, NIKHEF, </a:t>
            </a:r>
          </a:p>
          <a:p>
            <a:r>
              <a:rPr lang="en-US" altLang="ja-JP" dirty="0" err="1" smtClean="0"/>
              <a:t>Sannio</a:t>
            </a:r>
            <a:r>
              <a:rPr lang="en-US" altLang="ja-JP" dirty="0" smtClean="0"/>
              <a:t> U</a:t>
            </a:r>
          </a:p>
          <a:p>
            <a:r>
              <a:rPr kumimoji="1" lang="en-US" altLang="ja-JP" dirty="0" smtClean="0"/>
              <a:t>etc.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979712" y="4581128"/>
            <a:ext cx="18722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USA: LIGO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Caltech, MIT,</a:t>
            </a:r>
          </a:p>
          <a:p>
            <a:r>
              <a:rPr lang="en-US" altLang="ja-JP" dirty="0" smtClean="0"/>
              <a:t>LSU, UF,</a:t>
            </a:r>
          </a:p>
          <a:p>
            <a:r>
              <a:rPr lang="en-US" altLang="ja-JP" dirty="0" smtClean="0"/>
              <a:t>Etc.</a:t>
            </a:r>
          </a:p>
        </p:txBody>
      </p:sp>
      <p:sp>
        <p:nvSpPr>
          <p:cNvPr id="17" name="上下矢印 16"/>
          <p:cNvSpPr/>
          <p:nvPr/>
        </p:nvSpPr>
        <p:spPr>
          <a:xfrm rot="1790084">
            <a:off x="3491880" y="3861048"/>
            <a:ext cx="360040" cy="720080"/>
          </a:xfrm>
          <a:prstGeom prst="upDownArrow">
            <a:avLst/>
          </a:prstGeom>
          <a:solidFill>
            <a:schemeClr val="bg1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796136" y="3789040"/>
            <a:ext cx="3011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R&amp;D for 3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rd</a:t>
            </a:r>
            <a:r>
              <a:rPr lang="en-US" altLang="ja-JP" sz="2000" dirty="0" smtClean="0">
                <a:solidFill>
                  <a:schemeClr val="bg1"/>
                </a:solidFill>
              </a:rPr>
              <a:t> gen. technique 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83568" y="3933056"/>
            <a:ext cx="2852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chemeClr val="bg1"/>
                </a:solidFill>
              </a:rPr>
              <a:t>R&amp;D for 2</a:t>
            </a:r>
            <a:r>
              <a:rPr kumimoji="1" lang="en-US" altLang="ja-JP" sz="2000" baseline="30000" dirty="0" smtClean="0">
                <a:solidFill>
                  <a:schemeClr val="bg1"/>
                </a:solidFill>
              </a:rPr>
              <a:t>nd</a:t>
            </a:r>
            <a:r>
              <a:rPr kumimoji="1" lang="en-US" altLang="ja-JP" sz="2000" dirty="0" smtClean="0">
                <a:solidFill>
                  <a:schemeClr val="bg1"/>
                </a:solidFill>
              </a:rPr>
              <a:t> gen. Detector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1" name="上矢印 20"/>
          <p:cNvSpPr/>
          <p:nvPr/>
        </p:nvSpPr>
        <p:spPr>
          <a:xfrm>
            <a:off x="3635896" y="2204864"/>
            <a:ext cx="288032" cy="216024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上矢印 21"/>
          <p:cNvSpPr/>
          <p:nvPr/>
        </p:nvSpPr>
        <p:spPr>
          <a:xfrm rot="10800000">
            <a:off x="5076056" y="2204864"/>
            <a:ext cx="288032" cy="216024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364088" y="1916832"/>
            <a:ext cx="1500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Collaboration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0" y="6021288"/>
            <a:ext cx="1835696" cy="8367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475656" y="2060848"/>
            <a:ext cx="1939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</a:rPr>
              <a:t>Exchan</a:t>
            </a:r>
            <a:r>
              <a:rPr kumimoji="1" lang="en-US" altLang="ja-JP" dirty="0" smtClean="0"/>
              <a:t>ge of young</a:t>
            </a:r>
          </a:p>
          <a:p>
            <a:r>
              <a:rPr kumimoji="1" lang="en-US" altLang="ja-JP" dirty="0" smtClean="0"/>
              <a:t> </a:t>
            </a:r>
            <a:r>
              <a:rPr kumimoji="1" lang="en-US" altLang="ja-JP" dirty="0" smtClean="0">
                <a:solidFill>
                  <a:schemeClr val="bg1"/>
                </a:solidFill>
              </a:rPr>
              <a:t>resear</a:t>
            </a:r>
            <a:r>
              <a:rPr kumimoji="1" lang="en-US" altLang="ja-JP" dirty="0" smtClean="0"/>
              <a:t>cher</a:t>
            </a:r>
            <a:endParaRPr kumimoji="1" lang="ja-JP" altLang="en-US" dirty="0"/>
          </a:p>
        </p:txBody>
      </p:sp>
      <p:pic>
        <p:nvPicPr>
          <p:cNvPr id="4" name="図 3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21288"/>
            <a:ext cx="1834718" cy="836712"/>
          </a:xfrm>
          <a:prstGeom prst="rect">
            <a:avLst/>
          </a:prstGeom>
          <a:ln>
            <a:noFill/>
          </a:ln>
          <a:effectLst/>
        </p:spPr>
      </p:pic>
      <p:sp>
        <p:nvSpPr>
          <p:cNvPr id="30" name="上下矢印 29"/>
          <p:cNvSpPr/>
          <p:nvPr/>
        </p:nvSpPr>
        <p:spPr>
          <a:xfrm rot="19526821">
            <a:off x="5389877" y="3828453"/>
            <a:ext cx="360040" cy="710763"/>
          </a:xfrm>
          <a:prstGeom prst="upDownArrow">
            <a:avLst/>
          </a:prstGeom>
          <a:solidFill>
            <a:schemeClr val="bg1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tunel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187624" y="0"/>
            <a:ext cx="6419056" cy="908720"/>
          </a:xfrm>
        </p:spPr>
        <p:txBody>
          <a:bodyPr>
            <a:normAutofit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</a:rPr>
              <a:t>Summary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457200" y="1124744"/>
            <a:ext cx="8507288" cy="5001419"/>
          </a:xfrm>
        </p:spPr>
        <p:txBody>
          <a:bodyPr/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Two and a half year have passed since project start.</a:t>
            </a:r>
          </a:p>
          <a:p>
            <a:r>
              <a:rPr lang="en-US" altLang="ja-JP" dirty="0" smtClean="0">
                <a:solidFill>
                  <a:schemeClr val="bg1"/>
                </a:solidFill>
              </a:rPr>
              <a:t>Construction is underway as scheduled.</a:t>
            </a:r>
          </a:p>
          <a:p>
            <a:r>
              <a:rPr lang="en-US" altLang="ja-JP" dirty="0" smtClean="0">
                <a:solidFill>
                  <a:schemeClr val="bg1"/>
                </a:solidFill>
              </a:rPr>
              <a:t>KAGRA plans operation in 2015 with modest sensitivity.</a:t>
            </a:r>
          </a:p>
          <a:p>
            <a:r>
              <a:rPr lang="en-US" altLang="ja-JP" dirty="0" smtClean="0">
                <a:solidFill>
                  <a:schemeClr val="bg1"/>
                </a:solidFill>
              </a:rPr>
              <a:t> Observation in world wide network starts in 2017.</a:t>
            </a:r>
          </a:p>
          <a:p>
            <a:r>
              <a:rPr lang="en-US" altLang="ja-JP" dirty="0" smtClean="0">
                <a:solidFill>
                  <a:schemeClr val="bg1"/>
                </a:solidFill>
              </a:rPr>
              <a:t>Thanks for strong supports by LSC &amp; Virgo collaborations.</a:t>
            </a:r>
          </a:p>
          <a:p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0" y="0"/>
            <a:ext cx="1835696" cy="8367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KAGR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34718" cy="836712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1034</Words>
  <Application>Microsoft Office PowerPoint</Application>
  <PresentationFormat>On-screen Show (4:3)</PresentationFormat>
  <Paragraphs>299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テーマ</vt:lpstr>
      <vt:lpstr>Status of KAGRA</vt:lpstr>
      <vt:lpstr>Overview</vt:lpstr>
      <vt:lpstr>Scientific Objective</vt:lpstr>
      <vt:lpstr>Detectors in the world</vt:lpstr>
      <vt:lpstr>Interferometer configuration</vt:lpstr>
      <vt:lpstr>Ultimate design sensitivity of KAGRA</vt:lpstr>
      <vt:lpstr>World sensitivities</vt:lpstr>
      <vt:lpstr>Coalescence events</vt:lpstr>
      <vt:lpstr>Burst waves</vt:lpstr>
      <vt:lpstr>Continuous waves</vt:lpstr>
      <vt:lpstr>Planned schedule of KAGRA</vt:lpstr>
      <vt:lpstr>Location and Tunnel Design</vt:lpstr>
      <vt:lpstr>Tunnel Design</vt:lpstr>
      <vt:lpstr>Tunnel Design</vt:lpstr>
      <vt:lpstr>Tunnel construction status</vt:lpstr>
      <vt:lpstr>Vacuum System</vt:lpstr>
      <vt:lpstr>Slide 17</vt:lpstr>
      <vt:lpstr>Vacuum System</vt:lpstr>
      <vt:lpstr>Vibration Isolation</vt:lpstr>
      <vt:lpstr>IP-prototype test by DGS</vt:lpstr>
      <vt:lpstr>Cryogenic system &amp; Suspension</vt:lpstr>
      <vt:lpstr>Mirrors Subsystem  </vt:lpstr>
      <vt:lpstr>Main Interferometer Control</vt:lpstr>
      <vt:lpstr>Input/Output Subsystem</vt:lpstr>
      <vt:lpstr>Digital Subsystem</vt:lpstr>
      <vt:lpstr>Data Taking &amp; Analysis</vt:lpstr>
      <vt:lpstr>Manpower organization</vt:lpstr>
      <vt:lpstr>Collaboration with Overseas Universities</vt:lpstr>
      <vt:lpstr>Summary</vt:lpstr>
    </vt:vector>
  </TitlesOfParts>
  <Company>ICRR, UT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KAGRA</dc:title>
  <dc:creator>Kuroda Kazuaki</dc:creator>
  <cp:lastModifiedBy>Marta Budroni</cp:lastModifiedBy>
  <cp:revision>24</cp:revision>
  <dcterms:created xsi:type="dcterms:W3CDTF">2012-11-27T05:50:09Z</dcterms:created>
  <dcterms:modified xsi:type="dcterms:W3CDTF">2012-12-19T10:23:42Z</dcterms:modified>
</cp:coreProperties>
</file>