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65" r:id="rId16"/>
    <p:sldId id="272" r:id="rId17"/>
    <p:sldId id="274" r:id="rId18"/>
    <p:sldId id="275" r:id="rId19"/>
    <p:sldId id="276" r:id="rId20"/>
    <p:sldId id="277" r:id="rId21"/>
    <p:sldId id="278" r:id="rId22"/>
    <p:sldId id="279" r:id="rId23"/>
    <p:sldId id="281" r:id="rId24"/>
    <p:sldId id="282"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6" autoAdjust="0"/>
    <p:restoredTop sz="94660"/>
  </p:normalViewPr>
  <p:slideViewPr>
    <p:cSldViewPr snapToGrid="0">
      <p:cViewPr varScale="1">
        <p:scale>
          <a:sx n="86" d="100"/>
          <a:sy n="86" d="100"/>
        </p:scale>
        <p:origin x="657"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Michele\Virgo\Computing\LCGaccountingMay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Michele\INFN\CSN2\Calcolo\Calcolo_CSN2_20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Michele\INFN\CSN2\Calcolo\Calcolo_CSN2_2018.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926885301580844E-2"/>
          <c:y val="8.9585679744794339E-2"/>
          <c:w val="0.84805626619922825"/>
          <c:h val="0.79281513318846353"/>
        </c:manualLayout>
      </c:layout>
      <c:ofPieChart>
        <c:ofPieType val="pie"/>
        <c:varyColors val="1"/>
        <c:ser>
          <c:idx val="0"/>
          <c:order val="0"/>
          <c:tx>
            <c:v>CPU hours (52 weeks)</c:v>
          </c:tx>
          <c:explosion val="16"/>
          <c:dPt>
            <c:idx val="0"/>
            <c:bubble3D val="0"/>
            <c:explosion val="17"/>
            <c:spPr>
              <a:solidFill>
                <a:schemeClr val="accent1"/>
              </a:solidFill>
              <a:ln w="19050">
                <a:solidFill>
                  <a:schemeClr val="lt1"/>
                </a:solidFill>
              </a:ln>
              <a:effectLst/>
            </c:spPr>
            <c:extLst>
              <c:ext xmlns:c16="http://schemas.microsoft.com/office/drawing/2014/chart" uri="{C3380CC4-5D6E-409C-BE32-E72D297353CC}">
                <c16:uniqueId val="{00000001-A359-46F2-86E2-A0A2711CBC7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359-46F2-86E2-A0A2711CBC7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359-46F2-86E2-A0A2711CBC7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359-46F2-86E2-A0A2711CBC7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359-46F2-86E2-A0A2711CBC7A}"/>
              </c:ext>
            </c:extLst>
          </c:dPt>
          <c:dPt>
            <c:idx val="5"/>
            <c:bubble3D val="0"/>
            <c:explosion val="0"/>
            <c:spPr>
              <a:solidFill>
                <a:schemeClr val="accent6"/>
              </a:solidFill>
              <a:ln w="19050">
                <a:solidFill>
                  <a:schemeClr val="lt1"/>
                </a:solidFill>
              </a:ln>
              <a:effectLst/>
            </c:spPr>
            <c:extLst>
              <c:ext xmlns:c16="http://schemas.microsoft.com/office/drawing/2014/chart" uri="{C3380CC4-5D6E-409C-BE32-E72D297353CC}">
                <c16:uniqueId val="{0000000B-A359-46F2-86E2-A0A2711CBC7A}"/>
              </c:ext>
            </c:extLst>
          </c:dPt>
          <c:dPt>
            <c:idx val="6"/>
            <c:bubble3D val="0"/>
            <c:explosion val="4"/>
            <c:spPr>
              <a:solidFill>
                <a:schemeClr val="accent1">
                  <a:lumMod val="60000"/>
                </a:schemeClr>
              </a:solidFill>
              <a:ln w="19050">
                <a:solidFill>
                  <a:schemeClr val="lt1"/>
                </a:solidFill>
              </a:ln>
              <a:effectLst/>
            </c:spPr>
            <c:extLst>
              <c:ext xmlns:c16="http://schemas.microsoft.com/office/drawing/2014/chart" uri="{C3380CC4-5D6E-409C-BE32-E72D297353CC}">
                <c16:uniqueId val="{0000000D-A359-46F2-86E2-A0A2711CBC7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359-46F2-86E2-A0A2711CBC7A}"/>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A359-46F2-86E2-A0A2711CBC7A}"/>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A359-46F2-86E2-A0A2711CBC7A}"/>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A359-46F2-86E2-A0A2711CBC7A}"/>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A359-46F2-86E2-A0A2711CBC7A}"/>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A359-46F2-86E2-A0A2711CBC7A}"/>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A359-46F2-86E2-A0A2711CBC7A}"/>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A359-46F2-86E2-A0A2711CBC7A}"/>
              </c:ext>
            </c:extLst>
          </c:dPt>
          <c:dLbls>
            <c:spPr>
              <a:solidFill>
                <a:sysClr val="window" lastClr="FFFFFF"/>
              </a:solidFill>
              <a:ln>
                <a:solidFill>
                  <a:sysClr val="windowText" lastClr="000000">
                    <a:lumMod val="50000"/>
                    <a:lumOff val="50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Elaborato!$A$2:$A$15</c:f>
              <c:strCache>
                <c:ptCount val="14"/>
                <c:pt idx="0">
                  <c:v>VIRGO.CNAF</c:v>
                </c:pt>
                <c:pt idx="1">
                  <c:v>VIRGO.CCIN2P3</c:v>
                </c:pt>
                <c:pt idx="2">
                  <c:v>VIRGO.NL</c:v>
                </c:pt>
                <c:pt idx="3">
                  <c:v>VIRGO.POLGRAV</c:v>
                </c:pt>
                <c:pt idx="4">
                  <c:v>VIRGO.OSG</c:v>
                </c:pt>
                <c:pt idx="5">
                  <c:v>LIGO-CIT</c:v>
                </c:pt>
                <c:pt idx="6">
                  <c:v>ATLAS-AEI</c:v>
                </c:pt>
                <c:pt idx="7">
                  <c:v>SUGAR-SU</c:v>
                </c:pt>
                <c:pt idx="8">
                  <c:v>NEMO-UWM</c:v>
                </c:pt>
                <c:pt idx="9">
                  <c:v>IUCAA</c:v>
                </c:pt>
                <c:pt idx="10">
                  <c:v>LIGO-LHO</c:v>
                </c:pt>
                <c:pt idx="11">
                  <c:v>LIGO-LLO</c:v>
                </c:pt>
                <c:pt idx="12">
                  <c:v>ARCCA-CDF</c:v>
                </c:pt>
                <c:pt idx="13">
                  <c:v>LIGO.OSG</c:v>
                </c:pt>
              </c:strCache>
            </c:strRef>
          </c:cat>
          <c:val>
            <c:numRef>
              <c:f>Elaborato!$C$2:$C$15</c:f>
              <c:numCache>
                <c:formatCode>0.00E+00</c:formatCode>
                <c:ptCount val="14"/>
                <c:pt idx="0">
                  <c:v>8600000</c:v>
                </c:pt>
                <c:pt idx="1">
                  <c:v>148000</c:v>
                </c:pt>
                <c:pt idx="2">
                  <c:v>3200000</c:v>
                </c:pt>
                <c:pt idx="3">
                  <c:v>19000</c:v>
                </c:pt>
                <c:pt idx="4">
                  <c:v>1893138</c:v>
                </c:pt>
                <c:pt idx="5" formatCode="General">
                  <c:v>52180602</c:v>
                </c:pt>
                <c:pt idx="6" formatCode="General">
                  <c:v>115083019</c:v>
                </c:pt>
                <c:pt idx="7" formatCode="General">
                  <c:v>1832937</c:v>
                </c:pt>
                <c:pt idx="8" formatCode="General">
                  <c:v>11037375</c:v>
                </c:pt>
                <c:pt idx="9" formatCode="General">
                  <c:v>4255639</c:v>
                </c:pt>
                <c:pt idx="10" formatCode="General">
                  <c:v>7398949</c:v>
                </c:pt>
                <c:pt idx="11" formatCode="General">
                  <c:v>4251426</c:v>
                </c:pt>
                <c:pt idx="12" formatCode="General">
                  <c:v>7714135</c:v>
                </c:pt>
                <c:pt idx="13">
                  <c:v>6863439</c:v>
                </c:pt>
              </c:numCache>
            </c:numRef>
          </c:val>
          <c:extLst>
            <c:ext xmlns:c16="http://schemas.microsoft.com/office/drawing/2014/chart" uri="{C3380CC4-5D6E-409C-BE32-E72D297353CC}">
              <c16:uniqueId val="{0000001E-A359-46F2-86E2-A0A2711CBC7A}"/>
            </c:ext>
          </c:extLst>
        </c:ser>
        <c:dLbls>
          <c:showLegendKey val="0"/>
          <c:showVal val="1"/>
          <c:showCatName val="0"/>
          <c:showSerName val="0"/>
          <c:showPercent val="0"/>
          <c:showBubbleSize val="0"/>
          <c:showLeaderLines val="0"/>
        </c:dLbls>
        <c:gapWidth val="100"/>
        <c:splitType val="cust"/>
        <c:custSplit>
          <c:secondPiePt val="0"/>
          <c:secondPiePt val="1"/>
          <c:secondPiePt val="2"/>
          <c:secondPiePt val="3"/>
          <c:secondPiePt val="4"/>
        </c:custSplit>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Pledges [HS06]</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Foglio1!$B$1</c:f>
              <c:strCache>
                <c:ptCount val="1"/>
                <c:pt idx="0">
                  <c:v>HS06</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819-4FC2-8C2B-02811C8B18D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819-4FC2-8C2B-02811C8B18D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819-4FC2-8C2B-02811C8B18D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819-4FC2-8C2B-02811C8B18D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819-4FC2-8C2B-02811C8B18D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819-4FC2-8C2B-02811C8B18D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Foglio1!$A$2:$A$7</c:f>
              <c:strCache>
                <c:ptCount val="6"/>
                <c:pt idx="0">
                  <c:v>Virgo</c:v>
                </c:pt>
                <c:pt idx="1">
                  <c:v>AMS2</c:v>
                </c:pt>
                <c:pt idx="2">
                  <c:v>DAMPE</c:v>
                </c:pt>
                <c:pt idx="3">
                  <c:v>CTA</c:v>
                </c:pt>
                <c:pt idx="4">
                  <c:v>Darkside</c:v>
                </c:pt>
                <c:pt idx="5">
                  <c:v>restCSN2</c:v>
                </c:pt>
              </c:strCache>
            </c:strRef>
          </c:cat>
          <c:val>
            <c:numRef>
              <c:f>Foglio1!$B$2:$B$7</c:f>
              <c:numCache>
                <c:formatCode>0</c:formatCode>
                <c:ptCount val="6"/>
                <c:pt idx="0" formatCode="General">
                  <c:v>30000</c:v>
                </c:pt>
                <c:pt idx="1">
                  <c:v>15800</c:v>
                </c:pt>
                <c:pt idx="2">
                  <c:v>7167</c:v>
                </c:pt>
                <c:pt idx="3">
                  <c:v>4000</c:v>
                </c:pt>
                <c:pt idx="4">
                  <c:v>4000</c:v>
                </c:pt>
                <c:pt idx="5">
                  <c:v>17343</c:v>
                </c:pt>
              </c:numCache>
            </c:numRef>
          </c:val>
          <c:extLst>
            <c:ext xmlns:c16="http://schemas.microsoft.com/office/drawing/2014/chart" uri="{C3380CC4-5D6E-409C-BE32-E72D297353CC}">
              <c16:uniqueId val="{0000000C-1819-4FC2-8C2B-02811C8B18D5}"/>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HS06</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1879988085873365E-2"/>
          <c:y val="8.0085219216249795E-2"/>
          <c:w val="0.81003719345944991"/>
          <c:h val="0.86982477389466983"/>
        </c:manualLayout>
      </c:layout>
      <c:barChart>
        <c:barDir val="col"/>
        <c:grouping val="stacked"/>
        <c:varyColors val="0"/>
        <c:ser>
          <c:idx val="0"/>
          <c:order val="0"/>
          <c:tx>
            <c:strRef>
              <c:f>ProiezioniVirgo!$A$14</c:f>
              <c:strCache>
                <c:ptCount val="1"/>
                <c:pt idx="0">
                  <c:v>Data taking</c:v>
                </c:pt>
              </c:strCache>
            </c:strRef>
          </c:tx>
          <c:spPr>
            <a:solidFill>
              <a:schemeClr val="accent1"/>
            </a:solidFill>
            <a:ln>
              <a:noFill/>
            </a:ln>
            <a:effectLst/>
          </c:spPr>
          <c:invertIfNegative val="0"/>
          <c:cat>
            <c:numRef>
              <c:f>ProiezioniVirgo!$B$13:$I$13</c:f>
              <c:numCache>
                <c:formatCode>General</c:formatCode>
                <c:ptCount val="8"/>
                <c:pt idx="0">
                  <c:v>2019</c:v>
                </c:pt>
                <c:pt idx="1">
                  <c:v>2020</c:v>
                </c:pt>
                <c:pt idx="2">
                  <c:v>2021</c:v>
                </c:pt>
                <c:pt idx="3">
                  <c:v>2022</c:v>
                </c:pt>
                <c:pt idx="4">
                  <c:v>2023</c:v>
                </c:pt>
                <c:pt idx="5">
                  <c:v>2024</c:v>
                </c:pt>
                <c:pt idx="6">
                  <c:v>2025</c:v>
                </c:pt>
                <c:pt idx="7">
                  <c:v>2026</c:v>
                </c:pt>
              </c:numCache>
            </c:numRef>
          </c:cat>
          <c:val>
            <c:numRef>
              <c:f>ProiezioniVirgo!$B$14:$I$14</c:f>
              <c:numCache>
                <c:formatCode>0</c:formatCode>
                <c:ptCount val="8"/>
                <c:pt idx="0">
                  <c:v>1000</c:v>
                </c:pt>
                <c:pt idx="1">
                  <c:v>1000</c:v>
                </c:pt>
                <c:pt idx="2">
                  <c:v>1200</c:v>
                </c:pt>
                <c:pt idx="3">
                  <c:v>1200</c:v>
                </c:pt>
                <c:pt idx="4">
                  <c:v>1400</c:v>
                </c:pt>
                <c:pt idx="5">
                  <c:v>1400</c:v>
                </c:pt>
                <c:pt idx="6">
                  <c:v>1600</c:v>
                </c:pt>
                <c:pt idx="7">
                  <c:v>1600</c:v>
                </c:pt>
              </c:numCache>
            </c:numRef>
          </c:val>
          <c:extLst>
            <c:ext xmlns:c16="http://schemas.microsoft.com/office/drawing/2014/chart" uri="{C3380CC4-5D6E-409C-BE32-E72D297353CC}">
              <c16:uniqueId val="{00000000-9C6C-4E13-A2CF-8BED2150B5A3}"/>
            </c:ext>
          </c:extLst>
        </c:ser>
        <c:ser>
          <c:idx val="1"/>
          <c:order val="1"/>
          <c:tx>
            <c:strRef>
              <c:f>ProiezioniVirgo!$A$15</c:f>
              <c:strCache>
                <c:ptCount val="1"/>
                <c:pt idx="0">
                  <c:v>GRB</c:v>
                </c:pt>
              </c:strCache>
            </c:strRef>
          </c:tx>
          <c:spPr>
            <a:solidFill>
              <a:schemeClr val="accent2"/>
            </a:solidFill>
            <a:ln>
              <a:noFill/>
            </a:ln>
            <a:effectLst/>
          </c:spPr>
          <c:invertIfNegative val="0"/>
          <c:cat>
            <c:numRef>
              <c:f>ProiezioniVirgo!$B$13:$I$13</c:f>
              <c:numCache>
                <c:formatCode>General</c:formatCode>
                <c:ptCount val="8"/>
                <c:pt idx="0">
                  <c:v>2019</c:v>
                </c:pt>
                <c:pt idx="1">
                  <c:v>2020</c:v>
                </c:pt>
                <c:pt idx="2">
                  <c:v>2021</c:v>
                </c:pt>
                <c:pt idx="3">
                  <c:v>2022</c:v>
                </c:pt>
                <c:pt idx="4">
                  <c:v>2023</c:v>
                </c:pt>
                <c:pt idx="5">
                  <c:v>2024</c:v>
                </c:pt>
                <c:pt idx="6">
                  <c:v>2025</c:v>
                </c:pt>
                <c:pt idx="7">
                  <c:v>2026</c:v>
                </c:pt>
              </c:numCache>
            </c:numRef>
          </c:cat>
          <c:val>
            <c:numRef>
              <c:f>ProiezioniVirgo!$B$15:$I$15</c:f>
              <c:numCache>
                <c:formatCode>0</c:formatCode>
                <c:ptCount val="8"/>
                <c:pt idx="0">
                  <c:v>4494.8630136986303</c:v>
                </c:pt>
                <c:pt idx="1">
                  <c:v>17979.452054794521</c:v>
                </c:pt>
                <c:pt idx="2">
                  <c:v>28767.123287671235</c:v>
                </c:pt>
                <c:pt idx="3">
                  <c:v>28767.123287671235</c:v>
                </c:pt>
                <c:pt idx="4">
                  <c:v>28767.123287671235</c:v>
                </c:pt>
                <c:pt idx="5">
                  <c:v>57534.246575342469</c:v>
                </c:pt>
                <c:pt idx="6">
                  <c:v>115068.49315068494</c:v>
                </c:pt>
                <c:pt idx="7">
                  <c:v>115068.49315068494</c:v>
                </c:pt>
              </c:numCache>
            </c:numRef>
          </c:val>
          <c:extLst>
            <c:ext xmlns:c16="http://schemas.microsoft.com/office/drawing/2014/chart" uri="{C3380CC4-5D6E-409C-BE32-E72D297353CC}">
              <c16:uniqueId val="{00000001-9C6C-4E13-A2CF-8BED2150B5A3}"/>
            </c:ext>
          </c:extLst>
        </c:ser>
        <c:ser>
          <c:idx val="2"/>
          <c:order val="2"/>
          <c:tx>
            <c:strRef>
              <c:f>ProiezioniVirgo!$A$16</c:f>
              <c:strCache>
                <c:ptCount val="1"/>
                <c:pt idx="0">
                  <c:v>CW</c:v>
                </c:pt>
              </c:strCache>
            </c:strRef>
          </c:tx>
          <c:spPr>
            <a:solidFill>
              <a:schemeClr val="accent3"/>
            </a:solidFill>
            <a:ln>
              <a:noFill/>
            </a:ln>
            <a:effectLst/>
          </c:spPr>
          <c:invertIfNegative val="0"/>
          <c:cat>
            <c:numRef>
              <c:f>ProiezioniVirgo!$B$13:$I$13</c:f>
              <c:numCache>
                <c:formatCode>General</c:formatCode>
                <c:ptCount val="8"/>
                <c:pt idx="0">
                  <c:v>2019</c:v>
                </c:pt>
                <c:pt idx="1">
                  <c:v>2020</c:v>
                </c:pt>
                <c:pt idx="2">
                  <c:v>2021</c:v>
                </c:pt>
                <c:pt idx="3">
                  <c:v>2022</c:v>
                </c:pt>
                <c:pt idx="4">
                  <c:v>2023</c:v>
                </c:pt>
                <c:pt idx="5">
                  <c:v>2024</c:v>
                </c:pt>
                <c:pt idx="6">
                  <c:v>2025</c:v>
                </c:pt>
                <c:pt idx="7">
                  <c:v>2026</c:v>
                </c:pt>
              </c:numCache>
            </c:numRef>
          </c:cat>
          <c:val>
            <c:numRef>
              <c:f>ProiezioniVirgo!$B$16:$I$16</c:f>
              <c:numCache>
                <c:formatCode>0</c:formatCode>
                <c:ptCount val="8"/>
                <c:pt idx="0">
                  <c:v>25000</c:v>
                </c:pt>
                <c:pt idx="1">
                  <c:v>35958.904109589042</c:v>
                </c:pt>
                <c:pt idx="2">
                  <c:v>43150.684931506847</c:v>
                </c:pt>
                <c:pt idx="3">
                  <c:v>43150.684931506847</c:v>
                </c:pt>
                <c:pt idx="4">
                  <c:v>43150.684931506847</c:v>
                </c:pt>
                <c:pt idx="5">
                  <c:v>43150.684931506847</c:v>
                </c:pt>
                <c:pt idx="6">
                  <c:v>43150.684931506847</c:v>
                </c:pt>
                <c:pt idx="7">
                  <c:v>43150.684931506847</c:v>
                </c:pt>
              </c:numCache>
            </c:numRef>
          </c:val>
          <c:extLst>
            <c:ext xmlns:c16="http://schemas.microsoft.com/office/drawing/2014/chart" uri="{C3380CC4-5D6E-409C-BE32-E72D297353CC}">
              <c16:uniqueId val="{00000002-9C6C-4E13-A2CF-8BED2150B5A3}"/>
            </c:ext>
          </c:extLst>
        </c:ser>
        <c:ser>
          <c:idx val="3"/>
          <c:order val="3"/>
          <c:tx>
            <c:strRef>
              <c:f>ProiezioniVirgo!$A$17</c:f>
              <c:strCache>
                <c:ptCount val="1"/>
                <c:pt idx="0">
                  <c:v>cWB</c:v>
                </c:pt>
              </c:strCache>
            </c:strRef>
          </c:tx>
          <c:spPr>
            <a:solidFill>
              <a:schemeClr val="accent4"/>
            </a:solidFill>
            <a:ln>
              <a:noFill/>
            </a:ln>
            <a:effectLst/>
          </c:spPr>
          <c:invertIfNegative val="0"/>
          <c:cat>
            <c:numRef>
              <c:f>ProiezioniVirgo!$B$13:$I$13</c:f>
              <c:numCache>
                <c:formatCode>General</c:formatCode>
                <c:ptCount val="8"/>
                <c:pt idx="0">
                  <c:v>2019</c:v>
                </c:pt>
                <c:pt idx="1">
                  <c:v>2020</c:v>
                </c:pt>
                <c:pt idx="2">
                  <c:v>2021</c:v>
                </c:pt>
                <c:pt idx="3">
                  <c:v>2022</c:v>
                </c:pt>
                <c:pt idx="4">
                  <c:v>2023</c:v>
                </c:pt>
                <c:pt idx="5">
                  <c:v>2024</c:v>
                </c:pt>
                <c:pt idx="6">
                  <c:v>2025</c:v>
                </c:pt>
                <c:pt idx="7">
                  <c:v>2026</c:v>
                </c:pt>
              </c:numCache>
            </c:numRef>
          </c:cat>
          <c:val>
            <c:numRef>
              <c:f>ProiezioniVirgo!$B$17:$I$17</c:f>
              <c:numCache>
                <c:formatCode>0</c:formatCode>
                <c:ptCount val="8"/>
                <c:pt idx="0">
                  <c:v>8150.6849315068494</c:v>
                </c:pt>
                <c:pt idx="1">
                  <c:v>8150.6849315068494</c:v>
                </c:pt>
                <c:pt idx="2">
                  <c:v>8150.6849315068494</c:v>
                </c:pt>
                <c:pt idx="3">
                  <c:v>8150.6849315068494</c:v>
                </c:pt>
                <c:pt idx="4">
                  <c:v>8150.6849315068494</c:v>
                </c:pt>
                <c:pt idx="5">
                  <c:v>8150.6849315068494</c:v>
                </c:pt>
                <c:pt idx="6">
                  <c:v>8150.6849315068494</c:v>
                </c:pt>
                <c:pt idx="7">
                  <c:v>8150.6849315068494</c:v>
                </c:pt>
              </c:numCache>
            </c:numRef>
          </c:val>
          <c:extLst>
            <c:ext xmlns:c16="http://schemas.microsoft.com/office/drawing/2014/chart" uri="{C3380CC4-5D6E-409C-BE32-E72D297353CC}">
              <c16:uniqueId val="{00000003-9C6C-4E13-A2CF-8BED2150B5A3}"/>
            </c:ext>
          </c:extLst>
        </c:ser>
        <c:ser>
          <c:idx val="4"/>
          <c:order val="4"/>
          <c:tx>
            <c:strRef>
              <c:f>ProiezioniVirgo!$A$18</c:f>
              <c:strCache>
                <c:ptCount val="1"/>
                <c:pt idx="0">
                  <c:v>pyCBC-OSG</c:v>
                </c:pt>
              </c:strCache>
            </c:strRef>
          </c:tx>
          <c:spPr>
            <a:solidFill>
              <a:schemeClr val="accent5"/>
            </a:solidFill>
            <a:ln>
              <a:noFill/>
            </a:ln>
            <a:effectLst/>
          </c:spPr>
          <c:invertIfNegative val="0"/>
          <c:cat>
            <c:numRef>
              <c:f>ProiezioniVirgo!$B$13:$I$13</c:f>
              <c:numCache>
                <c:formatCode>General</c:formatCode>
                <c:ptCount val="8"/>
                <c:pt idx="0">
                  <c:v>2019</c:v>
                </c:pt>
                <c:pt idx="1">
                  <c:v>2020</c:v>
                </c:pt>
                <c:pt idx="2">
                  <c:v>2021</c:v>
                </c:pt>
                <c:pt idx="3">
                  <c:v>2022</c:v>
                </c:pt>
                <c:pt idx="4">
                  <c:v>2023</c:v>
                </c:pt>
                <c:pt idx="5">
                  <c:v>2024</c:v>
                </c:pt>
                <c:pt idx="6">
                  <c:v>2025</c:v>
                </c:pt>
                <c:pt idx="7">
                  <c:v>2026</c:v>
                </c:pt>
              </c:numCache>
            </c:numRef>
          </c:cat>
          <c:val>
            <c:numRef>
              <c:f>ProiezioniVirgo!$B$18:$I$18</c:f>
              <c:numCache>
                <c:formatCode>0</c:formatCode>
                <c:ptCount val="8"/>
                <c:pt idx="0">
                  <c:v>2742.4657534246576</c:v>
                </c:pt>
                <c:pt idx="1">
                  <c:v>3290.9589041095892</c:v>
                </c:pt>
                <c:pt idx="2">
                  <c:v>3949.1506849315069</c:v>
                </c:pt>
                <c:pt idx="3">
                  <c:v>4738.9808219178085</c:v>
                </c:pt>
                <c:pt idx="4">
                  <c:v>5686.77698630137</c:v>
                </c:pt>
                <c:pt idx="5">
                  <c:v>6824.132383561644</c:v>
                </c:pt>
                <c:pt idx="6">
                  <c:v>8188.9588602739723</c:v>
                </c:pt>
                <c:pt idx="7">
                  <c:v>9826.7506323287671</c:v>
                </c:pt>
              </c:numCache>
            </c:numRef>
          </c:val>
          <c:extLst>
            <c:ext xmlns:c16="http://schemas.microsoft.com/office/drawing/2014/chart" uri="{C3380CC4-5D6E-409C-BE32-E72D297353CC}">
              <c16:uniqueId val="{00000004-9C6C-4E13-A2CF-8BED2150B5A3}"/>
            </c:ext>
          </c:extLst>
        </c:ser>
        <c:dLbls>
          <c:showLegendKey val="0"/>
          <c:showVal val="0"/>
          <c:showCatName val="0"/>
          <c:showSerName val="0"/>
          <c:showPercent val="0"/>
          <c:showBubbleSize val="0"/>
        </c:dLbls>
        <c:gapWidth val="150"/>
        <c:overlap val="100"/>
        <c:axId val="1656156752"/>
        <c:axId val="1656158000"/>
      </c:barChart>
      <c:catAx>
        <c:axId val="16561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6158000"/>
        <c:crosses val="autoZero"/>
        <c:auto val="1"/>
        <c:lblAlgn val="ctr"/>
        <c:lblOffset val="100"/>
        <c:noMultiLvlLbl val="0"/>
      </c:catAx>
      <c:valAx>
        <c:axId val="1656158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6156752"/>
        <c:crosses val="autoZero"/>
        <c:crossBetween val="between"/>
      </c:valAx>
      <c:spPr>
        <a:noFill/>
        <a:ln>
          <a:noFill/>
        </a:ln>
        <a:effectLst/>
      </c:spPr>
    </c:plotArea>
    <c:legend>
      <c:legendPos val="r"/>
      <c:layout>
        <c:manualLayout>
          <c:xMode val="edge"/>
          <c:yMode val="edge"/>
          <c:x val="0.47088716685218535"/>
          <c:y val="0.2093423188238322"/>
          <c:w val="0.11157026114219325"/>
          <c:h val="0.2814277685273215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CA032D-A9E2-49BE-A45D-25FBBDA12351}" type="datetimeFigureOut">
              <a:rPr lang="en-GB" smtClean="0"/>
              <a:t>02/07/2018</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CA201E-9D4E-4577-B5EB-55389C8E67F2}" type="slidenum">
              <a:rPr lang="en-GB" smtClean="0"/>
              <a:t>‹N›</a:t>
            </a:fld>
            <a:endParaRPr lang="en-GB"/>
          </a:p>
        </p:txBody>
      </p:sp>
    </p:spTree>
    <p:extLst>
      <p:ext uri="{BB962C8B-B14F-4D97-AF65-F5344CB8AC3E}">
        <p14:creationId xmlns:p14="http://schemas.microsoft.com/office/powerpoint/2010/main" val="2301571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dirty="0" smtClean="0"/>
              <a:t>1 SU = 1 </a:t>
            </a:r>
            <a:r>
              <a:rPr lang="en-GB" dirty="0" err="1" smtClean="0"/>
              <a:t>aLIGO</a:t>
            </a:r>
            <a:r>
              <a:rPr lang="en-GB" dirty="0" smtClean="0"/>
              <a:t> Service Unit = 1 Intel Xeon E5-2670 2.6Ghz CPU core-</a:t>
            </a:r>
            <a:r>
              <a:rPr lang="en-GB" dirty="0" err="1" smtClean="0"/>
              <a:t>hou</a:t>
            </a:r>
            <a:endParaRPr lang="en-GB" dirty="0"/>
          </a:p>
        </p:txBody>
      </p:sp>
      <p:sp>
        <p:nvSpPr>
          <p:cNvPr id="4" name="Segnaposto numero diapositiva 3"/>
          <p:cNvSpPr>
            <a:spLocks noGrp="1"/>
          </p:cNvSpPr>
          <p:nvPr>
            <p:ph type="sldNum" sz="quarter" idx="10"/>
          </p:nvPr>
        </p:nvSpPr>
        <p:spPr/>
        <p:txBody>
          <a:bodyPr/>
          <a:lstStyle/>
          <a:p>
            <a:fld id="{8DCD21FA-1781-4B9C-BDFD-502A883314FC}" type="slidenum">
              <a:rPr lang="en-GB" smtClean="0"/>
              <a:t>2</a:t>
            </a:fld>
            <a:endParaRPr lang="en-GB"/>
          </a:p>
        </p:txBody>
      </p:sp>
    </p:spTree>
    <p:extLst>
      <p:ext uri="{BB962C8B-B14F-4D97-AF65-F5344CB8AC3E}">
        <p14:creationId xmlns:p14="http://schemas.microsoft.com/office/powerpoint/2010/main" val="585828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en-GB"/>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GB"/>
          </a:p>
        </p:txBody>
      </p:sp>
      <p:sp>
        <p:nvSpPr>
          <p:cNvPr id="4" name="Segnaposto data 3"/>
          <p:cNvSpPr>
            <a:spLocks noGrp="1"/>
          </p:cNvSpPr>
          <p:nvPr>
            <p:ph type="dt" sz="half" idx="10"/>
          </p:nvPr>
        </p:nvSpPr>
        <p:spPr/>
        <p:txBody>
          <a:bodyPr/>
          <a:lstStyle/>
          <a:p>
            <a:fld id="{5B1C899C-9290-415F-9A5B-8A4BF26045E9}" type="datetime1">
              <a:rPr lang="en-GB" smtClean="0"/>
              <a:t>02/07/2018</a:t>
            </a:fld>
            <a:endParaRPr lang="en-GB"/>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1203632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5B3DFA72-8D45-43DA-86A0-BE9D90A12857}" type="datetime1">
              <a:rPr lang="en-GB" smtClean="0"/>
              <a:t>02/07/2018</a:t>
            </a:fld>
            <a:endParaRPr lang="en-GB"/>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4202914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en-GB"/>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EEB9D4EC-2571-41BB-B133-E04A52620599}" type="datetime1">
              <a:rPr lang="en-GB" smtClean="0"/>
              <a:t>02/07/2018</a:t>
            </a:fld>
            <a:endParaRPr lang="en-GB"/>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250113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data 4"/>
          <p:cNvSpPr>
            <a:spLocks noGrp="1"/>
          </p:cNvSpPr>
          <p:nvPr>
            <p:ph type="dt" sz="half" idx="10"/>
          </p:nvPr>
        </p:nvSpPr>
        <p:spPr/>
        <p:txBody>
          <a:bodyPr/>
          <a:lstStyle/>
          <a:p>
            <a:fld id="{66B4A2F2-2CCF-4FE3-9D3E-59967E5EA346}" type="datetime1">
              <a:rPr lang="en-GB" smtClean="0"/>
              <a:t>02/07/2018</a:t>
            </a:fld>
            <a:endParaRPr lang="en-GB"/>
          </a:p>
        </p:txBody>
      </p:sp>
      <p:sp>
        <p:nvSpPr>
          <p:cNvPr id="6" name="Segnaposto piè di pagina 5"/>
          <p:cNvSpPr>
            <a:spLocks noGrp="1"/>
          </p:cNvSpPr>
          <p:nvPr>
            <p:ph type="ftr" sz="quarter" idx="11"/>
          </p:nvPr>
        </p:nvSpPr>
        <p:spPr/>
        <p:txBody>
          <a:bodyPr/>
          <a:lstStyle/>
          <a:p>
            <a:r>
              <a:rPr lang="en-GB" smtClean="0"/>
              <a:t>Offline Computing</a:t>
            </a:r>
            <a:endParaRPr lang="en-GB"/>
          </a:p>
        </p:txBody>
      </p:sp>
      <p:sp>
        <p:nvSpPr>
          <p:cNvPr id="7" name="Segnaposto numero diapositiva 6"/>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2480063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en-GB"/>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7" name="Segnaposto data 6"/>
          <p:cNvSpPr>
            <a:spLocks noGrp="1"/>
          </p:cNvSpPr>
          <p:nvPr>
            <p:ph type="dt" sz="half" idx="10"/>
          </p:nvPr>
        </p:nvSpPr>
        <p:spPr/>
        <p:txBody>
          <a:bodyPr/>
          <a:lstStyle/>
          <a:p>
            <a:fld id="{D70297D6-E86B-49C9-9DC6-A59F3772F375}" type="datetime1">
              <a:rPr lang="en-GB" smtClean="0"/>
              <a:t>02/07/2018</a:t>
            </a:fld>
            <a:endParaRPr lang="en-GB"/>
          </a:p>
        </p:txBody>
      </p:sp>
      <p:sp>
        <p:nvSpPr>
          <p:cNvPr id="8" name="Segnaposto piè di pagina 7"/>
          <p:cNvSpPr>
            <a:spLocks noGrp="1"/>
          </p:cNvSpPr>
          <p:nvPr>
            <p:ph type="ftr" sz="quarter" idx="11"/>
          </p:nvPr>
        </p:nvSpPr>
        <p:spPr/>
        <p:txBody>
          <a:bodyPr/>
          <a:lstStyle/>
          <a:p>
            <a:r>
              <a:rPr lang="en-GB" smtClean="0"/>
              <a:t>Offline Computing</a:t>
            </a:r>
            <a:endParaRPr lang="en-GB"/>
          </a:p>
        </p:txBody>
      </p:sp>
      <p:sp>
        <p:nvSpPr>
          <p:cNvPr id="9" name="Segnaposto numero diapositiva 8"/>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286786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data 2"/>
          <p:cNvSpPr>
            <a:spLocks noGrp="1"/>
          </p:cNvSpPr>
          <p:nvPr>
            <p:ph type="dt" sz="half" idx="10"/>
          </p:nvPr>
        </p:nvSpPr>
        <p:spPr/>
        <p:txBody>
          <a:bodyPr/>
          <a:lstStyle/>
          <a:p>
            <a:fld id="{21A2B13F-D8C3-40D2-BAB9-F92ACCD46408}" type="datetime1">
              <a:rPr lang="en-GB" smtClean="0"/>
              <a:t>02/07/2018</a:t>
            </a:fld>
            <a:endParaRPr lang="en-GB"/>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1467145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0A814CB-DE73-4FA5-8A2F-15B3CF8A08C2}" type="datetime1">
              <a:rPr lang="en-GB" smtClean="0"/>
              <a:t>02/07/2018</a:t>
            </a:fld>
            <a:endParaRPr lang="en-GB"/>
          </a:p>
        </p:txBody>
      </p:sp>
      <p:sp>
        <p:nvSpPr>
          <p:cNvPr id="3" name="Segnaposto piè di pagina 2"/>
          <p:cNvSpPr>
            <a:spLocks noGrp="1"/>
          </p:cNvSpPr>
          <p:nvPr>
            <p:ph type="ftr" sz="quarter" idx="11"/>
          </p:nvPr>
        </p:nvSpPr>
        <p:spPr/>
        <p:txBody>
          <a:bodyPr/>
          <a:lstStyle/>
          <a:p>
            <a:r>
              <a:rPr lang="en-GB" smtClean="0"/>
              <a:t>Offline Computing</a:t>
            </a:r>
            <a:endParaRPr lang="en-GB"/>
          </a:p>
        </p:txBody>
      </p:sp>
      <p:sp>
        <p:nvSpPr>
          <p:cNvPr id="4" name="Segnaposto numero diapositiva 3"/>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62006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GB"/>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52855EDF-B31D-4669-9E1D-16BEF35665A8}" type="datetime1">
              <a:rPr lang="en-GB" smtClean="0"/>
              <a:t>02/07/2018</a:t>
            </a:fld>
            <a:endParaRPr lang="en-GB"/>
          </a:p>
        </p:txBody>
      </p:sp>
      <p:sp>
        <p:nvSpPr>
          <p:cNvPr id="6" name="Segnaposto piè di pagina 5"/>
          <p:cNvSpPr>
            <a:spLocks noGrp="1"/>
          </p:cNvSpPr>
          <p:nvPr>
            <p:ph type="ftr" sz="quarter" idx="11"/>
          </p:nvPr>
        </p:nvSpPr>
        <p:spPr/>
        <p:txBody>
          <a:bodyPr/>
          <a:lstStyle/>
          <a:p>
            <a:r>
              <a:rPr lang="en-GB" smtClean="0"/>
              <a:t>Offline Computing</a:t>
            </a:r>
            <a:endParaRPr lang="en-GB"/>
          </a:p>
        </p:txBody>
      </p:sp>
      <p:sp>
        <p:nvSpPr>
          <p:cNvPr id="7" name="Segnaposto numero diapositiva 6"/>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33779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GB"/>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2499336F-F2E5-4F3B-89F0-4A768EE0C20B}" type="datetime1">
              <a:rPr lang="en-GB" smtClean="0"/>
              <a:t>02/07/2018</a:t>
            </a:fld>
            <a:endParaRPr lang="en-GB"/>
          </a:p>
        </p:txBody>
      </p:sp>
      <p:sp>
        <p:nvSpPr>
          <p:cNvPr id="6" name="Segnaposto piè di pagina 5"/>
          <p:cNvSpPr>
            <a:spLocks noGrp="1"/>
          </p:cNvSpPr>
          <p:nvPr>
            <p:ph type="ftr" sz="quarter" idx="11"/>
          </p:nvPr>
        </p:nvSpPr>
        <p:spPr/>
        <p:txBody>
          <a:bodyPr/>
          <a:lstStyle/>
          <a:p>
            <a:r>
              <a:rPr lang="en-GB" smtClean="0"/>
              <a:t>Offline Computing</a:t>
            </a:r>
            <a:endParaRPr lang="en-GB"/>
          </a:p>
        </p:txBody>
      </p:sp>
      <p:sp>
        <p:nvSpPr>
          <p:cNvPr id="7" name="Segnaposto numero diapositiva 6"/>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254947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B39D47CE-C772-4A3E-9EC3-C759FE9B1BC2}" type="datetime1">
              <a:rPr lang="en-GB" smtClean="0"/>
              <a:t>02/07/2018</a:t>
            </a:fld>
            <a:endParaRPr lang="en-GB"/>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244358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en-GB"/>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657AF494-1227-4C6F-AE75-845B830B6AD8}" type="datetime1">
              <a:rPr lang="en-GB" smtClean="0"/>
              <a:t>02/07/2018</a:t>
            </a:fld>
            <a:endParaRPr lang="en-GB"/>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BE495C93-78D4-4241-A92C-2228D1B37F0B}" type="slidenum">
              <a:rPr lang="en-GB" smtClean="0"/>
              <a:t>‹N›</a:t>
            </a:fld>
            <a:endParaRPr lang="en-GB"/>
          </a:p>
        </p:txBody>
      </p:sp>
    </p:spTree>
    <p:extLst>
      <p:ext uri="{BB962C8B-B14F-4D97-AF65-F5344CB8AC3E}">
        <p14:creationId xmlns:p14="http://schemas.microsoft.com/office/powerpoint/2010/main" val="3016462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GB"/>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F4663-6703-461E-AADF-F8DDFCC0C56C}" type="datetime1">
              <a:rPr lang="en-GB" smtClean="0"/>
              <a:t>02/07/2018</a:t>
            </a:fld>
            <a:endParaRPr lang="en-GB"/>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Offline Computing</a:t>
            </a:r>
            <a:endParaRPr lang="en-GB"/>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95C93-78D4-4241-A92C-2228D1B37F0B}" type="slidenum">
              <a:rPr lang="en-GB" smtClean="0"/>
              <a:t>‹N›</a:t>
            </a:fld>
            <a:endParaRPr lang="en-GB"/>
          </a:p>
        </p:txBody>
      </p:sp>
    </p:spTree>
    <p:extLst>
      <p:ext uri="{BB962C8B-B14F-4D97-AF65-F5344CB8AC3E}">
        <p14:creationId xmlns:p14="http://schemas.microsoft.com/office/powerpoint/2010/main" val="195707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3.jpe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onfluence.egi.eu/display/EOSC/EOSC-hub+service+catalogue" TargetMode="External"/><Relationship Id="rId2" Type="http://schemas.openxmlformats.org/officeDocument/2006/relationships/hyperlink" Target="https://www.egi.eu/"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GB" dirty="0" smtClean="0"/>
              <a:t>Offline computing</a:t>
            </a:r>
            <a:endParaRPr lang="en-GB" dirty="0"/>
          </a:p>
        </p:txBody>
      </p:sp>
      <p:sp>
        <p:nvSpPr>
          <p:cNvPr id="3" name="Sottotitolo 2"/>
          <p:cNvSpPr>
            <a:spLocks noGrp="1"/>
          </p:cNvSpPr>
          <p:nvPr>
            <p:ph type="subTitle" idx="1"/>
          </p:nvPr>
        </p:nvSpPr>
        <p:spPr/>
        <p:txBody>
          <a:bodyPr/>
          <a:lstStyle/>
          <a:p>
            <a:r>
              <a:rPr lang="en-GB" dirty="0" smtClean="0"/>
              <a:t>Michele Punturo</a:t>
            </a:r>
          </a:p>
          <a:p>
            <a:r>
              <a:rPr lang="en-GB" dirty="0" smtClean="0"/>
              <a:t>INFN Perugia</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1</a:t>
            </a:fld>
            <a:endParaRPr lang="en-GB"/>
          </a:p>
        </p:txBody>
      </p:sp>
    </p:spTree>
    <p:extLst>
      <p:ext uri="{BB962C8B-B14F-4D97-AF65-F5344CB8AC3E}">
        <p14:creationId xmlns:p14="http://schemas.microsoft.com/office/powerpoint/2010/main" val="913226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tchedFilter_shownSlow.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975809" y="1847602"/>
            <a:ext cx="2505199" cy="5010398"/>
          </a:xfrm>
          <a:prstGeom prst="rect">
            <a:avLst/>
          </a:prstGeom>
        </p:spPr>
      </p:pic>
      <p:sp>
        <p:nvSpPr>
          <p:cNvPr id="2" name="Titolo 1"/>
          <p:cNvSpPr>
            <a:spLocks noGrp="1"/>
          </p:cNvSpPr>
          <p:nvPr>
            <p:ph type="title"/>
          </p:nvPr>
        </p:nvSpPr>
        <p:spPr>
          <a:xfrm>
            <a:off x="821574" y="93576"/>
            <a:ext cx="10515600" cy="937202"/>
          </a:xfrm>
        </p:spPr>
        <p:txBody>
          <a:bodyPr/>
          <a:lstStyle/>
          <a:p>
            <a:r>
              <a:rPr lang="en-GB" dirty="0" smtClean="0"/>
              <a:t>Size the problem</a:t>
            </a:r>
            <a:endParaRPr lang="en-GB" dirty="0"/>
          </a:p>
        </p:txBody>
      </p:sp>
      <p:sp>
        <p:nvSpPr>
          <p:cNvPr id="4" name="Segnaposto contenuto 2"/>
          <p:cNvSpPr txBox="1">
            <a:spLocks/>
          </p:cNvSpPr>
          <p:nvPr/>
        </p:nvSpPr>
        <p:spPr>
          <a:xfrm>
            <a:off x="119151" y="2158133"/>
            <a:ext cx="5938022" cy="444217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t>Transients:</a:t>
            </a:r>
          </a:p>
          <a:p>
            <a:pPr lvl="1"/>
            <a:r>
              <a:rPr lang="en-GB" dirty="0" smtClean="0"/>
              <a:t>Modelled search: </a:t>
            </a:r>
          </a:p>
          <a:p>
            <a:pPr lvl="2"/>
            <a:r>
              <a:rPr lang="en-GB" dirty="0" smtClean="0"/>
              <a:t>Coalescing </a:t>
            </a:r>
            <a:r>
              <a:rPr lang="en-GB" dirty="0"/>
              <a:t>Compact Binary Systems (Neutron </a:t>
            </a:r>
            <a:r>
              <a:rPr lang="en-GB" dirty="0" smtClean="0"/>
              <a:t>Star-NS, Black </a:t>
            </a:r>
            <a:r>
              <a:rPr lang="en-GB" dirty="0"/>
              <a:t>Hole-NS, BH-BH): Strong emitters, well </a:t>
            </a:r>
            <a:r>
              <a:rPr lang="en-GB" dirty="0" smtClean="0"/>
              <a:t>modelled</a:t>
            </a:r>
          </a:p>
          <a:p>
            <a:pPr lvl="1"/>
            <a:r>
              <a:rPr lang="en-GB" dirty="0" err="1" smtClean="0"/>
              <a:t>Unmodelled</a:t>
            </a:r>
            <a:r>
              <a:rPr lang="en-GB" dirty="0" smtClean="0"/>
              <a:t> (bursts)</a:t>
            </a:r>
          </a:p>
          <a:p>
            <a:pPr lvl="2"/>
            <a:r>
              <a:rPr lang="en-GB" dirty="0"/>
              <a:t>Asymmetric Core Collapse Supernovae weak emitters, </a:t>
            </a:r>
            <a:r>
              <a:rPr lang="en-GB" dirty="0" smtClean="0"/>
              <a:t>not well-</a:t>
            </a:r>
            <a:r>
              <a:rPr lang="en-GB" dirty="0" err="1" smtClean="0"/>
              <a:t>modeled</a:t>
            </a:r>
            <a:r>
              <a:rPr lang="en-GB" dirty="0" smtClean="0"/>
              <a:t> </a:t>
            </a:r>
            <a:r>
              <a:rPr lang="en-GB" dirty="0"/>
              <a:t>(‘bursts’), transient</a:t>
            </a:r>
          </a:p>
          <a:p>
            <a:pPr lvl="2"/>
            <a:r>
              <a:rPr lang="en-GB" dirty="0"/>
              <a:t>Cosmic strings, soft gamma </a:t>
            </a:r>
            <a:r>
              <a:rPr lang="en-GB" dirty="0" smtClean="0"/>
              <a:t>repeaters, pulsar glitches</a:t>
            </a:r>
          </a:p>
          <a:p>
            <a:r>
              <a:rPr lang="en-GB" dirty="0" smtClean="0"/>
              <a:t>Continuous signals</a:t>
            </a:r>
          </a:p>
          <a:p>
            <a:pPr lvl="1"/>
            <a:r>
              <a:rPr lang="en-GB" dirty="0" smtClean="0"/>
              <a:t>Stochastic search</a:t>
            </a:r>
          </a:p>
          <a:p>
            <a:pPr lvl="2"/>
            <a:r>
              <a:rPr lang="en-GB" dirty="0"/>
              <a:t>Cosmological stochastic background </a:t>
            </a:r>
            <a:r>
              <a:rPr lang="en-GB" dirty="0" smtClean="0"/>
              <a:t>(residue </a:t>
            </a:r>
            <a:r>
              <a:rPr lang="en-GB" dirty="0"/>
              <a:t>of the </a:t>
            </a:r>
            <a:r>
              <a:rPr lang="en-GB" dirty="0" smtClean="0"/>
              <a:t>Big Bang</a:t>
            </a:r>
            <a:r>
              <a:rPr lang="en-GB" dirty="0"/>
              <a:t>, cosmic GW background, long duration)</a:t>
            </a:r>
          </a:p>
          <a:p>
            <a:pPr lvl="2"/>
            <a:r>
              <a:rPr lang="en-GB" dirty="0"/>
              <a:t>Astrophysical stochastic </a:t>
            </a:r>
            <a:r>
              <a:rPr lang="en-GB" dirty="0" smtClean="0"/>
              <a:t>background</a:t>
            </a:r>
          </a:p>
          <a:p>
            <a:pPr lvl="1"/>
            <a:r>
              <a:rPr lang="en-GB" dirty="0" smtClean="0"/>
              <a:t>Continuous search</a:t>
            </a:r>
          </a:p>
          <a:p>
            <a:pPr lvl="2"/>
            <a:r>
              <a:rPr lang="en-GB" dirty="0"/>
              <a:t>Spinning neutron stars </a:t>
            </a:r>
            <a:r>
              <a:rPr lang="en-GB" dirty="0" smtClean="0"/>
              <a:t>(known </a:t>
            </a:r>
            <a:r>
              <a:rPr lang="en-GB" dirty="0"/>
              <a:t>waveform, </a:t>
            </a:r>
            <a:r>
              <a:rPr lang="en-GB" dirty="0" smtClean="0"/>
              <a:t>long/continuous duration</a:t>
            </a:r>
            <a:r>
              <a:rPr lang="en-GB" dirty="0"/>
              <a:t>)</a:t>
            </a:r>
          </a:p>
        </p:txBody>
      </p:sp>
      <p:pic>
        <p:nvPicPr>
          <p:cNvPr id="5" name="Immagine 4"/>
          <p:cNvPicPr>
            <a:picLocks noChangeAspect="1"/>
          </p:cNvPicPr>
          <p:nvPr/>
        </p:nvPicPr>
        <p:blipFill rotWithShape="1">
          <a:blip r:embed="rId6"/>
          <a:srcRect l="25971" t="1195" r="25237" b="7885"/>
          <a:stretch/>
        </p:blipFill>
        <p:spPr>
          <a:xfrm>
            <a:off x="8323811" y="1948363"/>
            <a:ext cx="3868189" cy="4535565"/>
          </a:xfrm>
          <a:prstGeom prst="rect">
            <a:avLst/>
          </a:prstGeom>
        </p:spPr>
      </p:pic>
      <p:sp>
        <p:nvSpPr>
          <p:cNvPr id="6" name="CasellaDiTesto 5"/>
          <p:cNvSpPr txBox="1"/>
          <p:nvPr/>
        </p:nvSpPr>
        <p:spPr>
          <a:xfrm>
            <a:off x="8974411" y="5575069"/>
            <a:ext cx="2362763" cy="369332"/>
          </a:xfrm>
          <a:prstGeom prst="rect">
            <a:avLst/>
          </a:prstGeom>
          <a:noFill/>
        </p:spPr>
        <p:txBody>
          <a:bodyPr wrap="none" rtlCol="0">
            <a:spAutoFit/>
          </a:bodyPr>
          <a:lstStyle/>
          <a:p>
            <a:r>
              <a:rPr lang="en-GB" dirty="0" smtClean="0"/>
              <a:t>223M CPU hours / year</a:t>
            </a:r>
            <a:endParaRPr lang="en-GB" dirty="0"/>
          </a:p>
        </p:txBody>
      </p:sp>
      <p:pic>
        <p:nvPicPr>
          <p:cNvPr id="7" name="Immagin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47265" y="231292"/>
            <a:ext cx="1601263" cy="857820"/>
          </a:xfrm>
          <a:prstGeom prst="rect">
            <a:avLst/>
          </a:prstGeom>
        </p:spPr>
      </p:pic>
      <p:sp>
        <p:nvSpPr>
          <p:cNvPr id="8" name="Segnaposto piè di pagina 7"/>
          <p:cNvSpPr>
            <a:spLocks noGrp="1"/>
          </p:cNvSpPr>
          <p:nvPr>
            <p:ph type="ftr" sz="quarter" idx="11"/>
          </p:nvPr>
        </p:nvSpPr>
        <p:spPr/>
        <p:txBody>
          <a:bodyPr/>
          <a:lstStyle/>
          <a:p>
            <a:r>
              <a:rPr lang="en-GB" smtClean="0"/>
              <a:t>Offline Computing</a:t>
            </a:r>
            <a:endParaRPr lang="en-GB"/>
          </a:p>
        </p:txBody>
      </p:sp>
      <p:sp>
        <p:nvSpPr>
          <p:cNvPr id="9" name="Segnaposto numero diapositiva 8"/>
          <p:cNvSpPr>
            <a:spLocks noGrp="1"/>
          </p:cNvSpPr>
          <p:nvPr>
            <p:ph type="sldNum" sz="quarter" idx="12"/>
          </p:nvPr>
        </p:nvSpPr>
        <p:spPr/>
        <p:txBody>
          <a:bodyPr/>
          <a:lstStyle/>
          <a:p>
            <a:fld id="{E2A90095-E1E0-42DE-B2D5-51377EE5F14B}" type="slidenum">
              <a:rPr lang="en-GB" smtClean="0"/>
              <a:t>2</a:t>
            </a:fld>
            <a:endParaRPr lang="en-GB"/>
          </a:p>
        </p:txBody>
      </p:sp>
      <p:sp>
        <p:nvSpPr>
          <p:cNvPr id="3" name="Segnaposto contenuto 2"/>
          <p:cNvSpPr>
            <a:spLocks noGrp="1"/>
          </p:cNvSpPr>
          <p:nvPr>
            <p:ph idx="1"/>
          </p:nvPr>
        </p:nvSpPr>
        <p:spPr>
          <a:xfrm>
            <a:off x="199506" y="1030778"/>
            <a:ext cx="11565774" cy="1033953"/>
          </a:xfrm>
        </p:spPr>
        <p:txBody>
          <a:bodyPr/>
          <a:lstStyle/>
          <a:p>
            <a:r>
              <a:rPr lang="en-GB" dirty="0" smtClean="0"/>
              <a:t>LIGO and Virgo are looking for several GW sources → several analysis</a:t>
            </a:r>
          </a:p>
          <a:p>
            <a:r>
              <a:rPr lang="en-GB" dirty="0" smtClean="0"/>
              <a:t>Each analysis can be investigated with different methods </a:t>
            </a:r>
            <a:r>
              <a:rPr lang="en-GB" dirty="0"/>
              <a:t>→ several </a:t>
            </a:r>
            <a:r>
              <a:rPr lang="en-GB" dirty="0" smtClean="0"/>
              <a:t>pipelines</a:t>
            </a:r>
            <a:endParaRPr lang="en-GB" dirty="0"/>
          </a:p>
        </p:txBody>
      </p:sp>
    </p:spTree>
    <p:extLst>
      <p:ext uri="{BB962C8B-B14F-4D97-AF65-F5344CB8AC3E}">
        <p14:creationId xmlns:p14="http://schemas.microsoft.com/office/powerpoint/2010/main" val="15617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0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838200" y="138088"/>
            <a:ext cx="10515600" cy="761187"/>
          </a:xfrm>
        </p:spPr>
        <p:txBody>
          <a:bodyPr/>
          <a:lstStyle/>
          <a:p>
            <a:r>
              <a:rPr lang="en-GB" dirty="0" smtClean="0"/>
              <a:t>Network of GW detectors</a:t>
            </a:r>
            <a:endParaRPr lang="en-GB" dirty="0"/>
          </a:p>
        </p:txBody>
      </p:sp>
      <p:pic>
        <p:nvPicPr>
          <p:cNvPr id="5" name="Picture 3" descr="TerradiNotte"/>
          <p:cNvPicPr>
            <a:picLocks noChangeAspect="1" noChangeArrowheads="1"/>
          </p:cNvPicPr>
          <p:nvPr/>
        </p:nvPicPr>
        <p:blipFill>
          <a:blip r:embed="rId2" cstate="print"/>
          <a:srcRect/>
          <a:stretch>
            <a:fillRect/>
          </a:stretch>
        </p:blipFill>
        <p:spPr bwMode="auto">
          <a:xfrm>
            <a:off x="-1" y="964276"/>
            <a:ext cx="12069911" cy="5414696"/>
          </a:xfrm>
          <a:prstGeom prst="rect">
            <a:avLst/>
          </a:prstGeom>
          <a:noFill/>
          <a:ln w="9525">
            <a:noFill/>
            <a:miter lim="800000"/>
            <a:headEnd/>
            <a:tailEnd/>
          </a:ln>
        </p:spPr>
      </p:pic>
      <p:pic>
        <p:nvPicPr>
          <p:cNvPr id="6" name="Picture 4" descr="HiResHanford_4"/>
          <p:cNvPicPr>
            <a:picLocks noChangeAspect="1" noChangeArrowheads="1"/>
          </p:cNvPicPr>
          <p:nvPr/>
        </p:nvPicPr>
        <p:blipFill>
          <a:blip r:embed="rId3" cstate="print"/>
          <a:srcRect/>
          <a:stretch>
            <a:fillRect/>
          </a:stretch>
        </p:blipFill>
        <p:spPr bwMode="auto">
          <a:xfrm>
            <a:off x="257165" y="814915"/>
            <a:ext cx="1584325" cy="1116013"/>
          </a:xfrm>
          <a:prstGeom prst="rect">
            <a:avLst/>
          </a:prstGeom>
          <a:noFill/>
          <a:ln w="9525">
            <a:noFill/>
            <a:miter lim="800000"/>
            <a:headEnd/>
            <a:tailEnd/>
          </a:ln>
        </p:spPr>
      </p:pic>
      <p:pic>
        <p:nvPicPr>
          <p:cNvPr id="7" name="Picture 5" descr="LLOaerial"/>
          <p:cNvPicPr>
            <a:picLocks noChangeAspect="1" noChangeArrowheads="1"/>
          </p:cNvPicPr>
          <p:nvPr/>
        </p:nvPicPr>
        <p:blipFill>
          <a:blip r:embed="rId4" cstate="print"/>
          <a:srcRect/>
          <a:stretch>
            <a:fillRect/>
          </a:stretch>
        </p:blipFill>
        <p:spPr bwMode="auto">
          <a:xfrm>
            <a:off x="818493" y="2952134"/>
            <a:ext cx="1589088" cy="1119187"/>
          </a:xfrm>
          <a:prstGeom prst="rect">
            <a:avLst/>
          </a:prstGeom>
          <a:noFill/>
          <a:ln w="3175">
            <a:noFill/>
            <a:miter lim="800000"/>
            <a:headEnd/>
            <a:tailEnd/>
          </a:ln>
        </p:spPr>
      </p:pic>
      <p:pic>
        <p:nvPicPr>
          <p:cNvPr id="8" name="Picture 6" descr="ligo_logo"/>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899581" y="2952134"/>
            <a:ext cx="503237" cy="292100"/>
          </a:xfrm>
          <a:prstGeom prst="rect">
            <a:avLst/>
          </a:prstGeom>
          <a:noFill/>
          <a:ln w="9525">
            <a:noFill/>
            <a:miter lim="800000"/>
            <a:headEnd/>
            <a:tailEnd/>
          </a:ln>
        </p:spPr>
      </p:pic>
      <p:pic>
        <p:nvPicPr>
          <p:cNvPr id="9" name="Picture 7" descr="aerial"/>
          <p:cNvPicPr>
            <a:picLocks noChangeAspect="1" noChangeArrowheads="1"/>
          </p:cNvPicPr>
          <p:nvPr/>
        </p:nvPicPr>
        <p:blipFill>
          <a:blip r:embed="rId6" cstate="print"/>
          <a:srcRect/>
          <a:stretch>
            <a:fillRect/>
          </a:stretch>
        </p:blipFill>
        <p:spPr bwMode="auto">
          <a:xfrm>
            <a:off x="4461952" y="2423244"/>
            <a:ext cx="1512888" cy="1068387"/>
          </a:xfrm>
          <a:prstGeom prst="rect">
            <a:avLst/>
          </a:prstGeom>
          <a:noFill/>
          <a:ln w="9525">
            <a:noFill/>
            <a:miter lim="800000"/>
            <a:headEnd/>
            <a:tailEnd/>
          </a:ln>
        </p:spPr>
      </p:pic>
      <p:pic>
        <p:nvPicPr>
          <p:cNvPr id="10" name="Picture 8" descr="virgo_logo"/>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750083" y="2876727"/>
            <a:ext cx="936625" cy="150813"/>
          </a:xfrm>
          <a:prstGeom prst="rect">
            <a:avLst/>
          </a:prstGeom>
          <a:noFill/>
          <a:ln w="9525">
            <a:noFill/>
            <a:miter lim="800000"/>
            <a:headEnd/>
            <a:tailEnd/>
          </a:ln>
        </p:spPr>
      </p:pic>
      <p:pic>
        <p:nvPicPr>
          <p:cNvPr id="11" name="Picture 9" descr="ligo_logo"/>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95288" y="829792"/>
            <a:ext cx="504825" cy="292100"/>
          </a:xfrm>
          <a:prstGeom prst="rect">
            <a:avLst/>
          </a:prstGeom>
          <a:noFill/>
          <a:ln w="9525">
            <a:noFill/>
            <a:miter lim="800000"/>
            <a:headEnd/>
            <a:tailEnd/>
          </a:ln>
        </p:spPr>
      </p:pic>
      <p:pic>
        <p:nvPicPr>
          <p:cNvPr id="12" name="Picture 10" descr="Luftb3"/>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568935" y="1061613"/>
            <a:ext cx="1042987" cy="714375"/>
          </a:xfrm>
          <a:prstGeom prst="rect">
            <a:avLst/>
          </a:prstGeom>
          <a:noFill/>
          <a:ln w="9525">
            <a:noFill/>
            <a:miter lim="800000"/>
            <a:headEnd/>
            <a:tailEnd/>
          </a:ln>
        </p:spPr>
      </p:pic>
      <p:pic>
        <p:nvPicPr>
          <p:cNvPr id="13" name="Picture 11" descr="titel1"/>
          <p:cNvPicPr>
            <a:picLocks noChangeAspect="1" noChangeArrowheads="1"/>
          </p:cNvPicPr>
          <p:nvPr/>
        </p:nvPicPr>
        <p:blipFill>
          <a:blip r:embed="rId9" cstate="print"/>
          <a:srcRect/>
          <a:stretch>
            <a:fillRect/>
          </a:stretch>
        </p:blipFill>
        <p:spPr bwMode="auto">
          <a:xfrm>
            <a:off x="4955808" y="1081887"/>
            <a:ext cx="636588" cy="236538"/>
          </a:xfrm>
          <a:prstGeom prst="rect">
            <a:avLst/>
          </a:prstGeom>
          <a:noFill/>
          <a:ln w="9525">
            <a:noFill/>
            <a:miter lim="800000"/>
            <a:headEnd/>
            <a:tailEnd/>
          </a:ln>
        </p:spPr>
      </p:pic>
      <p:sp>
        <p:nvSpPr>
          <p:cNvPr id="14" name="Text Box 15"/>
          <p:cNvSpPr txBox="1">
            <a:spLocks noChangeArrowheads="1"/>
          </p:cNvSpPr>
          <p:nvPr/>
        </p:nvSpPr>
        <p:spPr bwMode="auto">
          <a:xfrm>
            <a:off x="5592396" y="1510082"/>
            <a:ext cx="1968500" cy="274637"/>
          </a:xfrm>
          <a:prstGeom prst="rect">
            <a:avLst/>
          </a:prstGeom>
          <a:noFill/>
          <a:ln w="9525">
            <a:noFill/>
            <a:miter lim="800000"/>
            <a:headEnd/>
            <a:tailEnd/>
          </a:ln>
        </p:spPr>
        <p:txBody>
          <a:bodyPr wrap="none">
            <a:spAutoFit/>
          </a:bodyPr>
          <a:lstStyle/>
          <a:p>
            <a:r>
              <a:rPr lang="it-IT" sz="1200" dirty="0">
                <a:solidFill>
                  <a:srgbClr val="FFFFFF"/>
                </a:solidFill>
                <a:latin typeface="Verdana" pitchFamily="34" charset="0"/>
              </a:rPr>
              <a:t>GEO, Hannover, 600 m</a:t>
            </a:r>
          </a:p>
        </p:txBody>
      </p:sp>
      <p:sp>
        <p:nvSpPr>
          <p:cNvPr id="15" name="Text Box 19"/>
          <p:cNvSpPr txBox="1">
            <a:spLocks noChangeArrowheads="1"/>
          </p:cNvSpPr>
          <p:nvPr/>
        </p:nvSpPr>
        <p:spPr bwMode="auto">
          <a:xfrm>
            <a:off x="774073" y="3821992"/>
            <a:ext cx="2088927" cy="276999"/>
          </a:xfrm>
          <a:prstGeom prst="rect">
            <a:avLst/>
          </a:prstGeom>
          <a:noFill/>
          <a:ln w="9525">
            <a:noFill/>
            <a:miter lim="800000"/>
            <a:headEnd/>
            <a:tailEnd/>
          </a:ln>
        </p:spPr>
        <p:txBody>
          <a:bodyPr wrap="square">
            <a:spAutoFit/>
          </a:bodyPr>
          <a:lstStyle/>
          <a:p>
            <a:r>
              <a:rPr lang="it-IT" sz="1200" dirty="0" err="1" smtClean="0">
                <a:solidFill>
                  <a:schemeClr val="bg1"/>
                </a:solidFill>
                <a:latin typeface="Verdana" pitchFamily="34" charset="0"/>
              </a:rPr>
              <a:t>aLIGO</a:t>
            </a:r>
            <a:r>
              <a:rPr lang="it-IT" sz="1200" dirty="0" smtClean="0">
                <a:solidFill>
                  <a:schemeClr val="bg1"/>
                </a:solidFill>
                <a:latin typeface="Verdana" pitchFamily="34" charset="0"/>
              </a:rPr>
              <a:t> </a:t>
            </a:r>
            <a:r>
              <a:rPr lang="it-IT" sz="1200" dirty="0" err="1">
                <a:solidFill>
                  <a:schemeClr val="bg1"/>
                </a:solidFill>
                <a:latin typeface="Verdana" pitchFamily="34" charset="0"/>
              </a:rPr>
              <a:t>Livingston</a:t>
            </a:r>
            <a:r>
              <a:rPr lang="it-IT" sz="1200" dirty="0">
                <a:solidFill>
                  <a:schemeClr val="bg1"/>
                </a:solidFill>
                <a:latin typeface="Verdana" pitchFamily="34" charset="0"/>
              </a:rPr>
              <a:t>, 4 km</a:t>
            </a:r>
          </a:p>
        </p:txBody>
      </p:sp>
      <p:sp>
        <p:nvSpPr>
          <p:cNvPr id="16" name="Text Box 20"/>
          <p:cNvSpPr txBox="1">
            <a:spLocks noChangeArrowheads="1"/>
          </p:cNvSpPr>
          <p:nvPr/>
        </p:nvSpPr>
        <p:spPr bwMode="auto">
          <a:xfrm>
            <a:off x="4383830" y="3547354"/>
            <a:ext cx="1973262" cy="274638"/>
          </a:xfrm>
          <a:prstGeom prst="rect">
            <a:avLst/>
          </a:prstGeom>
          <a:noFill/>
          <a:ln w="9525">
            <a:noFill/>
            <a:miter lim="800000"/>
            <a:headEnd/>
            <a:tailEnd/>
          </a:ln>
        </p:spPr>
        <p:txBody>
          <a:bodyPr>
            <a:spAutoFit/>
          </a:bodyPr>
          <a:lstStyle/>
          <a:p>
            <a:r>
              <a:rPr lang="it-IT" sz="1200" dirty="0" err="1" smtClean="0">
                <a:solidFill>
                  <a:schemeClr val="bg1"/>
                </a:solidFill>
                <a:latin typeface="Verdana" pitchFamily="34" charset="0"/>
              </a:rPr>
              <a:t>AdV</a:t>
            </a:r>
            <a:r>
              <a:rPr lang="it-IT" sz="1200" dirty="0" smtClean="0">
                <a:solidFill>
                  <a:schemeClr val="bg1"/>
                </a:solidFill>
                <a:latin typeface="Verdana" pitchFamily="34" charset="0"/>
              </a:rPr>
              <a:t>, </a:t>
            </a:r>
            <a:r>
              <a:rPr lang="it-IT" sz="1200" dirty="0">
                <a:solidFill>
                  <a:schemeClr val="bg1"/>
                </a:solidFill>
                <a:latin typeface="Verdana" pitchFamily="34" charset="0"/>
              </a:rPr>
              <a:t>Cascina, 3 km</a:t>
            </a:r>
          </a:p>
        </p:txBody>
      </p:sp>
      <p:grpSp>
        <p:nvGrpSpPr>
          <p:cNvPr id="17" name="Gruppo 30"/>
          <p:cNvGrpSpPr/>
          <p:nvPr/>
        </p:nvGrpSpPr>
        <p:grpSpPr>
          <a:xfrm>
            <a:off x="5850252" y="1800594"/>
            <a:ext cx="214314" cy="214314"/>
            <a:chOff x="7858148" y="1785926"/>
            <a:chExt cx="214314" cy="214314"/>
          </a:xfrm>
        </p:grpSpPr>
        <p:cxnSp>
          <p:nvCxnSpPr>
            <p:cNvPr id="18" name="Connettore 1 19"/>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nettore 1 20"/>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uppo 33"/>
          <p:cNvGrpSpPr/>
          <p:nvPr/>
        </p:nvGrpSpPr>
        <p:grpSpPr>
          <a:xfrm rot="18589186">
            <a:off x="5982342" y="2122064"/>
            <a:ext cx="214314" cy="214314"/>
            <a:chOff x="7858148" y="1785926"/>
            <a:chExt cx="214314" cy="214314"/>
          </a:xfrm>
        </p:grpSpPr>
        <p:cxnSp>
          <p:nvCxnSpPr>
            <p:cNvPr id="21" name="Connettore 1 22"/>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ttore 1 23"/>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uppo 36"/>
          <p:cNvGrpSpPr/>
          <p:nvPr/>
        </p:nvGrpSpPr>
        <p:grpSpPr>
          <a:xfrm rot="15002078">
            <a:off x="731044" y="2035245"/>
            <a:ext cx="214314" cy="214314"/>
            <a:chOff x="7858148" y="1785926"/>
            <a:chExt cx="214314" cy="214314"/>
          </a:xfrm>
        </p:grpSpPr>
        <p:cxnSp>
          <p:nvCxnSpPr>
            <p:cNvPr id="24" name="Connettore 1 25"/>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nettore 1 26"/>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 name="Text Box 17"/>
          <p:cNvSpPr txBox="1">
            <a:spLocks noChangeArrowheads="1"/>
          </p:cNvSpPr>
          <p:nvPr/>
        </p:nvSpPr>
        <p:spPr bwMode="auto">
          <a:xfrm>
            <a:off x="200819" y="1626739"/>
            <a:ext cx="1973262" cy="276999"/>
          </a:xfrm>
          <a:prstGeom prst="rect">
            <a:avLst/>
          </a:prstGeom>
          <a:noFill/>
          <a:ln w="9525">
            <a:noFill/>
            <a:miter lim="800000"/>
            <a:headEnd/>
            <a:tailEnd/>
          </a:ln>
        </p:spPr>
        <p:txBody>
          <a:bodyPr>
            <a:spAutoFit/>
          </a:bodyPr>
          <a:lstStyle/>
          <a:p>
            <a:r>
              <a:rPr lang="it-IT" sz="1200" dirty="0" err="1" smtClean="0">
                <a:solidFill>
                  <a:schemeClr val="bg1"/>
                </a:solidFill>
                <a:latin typeface="Verdana" pitchFamily="34" charset="0"/>
              </a:rPr>
              <a:t>aLIGO</a:t>
            </a:r>
            <a:r>
              <a:rPr lang="it-IT" sz="1200" dirty="0" smtClean="0">
                <a:solidFill>
                  <a:schemeClr val="bg1"/>
                </a:solidFill>
                <a:latin typeface="Verdana" pitchFamily="34" charset="0"/>
              </a:rPr>
              <a:t> </a:t>
            </a:r>
            <a:r>
              <a:rPr lang="it-IT" sz="1200" dirty="0" err="1">
                <a:solidFill>
                  <a:schemeClr val="bg1"/>
                </a:solidFill>
                <a:latin typeface="Verdana" pitchFamily="34" charset="0"/>
              </a:rPr>
              <a:t>Hanford</a:t>
            </a:r>
            <a:r>
              <a:rPr lang="it-IT" sz="1200" dirty="0">
                <a:solidFill>
                  <a:schemeClr val="bg1"/>
                </a:solidFill>
                <a:latin typeface="Verdana" pitchFamily="34" charset="0"/>
              </a:rPr>
              <a:t>, 4 </a:t>
            </a:r>
            <a:r>
              <a:rPr lang="it-IT" sz="1200" dirty="0" smtClean="0">
                <a:solidFill>
                  <a:schemeClr val="bg1"/>
                </a:solidFill>
                <a:latin typeface="Verdana" pitchFamily="34" charset="0"/>
              </a:rPr>
              <a:t>km</a:t>
            </a:r>
            <a:endParaRPr lang="it-IT" sz="1200" dirty="0">
              <a:solidFill>
                <a:schemeClr val="bg1"/>
              </a:solidFill>
              <a:latin typeface="Verdana" pitchFamily="34" charset="0"/>
            </a:endParaRPr>
          </a:p>
        </p:txBody>
      </p:sp>
      <p:grpSp>
        <p:nvGrpSpPr>
          <p:cNvPr id="27" name="Gruppo 39"/>
          <p:cNvGrpSpPr/>
          <p:nvPr/>
        </p:nvGrpSpPr>
        <p:grpSpPr>
          <a:xfrm rot="9912954">
            <a:off x="2169210" y="2606677"/>
            <a:ext cx="214314" cy="214314"/>
            <a:chOff x="7858148" y="1785926"/>
            <a:chExt cx="214314" cy="214314"/>
          </a:xfrm>
        </p:grpSpPr>
        <p:cxnSp>
          <p:nvCxnSpPr>
            <p:cNvPr id="28" name="Connettore 1 29"/>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Connettore 1 30"/>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CasellaDiTesto 29"/>
          <p:cNvSpPr txBox="1"/>
          <p:nvPr/>
        </p:nvSpPr>
        <p:spPr>
          <a:xfrm>
            <a:off x="1229778" y="2018099"/>
            <a:ext cx="915635" cy="523220"/>
          </a:xfrm>
          <a:prstGeom prst="rect">
            <a:avLst/>
          </a:prstGeom>
          <a:noFill/>
        </p:spPr>
        <p:txBody>
          <a:bodyPr wrap="none" rtlCol="0">
            <a:spAutoFit/>
          </a:bodyPr>
          <a:lstStyle/>
          <a:p>
            <a:r>
              <a:rPr lang="en-US" sz="2800" dirty="0" smtClean="0">
                <a:solidFill>
                  <a:schemeClr val="bg1"/>
                </a:solidFill>
              </a:rPr>
              <a:t>2015</a:t>
            </a:r>
            <a:endParaRPr lang="en-US" sz="2800" dirty="0">
              <a:solidFill>
                <a:schemeClr val="bg1"/>
              </a:solidFill>
            </a:endParaRPr>
          </a:p>
        </p:txBody>
      </p:sp>
      <p:sp>
        <p:nvSpPr>
          <p:cNvPr id="31" name="CasellaDiTesto 30"/>
          <p:cNvSpPr txBox="1"/>
          <p:nvPr/>
        </p:nvSpPr>
        <p:spPr>
          <a:xfrm>
            <a:off x="5025599" y="2353507"/>
            <a:ext cx="915635" cy="523220"/>
          </a:xfrm>
          <a:prstGeom prst="rect">
            <a:avLst/>
          </a:prstGeom>
          <a:noFill/>
        </p:spPr>
        <p:txBody>
          <a:bodyPr wrap="none" rtlCol="0">
            <a:spAutoFit/>
          </a:bodyPr>
          <a:lstStyle/>
          <a:p>
            <a:r>
              <a:rPr lang="en-US" sz="2800" dirty="0" smtClean="0">
                <a:solidFill>
                  <a:schemeClr val="bg1"/>
                </a:solidFill>
              </a:rPr>
              <a:t>2017</a:t>
            </a:r>
            <a:endParaRPr lang="en-US" sz="2800" dirty="0">
              <a:solidFill>
                <a:schemeClr val="bg1"/>
              </a:solidFill>
            </a:endParaRPr>
          </a:p>
        </p:txBody>
      </p:sp>
      <p:pic>
        <p:nvPicPr>
          <p:cNvPr id="32" name="Picture 2"/>
          <p:cNvPicPr>
            <a:picLocks noChangeAspect="1" noChangeArrowheads="1"/>
          </p:cNvPicPr>
          <p:nvPr/>
        </p:nvPicPr>
        <p:blipFill>
          <a:blip r:embed="rId10" cstate="print"/>
          <a:srcRect/>
          <a:stretch>
            <a:fillRect/>
          </a:stretch>
        </p:blipFill>
        <p:spPr bwMode="auto">
          <a:xfrm>
            <a:off x="10581653" y="1264968"/>
            <a:ext cx="997516" cy="962120"/>
          </a:xfrm>
          <a:prstGeom prst="rect">
            <a:avLst/>
          </a:prstGeom>
          <a:noFill/>
          <a:ln w="9525">
            <a:noFill/>
            <a:miter lim="800000"/>
            <a:headEnd/>
            <a:tailEnd/>
          </a:ln>
        </p:spPr>
      </p:pic>
      <p:grpSp>
        <p:nvGrpSpPr>
          <p:cNvPr id="33" name="Gruppo 42"/>
          <p:cNvGrpSpPr/>
          <p:nvPr/>
        </p:nvGrpSpPr>
        <p:grpSpPr>
          <a:xfrm rot="20406938">
            <a:off x="11034911" y="2365853"/>
            <a:ext cx="214314" cy="214314"/>
            <a:chOff x="7858148" y="1785926"/>
            <a:chExt cx="214314" cy="214314"/>
          </a:xfrm>
        </p:grpSpPr>
        <p:cxnSp>
          <p:nvCxnSpPr>
            <p:cNvPr id="34" name="Connettore 1 32"/>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Connettore 1 33"/>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6" name="Immagine 35" descr="KAGRA-logo.jpg"/>
          <p:cNvPicPr>
            <a:picLocks noChangeAspect="1"/>
          </p:cNvPicPr>
          <p:nvPr/>
        </p:nvPicPr>
        <p:blipFill>
          <a:blip r:embed="rId11" cstate="print"/>
          <a:stretch>
            <a:fillRect/>
          </a:stretch>
        </p:blipFill>
        <p:spPr>
          <a:xfrm>
            <a:off x="10820018" y="2777783"/>
            <a:ext cx="1044972" cy="416781"/>
          </a:xfrm>
          <a:prstGeom prst="rect">
            <a:avLst/>
          </a:prstGeom>
        </p:spPr>
      </p:pic>
      <p:sp>
        <p:nvSpPr>
          <p:cNvPr id="37" name="CasellaDiTesto 36"/>
          <p:cNvSpPr txBox="1"/>
          <p:nvPr/>
        </p:nvSpPr>
        <p:spPr>
          <a:xfrm>
            <a:off x="10532825" y="1305918"/>
            <a:ext cx="1095172" cy="523220"/>
          </a:xfrm>
          <a:prstGeom prst="rect">
            <a:avLst/>
          </a:prstGeom>
          <a:noFill/>
        </p:spPr>
        <p:txBody>
          <a:bodyPr wrap="none" rtlCol="0">
            <a:spAutoFit/>
          </a:bodyPr>
          <a:lstStyle/>
          <a:p>
            <a:r>
              <a:rPr lang="en-US" sz="2800" dirty="0" smtClean="0">
                <a:solidFill>
                  <a:schemeClr val="bg1"/>
                </a:solidFill>
              </a:rPr>
              <a:t>~2019</a:t>
            </a:r>
            <a:endParaRPr lang="en-US" sz="2800" dirty="0">
              <a:solidFill>
                <a:schemeClr val="bg1"/>
              </a:solidFill>
            </a:endParaRPr>
          </a:p>
        </p:txBody>
      </p:sp>
      <p:pic>
        <p:nvPicPr>
          <p:cNvPr id="38" name="Picture 2"/>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370309" y="2975419"/>
            <a:ext cx="1125055" cy="792088"/>
          </a:xfrm>
          <a:prstGeom prst="rect">
            <a:avLst/>
          </a:prstGeom>
          <a:noFill/>
          <a:ln w="9525">
            <a:noFill/>
            <a:round/>
            <a:headEnd/>
            <a:tailEnd/>
          </a:ln>
        </p:spPr>
      </p:pic>
      <p:sp>
        <p:nvSpPr>
          <p:cNvPr id="39" name="CasellaDiTesto 38"/>
          <p:cNvSpPr txBox="1"/>
          <p:nvPr/>
        </p:nvSpPr>
        <p:spPr>
          <a:xfrm>
            <a:off x="8474789" y="3329116"/>
            <a:ext cx="1095172" cy="523220"/>
          </a:xfrm>
          <a:prstGeom prst="rect">
            <a:avLst/>
          </a:prstGeom>
          <a:noFill/>
        </p:spPr>
        <p:txBody>
          <a:bodyPr wrap="none" rtlCol="0">
            <a:spAutoFit/>
          </a:bodyPr>
          <a:lstStyle/>
          <a:p>
            <a:r>
              <a:rPr lang="en-US" sz="2800" dirty="0" smtClean="0">
                <a:solidFill>
                  <a:schemeClr val="bg1"/>
                </a:solidFill>
              </a:rPr>
              <a:t>~2025</a:t>
            </a:r>
            <a:endParaRPr lang="en-US" sz="2800" dirty="0">
              <a:solidFill>
                <a:schemeClr val="bg1"/>
              </a:solidFill>
            </a:endParaRPr>
          </a:p>
        </p:txBody>
      </p:sp>
      <p:grpSp>
        <p:nvGrpSpPr>
          <p:cNvPr id="40" name="Gruppo 42"/>
          <p:cNvGrpSpPr/>
          <p:nvPr/>
        </p:nvGrpSpPr>
        <p:grpSpPr>
          <a:xfrm rot="20406938">
            <a:off x="8640788" y="3100034"/>
            <a:ext cx="214314" cy="214314"/>
            <a:chOff x="7858148" y="1785926"/>
            <a:chExt cx="214314" cy="214314"/>
          </a:xfrm>
        </p:grpSpPr>
        <p:cxnSp>
          <p:nvCxnSpPr>
            <p:cNvPr id="41" name="Connettore 1 32"/>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Connettore 1 33"/>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3" name="CasellaDiTesto 42"/>
          <p:cNvSpPr txBox="1"/>
          <p:nvPr/>
        </p:nvSpPr>
        <p:spPr>
          <a:xfrm>
            <a:off x="257165" y="4708069"/>
            <a:ext cx="3782446" cy="1477328"/>
          </a:xfrm>
          <a:prstGeom prst="rect">
            <a:avLst/>
          </a:prstGeom>
          <a:noFill/>
        </p:spPr>
        <p:txBody>
          <a:bodyPr wrap="none" rtlCol="0">
            <a:spAutoFit/>
          </a:bodyPr>
          <a:lstStyle/>
          <a:p>
            <a:r>
              <a:rPr lang="en-GB" dirty="0" smtClean="0">
                <a:solidFill>
                  <a:schemeClr val="bg1"/>
                </a:solidFill>
              </a:rPr>
              <a:t>LIGO Scientific Collaboration:</a:t>
            </a:r>
          </a:p>
          <a:p>
            <a:pPr marL="342900" indent="-342900">
              <a:buFont typeface="Arial" panose="020B0604020202020204" pitchFamily="34" charset="0"/>
              <a:buChar char="•"/>
            </a:pPr>
            <a:r>
              <a:rPr lang="en-GB" dirty="0" smtClean="0">
                <a:solidFill>
                  <a:schemeClr val="bg1"/>
                </a:solidFill>
              </a:rPr>
              <a:t>1263 collaborators (including GEO)</a:t>
            </a:r>
          </a:p>
          <a:p>
            <a:pPr marL="342900" indent="-342900">
              <a:buFont typeface="Arial" panose="020B0604020202020204" pitchFamily="34" charset="0"/>
              <a:buChar char="•"/>
            </a:pPr>
            <a:r>
              <a:rPr lang="en-GB" dirty="0" smtClean="0">
                <a:solidFill>
                  <a:schemeClr val="bg1"/>
                </a:solidFill>
              </a:rPr>
              <a:t>20 countries</a:t>
            </a:r>
          </a:p>
          <a:p>
            <a:pPr marL="342900" indent="-342900">
              <a:buFont typeface="Arial" panose="020B0604020202020204" pitchFamily="34" charset="0"/>
              <a:buChar char="•"/>
            </a:pPr>
            <a:r>
              <a:rPr lang="en-GB" dirty="0" smtClean="0">
                <a:solidFill>
                  <a:schemeClr val="bg1"/>
                </a:solidFill>
              </a:rPr>
              <a:t>9 computing centres</a:t>
            </a:r>
          </a:p>
          <a:p>
            <a:pPr marL="342900" indent="-342900">
              <a:buFont typeface="Arial" panose="020B0604020202020204" pitchFamily="34" charset="0"/>
              <a:buChar char="•"/>
            </a:pPr>
            <a:r>
              <a:rPr lang="en-GB" dirty="0" smtClean="0">
                <a:solidFill>
                  <a:schemeClr val="bg1"/>
                </a:solidFill>
              </a:rPr>
              <a:t>~1.5 G$ of total investment</a:t>
            </a:r>
            <a:endParaRPr lang="en-GB" dirty="0">
              <a:solidFill>
                <a:schemeClr val="bg1"/>
              </a:solidFill>
            </a:endParaRPr>
          </a:p>
        </p:txBody>
      </p:sp>
      <p:sp>
        <p:nvSpPr>
          <p:cNvPr id="44" name="CasellaDiTesto 43"/>
          <p:cNvSpPr txBox="1"/>
          <p:nvPr/>
        </p:nvSpPr>
        <p:spPr>
          <a:xfrm>
            <a:off x="4691070" y="4708069"/>
            <a:ext cx="3204916" cy="1477328"/>
          </a:xfrm>
          <a:prstGeom prst="rect">
            <a:avLst/>
          </a:prstGeom>
          <a:noFill/>
        </p:spPr>
        <p:txBody>
          <a:bodyPr wrap="none" rtlCol="0">
            <a:spAutoFit/>
          </a:bodyPr>
          <a:lstStyle/>
          <a:p>
            <a:r>
              <a:rPr lang="en-GB" dirty="0" smtClean="0">
                <a:solidFill>
                  <a:schemeClr val="bg1"/>
                </a:solidFill>
              </a:rPr>
              <a:t>Virgo Collaboration:</a:t>
            </a:r>
          </a:p>
          <a:p>
            <a:pPr marL="342900" indent="-342900">
              <a:buFont typeface="Arial" panose="020B0604020202020204" pitchFamily="34" charset="0"/>
              <a:buChar char="•"/>
            </a:pPr>
            <a:r>
              <a:rPr lang="en-GB" dirty="0" smtClean="0">
                <a:solidFill>
                  <a:schemeClr val="bg1"/>
                </a:solidFill>
              </a:rPr>
              <a:t>343 collaborators </a:t>
            </a:r>
          </a:p>
          <a:p>
            <a:pPr marL="342900" indent="-342900">
              <a:buFont typeface="Arial" panose="020B0604020202020204" pitchFamily="34" charset="0"/>
              <a:buChar char="•"/>
            </a:pPr>
            <a:r>
              <a:rPr lang="en-GB" dirty="0" smtClean="0">
                <a:solidFill>
                  <a:schemeClr val="bg1"/>
                </a:solidFill>
              </a:rPr>
              <a:t>6 countries</a:t>
            </a:r>
          </a:p>
          <a:p>
            <a:pPr marL="342900" indent="-342900">
              <a:buFont typeface="Arial" panose="020B0604020202020204" pitchFamily="34" charset="0"/>
              <a:buChar char="•"/>
            </a:pPr>
            <a:r>
              <a:rPr lang="en-GB" dirty="0">
                <a:solidFill>
                  <a:schemeClr val="bg1"/>
                </a:solidFill>
              </a:rPr>
              <a:t>5</a:t>
            </a:r>
            <a:r>
              <a:rPr lang="en-GB" dirty="0" smtClean="0">
                <a:solidFill>
                  <a:schemeClr val="bg1"/>
                </a:solidFill>
              </a:rPr>
              <a:t> computing centres</a:t>
            </a:r>
          </a:p>
          <a:p>
            <a:pPr marL="342900" indent="-342900">
              <a:buFont typeface="Arial" panose="020B0604020202020204" pitchFamily="34" charset="0"/>
              <a:buChar char="•"/>
            </a:pPr>
            <a:r>
              <a:rPr lang="en-GB" dirty="0" smtClean="0">
                <a:solidFill>
                  <a:schemeClr val="bg1"/>
                </a:solidFill>
              </a:rPr>
              <a:t>~0.42 G€ of total investment</a:t>
            </a:r>
          </a:p>
        </p:txBody>
      </p:sp>
      <p:sp>
        <p:nvSpPr>
          <p:cNvPr id="45" name="Segnaposto numero diapositiva 44"/>
          <p:cNvSpPr>
            <a:spLocks noGrp="1"/>
          </p:cNvSpPr>
          <p:nvPr>
            <p:ph type="sldNum" sz="quarter" idx="12"/>
          </p:nvPr>
        </p:nvSpPr>
        <p:spPr/>
        <p:txBody>
          <a:bodyPr/>
          <a:lstStyle/>
          <a:p>
            <a:fld id="{A019136D-1FE0-4A12-AE48-5602575949B7}" type="slidenum">
              <a:rPr lang="en-GB" smtClean="0"/>
              <a:t>3</a:t>
            </a:fld>
            <a:endParaRPr lang="en-GB"/>
          </a:p>
        </p:txBody>
      </p:sp>
      <p:sp>
        <p:nvSpPr>
          <p:cNvPr id="46" name="CasellaDiTesto 45"/>
          <p:cNvSpPr txBox="1"/>
          <p:nvPr/>
        </p:nvSpPr>
        <p:spPr>
          <a:xfrm>
            <a:off x="8631864" y="4708069"/>
            <a:ext cx="3370474" cy="1477328"/>
          </a:xfrm>
          <a:prstGeom prst="rect">
            <a:avLst/>
          </a:prstGeom>
          <a:noFill/>
        </p:spPr>
        <p:txBody>
          <a:bodyPr wrap="none" rtlCol="0">
            <a:spAutoFit/>
          </a:bodyPr>
          <a:lstStyle/>
          <a:p>
            <a:r>
              <a:rPr lang="en-GB" dirty="0" smtClean="0">
                <a:solidFill>
                  <a:schemeClr val="bg1"/>
                </a:solidFill>
              </a:rPr>
              <a:t>KAGRA Collaboration:</a:t>
            </a:r>
          </a:p>
          <a:p>
            <a:pPr marL="342900" indent="-342900">
              <a:buFont typeface="Arial" panose="020B0604020202020204" pitchFamily="34" charset="0"/>
              <a:buChar char="•"/>
            </a:pPr>
            <a:r>
              <a:rPr lang="en-GB" dirty="0" smtClean="0">
                <a:solidFill>
                  <a:schemeClr val="bg1"/>
                </a:solidFill>
              </a:rPr>
              <a:t>260 collaborators </a:t>
            </a:r>
          </a:p>
          <a:p>
            <a:pPr marL="342900" indent="-342900">
              <a:buFont typeface="Arial" panose="020B0604020202020204" pitchFamily="34" charset="0"/>
              <a:buChar char="•"/>
            </a:pPr>
            <a:r>
              <a:rPr lang="en-GB" dirty="0" smtClean="0">
                <a:solidFill>
                  <a:schemeClr val="bg1"/>
                </a:solidFill>
              </a:rPr>
              <a:t>12 countries</a:t>
            </a:r>
          </a:p>
          <a:p>
            <a:pPr marL="342900" indent="-342900">
              <a:buFont typeface="Arial" panose="020B0604020202020204" pitchFamily="34" charset="0"/>
              <a:buChar char="•"/>
            </a:pPr>
            <a:r>
              <a:rPr lang="en-GB" dirty="0">
                <a:solidFill>
                  <a:schemeClr val="bg1"/>
                </a:solidFill>
              </a:rPr>
              <a:t>5</a:t>
            </a:r>
            <a:r>
              <a:rPr lang="en-GB" dirty="0" smtClean="0">
                <a:solidFill>
                  <a:schemeClr val="bg1"/>
                </a:solidFill>
              </a:rPr>
              <a:t> computing centres</a:t>
            </a:r>
          </a:p>
          <a:p>
            <a:pPr marL="342900" indent="-342900">
              <a:buFont typeface="Arial" panose="020B0604020202020204" pitchFamily="34" charset="0"/>
              <a:buChar char="•"/>
            </a:pPr>
            <a:r>
              <a:rPr lang="en-GB" dirty="0" smtClean="0">
                <a:solidFill>
                  <a:schemeClr val="bg1"/>
                </a:solidFill>
              </a:rPr>
              <a:t>~16.4 G¥ of construction costs</a:t>
            </a:r>
          </a:p>
        </p:txBody>
      </p:sp>
      <p:sp>
        <p:nvSpPr>
          <p:cNvPr id="2" name="CasellaDiTesto 1"/>
          <p:cNvSpPr txBox="1"/>
          <p:nvPr/>
        </p:nvSpPr>
        <p:spPr>
          <a:xfrm>
            <a:off x="7308034" y="3750623"/>
            <a:ext cx="3224791" cy="646331"/>
          </a:xfrm>
          <a:prstGeom prst="rect">
            <a:avLst/>
          </a:prstGeom>
          <a:noFill/>
        </p:spPr>
        <p:txBody>
          <a:bodyPr wrap="square" rtlCol="0">
            <a:spAutoFit/>
          </a:bodyPr>
          <a:lstStyle/>
          <a:p>
            <a:r>
              <a:rPr lang="en-GB" dirty="0" smtClean="0">
                <a:solidFill>
                  <a:schemeClr val="bg1"/>
                </a:solidFill>
              </a:rPr>
              <a:t>It will </a:t>
            </a:r>
            <a:r>
              <a:rPr lang="en-GB" dirty="0">
                <a:solidFill>
                  <a:schemeClr val="bg1"/>
                </a:solidFill>
              </a:rPr>
              <a:t>operate as part of the LIGO Network and </a:t>
            </a:r>
            <a:r>
              <a:rPr lang="en-GB" dirty="0" smtClean="0">
                <a:solidFill>
                  <a:schemeClr val="bg1"/>
                </a:solidFill>
              </a:rPr>
              <a:t>Collaboration</a:t>
            </a:r>
            <a:endParaRPr lang="en-GB" dirty="0">
              <a:solidFill>
                <a:schemeClr val="bg1"/>
              </a:solidFill>
            </a:endParaRPr>
          </a:p>
        </p:txBody>
      </p:sp>
      <p:pic>
        <p:nvPicPr>
          <p:cNvPr id="47" name="Immagine 4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401075" y="107882"/>
            <a:ext cx="1601263" cy="857820"/>
          </a:xfrm>
          <a:prstGeom prst="rect">
            <a:avLst/>
          </a:prstGeom>
        </p:spPr>
      </p:pic>
      <p:sp>
        <p:nvSpPr>
          <p:cNvPr id="3" name="Segnaposto piè di pagina 2"/>
          <p:cNvSpPr>
            <a:spLocks noGrp="1"/>
          </p:cNvSpPr>
          <p:nvPr>
            <p:ph type="ftr" sz="quarter" idx="11"/>
          </p:nvPr>
        </p:nvSpPr>
        <p:spPr/>
        <p:txBody>
          <a:bodyPr/>
          <a:lstStyle/>
          <a:p>
            <a:r>
              <a:rPr lang="en-GB" smtClean="0"/>
              <a:t>Offline Computing</a:t>
            </a:r>
            <a:endParaRPr lang="en-GB"/>
          </a:p>
        </p:txBody>
      </p:sp>
    </p:spTree>
    <p:extLst>
      <p:ext uri="{BB962C8B-B14F-4D97-AF65-F5344CB8AC3E}">
        <p14:creationId xmlns:p14="http://schemas.microsoft.com/office/powerpoint/2010/main" val="4095817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838200" y="138088"/>
            <a:ext cx="10515600" cy="761187"/>
          </a:xfrm>
        </p:spPr>
        <p:txBody>
          <a:bodyPr/>
          <a:lstStyle/>
          <a:p>
            <a:r>
              <a:rPr lang="en-GB" dirty="0" smtClean="0"/>
              <a:t>Network of Computing Centres </a:t>
            </a:r>
            <a:endParaRPr lang="en-GB" dirty="0"/>
          </a:p>
        </p:txBody>
      </p:sp>
      <p:pic>
        <p:nvPicPr>
          <p:cNvPr id="5" name="Picture 3" descr="TerradiNotte"/>
          <p:cNvPicPr>
            <a:picLocks noChangeAspect="1" noChangeArrowheads="1"/>
          </p:cNvPicPr>
          <p:nvPr/>
        </p:nvPicPr>
        <p:blipFill>
          <a:blip r:embed="rId2" cstate="print"/>
          <a:srcRect/>
          <a:stretch>
            <a:fillRect/>
          </a:stretch>
        </p:blipFill>
        <p:spPr bwMode="auto">
          <a:xfrm>
            <a:off x="-1" y="964276"/>
            <a:ext cx="12069911" cy="5414696"/>
          </a:xfrm>
          <a:prstGeom prst="rect">
            <a:avLst/>
          </a:prstGeom>
          <a:noFill/>
          <a:ln w="9525">
            <a:noFill/>
            <a:miter lim="800000"/>
            <a:headEnd/>
            <a:tailEnd/>
          </a:ln>
        </p:spPr>
      </p:pic>
      <p:grpSp>
        <p:nvGrpSpPr>
          <p:cNvPr id="17" name="Gruppo 30"/>
          <p:cNvGrpSpPr/>
          <p:nvPr/>
        </p:nvGrpSpPr>
        <p:grpSpPr>
          <a:xfrm>
            <a:off x="5850252" y="1800594"/>
            <a:ext cx="214314" cy="214314"/>
            <a:chOff x="7858148" y="1785926"/>
            <a:chExt cx="214314" cy="214314"/>
          </a:xfrm>
        </p:grpSpPr>
        <p:cxnSp>
          <p:nvCxnSpPr>
            <p:cNvPr id="18" name="Connettore 1 19"/>
            <p:cNvCxnSpPr/>
            <p:nvPr/>
          </p:nvCxnSpPr>
          <p:spPr>
            <a:xfrm rot="5400000">
              <a:off x="7750991" y="1893083"/>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1 20"/>
            <p:cNvCxnSpPr/>
            <p:nvPr/>
          </p:nvCxnSpPr>
          <p:spPr>
            <a:xfrm rot="10800000">
              <a:off x="7858148" y="2000240"/>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uppo 33"/>
          <p:cNvGrpSpPr/>
          <p:nvPr/>
        </p:nvGrpSpPr>
        <p:grpSpPr>
          <a:xfrm rot="18589186">
            <a:off x="5982342" y="2122064"/>
            <a:ext cx="214314" cy="214314"/>
            <a:chOff x="7858148" y="1785926"/>
            <a:chExt cx="214314" cy="214314"/>
          </a:xfrm>
        </p:grpSpPr>
        <p:cxnSp>
          <p:nvCxnSpPr>
            <p:cNvPr id="21" name="Connettore 1 22"/>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ttore 1 23"/>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uppo 36"/>
          <p:cNvGrpSpPr/>
          <p:nvPr/>
        </p:nvGrpSpPr>
        <p:grpSpPr>
          <a:xfrm rot="15002078">
            <a:off x="731044" y="2035245"/>
            <a:ext cx="214314" cy="214314"/>
            <a:chOff x="7858148" y="1785926"/>
            <a:chExt cx="214314" cy="214314"/>
          </a:xfrm>
        </p:grpSpPr>
        <p:cxnSp>
          <p:nvCxnSpPr>
            <p:cNvPr id="24" name="Connettore 1 25"/>
            <p:cNvCxnSpPr/>
            <p:nvPr/>
          </p:nvCxnSpPr>
          <p:spPr>
            <a:xfrm rot="5400000">
              <a:off x="7750991" y="1893083"/>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1 26"/>
            <p:cNvCxnSpPr/>
            <p:nvPr/>
          </p:nvCxnSpPr>
          <p:spPr>
            <a:xfrm rot="10800000">
              <a:off x="7858148" y="2000240"/>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uppo 39"/>
          <p:cNvGrpSpPr/>
          <p:nvPr/>
        </p:nvGrpSpPr>
        <p:grpSpPr>
          <a:xfrm rot="9912954">
            <a:off x="2169210" y="2606677"/>
            <a:ext cx="214314" cy="214314"/>
            <a:chOff x="7858148" y="1785926"/>
            <a:chExt cx="214314" cy="214314"/>
          </a:xfrm>
        </p:grpSpPr>
        <p:cxnSp>
          <p:nvCxnSpPr>
            <p:cNvPr id="28" name="Connettore 1 29"/>
            <p:cNvCxnSpPr/>
            <p:nvPr/>
          </p:nvCxnSpPr>
          <p:spPr>
            <a:xfrm rot="5400000">
              <a:off x="7750991" y="1893083"/>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9" name="Connettore 1 30"/>
            <p:cNvCxnSpPr/>
            <p:nvPr/>
          </p:nvCxnSpPr>
          <p:spPr>
            <a:xfrm rot="10800000">
              <a:off x="7858148" y="2000240"/>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uppo 42"/>
          <p:cNvGrpSpPr/>
          <p:nvPr/>
        </p:nvGrpSpPr>
        <p:grpSpPr>
          <a:xfrm rot="20406938">
            <a:off x="11034911" y="2365853"/>
            <a:ext cx="214314" cy="214314"/>
            <a:chOff x="7858148" y="1785926"/>
            <a:chExt cx="214314" cy="214314"/>
          </a:xfrm>
        </p:grpSpPr>
        <p:cxnSp>
          <p:nvCxnSpPr>
            <p:cNvPr id="34" name="Connettore 1 32"/>
            <p:cNvCxnSpPr/>
            <p:nvPr/>
          </p:nvCxnSpPr>
          <p:spPr>
            <a:xfrm rot="5400000">
              <a:off x="7750991" y="1893083"/>
              <a:ext cx="214314" cy="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Connettore 1 33"/>
            <p:cNvCxnSpPr/>
            <p:nvPr/>
          </p:nvCxnSpPr>
          <p:spPr>
            <a:xfrm rot="10800000">
              <a:off x="7858148" y="2000240"/>
              <a:ext cx="214314" cy="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43" name="CasellaDiTesto 42"/>
          <p:cNvSpPr txBox="1"/>
          <p:nvPr/>
        </p:nvSpPr>
        <p:spPr>
          <a:xfrm>
            <a:off x="257165" y="4708069"/>
            <a:ext cx="3782446" cy="1477328"/>
          </a:xfrm>
          <a:prstGeom prst="rect">
            <a:avLst/>
          </a:prstGeom>
          <a:noFill/>
        </p:spPr>
        <p:txBody>
          <a:bodyPr wrap="none" rtlCol="0">
            <a:spAutoFit/>
          </a:bodyPr>
          <a:lstStyle/>
          <a:p>
            <a:r>
              <a:rPr lang="en-GB" dirty="0" smtClean="0">
                <a:solidFill>
                  <a:schemeClr val="bg1"/>
                </a:solidFill>
              </a:rPr>
              <a:t>LIGO Scientific Collaboration:</a:t>
            </a:r>
          </a:p>
          <a:p>
            <a:pPr marL="342900" indent="-342900">
              <a:buFont typeface="Arial" panose="020B0604020202020204" pitchFamily="34" charset="0"/>
              <a:buChar char="•"/>
            </a:pPr>
            <a:r>
              <a:rPr lang="en-GB" dirty="0" smtClean="0">
                <a:solidFill>
                  <a:schemeClr val="bg1"/>
                </a:solidFill>
              </a:rPr>
              <a:t>1263 collaborators (including GEO)</a:t>
            </a:r>
          </a:p>
          <a:p>
            <a:pPr marL="342900" indent="-342900">
              <a:buFont typeface="Arial" panose="020B0604020202020204" pitchFamily="34" charset="0"/>
              <a:buChar char="•"/>
            </a:pPr>
            <a:r>
              <a:rPr lang="en-GB" dirty="0" smtClean="0">
                <a:solidFill>
                  <a:schemeClr val="bg1"/>
                </a:solidFill>
              </a:rPr>
              <a:t>20 countries</a:t>
            </a:r>
          </a:p>
          <a:p>
            <a:pPr marL="342900" indent="-342900">
              <a:buFont typeface="Arial" panose="020B0604020202020204" pitchFamily="34" charset="0"/>
              <a:buChar char="•"/>
            </a:pPr>
            <a:r>
              <a:rPr lang="en-GB" dirty="0" smtClean="0">
                <a:solidFill>
                  <a:schemeClr val="bg1"/>
                </a:solidFill>
              </a:rPr>
              <a:t>9 computing centres</a:t>
            </a:r>
          </a:p>
          <a:p>
            <a:pPr marL="342900" indent="-342900">
              <a:buFont typeface="Arial" panose="020B0604020202020204" pitchFamily="34" charset="0"/>
              <a:buChar char="•"/>
            </a:pPr>
            <a:r>
              <a:rPr lang="en-GB" dirty="0" smtClean="0">
                <a:solidFill>
                  <a:schemeClr val="bg1"/>
                </a:solidFill>
              </a:rPr>
              <a:t>~1.5 G$ of total investment</a:t>
            </a:r>
            <a:endParaRPr lang="en-GB" dirty="0">
              <a:solidFill>
                <a:schemeClr val="bg1"/>
              </a:solidFill>
            </a:endParaRPr>
          </a:p>
        </p:txBody>
      </p:sp>
      <p:sp>
        <p:nvSpPr>
          <p:cNvPr id="44" name="CasellaDiTesto 43"/>
          <p:cNvSpPr txBox="1"/>
          <p:nvPr/>
        </p:nvSpPr>
        <p:spPr>
          <a:xfrm>
            <a:off x="4691070" y="4708069"/>
            <a:ext cx="3204916" cy="1477328"/>
          </a:xfrm>
          <a:prstGeom prst="rect">
            <a:avLst/>
          </a:prstGeom>
          <a:noFill/>
        </p:spPr>
        <p:txBody>
          <a:bodyPr wrap="none" rtlCol="0">
            <a:spAutoFit/>
          </a:bodyPr>
          <a:lstStyle/>
          <a:p>
            <a:r>
              <a:rPr lang="en-GB" dirty="0" smtClean="0">
                <a:solidFill>
                  <a:schemeClr val="bg1"/>
                </a:solidFill>
              </a:rPr>
              <a:t>Virgo Collaboration:</a:t>
            </a:r>
          </a:p>
          <a:p>
            <a:pPr marL="342900" indent="-342900">
              <a:buFont typeface="Arial" panose="020B0604020202020204" pitchFamily="34" charset="0"/>
              <a:buChar char="•"/>
            </a:pPr>
            <a:r>
              <a:rPr lang="en-GB" dirty="0" smtClean="0">
                <a:solidFill>
                  <a:schemeClr val="bg1"/>
                </a:solidFill>
              </a:rPr>
              <a:t>343 collaborators </a:t>
            </a:r>
          </a:p>
          <a:p>
            <a:pPr marL="342900" indent="-342900">
              <a:buFont typeface="Arial" panose="020B0604020202020204" pitchFamily="34" charset="0"/>
              <a:buChar char="•"/>
            </a:pPr>
            <a:r>
              <a:rPr lang="en-GB" dirty="0" smtClean="0">
                <a:solidFill>
                  <a:schemeClr val="bg1"/>
                </a:solidFill>
              </a:rPr>
              <a:t>6 countries</a:t>
            </a:r>
          </a:p>
          <a:p>
            <a:pPr marL="342900" indent="-342900">
              <a:buFont typeface="Arial" panose="020B0604020202020204" pitchFamily="34" charset="0"/>
              <a:buChar char="•"/>
            </a:pPr>
            <a:r>
              <a:rPr lang="en-GB" dirty="0">
                <a:solidFill>
                  <a:schemeClr val="bg1"/>
                </a:solidFill>
              </a:rPr>
              <a:t>5</a:t>
            </a:r>
            <a:r>
              <a:rPr lang="en-GB" dirty="0" smtClean="0">
                <a:solidFill>
                  <a:schemeClr val="bg1"/>
                </a:solidFill>
              </a:rPr>
              <a:t> computing centres</a:t>
            </a:r>
          </a:p>
          <a:p>
            <a:pPr marL="342900" indent="-342900">
              <a:buFont typeface="Arial" panose="020B0604020202020204" pitchFamily="34" charset="0"/>
              <a:buChar char="•"/>
            </a:pPr>
            <a:r>
              <a:rPr lang="en-GB" dirty="0" smtClean="0">
                <a:solidFill>
                  <a:schemeClr val="bg1"/>
                </a:solidFill>
              </a:rPr>
              <a:t>~0.42 G€ of total investment</a:t>
            </a:r>
          </a:p>
        </p:txBody>
      </p:sp>
      <p:sp>
        <p:nvSpPr>
          <p:cNvPr id="45" name="Segnaposto numero diapositiva 44"/>
          <p:cNvSpPr>
            <a:spLocks noGrp="1"/>
          </p:cNvSpPr>
          <p:nvPr>
            <p:ph type="sldNum" sz="quarter" idx="12"/>
          </p:nvPr>
        </p:nvSpPr>
        <p:spPr/>
        <p:txBody>
          <a:bodyPr/>
          <a:lstStyle/>
          <a:p>
            <a:fld id="{A019136D-1FE0-4A12-AE48-5602575949B7}" type="slidenum">
              <a:rPr lang="en-GB" smtClean="0"/>
              <a:t>4</a:t>
            </a:fld>
            <a:endParaRPr lang="en-GB"/>
          </a:p>
        </p:txBody>
      </p:sp>
      <p:sp>
        <p:nvSpPr>
          <p:cNvPr id="46" name="CasellaDiTesto 45"/>
          <p:cNvSpPr txBox="1"/>
          <p:nvPr/>
        </p:nvSpPr>
        <p:spPr>
          <a:xfrm>
            <a:off x="8631864" y="4708069"/>
            <a:ext cx="3370474" cy="1477328"/>
          </a:xfrm>
          <a:prstGeom prst="rect">
            <a:avLst/>
          </a:prstGeom>
          <a:noFill/>
        </p:spPr>
        <p:txBody>
          <a:bodyPr wrap="none" rtlCol="0">
            <a:spAutoFit/>
          </a:bodyPr>
          <a:lstStyle/>
          <a:p>
            <a:r>
              <a:rPr lang="en-GB" dirty="0" smtClean="0">
                <a:solidFill>
                  <a:schemeClr val="bg1"/>
                </a:solidFill>
              </a:rPr>
              <a:t>KAGRA Collaboration:</a:t>
            </a:r>
          </a:p>
          <a:p>
            <a:pPr marL="342900" indent="-342900">
              <a:buFont typeface="Arial" panose="020B0604020202020204" pitchFamily="34" charset="0"/>
              <a:buChar char="•"/>
            </a:pPr>
            <a:r>
              <a:rPr lang="en-GB" dirty="0" smtClean="0">
                <a:solidFill>
                  <a:schemeClr val="bg1"/>
                </a:solidFill>
              </a:rPr>
              <a:t>260 collaborators </a:t>
            </a:r>
          </a:p>
          <a:p>
            <a:pPr marL="342900" indent="-342900">
              <a:buFont typeface="Arial" panose="020B0604020202020204" pitchFamily="34" charset="0"/>
              <a:buChar char="•"/>
            </a:pPr>
            <a:r>
              <a:rPr lang="en-GB" dirty="0" smtClean="0">
                <a:solidFill>
                  <a:schemeClr val="bg1"/>
                </a:solidFill>
              </a:rPr>
              <a:t>12 countries</a:t>
            </a:r>
          </a:p>
          <a:p>
            <a:pPr marL="342900" indent="-342900">
              <a:buFont typeface="Arial" panose="020B0604020202020204" pitchFamily="34" charset="0"/>
              <a:buChar char="•"/>
            </a:pPr>
            <a:r>
              <a:rPr lang="en-GB" dirty="0">
                <a:solidFill>
                  <a:schemeClr val="bg1"/>
                </a:solidFill>
              </a:rPr>
              <a:t>5</a:t>
            </a:r>
            <a:r>
              <a:rPr lang="en-GB" dirty="0" smtClean="0">
                <a:solidFill>
                  <a:schemeClr val="bg1"/>
                </a:solidFill>
              </a:rPr>
              <a:t> computing centres</a:t>
            </a:r>
          </a:p>
          <a:p>
            <a:pPr marL="342900" indent="-342900">
              <a:buFont typeface="Arial" panose="020B0604020202020204" pitchFamily="34" charset="0"/>
              <a:buChar char="•"/>
            </a:pPr>
            <a:r>
              <a:rPr lang="en-GB" dirty="0" smtClean="0">
                <a:solidFill>
                  <a:schemeClr val="bg1"/>
                </a:solidFill>
              </a:rPr>
              <a:t>~16.4 G¥ of construction costs</a:t>
            </a:r>
          </a:p>
        </p:txBody>
      </p:sp>
      <p:sp>
        <p:nvSpPr>
          <p:cNvPr id="3" name="Ovale 2"/>
          <p:cNvSpPr/>
          <p:nvPr/>
        </p:nvSpPr>
        <p:spPr>
          <a:xfrm>
            <a:off x="5739082" y="1904333"/>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e 48"/>
          <p:cNvSpPr/>
          <p:nvPr/>
        </p:nvSpPr>
        <p:spPr>
          <a:xfrm>
            <a:off x="2464289" y="2250749"/>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e 49"/>
          <p:cNvSpPr/>
          <p:nvPr/>
        </p:nvSpPr>
        <p:spPr>
          <a:xfrm>
            <a:off x="828199" y="2573778"/>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e 50"/>
          <p:cNvSpPr/>
          <p:nvPr/>
        </p:nvSpPr>
        <p:spPr>
          <a:xfrm>
            <a:off x="2650236" y="2206530"/>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e 51"/>
          <p:cNvSpPr/>
          <p:nvPr/>
        </p:nvSpPr>
        <p:spPr>
          <a:xfrm>
            <a:off x="1957384" y="2206530"/>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e 52"/>
          <p:cNvSpPr/>
          <p:nvPr/>
        </p:nvSpPr>
        <p:spPr>
          <a:xfrm>
            <a:off x="8490966" y="3103404"/>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e 53"/>
          <p:cNvSpPr/>
          <p:nvPr/>
        </p:nvSpPr>
        <p:spPr>
          <a:xfrm>
            <a:off x="845092" y="2075428"/>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e 54"/>
          <p:cNvSpPr/>
          <p:nvPr/>
        </p:nvSpPr>
        <p:spPr>
          <a:xfrm>
            <a:off x="2202511" y="2444382"/>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ttangolo 56"/>
          <p:cNvSpPr/>
          <p:nvPr/>
        </p:nvSpPr>
        <p:spPr>
          <a:xfrm>
            <a:off x="2208036" y="2188649"/>
            <a:ext cx="138023" cy="10920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ttangolo 58"/>
          <p:cNvSpPr/>
          <p:nvPr/>
        </p:nvSpPr>
        <p:spPr>
          <a:xfrm>
            <a:off x="776080" y="2509457"/>
            <a:ext cx="138023" cy="10920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Immagin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8647" y="164274"/>
            <a:ext cx="1601263" cy="857820"/>
          </a:xfrm>
          <a:prstGeom prst="rect">
            <a:avLst/>
          </a:prstGeom>
        </p:spPr>
      </p:pic>
      <p:sp>
        <p:nvSpPr>
          <p:cNvPr id="2" name="Segnaposto piè di pagina 1"/>
          <p:cNvSpPr>
            <a:spLocks noGrp="1"/>
          </p:cNvSpPr>
          <p:nvPr>
            <p:ph type="ftr" sz="quarter" idx="11"/>
          </p:nvPr>
        </p:nvSpPr>
        <p:spPr/>
        <p:txBody>
          <a:bodyPr/>
          <a:lstStyle/>
          <a:p>
            <a:r>
              <a:rPr lang="en-GB" smtClean="0"/>
              <a:t>Offline Computing</a:t>
            </a:r>
            <a:endParaRPr lang="en-GB"/>
          </a:p>
        </p:txBody>
      </p:sp>
    </p:spTree>
    <p:extLst>
      <p:ext uri="{BB962C8B-B14F-4D97-AF65-F5344CB8AC3E}">
        <p14:creationId xmlns:p14="http://schemas.microsoft.com/office/powerpoint/2010/main" val="212536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838200" y="138088"/>
            <a:ext cx="10515600" cy="761187"/>
          </a:xfrm>
        </p:spPr>
        <p:txBody>
          <a:bodyPr/>
          <a:lstStyle/>
          <a:p>
            <a:r>
              <a:rPr lang="en-GB" dirty="0" smtClean="0"/>
              <a:t>Network of</a:t>
            </a:r>
            <a:r>
              <a:rPr lang="en-GB" sz="4400" kern="1200" dirty="0" smtClean="0">
                <a:solidFill>
                  <a:schemeClr val="tx1"/>
                </a:solidFill>
                <a:effectLst/>
                <a:latin typeface="+mj-lt"/>
                <a:ea typeface="+mj-ea"/>
                <a:cs typeface="+mj-cs"/>
              </a:rPr>
              <a:t> Computing Centres</a:t>
            </a:r>
            <a:endParaRPr lang="en-GB" dirty="0"/>
          </a:p>
        </p:txBody>
      </p:sp>
      <p:pic>
        <p:nvPicPr>
          <p:cNvPr id="5" name="Picture 3" descr="TerradiNotte"/>
          <p:cNvPicPr>
            <a:picLocks noChangeAspect="1" noChangeArrowheads="1"/>
          </p:cNvPicPr>
          <p:nvPr/>
        </p:nvPicPr>
        <p:blipFill>
          <a:blip r:embed="rId2" cstate="print"/>
          <a:srcRect/>
          <a:stretch>
            <a:fillRect/>
          </a:stretch>
        </p:blipFill>
        <p:spPr bwMode="auto">
          <a:xfrm>
            <a:off x="-1" y="964276"/>
            <a:ext cx="12069911" cy="5414696"/>
          </a:xfrm>
          <a:prstGeom prst="rect">
            <a:avLst/>
          </a:prstGeom>
          <a:noFill/>
          <a:ln w="9525">
            <a:noFill/>
            <a:miter lim="800000"/>
            <a:headEnd/>
            <a:tailEnd/>
          </a:ln>
        </p:spPr>
      </p:pic>
      <p:grpSp>
        <p:nvGrpSpPr>
          <p:cNvPr id="17" name="Gruppo 30"/>
          <p:cNvGrpSpPr/>
          <p:nvPr/>
        </p:nvGrpSpPr>
        <p:grpSpPr>
          <a:xfrm>
            <a:off x="5850252" y="1800594"/>
            <a:ext cx="214314" cy="214314"/>
            <a:chOff x="7858148" y="1785926"/>
            <a:chExt cx="214314" cy="214314"/>
          </a:xfrm>
        </p:grpSpPr>
        <p:cxnSp>
          <p:nvCxnSpPr>
            <p:cNvPr id="18" name="Connettore 1 19"/>
            <p:cNvCxnSpPr/>
            <p:nvPr/>
          </p:nvCxnSpPr>
          <p:spPr>
            <a:xfrm rot="5400000">
              <a:off x="7750991" y="1893083"/>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1 20"/>
            <p:cNvCxnSpPr/>
            <p:nvPr/>
          </p:nvCxnSpPr>
          <p:spPr>
            <a:xfrm rot="10800000">
              <a:off x="7858148" y="2000240"/>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uppo 33"/>
          <p:cNvGrpSpPr/>
          <p:nvPr/>
        </p:nvGrpSpPr>
        <p:grpSpPr>
          <a:xfrm rot="18589186">
            <a:off x="5982342" y="2122064"/>
            <a:ext cx="214314" cy="214314"/>
            <a:chOff x="7858148" y="1785926"/>
            <a:chExt cx="214314" cy="214314"/>
          </a:xfrm>
        </p:grpSpPr>
        <p:cxnSp>
          <p:nvCxnSpPr>
            <p:cNvPr id="21" name="Connettore 1 22"/>
            <p:cNvCxnSpPr/>
            <p:nvPr/>
          </p:nvCxnSpPr>
          <p:spPr>
            <a:xfrm rot="5400000">
              <a:off x="7750991" y="1893083"/>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ttore 1 23"/>
            <p:cNvCxnSpPr/>
            <p:nvPr/>
          </p:nvCxnSpPr>
          <p:spPr>
            <a:xfrm rot="10800000">
              <a:off x="7858148" y="2000240"/>
              <a:ext cx="2143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uppo 36"/>
          <p:cNvGrpSpPr/>
          <p:nvPr/>
        </p:nvGrpSpPr>
        <p:grpSpPr>
          <a:xfrm rot="15002078">
            <a:off x="731044" y="2035245"/>
            <a:ext cx="214314" cy="214314"/>
            <a:chOff x="7858148" y="1785926"/>
            <a:chExt cx="214314" cy="214314"/>
          </a:xfrm>
        </p:grpSpPr>
        <p:cxnSp>
          <p:nvCxnSpPr>
            <p:cNvPr id="24" name="Connettore 1 25"/>
            <p:cNvCxnSpPr/>
            <p:nvPr/>
          </p:nvCxnSpPr>
          <p:spPr>
            <a:xfrm rot="5400000">
              <a:off x="7750991" y="1893083"/>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1 26"/>
            <p:cNvCxnSpPr/>
            <p:nvPr/>
          </p:nvCxnSpPr>
          <p:spPr>
            <a:xfrm rot="10800000">
              <a:off x="7858148" y="2000240"/>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uppo 39"/>
          <p:cNvGrpSpPr/>
          <p:nvPr/>
        </p:nvGrpSpPr>
        <p:grpSpPr>
          <a:xfrm rot="9912954">
            <a:off x="2169210" y="2606677"/>
            <a:ext cx="214314" cy="214314"/>
            <a:chOff x="7858148" y="1785926"/>
            <a:chExt cx="214314" cy="214314"/>
          </a:xfrm>
        </p:grpSpPr>
        <p:cxnSp>
          <p:nvCxnSpPr>
            <p:cNvPr id="28" name="Connettore 1 29"/>
            <p:cNvCxnSpPr/>
            <p:nvPr/>
          </p:nvCxnSpPr>
          <p:spPr>
            <a:xfrm rot="5400000">
              <a:off x="7750991" y="1893083"/>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9" name="Connettore 1 30"/>
            <p:cNvCxnSpPr/>
            <p:nvPr/>
          </p:nvCxnSpPr>
          <p:spPr>
            <a:xfrm rot="10800000">
              <a:off x="7858148" y="2000240"/>
              <a:ext cx="214314" cy="0"/>
            </a:xfrm>
            <a:prstGeom prst="line">
              <a:avLst/>
            </a:prstGeom>
            <a:ln w="508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uppo 42"/>
          <p:cNvGrpSpPr/>
          <p:nvPr/>
        </p:nvGrpSpPr>
        <p:grpSpPr>
          <a:xfrm rot="20406938">
            <a:off x="11034911" y="2365853"/>
            <a:ext cx="214314" cy="214314"/>
            <a:chOff x="7858148" y="1785926"/>
            <a:chExt cx="214314" cy="214314"/>
          </a:xfrm>
        </p:grpSpPr>
        <p:cxnSp>
          <p:nvCxnSpPr>
            <p:cNvPr id="34" name="Connettore 1 32"/>
            <p:cNvCxnSpPr/>
            <p:nvPr/>
          </p:nvCxnSpPr>
          <p:spPr>
            <a:xfrm rot="5400000">
              <a:off x="7750991" y="1893083"/>
              <a:ext cx="214314" cy="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Connettore 1 33"/>
            <p:cNvCxnSpPr/>
            <p:nvPr/>
          </p:nvCxnSpPr>
          <p:spPr>
            <a:xfrm rot="10800000">
              <a:off x="7858148" y="2000240"/>
              <a:ext cx="214314" cy="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43" name="CasellaDiTesto 42"/>
          <p:cNvSpPr txBox="1"/>
          <p:nvPr/>
        </p:nvSpPr>
        <p:spPr>
          <a:xfrm>
            <a:off x="257165" y="4708069"/>
            <a:ext cx="3782446" cy="1477328"/>
          </a:xfrm>
          <a:prstGeom prst="rect">
            <a:avLst/>
          </a:prstGeom>
          <a:noFill/>
        </p:spPr>
        <p:txBody>
          <a:bodyPr wrap="none" rtlCol="0">
            <a:spAutoFit/>
          </a:bodyPr>
          <a:lstStyle/>
          <a:p>
            <a:r>
              <a:rPr lang="en-GB" dirty="0" smtClean="0">
                <a:solidFill>
                  <a:schemeClr val="bg1"/>
                </a:solidFill>
              </a:rPr>
              <a:t>LIGO Scientific Collaboration:</a:t>
            </a:r>
          </a:p>
          <a:p>
            <a:pPr marL="342900" indent="-342900">
              <a:buFont typeface="Arial" panose="020B0604020202020204" pitchFamily="34" charset="0"/>
              <a:buChar char="•"/>
            </a:pPr>
            <a:r>
              <a:rPr lang="en-GB" dirty="0" smtClean="0">
                <a:solidFill>
                  <a:schemeClr val="bg1"/>
                </a:solidFill>
              </a:rPr>
              <a:t>1263 collaborators (including GEO)</a:t>
            </a:r>
          </a:p>
          <a:p>
            <a:pPr marL="342900" indent="-342900">
              <a:buFont typeface="Arial" panose="020B0604020202020204" pitchFamily="34" charset="0"/>
              <a:buChar char="•"/>
            </a:pPr>
            <a:r>
              <a:rPr lang="en-GB" dirty="0" smtClean="0">
                <a:solidFill>
                  <a:schemeClr val="bg1"/>
                </a:solidFill>
              </a:rPr>
              <a:t>20 countries</a:t>
            </a:r>
          </a:p>
          <a:p>
            <a:pPr marL="342900" indent="-342900">
              <a:buFont typeface="Arial" panose="020B0604020202020204" pitchFamily="34" charset="0"/>
              <a:buChar char="•"/>
            </a:pPr>
            <a:r>
              <a:rPr lang="en-GB" dirty="0" smtClean="0">
                <a:solidFill>
                  <a:schemeClr val="bg1"/>
                </a:solidFill>
              </a:rPr>
              <a:t>9 computing centres</a:t>
            </a:r>
          </a:p>
          <a:p>
            <a:pPr marL="342900" indent="-342900">
              <a:buFont typeface="Arial" panose="020B0604020202020204" pitchFamily="34" charset="0"/>
              <a:buChar char="•"/>
            </a:pPr>
            <a:r>
              <a:rPr lang="en-GB" dirty="0" smtClean="0">
                <a:solidFill>
                  <a:schemeClr val="bg1"/>
                </a:solidFill>
              </a:rPr>
              <a:t>~1.5 G$ of total investment</a:t>
            </a:r>
            <a:endParaRPr lang="en-GB" dirty="0">
              <a:solidFill>
                <a:schemeClr val="bg1"/>
              </a:solidFill>
            </a:endParaRPr>
          </a:p>
        </p:txBody>
      </p:sp>
      <p:sp>
        <p:nvSpPr>
          <p:cNvPr id="44" name="CasellaDiTesto 43"/>
          <p:cNvSpPr txBox="1"/>
          <p:nvPr/>
        </p:nvSpPr>
        <p:spPr>
          <a:xfrm>
            <a:off x="4691070" y="4708069"/>
            <a:ext cx="3204916" cy="1477328"/>
          </a:xfrm>
          <a:prstGeom prst="rect">
            <a:avLst/>
          </a:prstGeom>
          <a:noFill/>
        </p:spPr>
        <p:txBody>
          <a:bodyPr wrap="none" rtlCol="0">
            <a:spAutoFit/>
          </a:bodyPr>
          <a:lstStyle/>
          <a:p>
            <a:r>
              <a:rPr lang="en-GB" dirty="0" smtClean="0">
                <a:solidFill>
                  <a:schemeClr val="bg1"/>
                </a:solidFill>
              </a:rPr>
              <a:t>Virgo Collaboration:</a:t>
            </a:r>
          </a:p>
          <a:p>
            <a:pPr marL="342900" indent="-342900">
              <a:buFont typeface="Arial" panose="020B0604020202020204" pitchFamily="34" charset="0"/>
              <a:buChar char="•"/>
            </a:pPr>
            <a:r>
              <a:rPr lang="en-GB" dirty="0" smtClean="0">
                <a:solidFill>
                  <a:schemeClr val="bg1"/>
                </a:solidFill>
              </a:rPr>
              <a:t>343 collaborators </a:t>
            </a:r>
          </a:p>
          <a:p>
            <a:pPr marL="342900" indent="-342900">
              <a:buFont typeface="Arial" panose="020B0604020202020204" pitchFamily="34" charset="0"/>
              <a:buChar char="•"/>
            </a:pPr>
            <a:r>
              <a:rPr lang="en-GB" dirty="0" smtClean="0">
                <a:solidFill>
                  <a:schemeClr val="bg1"/>
                </a:solidFill>
              </a:rPr>
              <a:t>6 countries</a:t>
            </a:r>
          </a:p>
          <a:p>
            <a:pPr marL="342900" indent="-342900">
              <a:buFont typeface="Arial" panose="020B0604020202020204" pitchFamily="34" charset="0"/>
              <a:buChar char="•"/>
            </a:pPr>
            <a:r>
              <a:rPr lang="en-GB" dirty="0">
                <a:solidFill>
                  <a:schemeClr val="bg1"/>
                </a:solidFill>
              </a:rPr>
              <a:t>5</a:t>
            </a:r>
            <a:r>
              <a:rPr lang="en-GB" dirty="0" smtClean="0">
                <a:solidFill>
                  <a:schemeClr val="bg1"/>
                </a:solidFill>
              </a:rPr>
              <a:t> computing centres</a:t>
            </a:r>
          </a:p>
          <a:p>
            <a:pPr marL="342900" indent="-342900">
              <a:buFont typeface="Arial" panose="020B0604020202020204" pitchFamily="34" charset="0"/>
              <a:buChar char="•"/>
            </a:pPr>
            <a:r>
              <a:rPr lang="en-GB" dirty="0" smtClean="0">
                <a:solidFill>
                  <a:schemeClr val="bg1"/>
                </a:solidFill>
              </a:rPr>
              <a:t>~0.42 G€ of total investment</a:t>
            </a:r>
          </a:p>
        </p:txBody>
      </p:sp>
      <p:sp>
        <p:nvSpPr>
          <p:cNvPr id="45" name="Segnaposto numero diapositiva 44"/>
          <p:cNvSpPr>
            <a:spLocks noGrp="1"/>
          </p:cNvSpPr>
          <p:nvPr>
            <p:ph type="sldNum" sz="quarter" idx="12"/>
          </p:nvPr>
        </p:nvSpPr>
        <p:spPr/>
        <p:txBody>
          <a:bodyPr/>
          <a:lstStyle/>
          <a:p>
            <a:fld id="{A019136D-1FE0-4A12-AE48-5602575949B7}" type="slidenum">
              <a:rPr lang="en-GB" smtClean="0"/>
              <a:t>5</a:t>
            </a:fld>
            <a:endParaRPr lang="en-GB"/>
          </a:p>
        </p:txBody>
      </p:sp>
      <p:sp>
        <p:nvSpPr>
          <p:cNvPr id="46" name="CasellaDiTesto 45"/>
          <p:cNvSpPr txBox="1"/>
          <p:nvPr/>
        </p:nvSpPr>
        <p:spPr>
          <a:xfrm>
            <a:off x="8631864" y="4708069"/>
            <a:ext cx="3370474" cy="1477328"/>
          </a:xfrm>
          <a:prstGeom prst="rect">
            <a:avLst/>
          </a:prstGeom>
          <a:noFill/>
        </p:spPr>
        <p:txBody>
          <a:bodyPr wrap="none" rtlCol="0">
            <a:spAutoFit/>
          </a:bodyPr>
          <a:lstStyle/>
          <a:p>
            <a:r>
              <a:rPr lang="en-GB" dirty="0" smtClean="0">
                <a:solidFill>
                  <a:schemeClr val="bg1"/>
                </a:solidFill>
              </a:rPr>
              <a:t>KAGRA Collaboration:</a:t>
            </a:r>
          </a:p>
          <a:p>
            <a:pPr marL="342900" indent="-342900">
              <a:buFont typeface="Arial" panose="020B0604020202020204" pitchFamily="34" charset="0"/>
              <a:buChar char="•"/>
            </a:pPr>
            <a:r>
              <a:rPr lang="en-GB" dirty="0" smtClean="0">
                <a:solidFill>
                  <a:schemeClr val="bg1"/>
                </a:solidFill>
              </a:rPr>
              <a:t>260 collaborators </a:t>
            </a:r>
          </a:p>
          <a:p>
            <a:pPr marL="342900" indent="-342900">
              <a:buFont typeface="Arial" panose="020B0604020202020204" pitchFamily="34" charset="0"/>
              <a:buChar char="•"/>
            </a:pPr>
            <a:r>
              <a:rPr lang="en-GB" dirty="0" smtClean="0">
                <a:solidFill>
                  <a:schemeClr val="bg1"/>
                </a:solidFill>
              </a:rPr>
              <a:t>12 countries</a:t>
            </a:r>
          </a:p>
          <a:p>
            <a:pPr marL="342900" indent="-342900">
              <a:buFont typeface="Arial" panose="020B0604020202020204" pitchFamily="34" charset="0"/>
              <a:buChar char="•"/>
            </a:pPr>
            <a:r>
              <a:rPr lang="en-GB" dirty="0">
                <a:solidFill>
                  <a:schemeClr val="bg1"/>
                </a:solidFill>
              </a:rPr>
              <a:t>5</a:t>
            </a:r>
            <a:r>
              <a:rPr lang="en-GB" dirty="0" smtClean="0">
                <a:solidFill>
                  <a:schemeClr val="bg1"/>
                </a:solidFill>
              </a:rPr>
              <a:t> computing centres</a:t>
            </a:r>
          </a:p>
          <a:p>
            <a:pPr marL="342900" indent="-342900">
              <a:buFont typeface="Arial" panose="020B0604020202020204" pitchFamily="34" charset="0"/>
              <a:buChar char="•"/>
            </a:pPr>
            <a:r>
              <a:rPr lang="en-GB" dirty="0" smtClean="0">
                <a:solidFill>
                  <a:schemeClr val="bg1"/>
                </a:solidFill>
              </a:rPr>
              <a:t>~16.4 G¥ of construction costs</a:t>
            </a:r>
          </a:p>
        </p:txBody>
      </p:sp>
      <p:sp>
        <p:nvSpPr>
          <p:cNvPr id="3" name="Ovale 2"/>
          <p:cNvSpPr/>
          <p:nvPr/>
        </p:nvSpPr>
        <p:spPr>
          <a:xfrm>
            <a:off x="5739082" y="1904333"/>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e 48"/>
          <p:cNvSpPr/>
          <p:nvPr/>
        </p:nvSpPr>
        <p:spPr>
          <a:xfrm>
            <a:off x="2464289" y="2250749"/>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e 49"/>
          <p:cNvSpPr/>
          <p:nvPr/>
        </p:nvSpPr>
        <p:spPr>
          <a:xfrm>
            <a:off x="828199" y="2573778"/>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e 50"/>
          <p:cNvSpPr/>
          <p:nvPr/>
        </p:nvSpPr>
        <p:spPr>
          <a:xfrm>
            <a:off x="2650236" y="2206530"/>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e 51"/>
          <p:cNvSpPr/>
          <p:nvPr/>
        </p:nvSpPr>
        <p:spPr>
          <a:xfrm>
            <a:off x="1957384" y="2206530"/>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e 52"/>
          <p:cNvSpPr/>
          <p:nvPr/>
        </p:nvSpPr>
        <p:spPr>
          <a:xfrm>
            <a:off x="8490966" y="3103404"/>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e 53"/>
          <p:cNvSpPr/>
          <p:nvPr/>
        </p:nvSpPr>
        <p:spPr>
          <a:xfrm>
            <a:off x="845092" y="2075428"/>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e 54"/>
          <p:cNvSpPr/>
          <p:nvPr/>
        </p:nvSpPr>
        <p:spPr>
          <a:xfrm>
            <a:off x="2202511" y="2444382"/>
            <a:ext cx="281796" cy="25879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ttangolo 56"/>
          <p:cNvSpPr/>
          <p:nvPr/>
        </p:nvSpPr>
        <p:spPr>
          <a:xfrm>
            <a:off x="2208036" y="2188649"/>
            <a:ext cx="138023" cy="10920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ttangolo 58"/>
          <p:cNvSpPr/>
          <p:nvPr/>
        </p:nvSpPr>
        <p:spPr>
          <a:xfrm>
            <a:off x="776080" y="2509457"/>
            <a:ext cx="138023" cy="10920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e 59"/>
          <p:cNvSpPr/>
          <p:nvPr/>
        </p:nvSpPr>
        <p:spPr>
          <a:xfrm>
            <a:off x="5879980" y="2081007"/>
            <a:ext cx="281796" cy="25879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e 61"/>
          <p:cNvSpPr/>
          <p:nvPr/>
        </p:nvSpPr>
        <p:spPr>
          <a:xfrm>
            <a:off x="5598184" y="2177795"/>
            <a:ext cx="281796" cy="25879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e 62"/>
          <p:cNvSpPr/>
          <p:nvPr/>
        </p:nvSpPr>
        <p:spPr>
          <a:xfrm>
            <a:off x="5620028" y="1900182"/>
            <a:ext cx="281796" cy="25879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Ovale 63"/>
          <p:cNvSpPr/>
          <p:nvPr/>
        </p:nvSpPr>
        <p:spPr>
          <a:xfrm>
            <a:off x="5691987" y="1802431"/>
            <a:ext cx="106694" cy="10190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Ovale 64"/>
          <p:cNvSpPr/>
          <p:nvPr/>
        </p:nvSpPr>
        <p:spPr>
          <a:xfrm>
            <a:off x="5527735" y="1881361"/>
            <a:ext cx="281796" cy="25879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8" name="Grafico 37"/>
          <p:cNvGraphicFramePr>
            <a:graphicFrameLocks/>
          </p:cNvGraphicFramePr>
          <p:nvPr>
            <p:extLst/>
          </p:nvPr>
        </p:nvGraphicFramePr>
        <p:xfrm>
          <a:off x="0" y="-1"/>
          <a:ext cx="12192000" cy="6858001"/>
        </p:xfrm>
        <a:graphic>
          <a:graphicData uri="http://schemas.openxmlformats.org/drawingml/2006/chart">
            <c:chart xmlns:c="http://schemas.openxmlformats.org/drawingml/2006/chart" xmlns:r="http://schemas.openxmlformats.org/officeDocument/2006/relationships" r:id="rId3"/>
          </a:graphicData>
        </a:graphic>
      </p:graphicFrame>
      <p:sp>
        <p:nvSpPr>
          <p:cNvPr id="2" name="CasellaDiTesto 1"/>
          <p:cNvSpPr txBox="1"/>
          <p:nvPr/>
        </p:nvSpPr>
        <p:spPr>
          <a:xfrm>
            <a:off x="3956649" y="3170757"/>
            <a:ext cx="1313245" cy="369332"/>
          </a:xfrm>
          <a:prstGeom prst="rect">
            <a:avLst/>
          </a:prstGeom>
          <a:noFill/>
        </p:spPr>
        <p:txBody>
          <a:bodyPr wrap="none" rtlCol="0">
            <a:spAutoFit/>
          </a:bodyPr>
          <a:lstStyle/>
          <a:p>
            <a:r>
              <a:rPr lang="en-GB" dirty="0" smtClean="0"/>
              <a:t>Virgo ~6-8%</a:t>
            </a:r>
            <a:endParaRPr lang="en-GB" dirty="0"/>
          </a:p>
        </p:txBody>
      </p:sp>
      <p:pic>
        <p:nvPicPr>
          <p:cNvPr id="40" name="Immagine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78652" y="106456"/>
            <a:ext cx="1601263" cy="857820"/>
          </a:xfrm>
          <a:prstGeom prst="rect">
            <a:avLst/>
          </a:prstGeom>
        </p:spPr>
      </p:pic>
      <p:sp>
        <p:nvSpPr>
          <p:cNvPr id="6" name="Segnaposto piè di pagina 5"/>
          <p:cNvSpPr>
            <a:spLocks noGrp="1"/>
          </p:cNvSpPr>
          <p:nvPr>
            <p:ph type="ftr" sz="quarter" idx="11"/>
          </p:nvPr>
        </p:nvSpPr>
        <p:spPr/>
        <p:txBody>
          <a:bodyPr/>
          <a:lstStyle/>
          <a:p>
            <a:r>
              <a:rPr lang="en-GB" smtClean="0"/>
              <a:t>Offline Computing</a:t>
            </a:r>
            <a:endParaRPr lang="en-GB"/>
          </a:p>
        </p:txBody>
      </p:sp>
      <p:sp>
        <p:nvSpPr>
          <p:cNvPr id="7" name="CasellaDiTesto 6"/>
          <p:cNvSpPr txBox="1"/>
          <p:nvPr/>
        </p:nvSpPr>
        <p:spPr>
          <a:xfrm>
            <a:off x="8490966" y="562444"/>
            <a:ext cx="2082173" cy="369332"/>
          </a:xfrm>
          <a:prstGeom prst="rect">
            <a:avLst/>
          </a:prstGeom>
          <a:noFill/>
        </p:spPr>
        <p:txBody>
          <a:bodyPr wrap="none" rtlCol="0">
            <a:spAutoFit/>
          </a:bodyPr>
          <a:lstStyle/>
          <a:p>
            <a:r>
              <a:rPr lang="en-GB" dirty="0" smtClean="0"/>
              <a:t>Sept 2016-Sept2017</a:t>
            </a:r>
            <a:endParaRPr lang="en-GB" dirty="0"/>
          </a:p>
        </p:txBody>
      </p:sp>
    </p:spTree>
    <p:extLst>
      <p:ext uri="{BB962C8B-B14F-4D97-AF65-F5344CB8AC3E}">
        <p14:creationId xmlns:p14="http://schemas.microsoft.com/office/powerpoint/2010/main" val="159136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8" grpId="0">
        <p:bldAsOne/>
      </p:bldGraphic>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en-GB" dirty="0" smtClean="0"/>
              <a:t>Why so </a:t>
            </a:r>
            <a:r>
              <a:rPr lang="en-GB" smtClean="0"/>
              <a:t>small Virgo contribution</a:t>
            </a:r>
            <a:r>
              <a:rPr lang="en-GB" dirty="0" smtClean="0"/>
              <a:t>?</a:t>
            </a:r>
            <a:endParaRPr lang="en-GB" dirty="0"/>
          </a:p>
        </p:txBody>
      </p:sp>
      <p:sp>
        <p:nvSpPr>
          <p:cNvPr id="9" name="Segnaposto contenuto 3"/>
          <p:cNvSpPr>
            <a:spLocks noGrp="1"/>
          </p:cNvSpPr>
          <p:nvPr>
            <p:ph idx="1"/>
          </p:nvPr>
        </p:nvSpPr>
        <p:spPr>
          <a:xfrm>
            <a:off x="317500" y="1511300"/>
            <a:ext cx="10515600" cy="4665663"/>
          </a:xfrm>
        </p:spPr>
        <p:txBody>
          <a:bodyPr/>
          <a:lstStyle/>
          <a:p>
            <a:r>
              <a:rPr lang="en-GB" dirty="0" smtClean="0"/>
              <a:t>In effect, compared to the </a:t>
            </a:r>
            <a:r>
              <a:rPr lang="en-GB" dirty="0" err="1" smtClean="0"/>
              <a:t>Astroparticle</a:t>
            </a:r>
            <a:r>
              <a:rPr lang="en-GB" dirty="0" smtClean="0"/>
              <a:t> experiment sizes Virgo is not a small consumer (at CNAF)</a:t>
            </a:r>
          </a:p>
          <a:p>
            <a:r>
              <a:rPr lang="en-GB" dirty="0" smtClean="0"/>
              <a:t>Not enough resources:</a:t>
            </a:r>
          </a:p>
          <a:p>
            <a:pPr lvl="1"/>
            <a:r>
              <a:rPr lang="en-GB" dirty="0" smtClean="0"/>
              <a:t>(Very) roughly &lt;20% of the total LVC resources  (in power)</a:t>
            </a:r>
          </a:p>
          <a:p>
            <a:r>
              <a:rPr lang="en-GB" dirty="0" smtClean="0"/>
              <a:t>But the major problem is the computing model:</a:t>
            </a:r>
          </a:p>
          <a:p>
            <a:pPr lvl="1"/>
            <a:r>
              <a:rPr lang="en-GB" dirty="0" smtClean="0"/>
              <a:t>For the majority of the LVC common pipelines</a:t>
            </a:r>
          </a:p>
          <a:p>
            <a:pPr lvl="2"/>
            <a:r>
              <a:rPr lang="en-GB" dirty="0" smtClean="0"/>
              <a:t>Condor clusters fully devoted to LIGO</a:t>
            </a:r>
          </a:p>
          <a:p>
            <a:pPr lvl="2"/>
            <a:r>
              <a:rPr lang="en-GB" dirty="0" smtClean="0"/>
              <a:t>Pipelines looking for data and libraries in a local shared file system</a:t>
            </a:r>
          </a:p>
          <a:p>
            <a:pPr lvl="2"/>
            <a:r>
              <a:rPr lang="en-GB" dirty="0" smtClean="0"/>
              <a:t>Pipelines could be intrinsically </a:t>
            </a:r>
            <a:r>
              <a:rPr lang="en-GB" dirty="0" smtClean="0"/>
              <a:t>uncompliant with GRID</a:t>
            </a:r>
          </a:p>
          <a:p>
            <a:pPr lvl="1"/>
            <a:r>
              <a:rPr lang="en-GB" dirty="0" smtClean="0"/>
              <a:t>Difficult to have them running at CNAF, CCIN2P3, </a:t>
            </a:r>
            <a:r>
              <a:rPr lang="en-GB" dirty="0" err="1" smtClean="0"/>
              <a:t>Nikhef</a:t>
            </a:r>
            <a:r>
              <a:rPr lang="en-GB" dirty="0" smtClean="0"/>
              <a:t>, ….</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7265" y="231292"/>
            <a:ext cx="1601263" cy="857820"/>
          </a:xfrm>
          <a:prstGeom prst="rect">
            <a:avLst/>
          </a:prstGeom>
        </p:spPr>
      </p:pic>
      <p:sp>
        <p:nvSpPr>
          <p:cNvPr id="2" name="Segnaposto piè di pagina 1"/>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E2A90095-E1E0-42DE-B2D5-51377EE5F14B}" type="slidenum">
              <a:rPr lang="en-GB" smtClean="0"/>
              <a:t>6</a:t>
            </a:fld>
            <a:endParaRPr lang="en-GB"/>
          </a:p>
        </p:txBody>
      </p:sp>
      <p:graphicFrame>
        <p:nvGraphicFramePr>
          <p:cNvPr id="7" name="Grafico 6"/>
          <p:cNvGraphicFramePr>
            <a:graphicFrameLocks/>
          </p:cNvGraphicFramePr>
          <p:nvPr>
            <p:extLst/>
          </p:nvPr>
        </p:nvGraphicFramePr>
        <p:xfrm>
          <a:off x="7058421" y="1776014"/>
          <a:ext cx="6050757" cy="41362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53524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1823" y="6648"/>
            <a:ext cx="10515600" cy="782243"/>
          </a:xfrm>
        </p:spPr>
        <p:txBody>
          <a:bodyPr/>
          <a:lstStyle/>
          <a:p>
            <a:r>
              <a:rPr lang="en-GB" dirty="0" smtClean="0"/>
              <a:t>Computing load distribution</a:t>
            </a:r>
            <a:endParaRPr lang="en-GB" dirty="0"/>
          </a:p>
        </p:txBody>
      </p:sp>
      <p:pic>
        <p:nvPicPr>
          <p:cNvPr id="4" name="Immagine 3"/>
          <p:cNvPicPr>
            <a:picLocks noChangeAspect="1"/>
          </p:cNvPicPr>
          <p:nvPr/>
        </p:nvPicPr>
        <p:blipFill>
          <a:blip r:embed="rId2"/>
          <a:stretch>
            <a:fillRect/>
          </a:stretch>
        </p:blipFill>
        <p:spPr>
          <a:xfrm>
            <a:off x="516669" y="2475288"/>
            <a:ext cx="4854839" cy="3901302"/>
          </a:xfrm>
          <a:prstGeom prst="rect">
            <a:avLst/>
          </a:prstGeom>
        </p:spPr>
      </p:pic>
      <p:pic>
        <p:nvPicPr>
          <p:cNvPr id="5" name="Immagine 4"/>
          <p:cNvPicPr>
            <a:picLocks noChangeAspect="1"/>
          </p:cNvPicPr>
          <p:nvPr/>
        </p:nvPicPr>
        <p:blipFill>
          <a:blip r:embed="rId3"/>
          <a:stretch>
            <a:fillRect/>
          </a:stretch>
        </p:blipFill>
        <p:spPr>
          <a:xfrm>
            <a:off x="3219612" y="2824739"/>
            <a:ext cx="2116303" cy="607694"/>
          </a:xfrm>
          <a:prstGeom prst="rect">
            <a:avLst/>
          </a:prstGeom>
        </p:spPr>
      </p:pic>
      <p:pic>
        <p:nvPicPr>
          <p:cNvPr id="1026" name="Picture 2" descr="accounting"/>
          <p:cNvPicPr>
            <a:picLocks noChangeAspect="1" noChangeArrowheads="1"/>
          </p:cNvPicPr>
          <p:nvPr/>
        </p:nvPicPr>
        <p:blipFill rotWithShape="1">
          <a:blip r:embed="rId4">
            <a:extLst>
              <a:ext uri="{28A0092B-C50C-407E-A947-70E740481C1C}">
                <a14:useLocalDpi xmlns:a14="http://schemas.microsoft.com/office/drawing/2010/main" val="0"/>
              </a:ext>
            </a:extLst>
          </a:blip>
          <a:srcRect l="11640" t="21762" r="17189" b="9130"/>
          <a:stretch/>
        </p:blipFill>
        <p:spPr bwMode="auto">
          <a:xfrm>
            <a:off x="5782126" y="703688"/>
            <a:ext cx="6383265" cy="61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p:cNvPicPr>
            <a:picLocks noChangeAspect="1"/>
          </p:cNvPicPr>
          <p:nvPr/>
        </p:nvPicPr>
        <p:blipFill rotWithShape="1">
          <a:blip r:embed="rId5"/>
          <a:srcRect l="46763" t="66847"/>
          <a:stretch/>
        </p:blipFill>
        <p:spPr>
          <a:xfrm>
            <a:off x="8096492" y="53146"/>
            <a:ext cx="4068899" cy="1134992"/>
          </a:xfrm>
          <a:prstGeom prst="rect">
            <a:avLst/>
          </a:prstGeom>
        </p:spPr>
      </p:pic>
      <p:sp>
        <p:nvSpPr>
          <p:cNvPr id="3" name="Segnaposto contenuto 2"/>
          <p:cNvSpPr>
            <a:spLocks noGrp="1"/>
          </p:cNvSpPr>
          <p:nvPr>
            <p:ph idx="1"/>
          </p:nvPr>
        </p:nvSpPr>
        <p:spPr>
          <a:xfrm>
            <a:off x="91530" y="825039"/>
            <a:ext cx="6337219" cy="1435930"/>
          </a:xfrm>
        </p:spPr>
        <p:txBody>
          <a:bodyPr/>
          <a:lstStyle/>
          <a:p>
            <a:r>
              <a:rPr lang="en-GB" dirty="0" smtClean="0"/>
              <a:t>The use of the CNAF is almost mono-analysis </a:t>
            </a:r>
          </a:p>
          <a:p>
            <a:r>
              <a:rPr lang="en-GB" dirty="0" smtClean="0"/>
              <a:t>Diversification is give by OSG access</a:t>
            </a:r>
            <a:endParaRPr lang="en-GB" dirty="0"/>
          </a:p>
        </p:txBody>
      </p:sp>
      <p:sp>
        <p:nvSpPr>
          <p:cNvPr id="7" name="Segnaposto piè di pagina 6"/>
          <p:cNvSpPr>
            <a:spLocks noGrp="1"/>
          </p:cNvSpPr>
          <p:nvPr>
            <p:ph type="ftr" sz="quarter" idx="11"/>
          </p:nvPr>
        </p:nvSpPr>
        <p:spPr/>
        <p:txBody>
          <a:bodyPr/>
          <a:lstStyle/>
          <a:p>
            <a:r>
              <a:rPr lang="en-GB" smtClean="0"/>
              <a:t>Offline Computing</a:t>
            </a:r>
            <a:endParaRPr lang="en-GB"/>
          </a:p>
        </p:txBody>
      </p:sp>
      <p:sp>
        <p:nvSpPr>
          <p:cNvPr id="8" name="Segnaposto numero diapositiva 7"/>
          <p:cNvSpPr>
            <a:spLocks noGrp="1"/>
          </p:cNvSpPr>
          <p:nvPr>
            <p:ph type="sldNum" sz="quarter" idx="12"/>
          </p:nvPr>
        </p:nvSpPr>
        <p:spPr/>
        <p:txBody>
          <a:bodyPr/>
          <a:lstStyle/>
          <a:p>
            <a:fld id="{E2A90095-E1E0-42DE-B2D5-51377EE5F14B}" type="slidenum">
              <a:rPr lang="en-GB" smtClean="0"/>
              <a:t>7</a:t>
            </a:fld>
            <a:endParaRPr lang="en-GB"/>
          </a:p>
        </p:txBody>
      </p:sp>
      <p:sp>
        <p:nvSpPr>
          <p:cNvPr id="9" name="CasellaDiTesto 8"/>
          <p:cNvSpPr txBox="1"/>
          <p:nvPr/>
        </p:nvSpPr>
        <p:spPr>
          <a:xfrm>
            <a:off x="6667476" y="2105956"/>
            <a:ext cx="447558" cy="369332"/>
          </a:xfrm>
          <a:prstGeom prst="rect">
            <a:avLst/>
          </a:prstGeom>
          <a:noFill/>
        </p:spPr>
        <p:txBody>
          <a:bodyPr wrap="none" rtlCol="0">
            <a:spAutoFit/>
          </a:bodyPr>
          <a:lstStyle/>
          <a:p>
            <a:r>
              <a:rPr lang="en-GB" dirty="0" err="1" smtClean="0"/>
              <a:t>cw</a:t>
            </a:r>
            <a:endParaRPr lang="en-GB" dirty="0"/>
          </a:p>
        </p:txBody>
      </p:sp>
      <p:sp>
        <p:nvSpPr>
          <p:cNvPr id="11" name="CasellaDiTesto 10"/>
          <p:cNvSpPr txBox="1"/>
          <p:nvPr/>
        </p:nvSpPr>
        <p:spPr>
          <a:xfrm>
            <a:off x="8193857" y="1127287"/>
            <a:ext cx="447558" cy="369332"/>
          </a:xfrm>
          <a:prstGeom prst="rect">
            <a:avLst/>
          </a:prstGeom>
          <a:noFill/>
        </p:spPr>
        <p:txBody>
          <a:bodyPr wrap="none" rtlCol="0">
            <a:spAutoFit/>
          </a:bodyPr>
          <a:lstStyle/>
          <a:p>
            <a:r>
              <a:rPr lang="en-GB" dirty="0" err="1" smtClean="0"/>
              <a:t>cw</a:t>
            </a:r>
            <a:endParaRPr lang="en-GB" dirty="0"/>
          </a:p>
        </p:txBody>
      </p:sp>
      <p:sp>
        <p:nvSpPr>
          <p:cNvPr id="12" name="CasellaDiTesto 11"/>
          <p:cNvSpPr txBox="1"/>
          <p:nvPr/>
        </p:nvSpPr>
        <p:spPr>
          <a:xfrm>
            <a:off x="8707160" y="4022237"/>
            <a:ext cx="447558" cy="369332"/>
          </a:xfrm>
          <a:prstGeom prst="rect">
            <a:avLst/>
          </a:prstGeom>
          <a:noFill/>
        </p:spPr>
        <p:txBody>
          <a:bodyPr wrap="none" rtlCol="0">
            <a:spAutoFit/>
          </a:bodyPr>
          <a:lstStyle/>
          <a:p>
            <a:r>
              <a:rPr lang="en-GB" dirty="0" err="1" smtClean="0"/>
              <a:t>cw</a:t>
            </a:r>
            <a:endParaRPr lang="en-GB" dirty="0"/>
          </a:p>
        </p:txBody>
      </p:sp>
      <p:sp>
        <p:nvSpPr>
          <p:cNvPr id="13" name="CasellaDiTesto 12"/>
          <p:cNvSpPr txBox="1"/>
          <p:nvPr/>
        </p:nvSpPr>
        <p:spPr>
          <a:xfrm>
            <a:off x="8993543" y="4072423"/>
            <a:ext cx="447558" cy="369332"/>
          </a:xfrm>
          <a:prstGeom prst="rect">
            <a:avLst/>
          </a:prstGeom>
          <a:noFill/>
        </p:spPr>
        <p:txBody>
          <a:bodyPr wrap="none" rtlCol="0">
            <a:spAutoFit/>
          </a:bodyPr>
          <a:lstStyle/>
          <a:p>
            <a:r>
              <a:rPr lang="en-GB" dirty="0" err="1" smtClean="0"/>
              <a:t>cw</a:t>
            </a:r>
            <a:endParaRPr lang="en-GB" dirty="0"/>
          </a:p>
        </p:txBody>
      </p:sp>
      <p:sp>
        <p:nvSpPr>
          <p:cNvPr id="14" name="CasellaDiTesto 13"/>
          <p:cNvSpPr txBox="1"/>
          <p:nvPr/>
        </p:nvSpPr>
        <p:spPr>
          <a:xfrm>
            <a:off x="9254603" y="1763461"/>
            <a:ext cx="447558" cy="369332"/>
          </a:xfrm>
          <a:prstGeom prst="rect">
            <a:avLst/>
          </a:prstGeom>
          <a:noFill/>
        </p:spPr>
        <p:txBody>
          <a:bodyPr wrap="none" rtlCol="0">
            <a:spAutoFit/>
          </a:bodyPr>
          <a:lstStyle/>
          <a:p>
            <a:r>
              <a:rPr lang="en-GB" dirty="0" err="1" smtClean="0"/>
              <a:t>cw</a:t>
            </a:r>
            <a:endParaRPr lang="en-GB" dirty="0"/>
          </a:p>
        </p:txBody>
      </p:sp>
      <p:sp>
        <p:nvSpPr>
          <p:cNvPr id="15" name="CasellaDiTesto 14"/>
          <p:cNvSpPr txBox="1"/>
          <p:nvPr/>
        </p:nvSpPr>
        <p:spPr>
          <a:xfrm>
            <a:off x="9517504" y="2117526"/>
            <a:ext cx="447558" cy="369332"/>
          </a:xfrm>
          <a:prstGeom prst="rect">
            <a:avLst/>
          </a:prstGeom>
          <a:noFill/>
        </p:spPr>
        <p:txBody>
          <a:bodyPr wrap="none" rtlCol="0">
            <a:spAutoFit/>
          </a:bodyPr>
          <a:lstStyle/>
          <a:p>
            <a:r>
              <a:rPr lang="en-GB" dirty="0" err="1" smtClean="0"/>
              <a:t>cw</a:t>
            </a:r>
            <a:endParaRPr lang="en-GB" dirty="0"/>
          </a:p>
        </p:txBody>
      </p:sp>
      <p:sp>
        <p:nvSpPr>
          <p:cNvPr id="16" name="CasellaDiTesto 15"/>
          <p:cNvSpPr txBox="1"/>
          <p:nvPr/>
        </p:nvSpPr>
        <p:spPr>
          <a:xfrm>
            <a:off x="9793758" y="1188138"/>
            <a:ext cx="447558" cy="369332"/>
          </a:xfrm>
          <a:prstGeom prst="rect">
            <a:avLst/>
          </a:prstGeom>
          <a:noFill/>
        </p:spPr>
        <p:txBody>
          <a:bodyPr wrap="none" rtlCol="0">
            <a:spAutoFit/>
          </a:bodyPr>
          <a:lstStyle/>
          <a:p>
            <a:r>
              <a:rPr lang="en-GB" dirty="0" err="1" smtClean="0"/>
              <a:t>cw</a:t>
            </a:r>
            <a:endParaRPr lang="en-GB" dirty="0"/>
          </a:p>
        </p:txBody>
      </p:sp>
      <p:sp>
        <p:nvSpPr>
          <p:cNvPr id="17" name="CasellaDiTesto 16"/>
          <p:cNvSpPr txBox="1"/>
          <p:nvPr/>
        </p:nvSpPr>
        <p:spPr>
          <a:xfrm>
            <a:off x="10052056" y="1902048"/>
            <a:ext cx="447558" cy="369332"/>
          </a:xfrm>
          <a:prstGeom prst="rect">
            <a:avLst/>
          </a:prstGeom>
          <a:noFill/>
        </p:spPr>
        <p:txBody>
          <a:bodyPr wrap="none" rtlCol="0">
            <a:spAutoFit/>
          </a:bodyPr>
          <a:lstStyle/>
          <a:p>
            <a:r>
              <a:rPr lang="en-GB" dirty="0" err="1" smtClean="0"/>
              <a:t>cw</a:t>
            </a:r>
            <a:endParaRPr lang="en-GB" dirty="0"/>
          </a:p>
        </p:txBody>
      </p:sp>
      <p:sp>
        <p:nvSpPr>
          <p:cNvPr id="18" name="CasellaDiTesto 17"/>
          <p:cNvSpPr txBox="1"/>
          <p:nvPr/>
        </p:nvSpPr>
        <p:spPr>
          <a:xfrm>
            <a:off x="10306670" y="1262757"/>
            <a:ext cx="447558" cy="369332"/>
          </a:xfrm>
          <a:prstGeom prst="rect">
            <a:avLst/>
          </a:prstGeom>
          <a:noFill/>
        </p:spPr>
        <p:txBody>
          <a:bodyPr wrap="none" rtlCol="0">
            <a:spAutoFit/>
          </a:bodyPr>
          <a:lstStyle/>
          <a:p>
            <a:r>
              <a:rPr lang="en-GB" dirty="0" err="1" smtClean="0"/>
              <a:t>cw</a:t>
            </a:r>
            <a:endParaRPr lang="en-GB" dirty="0"/>
          </a:p>
        </p:txBody>
      </p:sp>
      <p:sp>
        <p:nvSpPr>
          <p:cNvPr id="19" name="CasellaDiTesto 18"/>
          <p:cNvSpPr txBox="1"/>
          <p:nvPr/>
        </p:nvSpPr>
        <p:spPr>
          <a:xfrm>
            <a:off x="10575096" y="1175761"/>
            <a:ext cx="447558" cy="369332"/>
          </a:xfrm>
          <a:prstGeom prst="rect">
            <a:avLst/>
          </a:prstGeom>
          <a:noFill/>
        </p:spPr>
        <p:txBody>
          <a:bodyPr wrap="none" rtlCol="0">
            <a:spAutoFit/>
          </a:bodyPr>
          <a:lstStyle/>
          <a:p>
            <a:r>
              <a:rPr lang="en-GB" dirty="0" err="1" smtClean="0"/>
              <a:t>cw</a:t>
            </a:r>
            <a:endParaRPr lang="en-GB" dirty="0"/>
          </a:p>
        </p:txBody>
      </p:sp>
      <p:sp>
        <p:nvSpPr>
          <p:cNvPr id="20" name="CasellaDiTesto 19"/>
          <p:cNvSpPr txBox="1"/>
          <p:nvPr/>
        </p:nvSpPr>
        <p:spPr>
          <a:xfrm>
            <a:off x="11091691" y="2853058"/>
            <a:ext cx="447558" cy="369332"/>
          </a:xfrm>
          <a:prstGeom prst="rect">
            <a:avLst/>
          </a:prstGeom>
          <a:noFill/>
        </p:spPr>
        <p:txBody>
          <a:bodyPr wrap="none" rtlCol="0">
            <a:spAutoFit/>
          </a:bodyPr>
          <a:lstStyle/>
          <a:p>
            <a:r>
              <a:rPr lang="en-GB" dirty="0" err="1" smtClean="0"/>
              <a:t>cw</a:t>
            </a:r>
            <a:endParaRPr lang="en-GB" dirty="0"/>
          </a:p>
        </p:txBody>
      </p:sp>
      <p:sp>
        <p:nvSpPr>
          <p:cNvPr id="21" name="CasellaDiTesto 20"/>
          <p:cNvSpPr txBox="1"/>
          <p:nvPr/>
        </p:nvSpPr>
        <p:spPr>
          <a:xfrm>
            <a:off x="11371167" y="3247767"/>
            <a:ext cx="447558" cy="369332"/>
          </a:xfrm>
          <a:prstGeom prst="rect">
            <a:avLst/>
          </a:prstGeom>
          <a:noFill/>
        </p:spPr>
        <p:txBody>
          <a:bodyPr wrap="none" rtlCol="0">
            <a:spAutoFit/>
          </a:bodyPr>
          <a:lstStyle/>
          <a:p>
            <a:r>
              <a:rPr lang="en-GB" dirty="0" err="1" smtClean="0"/>
              <a:t>cw</a:t>
            </a:r>
            <a:endParaRPr lang="en-GB" dirty="0"/>
          </a:p>
        </p:txBody>
      </p:sp>
    </p:spTree>
    <p:extLst>
      <p:ext uri="{BB962C8B-B14F-4D97-AF65-F5344CB8AC3E}">
        <p14:creationId xmlns:p14="http://schemas.microsoft.com/office/powerpoint/2010/main" val="645522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Running in </a:t>
            </a:r>
            <a:r>
              <a:rPr lang="en-GB" dirty="0" err="1" smtClean="0"/>
              <a:t>Nikhef</a:t>
            </a:r>
            <a:endParaRPr lang="en-GB" dirty="0"/>
          </a:p>
        </p:txBody>
      </p:sp>
      <p:sp>
        <p:nvSpPr>
          <p:cNvPr id="3" name="Segnaposto contenuto 2"/>
          <p:cNvSpPr>
            <a:spLocks noGrp="1"/>
          </p:cNvSpPr>
          <p:nvPr>
            <p:ph idx="1"/>
          </p:nvPr>
        </p:nvSpPr>
        <p:spPr>
          <a:xfrm>
            <a:off x="838200" y="1825625"/>
            <a:ext cx="10515600" cy="682625"/>
          </a:xfrm>
        </p:spPr>
        <p:txBody>
          <a:bodyPr/>
          <a:lstStyle/>
          <a:p>
            <a:r>
              <a:rPr lang="en-GB" dirty="0" smtClean="0"/>
              <a:t>CW analysis are also running in </a:t>
            </a:r>
            <a:r>
              <a:rPr lang="en-GB" dirty="0" err="1" smtClean="0"/>
              <a:t>Nikhef</a:t>
            </a:r>
            <a:r>
              <a:rPr lang="en-GB" dirty="0" smtClean="0"/>
              <a:t> CC by Roma people</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E2A90095-E1E0-42DE-B2D5-51377EE5F14B}" type="slidenum">
              <a:rPr lang="en-GB" smtClean="0"/>
              <a:t>8</a:t>
            </a:fld>
            <a:endParaRPr lang="en-GB"/>
          </a:p>
        </p:txBody>
      </p:sp>
      <p:pic>
        <p:nvPicPr>
          <p:cNvPr id="1026" name="Picture 2" descr="17A87ABB-9356-4830-A3C2-DCA56A8284C3@nikhe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612" y="2817813"/>
            <a:ext cx="8583419" cy="311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727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5520" y="143791"/>
            <a:ext cx="10515600" cy="945321"/>
          </a:xfrm>
        </p:spPr>
        <p:txBody>
          <a:bodyPr/>
          <a:lstStyle/>
          <a:p>
            <a:r>
              <a:rPr lang="en-GB" dirty="0" smtClean="0"/>
              <a:t>Future: Increase of CPU power needs</a:t>
            </a:r>
            <a:endParaRPr lang="en-GB" dirty="0"/>
          </a:p>
        </p:txBody>
      </p:sp>
      <p:sp>
        <p:nvSpPr>
          <p:cNvPr id="4" name="Segnaposto contenuto 3"/>
          <p:cNvSpPr>
            <a:spLocks noGrp="1"/>
          </p:cNvSpPr>
          <p:nvPr>
            <p:ph sz="half" idx="1"/>
          </p:nvPr>
        </p:nvSpPr>
        <p:spPr>
          <a:xfrm>
            <a:off x="226659" y="1026728"/>
            <a:ext cx="5181600" cy="5329621"/>
          </a:xfrm>
        </p:spPr>
        <p:txBody>
          <a:bodyPr>
            <a:normAutofit fontScale="92500" lnSpcReduction="10000"/>
          </a:bodyPr>
          <a:lstStyle/>
          <a:p>
            <a:r>
              <a:rPr lang="en-GB" dirty="0" smtClean="0"/>
              <a:t>O3 run will start in February 2019 and will last for 1 year</a:t>
            </a:r>
          </a:p>
          <a:p>
            <a:r>
              <a:rPr lang="en-GB" b="1" dirty="0"/>
              <a:t>We are signing a new agreement with LIGO that is forcing us to provide about 20-25% of the whole computing </a:t>
            </a:r>
            <a:r>
              <a:rPr lang="en-GB" b="1" u="sng" dirty="0" smtClean="0"/>
              <a:t>energy</a:t>
            </a:r>
          </a:p>
          <a:p>
            <a:r>
              <a:rPr lang="en-GB" dirty="0" smtClean="0"/>
              <a:t>3 detectors: </a:t>
            </a:r>
          </a:p>
          <a:p>
            <a:pPr lvl="1"/>
            <a:r>
              <a:rPr lang="en-GB" dirty="0" smtClean="0"/>
              <a:t>Non linear increment for the coherent pipelines</a:t>
            </a:r>
          </a:p>
          <a:p>
            <a:pPr lvl="2"/>
            <a:r>
              <a:rPr lang="en-GB" dirty="0" smtClean="0"/>
              <a:t>HL, HV, LV, HLV</a:t>
            </a:r>
          </a:p>
          <a:p>
            <a:r>
              <a:rPr lang="en-GB" dirty="0" smtClean="0"/>
              <a:t>4 detectors:</a:t>
            </a:r>
          </a:p>
          <a:p>
            <a:pPr lvl="1"/>
            <a:r>
              <a:rPr lang="en-GB" dirty="0" smtClean="0"/>
              <a:t>At the end of O3, probably KAGRA will join the science run</a:t>
            </a:r>
          </a:p>
          <a:p>
            <a:r>
              <a:rPr lang="en-GB" dirty="0" smtClean="0"/>
              <a:t>Some of the pipelines will be tested (based) on GPUs</a:t>
            </a:r>
            <a:endParaRPr lang="en-GB" dirty="0"/>
          </a:p>
        </p:txBody>
      </p:sp>
      <p:pic>
        <p:nvPicPr>
          <p:cNvPr id="6" name="Segnaposto contenuto 8"/>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82553" y="1345391"/>
            <a:ext cx="6750253" cy="4280789"/>
          </a:xfrm>
          <a:prstGeom prst="rect">
            <a:avLst/>
          </a:prstGeom>
          <a:noFill/>
        </p:spPr>
      </p:pic>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265" y="231292"/>
            <a:ext cx="1601263" cy="857820"/>
          </a:xfrm>
          <a:prstGeom prst="rect">
            <a:avLst/>
          </a:prstGeom>
        </p:spPr>
      </p:pic>
      <p:sp>
        <p:nvSpPr>
          <p:cNvPr id="8" name="Segnaposto piè di pagina 7"/>
          <p:cNvSpPr>
            <a:spLocks noGrp="1"/>
          </p:cNvSpPr>
          <p:nvPr>
            <p:ph type="ftr" sz="quarter" idx="11"/>
          </p:nvPr>
        </p:nvSpPr>
        <p:spPr/>
        <p:txBody>
          <a:bodyPr/>
          <a:lstStyle/>
          <a:p>
            <a:r>
              <a:rPr lang="en-GB" smtClean="0"/>
              <a:t>Offline Computing</a:t>
            </a:r>
            <a:endParaRPr lang="en-GB"/>
          </a:p>
        </p:txBody>
      </p:sp>
      <p:sp>
        <p:nvSpPr>
          <p:cNvPr id="9" name="Segnaposto numero diapositiva 8"/>
          <p:cNvSpPr>
            <a:spLocks noGrp="1"/>
          </p:cNvSpPr>
          <p:nvPr>
            <p:ph type="sldNum" sz="quarter" idx="12"/>
          </p:nvPr>
        </p:nvSpPr>
        <p:spPr/>
        <p:txBody>
          <a:bodyPr/>
          <a:lstStyle/>
          <a:p>
            <a:fld id="{E2A90095-E1E0-42DE-B2D5-51377EE5F14B}" type="slidenum">
              <a:rPr lang="en-GB" smtClean="0"/>
              <a:t>9</a:t>
            </a:fld>
            <a:endParaRPr lang="en-GB"/>
          </a:p>
        </p:txBody>
      </p:sp>
    </p:spTree>
    <p:extLst>
      <p:ext uri="{BB962C8B-B14F-4D97-AF65-F5344CB8AC3E}">
        <p14:creationId xmlns:p14="http://schemas.microsoft.com/office/powerpoint/2010/main" val="1767529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4513" y="93577"/>
            <a:ext cx="5413389" cy="1246394"/>
          </a:xfrm>
        </p:spPr>
        <p:txBody>
          <a:bodyPr>
            <a:normAutofit fontScale="90000"/>
          </a:bodyPr>
          <a:lstStyle/>
          <a:p>
            <a:r>
              <a:rPr lang="en-GB" dirty="0" smtClean="0"/>
              <a:t>How to fill up the resources</a:t>
            </a:r>
            <a:endParaRPr lang="en-GB" dirty="0"/>
          </a:p>
        </p:txBody>
      </p:sp>
      <p:sp>
        <p:nvSpPr>
          <p:cNvPr id="3" name="Segnaposto contenuto 2"/>
          <p:cNvSpPr>
            <a:spLocks noGrp="1"/>
          </p:cNvSpPr>
          <p:nvPr>
            <p:ph sz="half" idx="1"/>
          </p:nvPr>
        </p:nvSpPr>
        <p:spPr>
          <a:xfrm>
            <a:off x="173182" y="1470949"/>
            <a:ext cx="5181600" cy="4351338"/>
          </a:xfrm>
        </p:spPr>
        <p:txBody>
          <a:bodyPr>
            <a:normAutofit lnSpcReduction="10000"/>
          </a:bodyPr>
          <a:lstStyle/>
          <a:p>
            <a:r>
              <a:rPr lang="en-GB" dirty="0" smtClean="0"/>
              <a:t>Ok, let suppose to find the money to provide the 25% virgo quota</a:t>
            </a:r>
          </a:p>
          <a:p>
            <a:pPr lvl="1"/>
            <a:r>
              <a:rPr lang="en-GB" dirty="0" smtClean="0"/>
              <a:t>Are we able to use it?</a:t>
            </a:r>
          </a:p>
          <a:p>
            <a:r>
              <a:rPr lang="en-GB" dirty="0" smtClean="0"/>
              <a:t>Within a parallel investigation  made for INFN, I asked to (Italian) DA people to project their needs/intentions in the next years</a:t>
            </a:r>
          </a:p>
          <a:p>
            <a:r>
              <a:rPr lang="en-GB" dirty="0" smtClean="0"/>
              <a:t>With a series of caveat the projection is →</a:t>
            </a:r>
            <a:endParaRPr lang="en-GB" dirty="0"/>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60783263-99DF-4842-AA68-2B980CBA84DB}" type="slidenum">
              <a:rPr lang="en-GB" smtClean="0"/>
              <a:t>10</a:t>
            </a:fld>
            <a:endParaRPr lang="en-GB"/>
          </a:p>
        </p:txBody>
      </p:sp>
      <p:sp>
        <p:nvSpPr>
          <p:cNvPr id="8" name="Rettangolo 7"/>
          <p:cNvSpPr/>
          <p:nvPr/>
        </p:nvSpPr>
        <p:spPr>
          <a:xfrm>
            <a:off x="5873490" y="3138132"/>
            <a:ext cx="2022554" cy="543098"/>
          </a:xfrm>
          <a:prstGeom prst="rect">
            <a:avLst/>
          </a:prstGeom>
          <a:gradFill flip="none" rotWithShape="1">
            <a:gsLst>
              <a:gs pos="0">
                <a:schemeClr val="accent1">
                  <a:lumMod val="5000"/>
                  <a:lumOff val="95000"/>
                  <a:alpha val="3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O3</a:t>
            </a:r>
            <a:endParaRPr lang="en-GB" dirty="0"/>
          </a:p>
        </p:txBody>
      </p:sp>
      <p:sp>
        <p:nvSpPr>
          <p:cNvPr id="9" name="Rettangolo 8"/>
          <p:cNvSpPr/>
          <p:nvPr/>
        </p:nvSpPr>
        <p:spPr>
          <a:xfrm>
            <a:off x="7896044" y="1921531"/>
            <a:ext cx="2022554" cy="799502"/>
          </a:xfrm>
          <a:prstGeom prst="rect">
            <a:avLst/>
          </a:prstGeom>
          <a:gradFill flip="none" rotWithShape="1">
            <a:gsLst>
              <a:gs pos="0">
                <a:schemeClr val="accent1">
                  <a:lumMod val="5000"/>
                  <a:lumOff val="95000"/>
                  <a:alpha val="3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O4</a:t>
            </a:r>
            <a:endParaRPr lang="en-GB" dirty="0"/>
          </a:p>
        </p:txBody>
      </p:sp>
      <p:graphicFrame>
        <p:nvGraphicFramePr>
          <p:cNvPr id="12" name="Segnaposto contenuto 11"/>
          <p:cNvGraphicFramePr>
            <a:graphicFrameLocks noGrp="1"/>
          </p:cNvGraphicFramePr>
          <p:nvPr>
            <p:ph sz="half" idx="2"/>
            <p:extLst/>
          </p:nvPr>
        </p:nvGraphicFramePr>
        <p:xfrm>
          <a:off x="5497902" y="150727"/>
          <a:ext cx="6546850" cy="58817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9236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838200" y="174625"/>
            <a:ext cx="10515600" cy="823913"/>
          </a:xfrm>
        </p:spPr>
        <p:txBody>
          <a:bodyPr/>
          <a:lstStyle/>
          <a:p>
            <a:r>
              <a:rPr lang="en-GB" dirty="0" smtClean="0"/>
              <a:t>HPC resources</a:t>
            </a:r>
            <a:endParaRPr lang="en-GB" dirty="0"/>
          </a:p>
        </p:txBody>
      </p:sp>
      <p:sp>
        <p:nvSpPr>
          <p:cNvPr id="8" name="Segnaposto contenuto 7"/>
          <p:cNvSpPr>
            <a:spLocks noGrp="1"/>
          </p:cNvSpPr>
          <p:nvPr>
            <p:ph idx="1"/>
          </p:nvPr>
        </p:nvSpPr>
        <p:spPr>
          <a:xfrm>
            <a:off x="311150" y="1597025"/>
            <a:ext cx="11430000" cy="3311525"/>
          </a:xfrm>
        </p:spPr>
        <p:txBody>
          <a:bodyPr/>
          <a:lstStyle/>
          <a:p>
            <a:r>
              <a:rPr lang="en-GB" dirty="0" smtClean="0"/>
              <a:t>Numerical relativity is now a key element for the realisation of BNS templates</a:t>
            </a:r>
          </a:p>
          <a:p>
            <a:r>
              <a:rPr lang="en-GB" dirty="0" smtClean="0"/>
              <a:t>In Virgo there are important activities thanks to the groups in Torino and in Milano Bicocca</a:t>
            </a:r>
          </a:p>
          <a:p>
            <a:pPr lvl="1"/>
            <a:r>
              <a:rPr lang="en-GB" dirty="0" smtClean="0"/>
              <a:t>They intensively uses the CINECA resources within the CSN4 framework and through some grant</a:t>
            </a:r>
          </a:p>
          <a:p>
            <a:pPr lvl="2"/>
            <a:r>
              <a:rPr lang="en-GB" dirty="0" smtClean="0"/>
              <a:t>Being them “structurally” participating to the DA of LV we need to provide computing resources:</a:t>
            </a:r>
          </a:p>
          <a:p>
            <a:pPr lvl="2"/>
            <a:r>
              <a:rPr lang="en-GB" dirty="0" smtClean="0"/>
              <a:t>Requests:</a:t>
            </a:r>
          </a:p>
          <a:p>
            <a:endParaRPr lang="en-GB" dirty="0"/>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E2A90095-E1E0-42DE-B2D5-51377EE5F14B}" type="slidenum">
              <a:rPr lang="en-GB" smtClean="0"/>
              <a:t>11</a:t>
            </a:fld>
            <a:endParaRPr lang="en-GB"/>
          </a:p>
        </p:txBody>
      </p:sp>
      <p:sp>
        <p:nvSpPr>
          <p:cNvPr id="9" name="CasellaDiTesto 8"/>
          <p:cNvSpPr txBox="1"/>
          <p:nvPr/>
        </p:nvSpPr>
        <p:spPr>
          <a:xfrm>
            <a:off x="190500" y="4879022"/>
            <a:ext cx="6204134" cy="1477328"/>
          </a:xfrm>
          <a:prstGeom prst="rect">
            <a:avLst/>
          </a:prstGeom>
          <a:noFill/>
        </p:spPr>
        <p:txBody>
          <a:bodyPr wrap="none" rtlCol="0">
            <a:spAutoFit/>
          </a:bodyPr>
          <a:lstStyle/>
          <a:p>
            <a:r>
              <a:rPr lang="en-GB" b="1" dirty="0"/>
              <a:t>2018-2019:</a:t>
            </a:r>
            <a:endParaRPr lang="en-GB" dirty="0"/>
          </a:p>
          <a:p>
            <a:r>
              <a:rPr lang="en-GB" dirty="0"/>
              <a:t>------------------</a:t>
            </a:r>
            <a:br>
              <a:rPr lang="en-GB" dirty="0"/>
            </a:br>
            <a:r>
              <a:rPr lang="en-GB" dirty="0"/>
              <a:t>  2M GPU hours (e.g. on </a:t>
            </a:r>
            <a:r>
              <a:rPr lang="en-GB" dirty="0" err="1"/>
              <a:t>galileo</a:t>
            </a:r>
            <a:r>
              <a:rPr lang="en-GB" dirty="0"/>
              <a:t> @ </a:t>
            </a:r>
            <a:r>
              <a:rPr lang="en-GB" dirty="0" err="1"/>
              <a:t>cineca</a:t>
            </a:r>
            <a:r>
              <a:rPr lang="en-GB" dirty="0"/>
              <a:t>) [</a:t>
            </a:r>
            <a:r>
              <a:rPr lang="en-GB" dirty="0" err="1"/>
              <a:t>i</a:t>
            </a:r>
            <a:r>
              <a:rPr lang="en-GB" dirty="0"/>
              <a:t>]</a:t>
            </a:r>
          </a:p>
          <a:p>
            <a:r>
              <a:rPr lang="en-GB" dirty="0"/>
              <a:t>  6M CPU hours on Intel BDW/SKL (Marconi A1/A3 @ </a:t>
            </a:r>
            <a:r>
              <a:rPr lang="en-GB" dirty="0" err="1"/>
              <a:t>cineca</a:t>
            </a:r>
            <a:r>
              <a:rPr lang="en-GB" dirty="0"/>
              <a:t>) [ii] </a:t>
            </a:r>
          </a:p>
          <a:p>
            <a:r>
              <a:rPr lang="en-GB" dirty="0"/>
              <a:t>   50 Tb hard drive space [iii</a:t>
            </a:r>
            <a:r>
              <a:rPr lang="en-GB" dirty="0" smtClean="0"/>
              <a:t>]</a:t>
            </a:r>
            <a:endParaRPr lang="en-GB" dirty="0"/>
          </a:p>
        </p:txBody>
      </p:sp>
      <p:sp>
        <p:nvSpPr>
          <p:cNvPr id="11" name="CasellaDiTesto 10"/>
          <p:cNvSpPr txBox="1"/>
          <p:nvPr/>
        </p:nvSpPr>
        <p:spPr>
          <a:xfrm>
            <a:off x="7681422" y="4879022"/>
            <a:ext cx="2772939" cy="1754326"/>
          </a:xfrm>
          <a:prstGeom prst="rect">
            <a:avLst/>
          </a:prstGeom>
          <a:noFill/>
        </p:spPr>
        <p:txBody>
          <a:bodyPr wrap="none" rtlCol="0">
            <a:spAutoFit/>
          </a:bodyPr>
          <a:lstStyle/>
          <a:p>
            <a:r>
              <a:rPr lang="en-GB" b="1" dirty="0" err="1" smtClean="0"/>
              <a:t>yrs</a:t>
            </a:r>
            <a:r>
              <a:rPr lang="en-GB" b="1" dirty="0" smtClean="0"/>
              <a:t> </a:t>
            </a:r>
            <a:r>
              <a:rPr lang="en-GB" b="1" dirty="0"/>
              <a:t>2020-2023:</a:t>
            </a:r>
            <a:r>
              <a:rPr lang="en-GB" dirty="0"/>
              <a:t/>
            </a:r>
            <a:br>
              <a:rPr lang="en-GB" dirty="0"/>
            </a:br>
            <a:r>
              <a:rPr lang="en-GB" dirty="0"/>
              <a:t>----------------------</a:t>
            </a:r>
          </a:p>
          <a:p>
            <a:r>
              <a:rPr lang="en-GB" dirty="0"/>
              <a:t>6M GPU hours per year [</a:t>
            </a:r>
            <a:r>
              <a:rPr lang="en-GB" dirty="0" err="1"/>
              <a:t>i</a:t>
            </a:r>
            <a:r>
              <a:rPr lang="en-GB" dirty="0"/>
              <a:t>]</a:t>
            </a:r>
          </a:p>
          <a:p>
            <a:r>
              <a:rPr lang="en-GB" dirty="0"/>
              <a:t>6M GPU hours per year [ii]</a:t>
            </a:r>
          </a:p>
          <a:p>
            <a:r>
              <a:rPr lang="en-GB" dirty="0"/>
              <a:t>150 Tb hard drive space [iii]</a:t>
            </a:r>
          </a:p>
          <a:p>
            <a:endParaRPr lang="en-GB" dirty="0"/>
          </a:p>
        </p:txBody>
      </p:sp>
    </p:spTree>
    <p:extLst>
      <p:ext uri="{BB962C8B-B14F-4D97-AF65-F5344CB8AC3E}">
        <p14:creationId xmlns:p14="http://schemas.microsoft.com/office/powerpoint/2010/main" val="3646199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en-GB" dirty="0" smtClean="0"/>
              <a:t>Issues and Actions</a:t>
            </a:r>
            <a:endParaRPr lang="en-GB" dirty="0"/>
          </a:p>
        </p:txBody>
      </p:sp>
      <p:sp>
        <p:nvSpPr>
          <p:cNvPr id="6" name="Segnaposto contenuto 5"/>
          <p:cNvSpPr>
            <a:spLocks noGrp="1"/>
          </p:cNvSpPr>
          <p:nvPr>
            <p:ph idx="1"/>
          </p:nvPr>
        </p:nvSpPr>
        <p:spPr/>
        <p:txBody>
          <a:bodyPr>
            <a:normAutofit/>
          </a:bodyPr>
          <a:lstStyle/>
          <a:p>
            <a:r>
              <a:rPr lang="en-GB" dirty="0" smtClean="0"/>
              <a:t>Summarizing:</a:t>
            </a:r>
          </a:p>
          <a:p>
            <a:pPr lvl="1"/>
            <a:r>
              <a:rPr lang="en-GB" dirty="0" smtClean="0"/>
              <a:t>Just one “global LVC” pipeline (</a:t>
            </a:r>
            <a:r>
              <a:rPr lang="en-GB" dirty="0" err="1" smtClean="0"/>
              <a:t>pyCBC</a:t>
            </a:r>
            <a:r>
              <a:rPr lang="en-GB" dirty="0" smtClean="0"/>
              <a:t>) uses also GRID (OSG) as submission method</a:t>
            </a:r>
          </a:p>
          <a:p>
            <a:pPr lvl="1"/>
            <a:r>
              <a:rPr lang="en-GB" dirty="0" smtClean="0"/>
              <a:t>Virgo computing facilities are used mainly by GRID “Virgo regional” pipelines, currently focused on CW</a:t>
            </a:r>
          </a:p>
          <a:p>
            <a:pPr lvl="2"/>
            <a:r>
              <a:rPr lang="en-GB" dirty="0" smtClean="0"/>
              <a:t>A certain number of local submission are also present, mainly in CCIN2P3 and CNAF</a:t>
            </a:r>
          </a:p>
          <a:p>
            <a:r>
              <a:rPr lang="en-GB" dirty="0" smtClean="0"/>
              <a:t>Actions performed:</a:t>
            </a:r>
          </a:p>
          <a:p>
            <a:pPr lvl="1"/>
            <a:r>
              <a:rPr lang="en-GB" dirty="0" smtClean="0"/>
              <a:t>Accounting</a:t>
            </a:r>
          </a:p>
          <a:p>
            <a:pPr lvl="1"/>
            <a:r>
              <a:rPr lang="en-GB" dirty="0" smtClean="0"/>
              <a:t>Attempt to realise a “LIGO-like” environment at CNAF</a:t>
            </a:r>
          </a:p>
          <a:p>
            <a:pPr lvl="1"/>
            <a:r>
              <a:rPr lang="en-GB" dirty="0"/>
              <a:t>Local installation of </a:t>
            </a:r>
            <a:r>
              <a:rPr lang="en-GB" dirty="0" smtClean="0"/>
              <a:t>Condor</a:t>
            </a:r>
          </a:p>
          <a:p>
            <a:pPr lvl="1"/>
            <a:r>
              <a:rPr lang="en-GB" dirty="0" smtClean="0"/>
              <a:t>DIRAC</a:t>
            </a:r>
          </a:p>
        </p:txBody>
      </p:sp>
      <p:sp>
        <p:nvSpPr>
          <p:cNvPr id="2" name="Segnaposto piè di pagina 1"/>
          <p:cNvSpPr>
            <a:spLocks noGrp="1"/>
          </p:cNvSpPr>
          <p:nvPr>
            <p:ph type="ftr" sz="quarter" idx="11"/>
          </p:nvPr>
        </p:nvSpPr>
        <p:spPr/>
        <p:txBody>
          <a:bodyPr/>
          <a:lstStyle/>
          <a:p>
            <a:r>
              <a:rPr lang="en-GB" smtClean="0"/>
              <a:t>Offline Computing</a:t>
            </a:r>
            <a:endParaRPr lang="en-GB"/>
          </a:p>
        </p:txBody>
      </p:sp>
      <p:sp>
        <p:nvSpPr>
          <p:cNvPr id="3" name="Segnaposto numero diapositiva 2"/>
          <p:cNvSpPr>
            <a:spLocks noGrp="1"/>
          </p:cNvSpPr>
          <p:nvPr>
            <p:ph type="sldNum" sz="quarter" idx="12"/>
          </p:nvPr>
        </p:nvSpPr>
        <p:spPr/>
        <p:txBody>
          <a:bodyPr/>
          <a:lstStyle/>
          <a:p>
            <a:fld id="{BE495C93-78D4-4241-A92C-2228D1B37F0B}" type="slidenum">
              <a:rPr lang="en-GB" smtClean="0"/>
              <a:t>12</a:t>
            </a:fld>
            <a:endParaRPr lang="en-GB"/>
          </a:p>
        </p:txBody>
      </p:sp>
    </p:spTree>
    <p:extLst>
      <p:ext uri="{BB962C8B-B14F-4D97-AF65-F5344CB8AC3E}">
        <p14:creationId xmlns:p14="http://schemas.microsoft.com/office/powerpoint/2010/main" val="1579500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86973" y="201623"/>
            <a:ext cx="10515600" cy="815723"/>
          </a:xfrm>
        </p:spPr>
        <p:txBody>
          <a:bodyPr/>
          <a:lstStyle/>
          <a:p>
            <a:r>
              <a:rPr lang="en-GB" dirty="0" smtClean="0"/>
              <a:t>Accounting</a:t>
            </a:r>
            <a:endParaRPr lang="en-GB" dirty="0"/>
          </a:p>
        </p:txBody>
      </p:sp>
      <p:sp>
        <p:nvSpPr>
          <p:cNvPr id="3" name="Segnaposto contenuto 2"/>
          <p:cNvSpPr>
            <a:spLocks noGrp="1"/>
          </p:cNvSpPr>
          <p:nvPr>
            <p:ph idx="1"/>
          </p:nvPr>
        </p:nvSpPr>
        <p:spPr>
          <a:xfrm>
            <a:off x="250804" y="1132403"/>
            <a:ext cx="11727230" cy="4850780"/>
          </a:xfrm>
        </p:spPr>
        <p:txBody>
          <a:bodyPr>
            <a:normAutofit lnSpcReduction="10000"/>
          </a:bodyPr>
          <a:lstStyle/>
          <a:p>
            <a:r>
              <a:rPr lang="en-GB" dirty="0" smtClean="0"/>
              <a:t>LIGO developed its own accounting system based on condor info</a:t>
            </a:r>
          </a:p>
          <a:p>
            <a:r>
              <a:rPr lang="en-GB" dirty="0" smtClean="0"/>
              <a:t>We had to integrate the info about usage of Virgo CCs in to the LIGO accounting</a:t>
            </a:r>
          </a:p>
          <a:p>
            <a:r>
              <a:rPr lang="en-GB" dirty="0" smtClean="0"/>
              <a:t>Issues:</a:t>
            </a:r>
          </a:p>
          <a:p>
            <a:pPr lvl="1"/>
            <a:r>
              <a:rPr lang="en-GB" dirty="0" smtClean="0"/>
              <a:t>Tags:</a:t>
            </a:r>
          </a:p>
          <a:p>
            <a:pPr lvl="2"/>
            <a:r>
              <a:rPr lang="en-GB" dirty="0" smtClean="0"/>
              <a:t>Each job is labelled by a tag that identifies the pipeline </a:t>
            </a:r>
          </a:p>
          <a:p>
            <a:pPr lvl="2"/>
            <a:r>
              <a:rPr lang="en-GB" dirty="0" smtClean="0"/>
              <a:t>The first issue has been to create and pass this information in Virgo CC submission system</a:t>
            </a:r>
          </a:p>
          <a:p>
            <a:pPr lvl="1"/>
            <a:r>
              <a:rPr lang="en-GB" dirty="0" smtClean="0"/>
              <a:t>Username identification</a:t>
            </a:r>
          </a:p>
          <a:p>
            <a:pPr lvl="1"/>
            <a:r>
              <a:rPr lang="en-GB" dirty="0" smtClean="0"/>
              <a:t>Daily update</a:t>
            </a:r>
          </a:p>
          <a:p>
            <a:r>
              <a:rPr lang="en-GB" dirty="0" smtClean="0"/>
              <a:t>We solved all the issues in CCIN2P3 and CNAF</a:t>
            </a:r>
          </a:p>
          <a:p>
            <a:pPr lvl="1"/>
            <a:r>
              <a:rPr lang="en-GB" dirty="0" smtClean="0"/>
              <a:t>Tags issue still pending in </a:t>
            </a:r>
            <a:r>
              <a:rPr lang="en-GB" dirty="0" err="1" smtClean="0"/>
              <a:t>Nikhef</a:t>
            </a:r>
            <a:endParaRPr lang="en-GB" dirty="0" smtClean="0"/>
          </a:p>
          <a:p>
            <a:r>
              <a:rPr lang="en-GB" dirty="0" smtClean="0"/>
              <a:t>Because of GDPR the info from </a:t>
            </a:r>
            <a:r>
              <a:rPr lang="en-GB" dirty="0" err="1" smtClean="0"/>
              <a:t>Nikhef</a:t>
            </a:r>
            <a:r>
              <a:rPr lang="en-GB" dirty="0" smtClean="0"/>
              <a:t> are now unavailable </a:t>
            </a:r>
          </a:p>
          <a:p>
            <a:pPr marL="0" indent="0">
              <a:buNone/>
            </a:pPr>
            <a:endParaRPr lang="en-GB" dirty="0" smtClean="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13</a:t>
            </a:fld>
            <a:endParaRPr lang="en-GB"/>
          </a:p>
        </p:txBody>
      </p:sp>
    </p:spTree>
    <p:extLst>
      <p:ext uri="{BB962C8B-B14F-4D97-AF65-F5344CB8AC3E}">
        <p14:creationId xmlns:p14="http://schemas.microsoft.com/office/powerpoint/2010/main" val="4104049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Replicate LIGO environment at CCs	</a:t>
            </a:r>
            <a:endParaRPr lang="en-GB" dirty="0"/>
          </a:p>
        </p:txBody>
      </p:sp>
      <p:sp>
        <p:nvSpPr>
          <p:cNvPr id="3" name="Segnaposto contenuto 2"/>
          <p:cNvSpPr>
            <a:spLocks noGrp="1"/>
          </p:cNvSpPr>
          <p:nvPr>
            <p:ph idx="1"/>
          </p:nvPr>
        </p:nvSpPr>
        <p:spPr/>
        <p:txBody>
          <a:bodyPr/>
          <a:lstStyle/>
          <a:p>
            <a:r>
              <a:rPr lang="en-GB" dirty="0"/>
              <a:t>Test of realising a “LIGO-like” environment at </a:t>
            </a:r>
            <a:r>
              <a:rPr lang="en-GB" dirty="0" smtClean="0"/>
              <a:t>CNAF</a:t>
            </a:r>
          </a:p>
          <a:p>
            <a:pPr lvl="1"/>
            <a:r>
              <a:rPr lang="en-GB" dirty="0" smtClean="0"/>
              <a:t>failed and inefficient from the point of view of resource sharing within the CC</a:t>
            </a:r>
          </a:p>
          <a:p>
            <a:pPr lvl="1"/>
            <a:endParaRPr lang="en-GB" dirty="0"/>
          </a:p>
          <a:p>
            <a:r>
              <a:rPr lang="en-GB" dirty="0" smtClean="0"/>
              <a:t>Currently we have a local installation of Condor at CNAF used as a wrapper for the local submission system</a:t>
            </a:r>
          </a:p>
          <a:p>
            <a:pPr lvl="1"/>
            <a:r>
              <a:rPr lang="en-GB" dirty="0" smtClean="0"/>
              <a:t>It works at it could be used for example to run </a:t>
            </a:r>
            <a:r>
              <a:rPr lang="en-GB" dirty="0" err="1" smtClean="0"/>
              <a:t>cWB</a:t>
            </a:r>
            <a:r>
              <a:rPr lang="en-GB" dirty="0" smtClean="0"/>
              <a:t> at CNAF</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14</a:t>
            </a:fld>
            <a:endParaRPr lang="en-GB"/>
          </a:p>
        </p:txBody>
      </p:sp>
    </p:spTree>
    <p:extLst>
      <p:ext uri="{BB962C8B-B14F-4D97-AF65-F5344CB8AC3E}">
        <p14:creationId xmlns:p14="http://schemas.microsoft.com/office/powerpoint/2010/main" val="1300369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49630"/>
            <a:ext cx="10515600" cy="805540"/>
          </a:xfrm>
        </p:spPr>
        <p:txBody>
          <a:bodyPr/>
          <a:lstStyle/>
          <a:p>
            <a:r>
              <a:rPr lang="en-GB" dirty="0" smtClean="0"/>
              <a:t>Dirac</a:t>
            </a:r>
            <a:endParaRPr lang="en-GB" dirty="0"/>
          </a:p>
        </p:txBody>
      </p:sp>
      <p:sp>
        <p:nvSpPr>
          <p:cNvPr id="3" name="Segnaposto contenuto 2"/>
          <p:cNvSpPr>
            <a:spLocks noGrp="1"/>
          </p:cNvSpPr>
          <p:nvPr>
            <p:ph idx="1"/>
          </p:nvPr>
        </p:nvSpPr>
        <p:spPr>
          <a:xfrm>
            <a:off x="401385" y="1313094"/>
            <a:ext cx="10515600" cy="4738253"/>
          </a:xfrm>
        </p:spPr>
        <p:txBody>
          <a:bodyPr>
            <a:normAutofit fontScale="77500" lnSpcReduction="20000"/>
          </a:bodyPr>
          <a:lstStyle/>
          <a:p>
            <a:r>
              <a:rPr lang="en-GB" dirty="0" smtClean="0"/>
              <a:t>Both the workload management system and the Grid File Locator used by CW people has been dismissed by CNAF</a:t>
            </a:r>
          </a:p>
          <a:p>
            <a:pPr lvl="1"/>
            <a:r>
              <a:rPr lang="en-GB" dirty="0" smtClean="0"/>
              <a:t>We were forced to investigate new solutions</a:t>
            </a:r>
          </a:p>
          <a:p>
            <a:r>
              <a:rPr lang="en-GB" dirty="0" smtClean="0"/>
              <a:t>At the CC meetings we have been suggested to use DIRAC</a:t>
            </a:r>
          </a:p>
          <a:p>
            <a:r>
              <a:rPr lang="en-GB" dirty="0" smtClean="0"/>
              <a:t>Dirac has been initially </a:t>
            </a:r>
            <a:r>
              <a:rPr lang="en-GB" dirty="0"/>
              <a:t>developed by </a:t>
            </a:r>
            <a:r>
              <a:rPr lang="en-GB" dirty="0" err="1"/>
              <a:t>LHCb</a:t>
            </a:r>
            <a:r>
              <a:rPr lang="en-GB" dirty="0"/>
              <a:t> and now used also by CTA, ILC, Belle2 and other experiments</a:t>
            </a:r>
          </a:p>
          <a:p>
            <a:r>
              <a:rPr lang="en-GB" dirty="0"/>
              <a:t>It is a service supported by EGI (European Grid Infrastructure </a:t>
            </a:r>
            <a:r>
              <a:rPr lang="en-GB" sz="1600" dirty="0">
                <a:hlinkClick r:id="rId2"/>
              </a:rPr>
              <a:t>https://www.egi.eu/</a:t>
            </a:r>
            <a:r>
              <a:rPr lang="en-GB" dirty="0"/>
              <a:t>)</a:t>
            </a:r>
          </a:p>
          <a:p>
            <a:pPr lvl="1"/>
            <a:r>
              <a:rPr lang="en-GB" dirty="0">
                <a:hlinkClick r:id="rId3"/>
              </a:rPr>
              <a:t>https://confluence.egi.eu/display/EOSC/EOSC-hub+service+catalogue</a:t>
            </a:r>
            <a:r>
              <a:rPr lang="en-GB" dirty="0"/>
              <a:t>  </a:t>
            </a:r>
          </a:p>
          <a:p>
            <a:r>
              <a:rPr lang="en-GB" dirty="0"/>
              <a:t>Its development is supported by European Commission through the EOSC (European Open Science Cloud) initiatives</a:t>
            </a:r>
          </a:p>
          <a:p>
            <a:r>
              <a:rPr lang="en-GB" dirty="0"/>
              <a:t>We had the enthusiastic support of EGI (providing competences and limited human resources) and the robust support of CNAF (installing servers, file catalogue, limited human resources) to the test activities of Cristiano Palomba (workload management) and Luca Rei (data management) </a:t>
            </a:r>
          </a:p>
          <a:p>
            <a:r>
              <a:rPr lang="en-GB" dirty="0" smtClean="0"/>
              <a:t>We </a:t>
            </a:r>
            <a:r>
              <a:rPr lang="en-GB" dirty="0"/>
              <a:t>are also organising a training project with EGI thanks to the support of EOSC-hub</a:t>
            </a:r>
          </a:p>
          <a:p>
            <a:pPr lvl="1"/>
            <a:r>
              <a:rPr lang="en-GB" dirty="0"/>
              <a:t>School at EGO in autumn </a:t>
            </a:r>
          </a:p>
        </p:txBody>
      </p:sp>
      <p:pic>
        <p:nvPicPr>
          <p:cNvPr id="4" name="Immagin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7265" y="231292"/>
            <a:ext cx="1601263" cy="857820"/>
          </a:xfrm>
          <a:prstGeom prst="rect">
            <a:avLst/>
          </a:prstGeom>
        </p:spPr>
      </p:pic>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E2A90095-E1E0-42DE-B2D5-51377EE5F14B}" type="slidenum">
              <a:rPr lang="en-GB" smtClean="0"/>
              <a:t>15</a:t>
            </a:fld>
            <a:endParaRPr lang="en-GB"/>
          </a:p>
        </p:txBody>
      </p:sp>
    </p:spTree>
    <p:extLst>
      <p:ext uri="{BB962C8B-B14F-4D97-AF65-F5344CB8AC3E}">
        <p14:creationId xmlns:p14="http://schemas.microsoft.com/office/powerpoint/2010/main" val="2532427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92193" y="227102"/>
            <a:ext cx="10515600" cy="635539"/>
          </a:xfrm>
        </p:spPr>
        <p:txBody>
          <a:bodyPr>
            <a:normAutofit fontScale="90000"/>
          </a:bodyPr>
          <a:lstStyle/>
          <a:p>
            <a:r>
              <a:rPr lang="en-GB" dirty="0" smtClean="0"/>
              <a:t>DIRAC: Lights</a:t>
            </a:r>
            <a:endParaRPr lang="en-GB" dirty="0"/>
          </a:p>
        </p:txBody>
      </p:sp>
      <p:sp>
        <p:nvSpPr>
          <p:cNvPr id="3" name="Segnaposto contenuto 2"/>
          <p:cNvSpPr>
            <a:spLocks noGrp="1"/>
          </p:cNvSpPr>
          <p:nvPr>
            <p:ph idx="1"/>
          </p:nvPr>
        </p:nvSpPr>
        <p:spPr>
          <a:xfrm>
            <a:off x="166776" y="1012166"/>
            <a:ext cx="11731925" cy="5344184"/>
          </a:xfrm>
        </p:spPr>
        <p:txBody>
          <a:bodyPr>
            <a:normAutofit/>
          </a:bodyPr>
          <a:lstStyle/>
          <a:p>
            <a:r>
              <a:rPr lang="en-GB" dirty="0" smtClean="0"/>
              <a:t>Preliminary tests on DIRAC workload management are quite positive:</a:t>
            </a:r>
          </a:p>
          <a:p>
            <a:pPr lvl="1"/>
            <a:r>
              <a:rPr lang="en-GB" dirty="0" smtClean="0"/>
              <a:t>Capable to run test jobs on all the “Virgo” computing centres</a:t>
            </a:r>
          </a:p>
          <a:p>
            <a:pPr lvl="1"/>
            <a:r>
              <a:rPr lang="en-GB" dirty="0" smtClean="0"/>
              <a:t>Possibility to access sites for opportunistic cycles</a:t>
            </a:r>
          </a:p>
          <a:p>
            <a:pPr lvl="1"/>
            <a:r>
              <a:rPr lang="en-GB" dirty="0" smtClean="0"/>
              <a:t>Capable to access test files remotely</a:t>
            </a:r>
          </a:p>
          <a:p>
            <a:r>
              <a:rPr lang="en-GB" dirty="0" smtClean="0"/>
              <a:t>Preliminary tests on DIRAC file catalogues quite positive:</a:t>
            </a:r>
          </a:p>
          <a:p>
            <a:pPr lvl="1"/>
            <a:r>
              <a:rPr lang="en-GB" dirty="0" smtClean="0"/>
              <a:t>It easily manages queries on the virgo files stored at CNAF</a:t>
            </a:r>
          </a:p>
          <a:p>
            <a:r>
              <a:rPr lang="en-GB" dirty="0" smtClean="0"/>
              <a:t>True access to Virgo raw data files still to be tested</a:t>
            </a:r>
          </a:p>
          <a:p>
            <a:pPr lvl="1"/>
            <a:r>
              <a:rPr lang="en-GB" dirty="0" smtClean="0"/>
              <a:t>Is it working at CNAF? Is it working at CCIN2P3?</a:t>
            </a:r>
          </a:p>
          <a:p>
            <a:r>
              <a:rPr lang="en-GB" dirty="0" smtClean="0"/>
              <a:t>Data transfer to be tested but </a:t>
            </a:r>
            <a:r>
              <a:rPr lang="en-GB" dirty="0" err="1" smtClean="0"/>
              <a:t>LHCb</a:t>
            </a:r>
            <a:r>
              <a:rPr lang="en-GB" dirty="0" smtClean="0"/>
              <a:t> experiences of continuous DT using DIRAC has been reported to be positive</a:t>
            </a:r>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4126FD11-FA7C-4663-8418-51D445317190}" type="slidenum">
              <a:rPr lang="en-GB" smtClean="0"/>
              <a:t>16</a:t>
            </a:fld>
            <a:endParaRPr lang="en-GB"/>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1249" y="-1464"/>
            <a:ext cx="1136443" cy="608809"/>
          </a:xfrm>
          <a:prstGeom prst="rect">
            <a:avLst/>
          </a:prstGeom>
        </p:spPr>
      </p:pic>
    </p:spTree>
    <p:extLst>
      <p:ext uri="{BB962C8B-B14F-4D97-AF65-F5344CB8AC3E}">
        <p14:creationId xmlns:p14="http://schemas.microsoft.com/office/powerpoint/2010/main" val="4155264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92193" y="227102"/>
            <a:ext cx="10515600" cy="635539"/>
          </a:xfrm>
        </p:spPr>
        <p:txBody>
          <a:bodyPr>
            <a:normAutofit fontScale="90000"/>
          </a:bodyPr>
          <a:lstStyle/>
          <a:p>
            <a:r>
              <a:rPr lang="en-GB" dirty="0" smtClean="0"/>
              <a:t>DIRAC: Shadows</a:t>
            </a:r>
            <a:endParaRPr lang="en-GB" dirty="0"/>
          </a:p>
        </p:txBody>
      </p:sp>
      <p:sp>
        <p:nvSpPr>
          <p:cNvPr id="3" name="Segnaposto contenuto 2"/>
          <p:cNvSpPr>
            <a:spLocks noGrp="1"/>
          </p:cNvSpPr>
          <p:nvPr>
            <p:ph idx="1"/>
          </p:nvPr>
        </p:nvSpPr>
        <p:spPr>
          <a:xfrm>
            <a:off x="166776" y="1012166"/>
            <a:ext cx="11731925" cy="5344184"/>
          </a:xfrm>
        </p:spPr>
        <p:txBody>
          <a:bodyPr>
            <a:normAutofit/>
          </a:bodyPr>
          <a:lstStyle/>
          <a:p>
            <a:r>
              <a:rPr lang="en-GB" dirty="0" smtClean="0"/>
              <a:t>The major “shadow” is the decision of LIGO to adopt </a:t>
            </a:r>
            <a:r>
              <a:rPr lang="en-GB" dirty="0" err="1" smtClean="0"/>
              <a:t>Rucio</a:t>
            </a:r>
            <a:r>
              <a:rPr lang="en-GB" dirty="0" smtClean="0"/>
              <a:t> for data management </a:t>
            </a:r>
            <a:r>
              <a:rPr lang="en-GB" dirty="0"/>
              <a:t>and </a:t>
            </a:r>
            <a:r>
              <a:rPr lang="en-GB" dirty="0" smtClean="0"/>
              <a:t>maybe data </a:t>
            </a:r>
            <a:r>
              <a:rPr lang="en-GB" dirty="0"/>
              <a:t>transfer (abandoning </a:t>
            </a:r>
            <a:r>
              <a:rPr lang="en-GB" dirty="0" smtClean="0"/>
              <a:t>LDR)</a:t>
            </a:r>
          </a:p>
          <a:p>
            <a:pPr lvl="1"/>
            <a:r>
              <a:rPr lang="en-GB" dirty="0"/>
              <a:t>We investigated </a:t>
            </a:r>
            <a:r>
              <a:rPr lang="en-GB" dirty="0" err="1"/>
              <a:t>Rucio</a:t>
            </a:r>
            <a:r>
              <a:rPr lang="en-GB" dirty="0"/>
              <a:t> in the past </a:t>
            </a:r>
            <a:r>
              <a:rPr lang="en-GB" dirty="0" smtClean="0"/>
              <a:t>(before to start the DIRAC investigation) but</a:t>
            </a:r>
            <a:r>
              <a:rPr lang="en-GB" dirty="0"/>
              <a:t>:</a:t>
            </a:r>
          </a:p>
          <a:p>
            <a:pPr lvl="2"/>
            <a:r>
              <a:rPr lang="en-GB" dirty="0" smtClean="0"/>
              <a:t>Experts (in INFN) told </a:t>
            </a:r>
            <a:r>
              <a:rPr lang="en-GB" dirty="0"/>
              <a:t>us to be too heavy for our purposes </a:t>
            </a:r>
          </a:p>
          <a:p>
            <a:pPr lvl="2"/>
            <a:r>
              <a:rPr lang="en-GB" dirty="0"/>
              <a:t>We haven’t an external support (like EGI offers for DIRAC) </a:t>
            </a:r>
          </a:p>
          <a:p>
            <a:pPr lvl="2"/>
            <a:r>
              <a:rPr lang="en-GB" dirty="0" smtClean="0"/>
              <a:t>We are loosing the opportunity to unify in a single package all the major activities (DT, DM, WM)</a:t>
            </a:r>
          </a:p>
          <a:p>
            <a:pPr lvl="3"/>
            <a:r>
              <a:rPr lang="en-GB" dirty="0" err="1" smtClean="0"/>
              <a:t>Rucio</a:t>
            </a:r>
            <a:r>
              <a:rPr lang="en-GB" dirty="0" smtClean="0"/>
              <a:t> has not WM</a:t>
            </a:r>
          </a:p>
          <a:p>
            <a:pPr lvl="1"/>
            <a:r>
              <a:rPr lang="en-GB" dirty="0" smtClean="0"/>
              <a:t>We inserted James Clark, the </a:t>
            </a:r>
            <a:r>
              <a:rPr lang="en-GB" dirty="0" err="1" smtClean="0"/>
              <a:t>Rucio’s</a:t>
            </a:r>
            <a:r>
              <a:rPr lang="en-GB" dirty="0" smtClean="0"/>
              <a:t> person in LIGO, in the Virgo-Dirac mailing list to follow our activities</a:t>
            </a:r>
          </a:p>
          <a:p>
            <a:pPr lvl="1"/>
            <a:r>
              <a:rPr lang="en-GB" dirty="0" smtClean="0"/>
              <a:t>Obviously we can trash all the work done until now with DIRAC, restart with </a:t>
            </a:r>
            <a:r>
              <a:rPr lang="en-GB" dirty="0" err="1" smtClean="0"/>
              <a:t>Rucio</a:t>
            </a:r>
            <a:r>
              <a:rPr lang="en-GB" dirty="0" smtClean="0"/>
              <a:t> and find a WM system (still DIRAC?)</a:t>
            </a:r>
          </a:p>
          <a:p>
            <a:pPr lvl="2"/>
            <a:r>
              <a:rPr lang="en-GB" dirty="0" smtClean="0"/>
              <a:t>Is it the right way to proceed in a human resource limited context like we are?</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4126FD11-FA7C-4663-8418-51D445317190}" type="slidenum">
              <a:rPr lang="en-GB" smtClean="0"/>
              <a:t>17</a:t>
            </a:fld>
            <a:endParaRPr lang="en-GB"/>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1249" y="-1464"/>
            <a:ext cx="1136443" cy="608809"/>
          </a:xfrm>
          <a:prstGeom prst="rect">
            <a:avLst/>
          </a:prstGeom>
        </p:spPr>
      </p:pic>
    </p:spTree>
    <p:extLst>
      <p:ext uri="{BB962C8B-B14F-4D97-AF65-F5344CB8AC3E}">
        <p14:creationId xmlns:p14="http://schemas.microsoft.com/office/powerpoint/2010/main" val="3409014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Containers</a:t>
            </a:r>
            <a:endParaRPr lang="en-GB" dirty="0"/>
          </a:p>
        </p:txBody>
      </p:sp>
      <p:sp>
        <p:nvSpPr>
          <p:cNvPr id="3" name="Segnaposto contenuto 2"/>
          <p:cNvSpPr>
            <a:spLocks noGrp="1"/>
          </p:cNvSpPr>
          <p:nvPr>
            <p:ph idx="1"/>
          </p:nvPr>
        </p:nvSpPr>
        <p:spPr>
          <a:xfrm>
            <a:off x="248281" y="1690688"/>
            <a:ext cx="11105519" cy="4486275"/>
          </a:xfrm>
        </p:spPr>
        <p:txBody>
          <a:bodyPr/>
          <a:lstStyle/>
          <a:p>
            <a:r>
              <a:rPr lang="en-GB" dirty="0" smtClean="0"/>
              <a:t>A possible medium term exit strategy is to use containers and virtualisation</a:t>
            </a:r>
          </a:p>
          <a:p>
            <a:r>
              <a:rPr lang="en-GB" dirty="0" smtClean="0"/>
              <a:t>LIGO is testing the use of Singularity and CVMFS</a:t>
            </a:r>
          </a:p>
          <a:p>
            <a:pPr lvl="1"/>
            <a:r>
              <a:rPr lang="en-GB" dirty="0" smtClean="0"/>
              <a:t>We need to enter in this activity as soon as possible</a:t>
            </a:r>
          </a:p>
          <a:p>
            <a:r>
              <a:rPr lang="en-GB" dirty="0" smtClean="0"/>
              <a:t>Who?</a:t>
            </a:r>
          </a:p>
          <a:p>
            <a:pPr lvl="1"/>
            <a:r>
              <a:rPr lang="en-GB" dirty="0" smtClean="0"/>
              <a:t>A post-doc for Virgo will be recruited soon by the INFN Torino unit by a group with large experience in containers and virtualisation  </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18</a:t>
            </a:fld>
            <a:endParaRPr lang="en-GB"/>
          </a:p>
        </p:txBody>
      </p:sp>
    </p:spTree>
    <p:extLst>
      <p:ext uri="{BB962C8B-B14F-4D97-AF65-F5344CB8AC3E}">
        <p14:creationId xmlns:p14="http://schemas.microsoft.com/office/powerpoint/2010/main" val="2554797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92192" y="94831"/>
            <a:ext cx="10515600" cy="721803"/>
          </a:xfrm>
        </p:spPr>
        <p:txBody>
          <a:bodyPr/>
          <a:lstStyle/>
          <a:p>
            <a:r>
              <a:rPr lang="en-GB" dirty="0" smtClean="0"/>
              <a:t>Historical Weaknesses</a:t>
            </a:r>
            <a:endParaRPr lang="en-GB" dirty="0"/>
          </a:p>
        </p:txBody>
      </p:sp>
      <p:sp>
        <p:nvSpPr>
          <p:cNvPr id="3" name="Segnaposto contenuto 2"/>
          <p:cNvSpPr>
            <a:spLocks noGrp="1"/>
          </p:cNvSpPr>
          <p:nvPr>
            <p:ph idx="1"/>
          </p:nvPr>
        </p:nvSpPr>
        <p:spPr>
          <a:xfrm>
            <a:off x="136584" y="1250531"/>
            <a:ext cx="11652850" cy="4937484"/>
          </a:xfrm>
        </p:spPr>
        <p:txBody>
          <a:bodyPr/>
          <a:lstStyle/>
          <a:p>
            <a:r>
              <a:rPr lang="en-GB" dirty="0" smtClean="0"/>
              <a:t>The main weaknesses of the Virgo computing are, since beginning:</a:t>
            </a:r>
          </a:p>
          <a:p>
            <a:pPr lvl="1"/>
            <a:r>
              <a:rPr lang="en-GB" dirty="0" smtClean="0"/>
              <a:t>Resources (mainly human resources)</a:t>
            </a:r>
          </a:p>
          <a:p>
            <a:pPr lvl="1"/>
            <a:r>
              <a:rPr lang="en-GB" dirty="0" smtClean="0"/>
              <a:t>Competences</a:t>
            </a:r>
          </a:p>
          <a:p>
            <a:pPr lvl="1"/>
            <a:r>
              <a:rPr lang="en-GB" dirty="0" smtClean="0"/>
              <a:t>Organisation</a:t>
            </a:r>
          </a:p>
          <a:p>
            <a:r>
              <a:rPr lang="en-GB" dirty="0" smtClean="0"/>
              <a:t>Human resources:</a:t>
            </a:r>
          </a:p>
          <a:p>
            <a:pPr lvl="1"/>
            <a:r>
              <a:rPr lang="en-GB" dirty="0" smtClean="0"/>
              <a:t>No additional human resources from the collaboration, although the precious continuous contribution of few Virgo/EGO collaborators: (EGO IT </a:t>
            </a:r>
            <a:r>
              <a:rPr lang="en-GB" dirty="0" err="1" smtClean="0"/>
              <a:t>Dept</a:t>
            </a:r>
            <a:r>
              <a:rPr lang="en-GB" dirty="0" smtClean="0"/>
              <a:t>, F. Carbognani, M.A. Bizouard, C. Lazzaro, </a:t>
            </a:r>
            <a:r>
              <a:rPr lang="en-GB" dirty="0" err="1" smtClean="0"/>
              <a:t>C.Palomba</a:t>
            </a:r>
            <a:r>
              <a:rPr lang="en-GB" dirty="0" smtClean="0"/>
              <a:t>, L. Rei)</a:t>
            </a:r>
          </a:p>
          <a:p>
            <a:r>
              <a:rPr lang="en-GB" dirty="0" smtClean="0"/>
              <a:t>Competences</a:t>
            </a:r>
          </a:p>
          <a:p>
            <a:pPr lvl="2"/>
            <a:r>
              <a:rPr lang="en-GB" dirty="0" smtClean="0"/>
              <a:t>Improvement in the last months thanks to the external support of CNAF and EGI</a:t>
            </a:r>
          </a:p>
          <a:p>
            <a:pPr lvl="2"/>
            <a:r>
              <a:rPr lang="en-GB" dirty="0" smtClean="0"/>
              <a:t>Training expected in the following months</a:t>
            </a:r>
          </a:p>
          <a:p>
            <a:pPr lvl="2"/>
            <a:r>
              <a:rPr lang="en-GB" dirty="0" smtClean="0"/>
              <a:t>But the path is still long</a:t>
            </a:r>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4126FD11-FA7C-4663-8418-51D445317190}" type="slidenum">
              <a:rPr lang="en-GB" smtClean="0"/>
              <a:t>19</a:t>
            </a:fld>
            <a:endParaRPr lang="en-GB"/>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1249" y="-1464"/>
            <a:ext cx="1136443" cy="608809"/>
          </a:xfrm>
          <a:prstGeom prst="rect">
            <a:avLst/>
          </a:prstGeom>
        </p:spPr>
      </p:pic>
    </p:spTree>
    <p:extLst>
      <p:ext uri="{BB962C8B-B14F-4D97-AF65-F5344CB8AC3E}">
        <p14:creationId xmlns:p14="http://schemas.microsoft.com/office/powerpoint/2010/main" val="776149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865577"/>
          </a:xfrm>
        </p:spPr>
        <p:txBody>
          <a:bodyPr/>
          <a:lstStyle/>
          <a:p>
            <a:r>
              <a:rPr lang="en-GB" dirty="0" smtClean="0"/>
              <a:t>Organisation</a:t>
            </a:r>
            <a:endParaRPr lang="en-GB" dirty="0"/>
          </a:p>
        </p:txBody>
      </p:sp>
      <p:sp>
        <p:nvSpPr>
          <p:cNvPr id="3" name="Segnaposto contenuto 2"/>
          <p:cNvSpPr>
            <a:spLocks noGrp="1"/>
          </p:cNvSpPr>
          <p:nvPr>
            <p:ph idx="1"/>
          </p:nvPr>
        </p:nvSpPr>
        <p:spPr>
          <a:xfrm>
            <a:off x="188343" y="1474817"/>
            <a:ext cx="11756366" cy="3488247"/>
          </a:xfrm>
        </p:spPr>
        <p:txBody>
          <a:bodyPr>
            <a:normAutofit lnSpcReduction="10000"/>
          </a:bodyPr>
          <a:lstStyle/>
          <a:p>
            <a:r>
              <a:rPr lang="en-GB" dirty="0" smtClean="0"/>
              <a:t>I have appointed as VDAS coordinator in emergency in Sept 2015</a:t>
            </a:r>
          </a:p>
          <a:p>
            <a:r>
              <a:rPr lang="en-GB" dirty="0" smtClean="0"/>
              <a:t>Since the beginning of my mandate, ended in Sept. 2017, I highlighted the need to improve the organisation of the VDAS (changing also the name!) </a:t>
            </a:r>
          </a:p>
          <a:p>
            <a:r>
              <a:rPr lang="en-GB" dirty="0" smtClean="0"/>
              <a:t>Recently I proposed a new structure of VDAS, dividing it in Working Packages and identifying the main projects </a:t>
            </a:r>
          </a:p>
          <a:p>
            <a:r>
              <a:rPr lang="en-GB" dirty="0" smtClean="0"/>
              <a:t>This organisation has been shown at the Virgo week in April and proposed to VSC</a:t>
            </a:r>
          </a:p>
          <a:p>
            <a:pPr lvl="1"/>
            <a:r>
              <a:rPr lang="en-GB" dirty="0" smtClean="0"/>
              <a:t>Decision pending and a suggestion from this committee is more than welcome</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4126FD11-FA7C-4663-8418-51D445317190}" type="slidenum">
              <a:rPr lang="en-GB" smtClean="0"/>
              <a:t>20</a:t>
            </a:fld>
            <a:endParaRPr lang="en-GB"/>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1249" y="-1464"/>
            <a:ext cx="1136443" cy="608809"/>
          </a:xfrm>
          <a:prstGeom prst="rect">
            <a:avLst/>
          </a:prstGeom>
        </p:spPr>
      </p:pic>
    </p:spTree>
    <p:extLst>
      <p:ext uri="{BB962C8B-B14F-4D97-AF65-F5344CB8AC3E}">
        <p14:creationId xmlns:p14="http://schemas.microsoft.com/office/powerpoint/2010/main" val="4176815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a:xfrm>
            <a:off x="4254844" y="1785769"/>
            <a:ext cx="3410465" cy="9697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t>Virgo Computing </a:t>
            </a:r>
            <a:r>
              <a:rPr lang="it-IT" sz="2400" dirty="0" err="1"/>
              <a:t>C</a:t>
            </a:r>
            <a:r>
              <a:rPr lang="it-IT" sz="2400" dirty="0" err="1" smtClean="0"/>
              <a:t>oordination</a:t>
            </a:r>
            <a:endParaRPr lang="it-IT" sz="2400" dirty="0"/>
          </a:p>
        </p:txBody>
      </p:sp>
      <p:sp>
        <p:nvSpPr>
          <p:cNvPr id="9" name="Rettangolo 8"/>
          <p:cNvSpPr/>
          <p:nvPr/>
        </p:nvSpPr>
        <p:spPr>
          <a:xfrm rot="16200000">
            <a:off x="3027406" y="4650268"/>
            <a:ext cx="3225115" cy="7702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t>Online Computing </a:t>
            </a:r>
            <a:r>
              <a:rPr lang="it-IT" sz="2400" dirty="0" err="1" smtClean="0"/>
              <a:t>subsystem</a:t>
            </a:r>
            <a:endParaRPr lang="it-IT" sz="2400" dirty="0"/>
          </a:p>
        </p:txBody>
      </p:sp>
      <p:sp>
        <p:nvSpPr>
          <p:cNvPr id="10" name="Rettangolo 9"/>
          <p:cNvSpPr/>
          <p:nvPr/>
        </p:nvSpPr>
        <p:spPr>
          <a:xfrm rot="16200000">
            <a:off x="7399534" y="4191116"/>
            <a:ext cx="2506364" cy="9697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t>Offline Computing Management</a:t>
            </a:r>
            <a:endParaRPr lang="it-IT" sz="2400" dirty="0"/>
          </a:p>
        </p:txBody>
      </p:sp>
      <p:sp>
        <p:nvSpPr>
          <p:cNvPr id="11" name="Rettangolo 10"/>
          <p:cNvSpPr/>
          <p:nvPr/>
        </p:nvSpPr>
        <p:spPr>
          <a:xfrm>
            <a:off x="5024064" y="4059829"/>
            <a:ext cx="2600146" cy="625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Sw management  </a:t>
            </a:r>
            <a:endParaRPr lang="it-IT" dirty="0"/>
          </a:p>
        </p:txBody>
      </p:sp>
      <p:sp>
        <p:nvSpPr>
          <p:cNvPr id="13" name="Rettangolo 12"/>
          <p:cNvSpPr/>
          <p:nvPr/>
        </p:nvSpPr>
        <p:spPr>
          <a:xfrm>
            <a:off x="5024062" y="3421293"/>
            <a:ext cx="2600149" cy="6472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smtClean="0"/>
              <a:t>Low</a:t>
            </a:r>
            <a:r>
              <a:rPr lang="it-IT" dirty="0" smtClean="0"/>
              <a:t> </a:t>
            </a:r>
            <a:r>
              <a:rPr lang="it-IT" dirty="0" err="1" smtClean="0"/>
              <a:t>latency</a:t>
            </a:r>
            <a:r>
              <a:rPr lang="it-IT" dirty="0" smtClean="0"/>
              <a:t> </a:t>
            </a:r>
            <a:r>
              <a:rPr lang="it-IT" dirty="0" err="1" smtClean="0"/>
              <a:t>architecture</a:t>
            </a:r>
            <a:endParaRPr lang="it-IT" dirty="0"/>
          </a:p>
        </p:txBody>
      </p:sp>
      <p:sp>
        <p:nvSpPr>
          <p:cNvPr id="14" name="Rettangolo 13"/>
          <p:cNvSpPr/>
          <p:nvPr/>
        </p:nvSpPr>
        <p:spPr>
          <a:xfrm>
            <a:off x="5024062" y="6113124"/>
            <a:ext cx="2600149" cy="519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Bulk Data Transfer</a:t>
            </a:r>
            <a:endParaRPr lang="it-IT" dirty="0"/>
          </a:p>
        </p:txBody>
      </p:sp>
      <p:sp>
        <p:nvSpPr>
          <p:cNvPr id="15" name="Rettangolo 14"/>
          <p:cNvSpPr/>
          <p:nvPr/>
        </p:nvSpPr>
        <p:spPr>
          <a:xfrm>
            <a:off x="5024063" y="5322013"/>
            <a:ext cx="2600148" cy="8019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Local data allocation and management  &amp; strategy</a:t>
            </a:r>
            <a:endParaRPr lang="it-IT" dirty="0"/>
          </a:p>
        </p:txBody>
      </p:sp>
      <p:sp>
        <p:nvSpPr>
          <p:cNvPr id="17" name="Rettangolo 16"/>
          <p:cNvSpPr/>
          <p:nvPr/>
        </p:nvSpPr>
        <p:spPr>
          <a:xfrm>
            <a:off x="9137612" y="3422831"/>
            <a:ext cx="289787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Analysis </a:t>
            </a:r>
            <a:r>
              <a:rPr lang="it-IT" dirty="0" err="1" smtClean="0"/>
              <a:t>pipelines</a:t>
            </a:r>
            <a:r>
              <a:rPr lang="it-IT" dirty="0" smtClean="0"/>
              <a:t> GRID </a:t>
            </a:r>
            <a:r>
              <a:rPr lang="it-IT" dirty="0" err="1" smtClean="0"/>
              <a:t>compatibility</a:t>
            </a:r>
            <a:endParaRPr lang="it-IT" dirty="0"/>
          </a:p>
        </p:txBody>
      </p:sp>
      <p:sp>
        <p:nvSpPr>
          <p:cNvPr id="18" name="Rettangolo 17"/>
          <p:cNvSpPr/>
          <p:nvPr/>
        </p:nvSpPr>
        <p:spPr>
          <a:xfrm>
            <a:off x="9137612" y="4252795"/>
            <a:ext cx="289787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Offline </a:t>
            </a:r>
            <a:r>
              <a:rPr lang="it-IT" dirty="0" err="1" smtClean="0"/>
              <a:t>Computation</a:t>
            </a:r>
            <a:r>
              <a:rPr lang="it-IT" dirty="0" smtClean="0"/>
              <a:t> </a:t>
            </a:r>
            <a:r>
              <a:rPr lang="it-IT" dirty="0" err="1" smtClean="0"/>
              <a:t>needs</a:t>
            </a:r>
            <a:r>
              <a:rPr lang="it-IT" dirty="0" smtClean="0"/>
              <a:t> </a:t>
            </a:r>
            <a:r>
              <a:rPr lang="it-IT" dirty="0" err="1" smtClean="0"/>
              <a:t>evaluation</a:t>
            </a:r>
            <a:endParaRPr lang="it-IT" dirty="0"/>
          </a:p>
        </p:txBody>
      </p:sp>
      <p:sp>
        <p:nvSpPr>
          <p:cNvPr id="19" name="Rettangolo 18"/>
          <p:cNvSpPr/>
          <p:nvPr/>
        </p:nvSpPr>
        <p:spPr>
          <a:xfrm>
            <a:off x="9137612" y="5090995"/>
            <a:ext cx="289787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Data Management System</a:t>
            </a:r>
            <a:endParaRPr lang="it-IT" dirty="0"/>
          </a:p>
        </p:txBody>
      </p:sp>
      <p:sp>
        <p:nvSpPr>
          <p:cNvPr id="20" name="Rettangolo 19"/>
          <p:cNvSpPr/>
          <p:nvPr/>
        </p:nvSpPr>
        <p:spPr>
          <a:xfrm rot="16200000">
            <a:off x="-930874" y="4650268"/>
            <a:ext cx="3225115" cy="7702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t>Local Computing </a:t>
            </a:r>
            <a:r>
              <a:rPr lang="it-IT" sz="2400" dirty="0" err="1" smtClean="0"/>
              <a:t>Infrastructure</a:t>
            </a:r>
            <a:endParaRPr lang="it-IT" sz="2400" dirty="0"/>
          </a:p>
        </p:txBody>
      </p:sp>
      <p:sp>
        <p:nvSpPr>
          <p:cNvPr id="21" name="Rettangolo 20"/>
          <p:cNvSpPr/>
          <p:nvPr/>
        </p:nvSpPr>
        <p:spPr>
          <a:xfrm>
            <a:off x="1066803" y="3422833"/>
            <a:ext cx="2640226" cy="918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Local computing and storage infrastructure  management  &amp; strategy</a:t>
            </a:r>
            <a:endParaRPr lang="it-IT" dirty="0"/>
          </a:p>
        </p:txBody>
      </p:sp>
      <p:sp>
        <p:nvSpPr>
          <p:cNvPr id="22" name="Rettangolo 21"/>
          <p:cNvSpPr/>
          <p:nvPr/>
        </p:nvSpPr>
        <p:spPr>
          <a:xfrm>
            <a:off x="1066803" y="4317774"/>
            <a:ext cx="2640226" cy="7743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Networking infrastructure</a:t>
            </a:r>
            <a:endParaRPr lang="it-IT" dirty="0"/>
          </a:p>
        </p:txBody>
      </p:sp>
      <p:sp>
        <p:nvSpPr>
          <p:cNvPr id="23" name="Rettangolo 22"/>
          <p:cNvSpPr/>
          <p:nvPr/>
        </p:nvSpPr>
        <p:spPr>
          <a:xfrm>
            <a:off x="1066803" y="5092132"/>
            <a:ext cx="2640226" cy="6672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Cyber-security</a:t>
            </a:r>
            <a:endParaRPr lang="it-IT" dirty="0"/>
          </a:p>
        </p:txBody>
      </p:sp>
      <p:sp>
        <p:nvSpPr>
          <p:cNvPr id="24" name="Rettangolo 23"/>
          <p:cNvSpPr/>
          <p:nvPr/>
        </p:nvSpPr>
        <p:spPr>
          <a:xfrm>
            <a:off x="1066803" y="5759399"/>
            <a:ext cx="2640226" cy="888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Local services</a:t>
            </a:r>
          </a:p>
          <a:p>
            <a:pPr algn="ctr"/>
            <a:r>
              <a:rPr lang="it-IT" dirty="0" smtClean="0"/>
              <a:t>( federated login, web servers</a:t>
            </a:r>
            <a:r>
              <a:rPr lang="it-IT" dirty="0"/>
              <a:t> </a:t>
            </a:r>
            <a:r>
              <a:rPr lang="it-IT" dirty="0" smtClean="0"/>
              <a:t>... )</a:t>
            </a:r>
            <a:endParaRPr lang="it-IT" dirty="0"/>
          </a:p>
        </p:txBody>
      </p:sp>
      <p:cxnSp>
        <p:nvCxnSpPr>
          <p:cNvPr id="30" name="Connettore diritto 29"/>
          <p:cNvCxnSpPr>
            <a:stCxn id="8" idx="2"/>
          </p:cNvCxnSpPr>
          <p:nvPr/>
        </p:nvCxnSpPr>
        <p:spPr>
          <a:xfrm flipH="1">
            <a:off x="5955957" y="2755562"/>
            <a:ext cx="4120" cy="44071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ttore diritto 31"/>
          <p:cNvCxnSpPr/>
          <p:nvPr/>
        </p:nvCxnSpPr>
        <p:spPr>
          <a:xfrm flipH="1">
            <a:off x="2397211" y="3196281"/>
            <a:ext cx="3575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ttore diritto 33"/>
          <p:cNvCxnSpPr>
            <a:stCxn id="21" idx="0"/>
          </p:cNvCxnSpPr>
          <p:nvPr/>
        </p:nvCxnSpPr>
        <p:spPr>
          <a:xfrm flipV="1">
            <a:off x="2386916" y="3196281"/>
            <a:ext cx="10295" cy="2265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ttore diritto 36"/>
          <p:cNvCxnSpPr/>
          <p:nvPr/>
        </p:nvCxnSpPr>
        <p:spPr>
          <a:xfrm>
            <a:off x="5955957" y="3196281"/>
            <a:ext cx="46296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Connettore diritto 40"/>
          <p:cNvCxnSpPr>
            <a:stCxn id="17" idx="0"/>
          </p:cNvCxnSpPr>
          <p:nvPr/>
        </p:nvCxnSpPr>
        <p:spPr>
          <a:xfrm flipH="1" flipV="1">
            <a:off x="10585622" y="3196281"/>
            <a:ext cx="925" cy="226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Connettore diritto 49"/>
          <p:cNvCxnSpPr/>
          <p:nvPr/>
        </p:nvCxnSpPr>
        <p:spPr>
          <a:xfrm>
            <a:off x="5955957" y="3196281"/>
            <a:ext cx="0" cy="226548"/>
          </a:xfrm>
          <a:prstGeom prst="line">
            <a:avLst/>
          </a:prstGeom>
        </p:spPr>
        <p:style>
          <a:lnRef idx="1">
            <a:schemeClr val="accent1"/>
          </a:lnRef>
          <a:fillRef idx="0">
            <a:schemeClr val="accent1"/>
          </a:fillRef>
          <a:effectRef idx="0">
            <a:schemeClr val="accent1"/>
          </a:effectRef>
          <a:fontRef idx="minor">
            <a:schemeClr val="tx1"/>
          </a:fontRef>
        </p:style>
      </p:cxnSp>
      <p:sp>
        <p:nvSpPr>
          <p:cNvPr id="51" name="Freccia bidirezionale orizzontale 50"/>
          <p:cNvSpPr/>
          <p:nvPr/>
        </p:nvSpPr>
        <p:spPr>
          <a:xfrm rot="418008">
            <a:off x="7788907" y="2329725"/>
            <a:ext cx="1330410" cy="290377"/>
          </a:xfrm>
          <a:prstGeom prst="left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Ovale 51"/>
          <p:cNvSpPr/>
          <p:nvPr/>
        </p:nvSpPr>
        <p:spPr>
          <a:xfrm>
            <a:off x="433202" y="865662"/>
            <a:ext cx="2485977" cy="930875"/>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DA </a:t>
            </a:r>
            <a:r>
              <a:rPr lang="it-IT" dirty="0" err="1" smtClean="0"/>
              <a:t>coord</a:t>
            </a:r>
            <a:endParaRPr lang="it-IT" dirty="0"/>
          </a:p>
        </p:txBody>
      </p:sp>
      <p:sp>
        <p:nvSpPr>
          <p:cNvPr id="53" name="Ovale 52"/>
          <p:cNvSpPr/>
          <p:nvPr/>
        </p:nvSpPr>
        <p:spPr>
          <a:xfrm>
            <a:off x="395061" y="2063576"/>
            <a:ext cx="2514810" cy="930875"/>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smtClean="0"/>
              <a:t>Commissioning</a:t>
            </a:r>
            <a:r>
              <a:rPr lang="it-IT" dirty="0" smtClean="0"/>
              <a:t> coordinator</a:t>
            </a:r>
            <a:endParaRPr lang="it-IT" dirty="0"/>
          </a:p>
        </p:txBody>
      </p:sp>
      <p:sp>
        <p:nvSpPr>
          <p:cNvPr id="56" name="CasellaDiTesto 55"/>
          <p:cNvSpPr txBox="1"/>
          <p:nvPr/>
        </p:nvSpPr>
        <p:spPr>
          <a:xfrm>
            <a:off x="2141286" y="129929"/>
            <a:ext cx="2018822" cy="523220"/>
          </a:xfrm>
          <a:prstGeom prst="rect">
            <a:avLst/>
          </a:prstGeom>
          <a:noFill/>
        </p:spPr>
        <p:txBody>
          <a:bodyPr wrap="none" rtlCol="0">
            <a:spAutoFit/>
          </a:bodyPr>
          <a:lstStyle/>
          <a:p>
            <a:r>
              <a:rPr lang="it-IT" sz="2800" dirty="0" smtClean="0"/>
              <a:t>«Local area»</a:t>
            </a:r>
            <a:endParaRPr lang="it-IT" sz="2800" dirty="0"/>
          </a:p>
        </p:txBody>
      </p:sp>
      <p:sp>
        <p:nvSpPr>
          <p:cNvPr id="57" name="CasellaDiTesto 56"/>
          <p:cNvSpPr txBox="1"/>
          <p:nvPr/>
        </p:nvSpPr>
        <p:spPr>
          <a:xfrm>
            <a:off x="8455589" y="205946"/>
            <a:ext cx="2044214" cy="523220"/>
          </a:xfrm>
          <a:prstGeom prst="rect">
            <a:avLst/>
          </a:prstGeom>
          <a:noFill/>
        </p:spPr>
        <p:txBody>
          <a:bodyPr wrap="none" rtlCol="0">
            <a:spAutoFit/>
          </a:bodyPr>
          <a:lstStyle/>
          <a:p>
            <a:r>
              <a:rPr lang="it-IT" sz="2800" dirty="0" smtClean="0"/>
              <a:t>«Wide area»</a:t>
            </a:r>
            <a:endParaRPr lang="it-IT" sz="2800" dirty="0"/>
          </a:p>
        </p:txBody>
      </p:sp>
      <p:sp>
        <p:nvSpPr>
          <p:cNvPr id="58" name="Freccia bidirezionale orizzontale 57"/>
          <p:cNvSpPr/>
          <p:nvPr/>
        </p:nvSpPr>
        <p:spPr>
          <a:xfrm rot="20605633">
            <a:off x="2902417" y="2225630"/>
            <a:ext cx="1330410" cy="290377"/>
          </a:xfrm>
          <a:prstGeom prst="left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Freccia bidirezionale orizzontale 58"/>
          <p:cNvSpPr/>
          <p:nvPr/>
        </p:nvSpPr>
        <p:spPr>
          <a:xfrm rot="819849">
            <a:off x="2900726" y="1542997"/>
            <a:ext cx="1330410" cy="290377"/>
          </a:xfrm>
          <a:prstGeom prst="left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Ovale 59"/>
          <p:cNvSpPr/>
          <p:nvPr/>
        </p:nvSpPr>
        <p:spPr>
          <a:xfrm>
            <a:off x="9256814" y="972335"/>
            <a:ext cx="2485977" cy="930875"/>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LIGO </a:t>
            </a:r>
            <a:r>
              <a:rPr lang="it-IT" dirty="0" err="1" smtClean="0"/>
              <a:t>interface</a:t>
            </a:r>
            <a:endParaRPr lang="it-IT" dirty="0"/>
          </a:p>
        </p:txBody>
      </p:sp>
      <p:sp>
        <p:nvSpPr>
          <p:cNvPr id="61" name="Ovale 60"/>
          <p:cNvSpPr/>
          <p:nvPr/>
        </p:nvSpPr>
        <p:spPr>
          <a:xfrm>
            <a:off x="9256814" y="2049098"/>
            <a:ext cx="2485977" cy="930875"/>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Computing Centres</a:t>
            </a:r>
            <a:endParaRPr lang="it-IT" dirty="0"/>
          </a:p>
        </p:txBody>
      </p:sp>
      <p:sp>
        <p:nvSpPr>
          <p:cNvPr id="62" name="Freccia bidirezionale orizzontale 61"/>
          <p:cNvSpPr/>
          <p:nvPr/>
        </p:nvSpPr>
        <p:spPr>
          <a:xfrm rot="20850228">
            <a:off x="7831158" y="1699624"/>
            <a:ext cx="1330410" cy="290377"/>
          </a:xfrm>
          <a:prstGeom prst="left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3" name="Ovale 62"/>
          <p:cNvSpPr/>
          <p:nvPr/>
        </p:nvSpPr>
        <p:spPr>
          <a:xfrm>
            <a:off x="4812501" y="163690"/>
            <a:ext cx="2485977" cy="930875"/>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smtClean="0"/>
              <a:t>Spokesperson</a:t>
            </a:r>
            <a:r>
              <a:rPr lang="it-IT" dirty="0" smtClean="0"/>
              <a:t> / EGO </a:t>
            </a:r>
            <a:r>
              <a:rPr lang="it-IT" dirty="0" err="1" smtClean="0"/>
              <a:t>Direcor</a:t>
            </a:r>
            <a:endParaRPr lang="it-IT" dirty="0"/>
          </a:p>
        </p:txBody>
      </p:sp>
      <p:sp>
        <p:nvSpPr>
          <p:cNvPr id="64" name="Freccia bidirezionale orizzontale 63"/>
          <p:cNvSpPr/>
          <p:nvPr/>
        </p:nvSpPr>
        <p:spPr>
          <a:xfrm rot="16200000">
            <a:off x="5762316" y="1320587"/>
            <a:ext cx="651363" cy="231128"/>
          </a:xfrm>
          <a:prstGeom prst="left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Rettangolo 10"/>
          <p:cNvSpPr/>
          <p:nvPr/>
        </p:nvSpPr>
        <p:spPr>
          <a:xfrm>
            <a:off x="5024063" y="4685016"/>
            <a:ext cx="2599362" cy="6352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Dedicated hw management </a:t>
            </a:r>
            <a:endParaRPr lang="it-IT" dirty="0"/>
          </a:p>
        </p:txBody>
      </p:sp>
      <p:pic>
        <p:nvPicPr>
          <p:cNvPr id="2" name="Immagine 1" descr="Nem lettem a főnök barátnője - Munkahelyi (T)erro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6415" y="3028639"/>
            <a:ext cx="532471" cy="485140"/>
          </a:xfrm>
          <a:prstGeom prst="rect">
            <a:avLst/>
          </a:prstGeom>
        </p:spPr>
      </p:pic>
      <p:pic>
        <p:nvPicPr>
          <p:cNvPr id="39" name="Immagine 38" descr="Nem lettem a főnök barátnője - Munkahelyi (T)erro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1248" y="3012428"/>
            <a:ext cx="532471" cy="485140"/>
          </a:xfrm>
          <a:prstGeom prst="rect">
            <a:avLst/>
          </a:prstGeom>
        </p:spPr>
      </p:pic>
      <p:pic>
        <p:nvPicPr>
          <p:cNvPr id="40" name="Immagine 39" descr="Nem lettem a főnök barátnője - Munkahelyi (T)erro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18811" y="3015022"/>
            <a:ext cx="532471" cy="485140"/>
          </a:xfrm>
          <a:prstGeom prst="rect">
            <a:avLst/>
          </a:prstGeom>
        </p:spPr>
      </p:pic>
      <p:pic>
        <p:nvPicPr>
          <p:cNvPr id="3" name="Immagine 2" descr="I Wanna Sing Like Sarah &quot;Sassy&quot; Vaughan: August 20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8271" y="1844812"/>
            <a:ext cx="529936" cy="553489"/>
          </a:xfrm>
          <a:prstGeom prst="rect">
            <a:avLst/>
          </a:prstGeom>
        </p:spPr>
      </p:pic>
      <p:sp>
        <p:nvSpPr>
          <p:cNvPr id="4" name="Segnaposto piè di pagina 3"/>
          <p:cNvSpPr>
            <a:spLocks noGrp="1"/>
          </p:cNvSpPr>
          <p:nvPr>
            <p:ph type="ftr" sz="quarter" idx="11"/>
          </p:nvPr>
        </p:nvSpPr>
        <p:spPr>
          <a:xfrm>
            <a:off x="6633697" y="6394034"/>
            <a:ext cx="4114800" cy="365125"/>
          </a:xfrm>
        </p:spPr>
        <p:txBody>
          <a:bodyPr/>
          <a:lstStyle/>
          <a:p>
            <a:r>
              <a:rPr lang="en-GB" smtClean="0"/>
              <a:t>Offline Computing</a:t>
            </a:r>
            <a:endParaRPr lang="en-GB" dirty="0"/>
          </a:p>
        </p:txBody>
      </p:sp>
      <p:sp>
        <p:nvSpPr>
          <p:cNvPr id="5" name="Segnaposto numero diapositiva 4"/>
          <p:cNvSpPr>
            <a:spLocks noGrp="1"/>
          </p:cNvSpPr>
          <p:nvPr>
            <p:ph type="sldNum" sz="quarter" idx="12"/>
          </p:nvPr>
        </p:nvSpPr>
        <p:spPr/>
        <p:txBody>
          <a:bodyPr/>
          <a:lstStyle/>
          <a:p>
            <a:fld id="{6580DD20-6A2D-4427-A7A9-4E41FEA70566}" type="slidenum">
              <a:rPr lang="en-GB" smtClean="0"/>
              <a:t>21</a:t>
            </a:fld>
            <a:endParaRPr lang="en-GB"/>
          </a:p>
        </p:txBody>
      </p:sp>
      <p:pic>
        <p:nvPicPr>
          <p:cNvPr id="43" name="Immagin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1249" y="-1464"/>
            <a:ext cx="1136443" cy="608809"/>
          </a:xfrm>
          <a:prstGeom prst="rect">
            <a:avLst/>
          </a:prstGeom>
        </p:spPr>
      </p:pic>
    </p:spTree>
    <p:extLst>
      <p:ext uri="{BB962C8B-B14F-4D97-AF65-F5344CB8AC3E}">
        <p14:creationId xmlns:p14="http://schemas.microsoft.com/office/powerpoint/2010/main" val="300044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Reference persons at CCs</a:t>
            </a:r>
            <a:endParaRPr lang="en-GB" dirty="0"/>
          </a:p>
        </p:txBody>
      </p:sp>
      <p:sp>
        <p:nvSpPr>
          <p:cNvPr id="3" name="Segnaposto contenuto 2"/>
          <p:cNvSpPr>
            <a:spLocks noGrp="1"/>
          </p:cNvSpPr>
          <p:nvPr>
            <p:ph idx="1"/>
          </p:nvPr>
        </p:nvSpPr>
        <p:spPr/>
        <p:txBody>
          <a:bodyPr/>
          <a:lstStyle/>
          <a:p>
            <a:r>
              <a:rPr lang="en-GB" dirty="0" smtClean="0"/>
              <a:t>In addition, it is crucial to have a MEMBER OF THE VIRGO COLLABORATION, fully devoted to computing issues, physically or virtually located at each computing </a:t>
            </a:r>
            <a:r>
              <a:rPr lang="en-GB" dirty="0" err="1" smtClean="0"/>
              <a:t>center</a:t>
            </a:r>
            <a:r>
              <a:rPr lang="en-GB" dirty="0" smtClean="0"/>
              <a:t>, acting as reference persons</a:t>
            </a:r>
          </a:p>
          <a:p>
            <a:pPr lvl="1"/>
            <a:r>
              <a:rPr lang="en-GB" dirty="0" smtClean="0"/>
              <a:t>Post-doc level</a:t>
            </a:r>
          </a:p>
          <a:p>
            <a:pPr lvl="1"/>
            <a:r>
              <a:rPr lang="en-GB" dirty="0" smtClean="0"/>
              <a:t>He/she participates to the collaboration life (computing meetings, DA meetings, …), but he/she has the duty to solve (or to facilitate the solution) of all the issues related to the use of that CC by the collaboration</a:t>
            </a:r>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22</a:t>
            </a:fld>
            <a:endParaRPr lang="en-GB"/>
          </a:p>
        </p:txBody>
      </p:sp>
    </p:spTree>
    <p:extLst>
      <p:ext uri="{BB962C8B-B14F-4D97-AF65-F5344CB8AC3E}">
        <p14:creationId xmlns:p14="http://schemas.microsoft.com/office/powerpoint/2010/main" val="1989072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587062" y="91617"/>
            <a:ext cx="10515600" cy="919375"/>
          </a:xfrm>
        </p:spPr>
        <p:txBody>
          <a:bodyPr/>
          <a:lstStyle/>
          <a:p>
            <a:r>
              <a:rPr lang="en-GB" dirty="0" smtClean="0"/>
              <a:t>Cost model</a:t>
            </a:r>
            <a:endParaRPr lang="en-GB" dirty="0"/>
          </a:p>
        </p:txBody>
      </p:sp>
      <p:sp>
        <p:nvSpPr>
          <p:cNvPr id="8" name="Segnaposto contenuto 7"/>
          <p:cNvSpPr>
            <a:spLocks noGrp="1"/>
          </p:cNvSpPr>
          <p:nvPr>
            <p:ph idx="1"/>
          </p:nvPr>
        </p:nvSpPr>
        <p:spPr>
          <a:xfrm>
            <a:off x="168497" y="1010992"/>
            <a:ext cx="11634989" cy="5087154"/>
          </a:xfrm>
        </p:spPr>
        <p:txBody>
          <a:bodyPr/>
          <a:lstStyle/>
          <a:p>
            <a:r>
              <a:rPr lang="en-GB" dirty="0" smtClean="0"/>
              <a:t>In the current cost model EGO reimburses the costs at the French and Italian CCs, </a:t>
            </a:r>
            <a:r>
              <a:rPr lang="en-GB" dirty="0" err="1" smtClean="0"/>
              <a:t>Nikhef</a:t>
            </a:r>
            <a:r>
              <a:rPr lang="en-GB" dirty="0" smtClean="0"/>
              <a:t> and </a:t>
            </a:r>
            <a:r>
              <a:rPr lang="en-GB" dirty="0" err="1" smtClean="0"/>
              <a:t>Polgrav</a:t>
            </a:r>
            <a:r>
              <a:rPr lang="en-GB" dirty="0" smtClean="0"/>
              <a:t> are contributing in kind</a:t>
            </a:r>
          </a:p>
          <a:p>
            <a:r>
              <a:rPr lang="en-GB" dirty="0" smtClean="0"/>
              <a:t>This model balances the costs between Italy and France but it charges the largest fraction of costs on EGO shoulders </a:t>
            </a:r>
          </a:p>
          <a:p>
            <a:pPr lvl="1"/>
            <a:r>
              <a:rPr lang="en-GB" dirty="0" smtClean="0"/>
              <a:t>To move the bill back on the funding agencies doesn’t work, because INFN will be by far the largest contributor without further balancing </a:t>
            </a:r>
          </a:p>
          <a:p>
            <a:r>
              <a:rPr lang="en-GB" dirty="0" smtClean="0"/>
              <a:t>We need to find a cost model that shares in a more clever way the costs for computing within Virgo:</a:t>
            </a:r>
          </a:p>
          <a:p>
            <a:pPr lvl="1"/>
            <a:r>
              <a:rPr lang="en-GB" dirty="0" smtClean="0"/>
              <a:t>It should take in account the number of authors</a:t>
            </a:r>
          </a:p>
          <a:p>
            <a:pPr lvl="1"/>
            <a:r>
              <a:rPr lang="en-GB" dirty="0" smtClean="0"/>
              <a:t>It should take in account the global investment in computing (DAQ, low latency analysis, storage, human resources)</a:t>
            </a:r>
          </a:p>
          <a:p>
            <a:pPr lvl="1"/>
            <a:r>
              <a:rPr lang="en-GB" dirty="0" smtClean="0"/>
              <a:t>It should force the Virgo members to account their resources</a:t>
            </a:r>
            <a:endParaRPr lang="en-GB" dirty="0"/>
          </a:p>
        </p:txBody>
      </p:sp>
      <p:sp>
        <p:nvSpPr>
          <p:cNvPr id="5" name="Segnaposto piè di pagina 4"/>
          <p:cNvSpPr>
            <a:spLocks noGrp="1"/>
          </p:cNvSpPr>
          <p:nvPr>
            <p:ph type="ftr" sz="quarter" idx="11"/>
          </p:nvPr>
        </p:nvSpPr>
        <p:spPr/>
        <p:txBody>
          <a:bodyPr/>
          <a:lstStyle/>
          <a:p>
            <a:r>
              <a:rPr lang="en-GB" smtClean="0"/>
              <a:t>Offline Computing</a:t>
            </a:r>
            <a:endParaRPr lang="en-GB"/>
          </a:p>
        </p:txBody>
      </p:sp>
      <p:sp>
        <p:nvSpPr>
          <p:cNvPr id="6" name="Segnaposto numero diapositiva 5"/>
          <p:cNvSpPr>
            <a:spLocks noGrp="1"/>
          </p:cNvSpPr>
          <p:nvPr>
            <p:ph type="sldNum" sz="quarter" idx="12"/>
          </p:nvPr>
        </p:nvSpPr>
        <p:spPr/>
        <p:txBody>
          <a:bodyPr/>
          <a:lstStyle/>
          <a:p>
            <a:fld id="{60783263-99DF-4842-AA68-2B980CBA84DB}" type="slidenum">
              <a:rPr lang="en-GB" smtClean="0"/>
              <a:t>23</a:t>
            </a:fld>
            <a:endParaRPr lang="en-GB"/>
          </a:p>
        </p:txBody>
      </p:sp>
    </p:spTree>
    <p:extLst>
      <p:ext uri="{BB962C8B-B14F-4D97-AF65-F5344CB8AC3E}">
        <p14:creationId xmlns:p14="http://schemas.microsoft.com/office/powerpoint/2010/main" val="3021598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6"/>
            <a:ext cx="10515600" cy="948520"/>
          </a:xfrm>
        </p:spPr>
        <p:txBody>
          <a:bodyPr/>
          <a:lstStyle/>
          <a:p>
            <a:r>
              <a:rPr lang="en-GB" dirty="0" smtClean="0"/>
              <a:t>Cost model</a:t>
            </a:r>
            <a:endParaRPr lang="en-GB" dirty="0"/>
          </a:p>
        </p:txBody>
      </p:sp>
      <p:sp>
        <p:nvSpPr>
          <p:cNvPr id="3" name="Segnaposto contenuto 2"/>
          <p:cNvSpPr>
            <a:spLocks noGrp="1"/>
          </p:cNvSpPr>
          <p:nvPr>
            <p:ph idx="1"/>
          </p:nvPr>
        </p:nvSpPr>
        <p:spPr>
          <a:xfrm>
            <a:off x="174937" y="1233195"/>
            <a:ext cx="11692945" cy="4755481"/>
          </a:xfrm>
        </p:spPr>
        <p:txBody>
          <a:bodyPr>
            <a:normAutofit fontScale="85000" lnSpcReduction="10000"/>
          </a:bodyPr>
          <a:lstStyle/>
          <a:p>
            <a:r>
              <a:rPr lang="en-GB" dirty="0" smtClean="0"/>
              <a:t>This is not a definitive proposal, but we need to open a discussion also in front of the EGO Council and the institutions</a:t>
            </a:r>
          </a:p>
          <a:p>
            <a:r>
              <a:rPr lang="en-GB" dirty="0" smtClean="0"/>
              <a:t>We have to define our standards:</a:t>
            </a:r>
          </a:p>
          <a:p>
            <a:pPr lvl="1"/>
            <a:r>
              <a:rPr lang="en-GB" dirty="0"/>
              <a:t>Needs and </a:t>
            </a:r>
            <a:r>
              <a:rPr lang="en-GB" dirty="0" smtClean="0"/>
              <a:t>standard cost </a:t>
            </a:r>
            <a:r>
              <a:rPr lang="en-GB" dirty="0"/>
              <a:t>of the storage </a:t>
            </a:r>
            <a:endParaRPr lang="en-GB" dirty="0" smtClean="0"/>
          </a:p>
          <a:p>
            <a:pPr lvl="1"/>
            <a:r>
              <a:rPr lang="en-GB" dirty="0" smtClean="0"/>
              <a:t>Needs and standard costs </a:t>
            </a:r>
            <a:r>
              <a:rPr lang="en-GB" dirty="0"/>
              <a:t>for </a:t>
            </a:r>
            <a:r>
              <a:rPr lang="en-GB" dirty="0" smtClean="0"/>
              <a:t>CPU</a:t>
            </a:r>
            <a:endParaRPr lang="en-GB" dirty="0"/>
          </a:p>
          <a:p>
            <a:pPr lvl="1"/>
            <a:r>
              <a:rPr lang="en-GB" b="1" dirty="0"/>
              <a:t>Accessibility requirements</a:t>
            </a:r>
            <a:r>
              <a:rPr lang="en-GB" dirty="0"/>
              <a:t> (LIGO compliant, Virgo compliant, …)</a:t>
            </a:r>
          </a:p>
          <a:p>
            <a:pPr lvl="1"/>
            <a:r>
              <a:rPr lang="en-GB" b="1" dirty="0"/>
              <a:t>Accountability requirements </a:t>
            </a:r>
            <a:r>
              <a:rPr lang="en-GB" dirty="0"/>
              <a:t>(resources need to be accountable) </a:t>
            </a:r>
          </a:p>
          <a:p>
            <a:pPr lvl="1"/>
            <a:r>
              <a:rPr lang="en-GB" b="1" dirty="0"/>
              <a:t>Human resource </a:t>
            </a:r>
            <a:r>
              <a:rPr lang="en-GB" b="1" dirty="0" smtClean="0"/>
              <a:t>requirements </a:t>
            </a:r>
            <a:r>
              <a:rPr lang="en-GB" dirty="0" smtClean="0"/>
              <a:t>(a collaboration member MUST be the interface)</a:t>
            </a:r>
            <a:endParaRPr lang="en-GB" dirty="0"/>
          </a:p>
          <a:p>
            <a:pPr lvl="1"/>
            <a:r>
              <a:rPr lang="en-GB" dirty="0"/>
              <a:t>Compute a </a:t>
            </a:r>
            <a:r>
              <a:rPr lang="en-GB" dirty="0" smtClean="0"/>
              <a:t>“</a:t>
            </a:r>
            <a:r>
              <a:rPr lang="en-GB" i="1" dirty="0" smtClean="0"/>
              <a:t>Virgo standard cost</a:t>
            </a:r>
            <a:r>
              <a:rPr lang="en-GB" dirty="0" smtClean="0"/>
              <a:t>” </a:t>
            </a:r>
            <a:r>
              <a:rPr lang="en-GB" dirty="0"/>
              <a:t>per author</a:t>
            </a:r>
          </a:p>
          <a:p>
            <a:r>
              <a:rPr lang="en-GB" dirty="0"/>
              <a:t>Each institution in Virgo has to provide in kind </a:t>
            </a:r>
            <a:r>
              <a:rPr lang="en-GB" dirty="0" smtClean="0"/>
              <a:t>and/or </a:t>
            </a:r>
            <a:r>
              <a:rPr lang="en-GB" dirty="0"/>
              <a:t>in money resources proportional to the number of authors according to the standard figures we </a:t>
            </a:r>
            <a:r>
              <a:rPr lang="en-GB" dirty="0" smtClean="0"/>
              <a:t>defined</a:t>
            </a:r>
          </a:p>
          <a:p>
            <a:pPr lvl="1"/>
            <a:r>
              <a:rPr lang="en-GB" dirty="0" smtClean="0"/>
              <a:t>Ghosts are expensive!</a:t>
            </a:r>
            <a:endParaRPr lang="en-GB" dirty="0"/>
          </a:p>
          <a:p>
            <a:r>
              <a:rPr lang="en-GB" dirty="0"/>
              <a:t>Over-contributions can be considered as a net contribution to the experiment by the institution; obviously we must take in account also the direct contribution to EGO</a:t>
            </a:r>
          </a:p>
          <a:p>
            <a:pPr lvl="1"/>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60783263-99DF-4842-AA68-2B980CBA84DB}" type="slidenum">
              <a:rPr lang="en-GB" smtClean="0"/>
              <a:t>24</a:t>
            </a:fld>
            <a:endParaRPr lang="en-GB"/>
          </a:p>
        </p:txBody>
      </p:sp>
    </p:spTree>
    <p:extLst>
      <p:ext uri="{BB962C8B-B14F-4D97-AF65-F5344CB8AC3E}">
        <p14:creationId xmlns:p14="http://schemas.microsoft.com/office/powerpoint/2010/main" val="3404773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37952" y="2326929"/>
            <a:ext cx="10515600" cy="1325563"/>
          </a:xfrm>
        </p:spPr>
        <p:txBody>
          <a:bodyPr/>
          <a:lstStyle/>
          <a:p>
            <a:pPr algn="ctr"/>
            <a:r>
              <a:rPr lang="en-GB" dirty="0" smtClean="0"/>
              <a:t>Thanks for your attention</a:t>
            </a:r>
            <a:endParaRPr lang="en-GB" dirty="0"/>
          </a:p>
        </p:txBody>
      </p:sp>
      <p:sp>
        <p:nvSpPr>
          <p:cNvPr id="4" name="Segnaposto piè di pagina 3"/>
          <p:cNvSpPr>
            <a:spLocks noGrp="1"/>
          </p:cNvSpPr>
          <p:nvPr>
            <p:ph type="ftr" sz="quarter" idx="11"/>
          </p:nvPr>
        </p:nvSpPr>
        <p:spPr/>
        <p:txBody>
          <a:bodyPr/>
          <a:lstStyle/>
          <a:p>
            <a:r>
              <a:rPr lang="en-GB" smtClean="0"/>
              <a:t>Offline Computing</a:t>
            </a:r>
            <a:endParaRPr lang="en-GB"/>
          </a:p>
        </p:txBody>
      </p:sp>
      <p:sp>
        <p:nvSpPr>
          <p:cNvPr id="5" name="Segnaposto numero diapositiva 4"/>
          <p:cNvSpPr>
            <a:spLocks noGrp="1"/>
          </p:cNvSpPr>
          <p:nvPr>
            <p:ph type="sldNum" sz="quarter" idx="12"/>
          </p:nvPr>
        </p:nvSpPr>
        <p:spPr/>
        <p:txBody>
          <a:bodyPr/>
          <a:lstStyle/>
          <a:p>
            <a:fld id="{BE495C93-78D4-4241-A92C-2228D1B37F0B}" type="slidenum">
              <a:rPr lang="en-GB" smtClean="0"/>
              <a:t>25</a:t>
            </a:fld>
            <a:endParaRPr lang="en-GB"/>
          </a:p>
        </p:txBody>
      </p:sp>
    </p:spTree>
    <p:extLst>
      <p:ext uri="{BB962C8B-B14F-4D97-AF65-F5344CB8AC3E}">
        <p14:creationId xmlns:p14="http://schemas.microsoft.com/office/powerpoint/2010/main" val="138918951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2140</Words>
  <Application>Microsoft Office PowerPoint</Application>
  <PresentationFormat>Widescreen</PresentationFormat>
  <Paragraphs>321</Paragraphs>
  <Slides>25</Slides>
  <Notes>1</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25</vt:i4>
      </vt:variant>
    </vt:vector>
  </HeadingPairs>
  <TitlesOfParts>
    <vt:vector size="30" baseType="lpstr">
      <vt:lpstr>Arial</vt:lpstr>
      <vt:lpstr>Calibri</vt:lpstr>
      <vt:lpstr>Calibri Light</vt:lpstr>
      <vt:lpstr>Verdana</vt:lpstr>
      <vt:lpstr>Tema di Office</vt:lpstr>
      <vt:lpstr>Offline computing</vt:lpstr>
      <vt:lpstr>Size the problem</vt:lpstr>
      <vt:lpstr>Network of GW detectors</vt:lpstr>
      <vt:lpstr>Network of Computing Centres </vt:lpstr>
      <vt:lpstr>Network of Computing Centres</vt:lpstr>
      <vt:lpstr>Why so small Virgo contribution?</vt:lpstr>
      <vt:lpstr>Computing load distribution</vt:lpstr>
      <vt:lpstr>Running in Nikhef</vt:lpstr>
      <vt:lpstr>Future: Increase of CPU power needs</vt:lpstr>
      <vt:lpstr>How to fill up the resources</vt:lpstr>
      <vt:lpstr>HPC resources</vt:lpstr>
      <vt:lpstr>Issues and Actions</vt:lpstr>
      <vt:lpstr>Accounting</vt:lpstr>
      <vt:lpstr>Replicate LIGO environment at CCs </vt:lpstr>
      <vt:lpstr>Dirac</vt:lpstr>
      <vt:lpstr>DIRAC: Lights</vt:lpstr>
      <vt:lpstr>DIRAC: Shadows</vt:lpstr>
      <vt:lpstr>Containers</vt:lpstr>
      <vt:lpstr>Historical Weaknesses</vt:lpstr>
      <vt:lpstr>Organisation</vt:lpstr>
      <vt:lpstr>Presentazione standard di PowerPoint</vt:lpstr>
      <vt:lpstr>Reference persons at CCs</vt:lpstr>
      <vt:lpstr>Cost model</vt:lpstr>
      <vt:lpstr>Cost model</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Offline computing</dc:title>
  <dc:creator>Michele Punturo</dc:creator>
  <cp:lastModifiedBy>Michele Punturo</cp:lastModifiedBy>
  <cp:revision>17</cp:revision>
  <dcterms:created xsi:type="dcterms:W3CDTF">2018-06-28T17:37:55Z</dcterms:created>
  <dcterms:modified xsi:type="dcterms:W3CDTF">2018-07-02T13:33:16Z</dcterms:modified>
</cp:coreProperties>
</file>